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tags/tag4.xml" ContentType="application/vnd.openxmlformats-officedocument.presentationml.tags+xml"/>
  <Override PartName="/ppt/notesSlides/notesSlide136.xml" ContentType="application/vnd.openxmlformats-officedocument.presentationml.notesSlide+xml"/>
  <Override PartName="/ppt/tags/tag5.xml" ContentType="application/vnd.openxmlformats-officedocument.presentationml.tags+xml"/>
  <Override PartName="/ppt/notesSlides/notesSlide137.xml" ContentType="application/vnd.openxmlformats-officedocument.presentationml.notesSlide+xml"/>
  <Override PartName="/ppt/tags/tag6.xml" ContentType="application/vnd.openxmlformats-officedocument.presentationml.tags+xml"/>
  <Override PartName="/ppt/notesSlides/notesSlide138.xml" ContentType="application/vnd.openxmlformats-officedocument.presentationml.notesSlide+xml"/>
  <Override PartName="/ppt/tags/tag7.xml" ContentType="application/vnd.openxmlformats-officedocument.presentationml.tags+xml"/>
  <Override PartName="/ppt/notesSlides/notesSlide139.xml" ContentType="application/vnd.openxmlformats-officedocument.presentationml.notesSlide+xml"/>
  <Override PartName="/ppt/tags/tag8.xml" ContentType="application/vnd.openxmlformats-officedocument.presentationml.tags+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tags/tag9.xml" ContentType="application/vnd.openxmlformats-officedocument.presentationml.tags+xml"/>
  <Override PartName="/ppt/notesSlides/notesSlide194.xml" ContentType="application/vnd.openxmlformats-officedocument.presentationml.notesSlide+xml"/>
  <Override PartName="/ppt/tags/tag10.xml" ContentType="application/vnd.openxmlformats-officedocument.presentationml.tags+xml"/>
  <Override PartName="/ppt/notesSlides/notesSlide195.xml" ContentType="application/vnd.openxmlformats-officedocument.presentationml.notesSlide+xml"/>
  <Override PartName="/ppt/tags/tag11.xml" ContentType="application/vnd.openxmlformats-officedocument.presentationml.tags+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tags/tag12.xml" ContentType="application/vnd.openxmlformats-officedocument.presentationml.tags+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8" r:id="rId1"/>
  </p:sldMasterIdLst>
  <p:notesMasterIdLst>
    <p:notesMasterId r:id="rId275"/>
  </p:notesMasterIdLst>
  <p:handoutMasterIdLst>
    <p:handoutMasterId r:id="rId276"/>
  </p:handoutMasterIdLst>
  <p:sldIdLst>
    <p:sldId id="3212" r:id="rId2"/>
    <p:sldId id="5409" r:id="rId3"/>
    <p:sldId id="5410" r:id="rId4"/>
    <p:sldId id="5411" r:id="rId5"/>
    <p:sldId id="5412" r:id="rId6"/>
    <p:sldId id="5413" r:id="rId7"/>
    <p:sldId id="5383" r:id="rId8"/>
    <p:sldId id="5427" r:id="rId9"/>
    <p:sldId id="5428" r:id="rId10"/>
    <p:sldId id="5425" r:id="rId11"/>
    <p:sldId id="5423" r:id="rId12"/>
    <p:sldId id="2209" r:id="rId13"/>
    <p:sldId id="5422" r:id="rId14"/>
    <p:sldId id="5429" r:id="rId15"/>
    <p:sldId id="5424" r:id="rId16"/>
    <p:sldId id="5414" r:id="rId17"/>
    <p:sldId id="5430" r:id="rId18"/>
    <p:sldId id="3180" r:id="rId19"/>
    <p:sldId id="3301" r:id="rId20"/>
    <p:sldId id="5426" r:id="rId21"/>
    <p:sldId id="5431" r:id="rId22"/>
    <p:sldId id="3347" r:id="rId23"/>
    <p:sldId id="3309" r:id="rId24"/>
    <p:sldId id="3303" r:id="rId25"/>
    <p:sldId id="3332" r:id="rId26"/>
    <p:sldId id="3333" r:id="rId27"/>
    <p:sldId id="3336" r:id="rId28"/>
    <p:sldId id="3337" r:id="rId29"/>
    <p:sldId id="3338" r:id="rId30"/>
    <p:sldId id="3339" r:id="rId31"/>
    <p:sldId id="3340" r:id="rId32"/>
    <p:sldId id="3342" r:id="rId33"/>
    <p:sldId id="3179" r:id="rId34"/>
    <p:sldId id="3193" r:id="rId35"/>
    <p:sldId id="3330" r:id="rId36"/>
    <p:sldId id="3154" r:id="rId37"/>
    <p:sldId id="3312" r:id="rId38"/>
    <p:sldId id="3317" r:id="rId39"/>
    <p:sldId id="3194" r:id="rId40"/>
    <p:sldId id="2860" r:id="rId41"/>
    <p:sldId id="3155" r:id="rId42"/>
    <p:sldId id="3139" r:id="rId43"/>
    <p:sldId id="3305" r:id="rId44"/>
    <p:sldId id="3306" r:id="rId45"/>
    <p:sldId id="3153" r:id="rId46"/>
    <p:sldId id="3185" r:id="rId47"/>
    <p:sldId id="3308" r:id="rId48"/>
    <p:sldId id="3307" r:id="rId49"/>
    <p:sldId id="2735" r:id="rId50"/>
    <p:sldId id="3127" r:id="rId51"/>
    <p:sldId id="3195" r:id="rId52"/>
    <p:sldId id="2736" r:id="rId53"/>
    <p:sldId id="2861" r:id="rId54"/>
    <p:sldId id="2864" r:id="rId55"/>
    <p:sldId id="2738" r:id="rId56"/>
    <p:sldId id="3304" r:id="rId57"/>
    <p:sldId id="3343" r:id="rId58"/>
    <p:sldId id="2866" r:id="rId59"/>
    <p:sldId id="2774" r:id="rId60"/>
    <p:sldId id="5415" r:id="rId61"/>
    <p:sldId id="2751" r:id="rId62"/>
    <p:sldId id="2584" r:id="rId63"/>
    <p:sldId id="2760" r:id="rId64"/>
    <p:sldId id="2759" r:id="rId65"/>
    <p:sldId id="2585" r:id="rId66"/>
    <p:sldId id="3178" r:id="rId67"/>
    <p:sldId id="3126" r:id="rId68"/>
    <p:sldId id="3125" r:id="rId69"/>
    <p:sldId id="2801" r:id="rId70"/>
    <p:sldId id="2587" r:id="rId71"/>
    <p:sldId id="2923" r:id="rId72"/>
    <p:sldId id="2588" r:id="rId73"/>
    <p:sldId id="2589" r:id="rId74"/>
    <p:sldId id="2648" r:id="rId75"/>
    <p:sldId id="5416" r:id="rId76"/>
    <p:sldId id="2834" r:id="rId77"/>
    <p:sldId id="2859" r:id="rId78"/>
    <p:sldId id="2382" r:id="rId79"/>
    <p:sldId id="2383" r:id="rId80"/>
    <p:sldId id="2539" r:id="rId81"/>
    <p:sldId id="2835" r:id="rId82"/>
    <p:sldId id="2851" r:id="rId83"/>
    <p:sldId id="2852" r:id="rId84"/>
    <p:sldId id="2854" r:id="rId85"/>
    <p:sldId id="2862" r:id="rId86"/>
    <p:sldId id="2833" r:id="rId87"/>
    <p:sldId id="3046" r:id="rId88"/>
    <p:sldId id="2329" r:id="rId89"/>
    <p:sldId id="2389" r:id="rId90"/>
    <p:sldId id="2379" r:id="rId91"/>
    <p:sldId id="2388" r:id="rId92"/>
    <p:sldId id="2387" r:id="rId93"/>
    <p:sldId id="2378" r:id="rId94"/>
    <p:sldId id="2330" r:id="rId95"/>
    <p:sldId id="2384" r:id="rId96"/>
    <p:sldId id="2652" r:id="rId97"/>
    <p:sldId id="2653" r:id="rId98"/>
    <p:sldId id="2638" r:id="rId99"/>
    <p:sldId id="2645" r:id="rId100"/>
    <p:sldId id="5417" r:id="rId101"/>
    <p:sldId id="3246" r:id="rId102"/>
    <p:sldId id="3247" r:id="rId103"/>
    <p:sldId id="3248" r:id="rId104"/>
    <p:sldId id="3249" r:id="rId105"/>
    <p:sldId id="3250" r:id="rId106"/>
    <p:sldId id="3251" r:id="rId107"/>
    <p:sldId id="3252" r:id="rId108"/>
    <p:sldId id="3253" r:id="rId109"/>
    <p:sldId id="3254" r:id="rId110"/>
    <p:sldId id="5418" r:id="rId111"/>
    <p:sldId id="3255" r:id="rId112"/>
    <p:sldId id="2298" r:id="rId113"/>
    <p:sldId id="2634" r:id="rId114"/>
    <p:sldId id="3290" r:id="rId115"/>
    <p:sldId id="3237" r:id="rId116"/>
    <p:sldId id="3257" r:id="rId117"/>
    <p:sldId id="3258" r:id="rId118"/>
    <p:sldId id="3276" r:id="rId119"/>
    <p:sldId id="3215" r:id="rId120"/>
    <p:sldId id="3117" r:id="rId121"/>
    <p:sldId id="3116" r:id="rId122"/>
    <p:sldId id="3265" r:id="rId123"/>
    <p:sldId id="3259" r:id="rId124"/>
    <p:sldId id="3262" r:id="rId125"/>
    <p:sldId id="3261" r:id="rId126"/>
    <p:sldId id="3263" r:id="rId127"/>
    <p:sldId id="2077" r:id="rId128"/>
    <p:sldId id="3264" r:id="rId129"/>
    <p:sldId id="2144" r:id="rId130"/>
    <p:sldId id="3025" r:id="rId131"/>
    <p:sldId id="3256" r:id="rId132"/>
    <p:sldId id="2635" r:id="rId133"/>
    <p:sldId id="2312" r:id="rId134"/>
    <p:sldId id="2637" r:id="rId135"/>
    <p:sldId id="3270" r:id="rId136"/>
    <p:sldId id="2304" r:id="rId137"/>
    <p:sldId id="2307" r:id="rId138"/>
    <p:sldId id="2305" r:id="rId139"/>
    <p:sldId id="2309" r:id="rId140"/>
    <p:sldId id="2310" r:id="rId141"/>
    <p:sldId id="3266" r:id="rId142"/>
    <p:sldId id="3268" r:id="rId143"/>
    <p:sldId id="3267" r:id="rId144"/>
    <p:sldId id="3269" r:id="rId145"/>
    <p:sldId id="3272" r:id="rId146"/>
    <p:sldId id="3273" r:id="rId147"/>
    <p:sldId id="3121" r:id="rId148"/>
    <p:sldId id="3238" r:id="rId149"/>
    <p:sldId id="2902" r:id="rId150"/>
    <p:sldId id="3271" r:id="rId151"/>
    <p:sldId id="2646" r:id="rId152"/>
    <p:sldId id="2904" r:id="rId153"/>
    <p:sldId id="3122" r:id="rId154"/>
    <p:sldId id="3123" r:id="rId155"/>
    <p:sldId id="2907" r:id="rId156"/>
    <p:sldId id="2886" r:id="rId157"/>
    <p:sldId id="2888" r:id="rId158"/>
    <p:sldId id="2819" r:id="rId159"/>
    <p:sldId id="5419" r:id="rId160"/>
    <p:sldId id="3225" r:id="rId161"/>
    <p:sldId id="3226" r:id="rId162"/>
    <p:sldId id="3227" r:id="rId163"/>
    <p:sldId id="3229" r:id="rId164"/>
    <p:sldId id="2392" r:id="rId165"/>
    <p:sldId id="2229" r:id="rId166"/>
    <p:sldId id="2233" r:id="rId167"/>
    <p:sldId id="2393" r:id="rId168"/>
    <p:sldId id="2230" r:id="rId169"/>
    <p:sldId id="3348" r:id="rId170"/>
    <p:sldId id="3289" r:id="rId171"/>
    <p:sldId id="3217" r:id="rId172"/>
    <p:sldId id="3218" r:id="rId173"/>
    <p:sldId id="3219" r:id="rId174"/>
    <p:sldId id="3220" r:id="rId175"/>
    <p:sldId id="3221" r:id="rId176"/>
    <p:sldId id="3222" r:id="rId177"/>
    <p:sldId id="3223" r:id="rId178"/>
    <p:sldId id="3224" r:id="rId179"/>
    <p:sldId id="3228" r:id="rId180"/>
    <p:sldId id="3230" r:id="rId181"/>
    <p:sldId id="3231" r:id="rId182"/>
    <p:sldId id="3232" r:id="rId183"/>
    <p:sldId id="3233" r:id="rId184"/>
    <p:sldId id="2414" r:id="rId185"/>
    <p:sldId id="3234" r:id="rId186"/>
    <p:sldId id="3235" r:id="rId187"/>
    <p:sldId id="2398" r:id="rId188"/>
    <p:sldId id="3236" r:id="rId189"/>
    <p:sldId id="5420" r:id="rId190"/>
    <p:sldId id="3160" r:id="rId191"/>
    <p:sldId id="3090" r:id="rId192"/>
    <p:sldId id="3161" r:id="rId193"/>
    <p:sldId id="3162" r:id="rId194"/>
    <p:sldId id="3163" r:id="rId195"/>
    <p:sldId id="3164" r:id="rId196"/>
    <p:sldId id="3165" r:id="rId197"/>
    <p:sldId id="3166" r:id="rId198"/>
    <p:sldId id="3168" r:id="rId199"/>
    <p:sldId id="5421" r:id="rId200"/>
    <p:sldId id="2525" r:id="rId201"/>
    <p:sldId id="2290" r:id="rId202"/>
    <p:sldId id="2855" r:id="rId203"/>
    <p:sldId id="2275" r:id="rId204"/>
    <p:sldId id="2892" r:id="rId205"/>
    <p:sldId id="2274" r:id="rId206"/>
    <p:sldId id="3196" r:id="rId207"/>
    <p:sldId id="2803" r:id="rId208"/>
    <p:sldId id="2867" r:id="rId209"/>
    <p:sldId id="3197" r:id="rId210"/>
    <p:sldId id="2806" r:id="rId211"/>
    <p:sldId id="2807" r:id="rId212"/>
    <p:sldId id="2802" r:id="rId213"/>
    <p:sldId id="2805" r:id="rId214"/>
    <p:sldId id="2820" r:id="rId215"/>
    <p:sldId id="2821" r:id="rId216"/>
    <p:sldId id="2858" r:id="rId217"/>
    <p:sldId id="2822" r:id="rId218"/>
    <p:sldId id="2823" r:id="rId219"/>
    <p:sldId id="3181" r:id="rId220"/>
    <p:sldId id="3182" r:id="rId221"/>
    <p:sldId id="3183" r:id="rId222"/>
    <p:sldId id="3184" r:id="rId223"/>
    <p:sldId id="3003" r:id="rId224"/>
    <p:sldId id="3167" r:id="rId225"/>
    <p:sldId id="2884" r:id="rId226"/>
    <p:sldId id="3349" r:id="rId227"/>
    <p:sldId id="2882" r:id="rId228"/>
    <p:sldId id="3001" r:id="rId229"/>
    <p:sldId id="3101" r:id="rId230"/>
    <p:sldId id="3102" r:id="rId231"/>
    <p:sldId id="3103" r:id="rId232"/>
    <p:sldId id="3104" r:id="rId233"/>
    <p:sldId id="3105" r:id="rId234"/>
    <p:sldId id="3106" r:id="rId235"/>
    <p:sldId id="3107" r:id="rId236"/>
    <p:sldId id="3108" r:id="rId237"/>
    <p:sldId id="3109" r:id="rId238"/>
    <p:sldId id="3113" r:id="rId239"/>
    <p:sldId id="2895" r:id="rId240"/>
    <p:sldId id="2893" r:id="rId241"/>
    <p:sldId id="2912" r:id="rId242"/>
    <p:sldId id="2991" r:id="rId243"/>
    <p:sldId id="2898" r:id="rId244"/>
    <p:sldId id="2897" r:id="rId245"/>
    <p:sldId id="2889" r:id="rId246"/>
    <p:sldId id="2894" r:id="rId247"/>
    <p:sldId id="3005" r:id="rId248"/>
    <p:sldId id="3000" r:id="rId249"/>
    <p:sldId id="2998" r:id="rId250"/>
    <p:sldId id="3006" r:id="rId251"/>
    <p:sldId id="2846" r:id="rId252"/>
    <p:sldId id="2847" r:id="rId253"/>
    <p:sldId id="2849" r:id="rId254"/>
    <p:sldId id="2840" r:id="rId255"/>
    <p:sldId id="2850" r:id="rId256"/>
    <p:sldId id="2838" r:id="rId257"/>
    <p:sldId id="2843" r:id="rId258"/>
    <p:sldId id="2844" r:id="rId259"/>
    <p:sldId id="2845" r:id="rId260"/>
    <p:sldId id="3002" r:id="rId261"/>
    <p:sldId id="2910" r:id="rId262"/>
    <p:sldId id="2917" r:id="rId263"/>
    <p:sldId id="2916" r:id="rId264"/>
    <p:sldId id="3015" r:id="rId265"/>
    <p:sldId id="3098" r:id="rId266"/>
    <p:sldId id="3014" r:id="rId267"/>
    <p:sldId id="2911" r:id="rId268"/>
    <p:sldId id="3020" r:id="rId269"/>
    <p:sldId id="3021" r:id="rId270"/>
    <p:sldId id="3018" r:id="rId271"/>
    <p:sldId id="3097" r:id="rId272"/>
    <p:sldId id="3022" r:id="rId273"/>
    <p:sldId id="3275" r:id="rId27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0000"/>
    <a:srgbClr val="CC0000"/>
    <a:srgbClr val="004060"/>
    <a:srgbClr val="434343"/>
    <a:srgbClr val="990000"/>
    <a:srgbClr val="1F473D"/>
    <a:srgbClr val="0066FF"/>
    <a:srgbClr val="800000"/>
    <a:srgbClr val="FF9B37"/>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8589" autoAdjust="0"/>
  </p:normalViewPr>
  <p:slideViewPr>
    <p:cSldViewPr>
      <p:cViewPr varScale="1">
        <p:scale>
          <a:sx n="66" d="100"/>
          <a:sy n="66" d="100"/>
        </p:scale>
        <p:origin x="616" y="32"/>
      </p:cViewPr>
      <p:guideLst>
        <p:guide orient="horz" pos="2160"/>
        <p:guide pos="3840"/>
      </p:guideLst>
    </p:cSldViewPr>
  </p:slideViewPr>
  <p:outlineViewPr>
    <p:cViewPr>
      <p:scale>
        <a:sx n="33" d="100"/>
        <a:sy n="33" d="100"/>
      </p:scale>
      <p:origin x="0" y="2958"/>
    </p:cViewPr>
  </p:outlineViewPr>
  <p:notesTextViewPr>
    <p:cViewPr>
      <p:scale>
        <a:sx n="3" d="2"/>
        <a:sy n="3" d="2"/>
      </p:scale>
      <p:origin x="0" y="0"/>
    </p:cViewPr>
  </p:notesTextViewPr>
  <p:sorterViewPr>
    <p:cViewPr>
      <p:scale>
        <a:sx n="90" d="100"/>
        <a:sy n="90" d="100"/>
      </p:scale>
      <p:origin x="0" y="-353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theme" Target="theme/theme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tableStyles" Target="tableStyles.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notesMaster" Target="notesMasters/notesMaster1.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handoutMaster" Target="handoutMasters/handoutMaster1.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presProps" Target="presProps.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viewProps" Target="viewProps.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a:t>Dr. Bouquot, The Abused Mouth</a:t>
            </a: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en-US"/>
              <a:t>University of Texas, Houston, 2010</a:t>
            </a: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0F29773-A387-4E6C-B3BB-D179E59E1A1C}" type="slidenum">
              <a:rPr lang="en-US" smtClean="0"/>
              <a:pPr/>
              <a:t>‹#›</a:t>
            </a:fld>
            <a:endParaRPr lang="en-US"/>
          </a:p>
        </p:txBody>
      </p:sp>
    </p:spTree>
    <p:extLst>
      <p:ext uri="{BB962C8B-B14F-4D97-AF65-F5344CB8AC3E}">
        <p14:creationId xmlns:p14="http://schemas.microsoft.com/office/powerpoint/2010/main" val="4170328530"/>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r>
              <a:rPr lang="en-US"/>
              <a:t>Dr. Bouquot, The Abused Mouth</a:t>
            </a:r>
            <a:endParaRPr lang="en-US" dirty="0"/>
          </a:p>
        </p:txBody>
      </p:sp>
      <p:sp>
        <p:nvSpPr>
          <p:cNvPr id="12697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r>
              <a:rPr lang="en-US"/>
              <a:t>University of Texas, Houston, 2010</a:t>
            </a:r>
            <a:endParaRPr lang="en-US" dirty="0"/>
          </a:p>
        </p:txBody>
      </p:sp>
      <p:sp>
        <p:nvSpPr>
          <p:cNvPr id="20787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12698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698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dirty="0"/>
          </a:p>
        </p:txBody>
      </p:sp>
      <p:sp>
        <p:nvSpPr>
          <p:cNvPr id="12698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10D118F7-EB66-4A1B-97B0-C26220245633}" type="slidenum">
              <a:rPr lang="en-US"/>
              <a:pPr>
                <a:defRPr/>
              </a:pPr>
              <a:t>‹#›</a:t>
            </a:fld>
            <a:endParaRPr lang="en-US" dirty="0"/>
          </a:p>
        </p:txBody>
      </p:sp>
    </p:spTree>
    <p:extLst>
      <p:ext uri="{BB962C8B-B14F-4D97-AF65-F5344CB8AC3E}">
        <p14:creationId xmlns:p14="http://schemas.microsoft.com/office/powerpoint/2010/main" val="2132973201"/>
      </p:ext>
    </p:extLst>
  </p:cSld>
  <p:clrMap bg1="lt1" tx1="dk1" bg2="lt2" tx2="dk2" accent1="accent1" accent2="accent2" accent3="accent3" accent4="accent4" accent5="accent5" accent6="accent6" hlink="hlink" folHlink="folHlink"/>
  <p:hf ftr="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xfrm>
            <a:off x="381000" y="685800"/>
            <a:ext cx="6096000" cy="3429000"/>
          </a:xfrm>
          <a:ln/>
        </p:spPr>
      </p:sp>
      <p:sp>
        <p:nvSpPr>
          <p:cNvPr id="158723" name="Notes Placeholder 2"/>
          <p:cNvSpPr>
            <a:spLocks noGrp="1"/>
          </p:cNvSpPr>
          <p:nvPr>
            <p:ph type="body" idx="1"/>
          </p:nvPr>
        </p:nvSpPr>
        <p:spPr>
          <a:noFill/>
          <a:ln/>
        </p:spPr>
        <p:txBody>
          <a:bodyPr/>
          <a:lstStyle/>
          <a:p>
            <a:pPr eaLnBrk="1" hangingPunct="1"/>
            <a:endParaRPr lang="en-US" dirty="0"/>
          </a:p>
        </p:txBody>
      </p:sp>
      <p:sp>
        <p:nvSpPr>
          <p:cNvPr id="158724" name="Slide Number Placeholder 3"/>
          <p:cNvSpPr>
            <a:spLocks noGrp="1"/>
          </p:cNvSpPr>
          <p:nvPr>
            <p:ph type="sldNum" sz="quarter" idx="5"/>
          </p:nvPr>
        </p:nvSpPr>
        <p:spPr>
          <a:noFill/>
        </p:spPr>
        <p:txBody>
          <a:bodyPr/>
          <a:lstStyle/>
          <a:p>
            <a:fld id="{56962D78-FBCF-4BD0-A63B-1785B2D4774F}"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92897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xfrm>
            <a:off x="381000" y="685800"/>
            <a:ext cx="6096000" cy="3429000"/>
          </a:xfrm>
          <a:ln/>
        </p:spPr>
      </p:sp>
      <p:sp>
        <p:nvSpPr>
          <p:cNvPr id="156675" name="Notes Placeholder 2"/>
          <p:cNvSpPr>
            <a:spLocks noGrp="1"/>
          </p:cNvSpPr>
          <p:nvPr>
            <p:ph type="body" idx="1"/>
          </p:nvPr>
        </p:nvSpPr>
        <p:spPr>
          <a:noFill/>
          <a:ln/>
        </p:spPr>
        <p:txBody>
          <a:bodyPr/>
          <a:lstStyle/>
          <a:p>
            <a:endParaRPr lang="en-US"/>
          </a:p>
        </p:txBody>
      </p:sp>
      <p:sp>
        <p:nvSpPr>
          <p:cNvPr id="156676" name="Slide Number Placeholder 3"/>
          <p:cNvSpPr>
            <a:spLocks noGrp="1"/>
          </p:cNvSpPr>
          <p:nvPr>
            <p:ph type="sldNum" sz="quarter" idx="5"/>
          </p:nvPr>
        </p:nvSpPr>
        <p:spPr>
          <a:noFill/>
        </p:spPr>
        <p:txBody>
          <a:bodyPr/>
          <a:lstStyle/>
          <a:p>
            <a:fld id="{55829974-1FC7-4AA1-BF1F-386335D6796A}" type="slidenum">
              <a:rPr lang="en-US" smtClean="0">
                <a:solidFill>
                  <a:prstClr val="black"/>
                </a:solidFill>
              </a:rPr>
              <a:pPr/>
              <a:t>12</a:t>
            </a:fld>
            <a:endParaRPr lang="en-US">
              <a:solidFill>
                <a:prstClr val="black"/>
              </a:solidFill>
            </a:endParaRPr>
          </a:p>
        </p:txBody>
      </p:sp>
      <p:sp>
        <p:nvSpPr>
          <p:cNvPr id="5" name="Date Placeholder 4"/>
          <p:cNvSpPr>
            <a:spLocks noGrp="1"/>
          </p:cNvSpPr>
          <p:nvPr>
            <p:ph type="dt" idx="10"/>
          </p:nvPr>
        </p:nvSpPr>
        <p:spPr/>
        <p:txBody>
          <a:bodyPr/>
          <a:lstStyle/>
          <a:p>
            <a:pPr>
              <a:defRPr/>
            </a:pPr>
            <a:r>
              <a:rPr lang="en-US">
                <a:solidFill>
                  <a:prstClr val="black"/>
                </a:solidFill>
              </a:rPr>
              <a:t>Fall, 2010</a:t>
            </a:r>
            <a:endParaRPr lang="en-US" dirty="0">
              <a:solidFill>
                <a:prstClr val="black"/>
              </a:solidFill>
            </a:endParaRPr>
          </a:p>
        </p:txBody>
      </p:sp>
      <p:sp>
        <p:nvSpPr>
          <p:cNvPr id="6" name="Header Placeholder 5"/>
          <p:cNvSpPr>
            <a:spLocks noGrp="1"/>
          </p:cNvSpPr>
          <p:nvPr>
            <p:ph type="hdr" sz="quarter" idx="11"/>
          </p:nvPr>
        </p:nvSpPr>
        <p:spPr/>
        <p:txBody>
          <a:bodyPr/>
          <a:lstStyle/>
          <a:p>
            <a:pPr>
              <a:defRPr/>
            </a:pPr>
            <a:r>
              <a:rPr lang="en-US">
                <a:solidFill>
                  <a:prstClr val="black"/>
                </a:solidFill>
              </a:rPr>
              <a:t>Dr. Bouquot, Oral Injuries</a:t>
            </a:r>
            <a:endParaRPr lang="en-US" dirty="0">
              <a:solidFill>
                <a:prstClr val="black"/>
              </a:solidFill>
            </a:endParaRPr>
          </a:p>
        </p:txBody>
      </p:sp>
    </p:spTree>
    <p:extLst>
      <p:ext uri="{BB962C8B-B14F-4D97-AF65-F5344CB8AC3E}">
        <p14:creationId xmlns:p14="http://schemas.microsoft.com/office/powerpoint/2010/main" val="8504749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xfrm>
            <a:off x="381000" y="685800"/>
            <a:ext cx="6096000" cy="3429000"/>
          </a:xfrm>
          <a:ln/>
        </p:spPr>
      </p:sp>
      <p:sp>
        <p:nvSpPr>
          <p:cNvPr id="137219" name="Notes Placeholder 2"/>
          <p:cNvSpPr>
            <a:spLocks noGrp="1"/>
          </p:cNvSpPr>
          <p:nvPr>
            <p:ph type="body" idx="1"/>
          </p:nvPr>
        </p:nvSpPr>
        <p:spPr>
          <a:noFill/>
          <a:ln/>
        </p:spPr>
        <p:txBody>
          <a:bodyPr/>
          <a:lstStyle/>
          <a:p>
            <a:pPr eaLnBrk="1" hangingPunct="1"/>
            <a:endParaRPr lang="en-US" dirty="0"/>
          </a:p>
        </p:txBody>
      </p:sp>
      <p:sp>
        <p:nvSpPr>
          <p:cNvPr id="137220" name="Slide Number Placeholder 3"/>
          <p:cNvSpPr>
            <a:spLocks noGrp="1"/>
          </p:cNvSpPr>
          <p:nvPr>
            <p:ph type="sldNum" sz="quarter" idx="5"/>
          </p:nvPr>
        </p:nvSpPr>
        <p:spPr>
          <a:noFill/>
        </p:spPr>
        <p:txBody>
          <a:bodyPr/>
          <a:lstStyle/>
          <a:p>
            <a:fld id="{0D67C875-1C9A-4F1E-8816-EAD21954CE4B}" type="slidenum">
              <a:rPr lang="en-US" smtClean="0"/>
              <a:pPr/>
              <a:t>134</a:t>
            </a:fld>
            <a:endParaRPr lang="en-US" dirty="0"/>
          </a:p>
        </p:txBody>
      </p:sp>
      <p:sp>
        <p:nvSpPr>
          <p:cNvPr id="5" name="Date Placeholder 4"/>
          <p:cNvSpPr>
            <a:spLocks noGrp="1"/>
          </p:cNvSpPr>
          <p:nvPr>
            <p:ph type="dt" idx="10"/>
          </p:nvPr>
        </p:nvSpPr>
        <p:spPr/>
        <p:txBody>
          <a:bodyPr/>
          <a:lstStyle/>
          <a:p>
            <a:pPr>
              <a:defRPr/>
            </a:pPr>
            <a:r>
              <a:rPr lang="en-US" dirty="0"/>
              <a:t>University of Texas, Houston, 2010</a:t>
            </a:r>
          </a:p>
        </p:txBody>
      </p:sp>
      <p:sp>
        <p:nvSpPr>
          <p:cNvPr id="6" name="Header Placeholder 5"/>
          <p:cNvSpPr>
            <a:spLocks noGrp="1"/>
          </p:cNvSpPr>
          <p:nvPr>
            <p:ph type="hdr" sz="quarter" idx="11"/>
          </p:nvPr>
        </p:nvSpPr>
        <p:spPr/>
        <p:txBody>
          <a:bodyPr/>
          <a:lstStyle/>
          <a:p>
            <a:pPr>
              <a:defRPr/>
            </a:pPr>
            <a:r>
              <a:rPr lang="en-US" dirty="0"/>
              <a:t>Dr. Bouquot, The Abused Mouth</a:t>
            </a:r>
          </a:p>
        </p:txBody>
      </p:sp>
    </p:spTree>
    <p:extLst>
      <p:ext uri="{BB962C8B-B14F-4D97-AF65-F5344CB8AC3E}">
        <p14:creationId xmlns:p14="http://schemas.microsoft.com/office/powerpoint/2010/main" val="80446770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xfrm>
            <a:off x="381000" y="685800"/>
            <a:ext cx="6096000" cy="3429000"/>
          </a:xfrm>
          <a:ln/>
        </p:spPr>
      </p:sp>
      <p:sp>
        <p:nvSpPr>
          <p:cNvPr id="137219" name="Notes Placeholder 2"/>
          <p:cNvSpPr>
            <a:spLocks noGrp="1"/>
          </p:cNvSpPr>
          <p:nvPr>
            <p:ph type="body" idx="1"/>
          </p:nvPr>
        </p:nvSpPr>
        <p:spPr>
          <a:noFill/>
          <a:ln/>
        </p:spPr>
        <p:txBody>
          <a:bodyPr/>
          <a:lstStyle/>
          <a:p>
            <a:pPr eaLnBrk="1" hangingPunct="1"/>
            <a:endParaRPr lang="en-US" dirty="0"/>
          </a:p>
        </p:txBody>
      </p:sp>
      <p:sp>
        <p:nvSpPr>
          <p:cNvPr id="137220" name="Slide Number Placeholder 3"/>
          <p:cNvSpPr>
            <a:spLocks noGrp="1"/>
          </p:cNvSpPr>
          <p:nvPr>
            <p:ph type="sldNum" sz="quarter" idx="5"/>
          </p:nvPr>
        </p:nvSpPr>
        <p:spPr>
          <a:noFill/>
        </p:spPr>
        <p:txBody>
          <a:bodyPr/>
          <a:lstStyle/>
          <a:p>
            <a:fld id="{0D67C875-1C9A-4F1E-8816-EAD21954CE4B}" type="slidenum">
              <a:rPr lang="en-US" smtClean="0"/>
              <a:pPr/>
              <a:t>135</a:t>
            </a:fld>
            <a:endParaRPr lang="en-US" dirty="0"/>
          </a:p>
        </p:txBody>
      </p:sp>
      <p:sp>
        <p:nvSpPr>
          <p:cNvPr id="5" name="Date Placeholder 4"/>
          <p:cNvSpPr>
            <a:spLocks noGrp="1"/>
          </p:cNvSpPr>
          <p:nvPr>
            <p:ph type="dt" idx="10"/>
          </p:nvPr>
        </p:nvSpPr>
        <p:spPr/>
        <p:txBody>
          <a:bodyPr/>
          <a:lstStyle/>
          <a:p>
            <a:pPr>
              <a:defRPr/>
            </a:pPr>
            <a:r>
              <a:rPr lang="en-US" dirty="0"/>
              <a:t>University of Texas, Houston, 2010</a:t>
            </a:r>
          </a:p>
        </p:txBody>
      </p:sp>
      <p:sp>
        <p:nvSpPr>
          <p:cNvPr id="6" name="Header Placeholder 5"/>
          <p:cNvSpPr>
            <a:spLocks noGrp="1"/>
          </p:cNvSpPr>
          <p:nvPr>
            <p:ph type="hdr" sz="quarter" idx="11"/>
          </p:nvPr>
        </p:nvSpPr>
        <p:spPr/>
        <p:txBody>
          <a:bodyPr/>
          <a:lstStyle/>
          <a:p>
            <a:pPr>
              <a:defRPr/>
            </a:pPr>
            <a:r>
              <a:rPr lang="en-US" dirty="0"/>
              <a:t>Dr. Bouquot, The Abused Mouth</a:t>
            </a:r>
          </a:p>
        </p:txBody>
      </p:sp>
    </p:spTree>
    <p:extLst>
      <p:ext uri="{BB962C8B-B14F-4D97-AF65-F5344CB8AC3E}">
        <p14:creationId xmlns:p14="http://schemas.microsoft.com/office/powerpoint/2010/main" val="18883428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xfrm>
            <a:off x="381000" y="685800"/>
            <a:ext cx="6096000" cy="3429000"/>
          </a:xfrm>
          <a:ln/>
        </p:spPr>
      </p:sp>
      <p:sp>
        <p:nvSpPr>
          <p:cNvPr id="138243" name="Notes Placeholder 2"/>
          <p:cNvSpPr>
            <a:spLocks noGrp="1"/>
          </p:cNvSpPr>
          <p:nvPr>
            <p:ph type="body" idx="1"/>
          </p:nvPr>
        </p:nvSpPr>
        <p:spPr>
          <a:noFill/>
          <a:ln/>
        </p:spPr>
        <p:txBody>
          <a:bodyPr/>
          <a:lstStyle/>
          <a:p>
            <a:pPr eaLnBrk="1" hangingPunct="1"/>
            <a:endParaRPr lang="en-US" dirty="0"/>
          </a:p>
        </p:txBody>
      </p:sp>
      <p:sp>
        <p:nvSpPr>
          <p:cNvPr id="138244" name="Slide Number Placeholder 3"/>
          <p:cNvSpPr>
            <a:spLocks noGrp="1"/>
          </p:cNvSpPr>
          <p:nvPr>
            <p:ph type="sldNum" sz="quarter" idx="5"/>
          </p:nvPr>
        </p:nvSpPr>
        <p:spPr>
          <a:noFill/>
        </p:spPr>
        <p:txBody>
          <a:bodyPr/>
          <a:lstStyle/>
          <a:p>
            <a:fld id="{5748DDF0-9EFC-4338-95D6-9BD648A2EA38}" type="slidenum">
              <a:rPr lang="en-US" smtClean="0"/>
              <a:pPr/>
              <a:t>136</a:t>
            </a:fld>
            <a:endParaRPr lang="en-US" dirty="0"/>
          </a:p>
        </p:txBody>
      </p:sp>
      <p:sp>
        <p:nvSpPr>
          <p:cNvPr id="5" name="Date Placeholder 4"/>
          <p:cNvSpPr>
            <a:spLocks noGrp="1"/>
          </p:cNvSpPr>
          <p:nvPr>
            <p:ph type="dt" idx="10"/>
          </p:nvPr>
        </p:nvSpPr>
        <p:spPr/>
        <p:txBody>
          <a:bodyPr/>
          <a:lstStyle/>
          <a:p>
            <a:pPr>
              <a:defRPr/>
            </a:pPr>
            <a:r>
              <a:rPr lang="en-US" dirty="0"/>
              <a:t>University of Texas, Houston, 2010</a:t>
            </a:r>
          </a:p>
        </p:txBody>
      </p:sp>
      <p:sp>
        <p:nvSpPr>
          <p:cNvPr id="6" name="Header Placeholder 5"/>
          <p:cNvSpPr>
            <a:spLocks noGrp="1"/>
          </p:cNvSpPr>
          <p:nvPr>
            <p:ph type="hdr" sz="quarter" idx="11"/>
          </p:nvPr>
        </p:nvSpPr>
        <p:spPr/>
        <p:txBody>
          <a:bodyPr/>
          <a:lstStyle/>
          <a:p>
            <a:pPr>
              <a:defRPr/>
            </a:pPr>
            <a:r>
              <a:rPr lang="en-US" dirty="0"/>
              <a:t>Dr. Bouquot, The Abused Mouth</a:t>
            </a:r>
          </a:p>
        </p:txBody>
      </p:sp>
    </p:spTree>
    <p:extLst>
      <p:ext uri="{BB962C8B-B14F-4D97-AF65-F5344CB8AC3E}">
        <p14:creationId xmlns:p14="http://schemas.microsoft.com/office/powerpoint/2010/main" val="178536107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xfrm>
            <a:off x="381000" y="685800"/>
            <a:ext cx="6096000" cy="3429000"/>
          </a:xfrm>
          <a:ln/>
        </p:spPr>
      </p:sp>
      <p:sp>
        <p:nvSpPr>
          <p:cNvPr id="141315" name="Notes Placeholder 2"/>
          <p:cNvSpPr>
            <a:spLocks noGrp="1"/>
          </p:cNvSpPr>
          <p:nvPr>
            <p:ph type="body" idx="1"/>
          </p:nvPr>
        </p:nvSpPr>
        <p:spPr>
          <a:noFill/>
          <a:ln/>
        </p:spPr>
        <p:txBody>
          <a:bodyPr/>
          <a:lstStyle/>
          <a:p>
            <a:pPr eaLnBrk="1" hangingPunct="1"/>
            <a:endParaRPr lang="en-US" dirty="0"/>
          </a:p>
        </p:txBody>
      </p:sp>
      <p:sp>
        <p:nvSpPr>
          <p:cNvPr id="141316" name="Slide Number Placeholder 3"/>
          <p:cNvSpPr>
            <a:spLocks noGrp="1"/>
          </p:cNvSpPr>
          <p:nvPr>
            <p:ph type="sldNum" sz="quarter" idx="5"/>
          </p:nvPr>
        </p:nvSpPr>
        <p:spPr>
          <a:noFill/>
        </p:spPr>
        <p:txBody>
          <a:bodyPr/>
          <a:lstStyle/>
          <a:p>
            <a:fld id="{26211E8E-0A5A-4B9D-BFBA-8E63D48E231A}" type="slidenum">
              <a:rPr lang="en-US" smtClean="0"/>
              <a:pPr/>
              <a:t>137</a:t>
            </a:fld>
            <a:endParaRPr lang="en-US" dirty="0"/>
          </a:p>
        </p:txBody>
      </p:sp>
      <p:sp>
        <p:nvSpPr>
          <p:cNvPr id="5" name="Date Placeholder 4"/>
          <p:cNvSpPr>
            <a:spLocks noGrp="1"/>
          </p:cNvSpPr>
          <p:nvPr>
            <p:ph type="dt" idx="10"/>
          </p:nvPr>
        </p:nvSpPr>
        <p:spPr/>
        <p:txBody>
          <a:bodyPr/>
          <a:lstStyle/>
          <a:p>
            <a:pPr>
              <a:defRPr/>
            </a:pPr>
            <a:r>
              <a:rPr lang="en-US" dirty="0"/>
              <a:t>University of Texas, Houston, 2010</a:t>
            </a:r>
          </a:p>
        </p:txBody>
      </p:sp>
      <p:sp>
        <p:nvSpPr>
          <p:cNvPr id="6" name="Header Placeholder 5"/>
          <p:cNvSpPr>
            <a:spLocks noGrp="1"/>
          </p:cNvSpPr>
          <p:nvPr>
            <p:ph type="hdr" sz="quarter" idx="11"/>
          </p:nvPr>
        </p:nvSpPr>
        <p:spPr/>
        <p:txBody>
          <a:bodyPr/>
          <a:lstStyle/>
          <a:p>
            <a:pPr>
              <a:defRPr/>
            </a:pPr>
            <a:r>
              <a:rPr lang="en-US" dirty="0"/>
              <a:t>Dr. Bouquot, The Abused Mouth</a:t>
            </a:r>
          </a:p>
        </p:txBody>
      </p:sp>
    </p:spTree>
    <p:extLst>
      <p:ext uri="{BB962C8B-B14F-4D97-AF65-F5344CB8AC3E}">
        <p14:creationId xmlns:p14="http://schemas.microsoft.com/office/powerpoint/2010/main" val="205847338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xfrm>
            <a:off x="381000" y="685800"/>
            <a:ext cx="6096000" cy="3429000"/>
          </a:xfrm>
          <a:ln/>
        </p:spPr>
      </p:sp>
      <p:sp>
        <p:nvSpPr>
          <p:cNvPr id="139267" name="Notes Placeholder 2"/>
          <p:cNvSpPr>
            <a:spLocks noGrp="1"/>
          </p:cNvSpPr>
          <p:nvPr>
            <p:ph type="body" idx="1"/>
          </p:nvPr>
        </p:nvSpPr>
        <p:spPr>
          <a:noFill/>
          <a:ln/>
        </p:spPr>
        <p:txBody>
          <a:bodyPr/>
          <a:lstStyle/>
          <a:p>
            <a:pPr eaLnBrk="1" hangingPunct="1"/>
            <a:endParaRPr lang="en-US" dirty="0"/>
          </a:p>
        </p:txBody>
      </p:sp>
      <p:sp>
        <p:nvSpPr>
          <p:cNvPr id="139268" name="Slide Number Placeholder 3"/>
          <p:cNvSpPr>
            <a:spLocks noGrp="1"/>
          </p:cNvSpPr>
          <p:nvPr>
            <p:ph type="sldNum" sz="quarter" idx="5"/>
          </p:nvPr>
        </p:nvSpPr>
        <p:spPr>
          <a:noFill/>
        </p:spPr>
        <p:txBody>
          <a:bodyPr/>
          <a:lstStyle/>
          <a:p>
            <a:fld id="{644A21A3-FB6A-4589-B0A8-563223C07926}" type="slidenum">
              <a:rPr lang="en-US" smtClean="0"/>
              <a:pPr/>
              <a:t>138</a:t>
            </a:fld>
            <a:endParaRPr lang="en-US" dirty="0"/>
          </a:p>
        </p:txBody>
      </p:sp>
      <p:sp>
        <p:nvSpPr>
          <p:cNvPr id="5" name="Date Placeholder 4"/>
          <p:cNvSpPr>
            <a:spLocks noGrp="1"/>
          </p:cNvSpPr>
          <p:nvPr>
            <p:ph type="dt" idx="10"/>
          </p:nvPr>
        </p:nvSpPr>
        <p:spPr/>
        <p:txBody>
          <a:bodyPr/>
          <a:lstStyle/>
          <a:p>
            <a:pPr>
              <a:defRPr/>
            </a:pPr>
            <a:r>
              <a:rPr lang="en-US" dirty="0"/>
              <a:t>University of Texas, Houston, 2010</a:t>
            </a:r>
          </a:p>
        </p:txBody>
      </p:sp>
      <p:sp>
        <p:nvSpPr>
          <p:cNvPr id="6" name="Header Placeholder 5"/>
          <p:cNvSpPr>
            <a:spLocks noGrp="1"/>
          </p:cNvSpPr>
          <p:nvPr>
            <p:ph type="hdr" sz="quarter" idx="11"/>
          </p:nvPr>
        </p:nvSpPr>
        <p:spPr/>
        <p:txBody>
          <a:bodyPr/>
          <a:lstStyle/>
          <a:p>
            <a:pPr>
              <a:defRPr/>
            </a:pPr>
            <a:r>
              <a:rPr lang="en-US" dirty="0"/>
              <a:t>Dr. Bouquot, The Abused Mouth</a:t>
            </a:r>
          </a:p>
        </p:txBody>
      </p:sp>
    </p:spTree>
    <p:extLst>
      <p:ext uri="{BB962C8B-B14F-4D97-AF65-F5344CB8AC3E}">
        <p14:creationId xmlns:p14="http://schemas.microsoft.com/office/powerpoint/2010/main" val="175697742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xfrm>
            <a:off x="381000" y="685800"/>
            <a:ext cx="6096000" cy="3429000"/>
          </a:xfrm>
          <a:ln/>
        </p:spPr>
      </p:sp>
      <p:sp>
        <p:nvSpPr>
          <p:cNvPr id="143363" name="Notes Placeholder 2"/>
          <p:cNvSpPr>
            <a:spLocks noGrp="1"/>
          </p:cNvSpPr>
          <p:nvPr>
            <p:ph type="body" idx="1"/>
          </p:nvPr>
        </p:nvSpPr>
        <p:spPr>
          <a:noFill/>
          <a:ln/>
        </p:spPr>
        <p:txBody>
          <a:bodyPr/>
          <a:lstStyle/>
          <a:p>
            <a:pPr eaLnBrk="1" hangingPunct="1"/>
            <a:endParaRPr lang="en-US" dirty="0"/>
          </a:p>
        </p:txBody>
      </p:sp>
      <p:sp>
        <p:nvSpPr>
          <p:cNvPr id="143364" name="Slide Number Placeholder 3"/>
          <p:cNvSpPr>
            <a:spLocks noGrp="1"/>
          </p:cNvSpPr>
          <p:nvPr>
            <p:ph type="sldNum" sz="quarter" idx="5"/>
          </p:nvPr>
        </p:nvSpPr>
        <p:spPr>
          <a:noFill/>
        </p:spPr>
        <p:txBody>
          <a:bodyPr/>
          <a:lstStyle/>
          <a:p>
            <a:fld id="{30A57B18-27DB-4B45-A319-0ED8851EBEE9}" type="slidenum">
              <a:rPr lang="en-US" smtClean="0"/>
              <a:pPr/>
              <a:t>139</a:t>
            </a:fld>
            <a:endParaRPr lang="en-US" dirty="0"/>
          </a:p>
        </p:txBody>
      </p:sp>
      <p:sp>
        <p:nvSpPr>
          <p:cNvPr id="5" name="Date Placeholder 4"/>
          <p:cNvSpPr>
            <a:spLocks noGrp="1"/>
          </p:cNvSpPr>
          <p:nvPr>
            <p:ph type="dt" idx="10"/>
          </p:nvPr>
        </p:nvSpPr>
        <p:spPr/>
        <p:txBody>
          <a:bodyPr/>
          <a:lstStyle/>
          <a:p>
            <a:pPr>
              <a:defRPr/>
            </a:pPr>
            <a:r>
              <a:rPr lang="en-US" dirty="0"/>
              <a:t>University of Texas, Houston, 2010</a:t>
            </a:r>
          </a:p>
        </p:txBody>
      </p:sp>
      <p:sp>
        <p:nvSpPr>
          <p:cNvPr id="6" name="Header Placeholder 5"/>
          <p:cNvSpPr>
            <a:spLocks noGrp="1"/>
          </p:cNvSpPr>
          <p:nvPr>
            <p:ph type="hdr" sz="quarter" idx="11"/>
          </p:nvPr>
        </p:nvSpPr>
        <p:spPr/>
        <p:txBody>
          <a:bodyPr/>
          <a:lstStyle/>
          <a:p>
            <a:pPr>
              <a:defRPr/>
            </a:pPr>
            <a:r>
              <a:rPr lang="en-US" dirty="0"/>
              <a:t>Dr. Bouquot, The Abused Mouth</a:t>
            </a:r>
          </a:p>
        </p:txBody>
      </p:sp>
    </p:spTree>
    <p:extLst>
      <p:ext uri="{BB962C8B-B14F-4D97-AF65-F5344CB8AC3E}">
        <p14:creationId xmlns:p14="http://schemas.microsoft.com/office/powerpoint/2010/main" val="300718887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xfrm>
            <a:off x="381000" y="685800"/>
            <a:ext cx="6096000" cy="3429000"/>
          </a:xfrm>
          <a:ln/>
        </p:spPr>
      </p:sp>
      <p:sp>
        <p:nvSpPr>
          <p:cNvPr id="144387" name="Notes Placeholder 2"/>
          <p:cNvSpPr>
            <a:spLocks noGrp="1"/>
          </p:cNvSpPr>
          <p:nvPr>
            <p:ph type="body" idx="1"/>
          </p:nvPr>
        </p:nvSpPr>
        <p:spPr>
          <a:noFill/>
          <a:ln/>
        </p:spPr>
        <p:txBody>
          <a:bodyPr/>
          <a:lstStyle/>
          <a:p>
            <a:pPr eaLnBrk="1" hangingPunct="1"/>
            <a:endParaRPr lang="en-US" dirty="0"/>
          </a:p>
        </p:txBody>
      </p:sp>
      <p:sp>
        <p:nvSpPr>
          <p:cNvPr id="144388" name="Slide Number Placeholder 3"/>
          <p:cNvSpPr>
            <a:spLocks noGrp="1"/>
          </p:cNvSpPr>
          <p:nvPr>
            <p:ph type="sldNum" sz="quarter" idx="5"/>
          </p:nvPr>
        </p:nvSpPr>
        <p:spPr>
          <a:noFill/>
        </p:spPr>
        <p:txBody>
          <a:bodyPr/>
          <a:lstStyle/>
          <a:p>
            <a:fld id="{9585A76B-C02C-4827-9D88-E5A92ABC46AC}" type="slidenum">
              <a:rPr lang="en-US" smtClean="0"/>
              <a:pPr/>
              <a:t>140</a:t>
            </a:fld>
            <a:endParaRPr lang="en-US" dirty="0"/>
          </a:p>
        </p:txBody>
      </p:sp>
      <p:sp>
        <p:nvSpPr>
          <p:cNvPr id="5" name="Date Placeholder 4"/>
          <p:cNvSpPr>
            <a:spLocks noGrp="1"/>
          </p:cNvSpPr>
          <p:nvPr>
            <p:ph type="dt" idx="10"/>
          </p:nvPr>
        </p:nvSpPr>
        <p:spPr/>
        <p:txBody>
          <a:bodyPr/>
          <a:lstStyle/>
          <a:p>
            <a:pPr>
              <a:defRPr/>
            </a:pPr>
            <a:r>
              <a:rPr lang="en-US" dirty="0"/>
              <a:t>University of Texas, Houston, 2010</a:t>
            </a:r>
          </a:p>
        </p:txBody>
      </p:sp>
      <p:sp>
        <p:nvSpPr>
          <p:cNvPr id="6" name="Header Placeholder 5"/>
          <p:cNvSpPr>
            <a:spLocks noGrp="1"/>
          </p:cNvSpPr>
          <p:nvPr>
            <p:ph type="hdr" sz="quarter" idx="11"/>
          </p:nvPr>
        </p:nvSpPr>
        <p:spPr/>
        <p:txBody>
          <a:bodyPr/>
          <a:lstStyle/>
          <a:p>
            <a:pPr>
              <a:defRPr/>
            </a:pPr>
            <a:r>
              <a:rPr lang="en-US" dirty="0"/>
              <a:t>Dr. Bouquot, The Abused Mouth</a:t>
            </a:r>
          </a:p>
        </p:txBody>
      </p:sp>
    </p:spTree>
    <p:extLst>
      <p:ext uri="{BB962C8B-B14F-4D97-AF65-F5344CB8AC3E}">
        <p14:creationId xmlns:p14="http://schemas.microsoft.com/office/powerpoint/2010/main" val="248501891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xfrm>
            <a:off x="381000" y="685800"/>
            <a:ext cx="6096000" cy="3429000"/>
          </a:xfrm>
          <a:ln/>
        </p:spPr>
      </p:sp>
      <p:sp>
        <p:nvSpPr>
          <p:cNvPr id="144387" name="Notes Placeholder 2"/>
          <p:cNvSpPr>
            <a:spLocks noGrp="1"/>
          </p:cNvSpPr>
          <p:nvPr>
            <p:ph type="body" idx="1"/>
          </p:nvPr>
        </p:nvSpPr>
        <p:spPr>
          <a:noFill/>
          <a:ln/>
        </p:spPr>
        <p:txBody>
          <a:bodyPr/>
          <a:lstStyle/>
          <a:p>
            <a:pPr eaLnBrk="1" hangingPunct="1"/>
            <a:endParaRPr lang="en-US" dirty="0"/>
          </a:p>
        </p:txBody>
      </p:sp>
      <p:sp>
        <p:nvSpPr>
          <p:cNvPr id="144388" name="Slide Number Placeholder 3"/>
          <p:cNvSpPr>
            <a:spLocks noGrp="1"/>
          </p:cNvSpPr>
          <p:nvPr>
            <p:ph type="sldNum" sz="quarter" idx="5"/>
          </p:nvPr>
        </p:nvSpPr>
        <p:spPr>
          <a:noFill/>
        </p:spPr>
        <p:txBody>
          <a:bodyPr/>
          <a:lstStyle/>
          <a:p>
            <a:fld id="{9585A76B-C02C-4827-9D88-E5A92ABC46AC}" type="slidenum">
              <a:rPr lang="en-US" smtClean="0"/>
              <a:pPr/>
              <a:t>141</a:t>
            </a:fld>
            <a:endParaRPr lang="en-US" dirty="0"/>
          </a:p>
        </p:txBody>
      </p:sp>
      <p:sp>
        <p:nvSpPr>
          <p:cNvPr id="5" name="Date Placeholder 4"/>
          <p:cNvSpPr>
            <a:spLocks noGrp="1"/>
          </p:cNvSpPr>
          <p:nvPr>
            <p:ph type="dt" idx="10"/>
          </p:nvPr>
        </p:nvSpPr>
        <p:spPr/>
        <p:txBody>
          <a:bodyPr/>
          <a:lstStyle/>
          <a:p>
            <a:pPr>
              <a:defRPr/>
            </a:pPr>
            <a:r>
              <a:rPr lang="en-US" dirty="0"/>
              <a:t>University of Texas, Houston, 2010</a:t>
            </a:r>
          </a:p>
        </p:txBody>
      </p:sp>
      <p:sp>
        <p:nvSpPr>
          <p:cNvPr id="6" name="Header Placeholder 5"/>
          <p:cNvSpPr>
            <a:spLocks noGrp="1"/>
          </p:cNvSpPr>
          <p:nvPr>
            <p:ph type="hdr" sz="quarter" idx="11"/>
          </p:nvPr>
        </p:nvSpPr>
        <p:spPr/>
        <p:txBody>
          <a:bodyPr/>
          <a:lstStyle/>
          <a:p>
            <a:pPr>
              <a:defRPr/>
            </a:pPr>
            <a:r>
              <a:rPr lang="en-US" dirty="0"/>
              <a:t>Dr. Bouquot, The Abused Mouth</a:t>
            </a:r>
          </a:p>
        </p:txBody>
      </p:sp>
    </p:spTree>
    <p:extLst>
      <p:ext uri="{BB962C8B-B14F-4D97-AF65-F5344CB8AC3E}">
        <p14:creationId xmlns:p14="http://schemas.microsoft.com/office/powerpoint/2010/main" val="89429336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xfrm>
            <a:off x="381000" y="685800"/>
            <a:ext cx="6096000" cy="3429000"/>
          </a:xfrm>
          <a:ln/>
        </p:spPr>
      </p:sp>
      <p:sp>
        <p:nvSpPr>
          <p:cNvPr id="144387" name="Notes Placeholder 2"/>
          <p:cNvSpPr>
            <a:spLocks noGrp="1"/>
          </p:cNvSpPr>
          <p:nvPr>
            <p:ph type="body" idx="1"/>
          </p:nvPr>
        </p:nvSpPr>
        <p:spPr>
          <a:noFill/>
          <a:ln/>
        </p:spPr>
        <p:txBody>
          <a:bodyPr/>
          <a:lstStyle/>
          <a:p>
            <a:pPr eaLnBrk="1" hangingPunct="1"/>
            <a:endParaRPr lang="en-US" dirty="0"/>
          </a:p>
        </p:txBody>
      </p:sp>
      <p:sp>
        <p:nvSpPr>
          <p:cNvPr id="144388" name="Slide Number Placeholder 3"/>
          <p:cNvSpPr>
            <a:spLocks noGrp="1"/>
          </p:cNvSpPr>
          <p:nvPr>
            <p:ph type="sldNum" sz="quarter" idx="5"/>
          </p:nvPr>
        </p:nvSpPr>
        <p:spPr>
          <a:noFill/>
        </p:spPr>
        <p:txBody>
          <a:bodyPr/>
          <a:lstStyle/>
          <a:p>
            <a:fld id="{9585A76B-C02C-4827-9D88-E5A92ABC46AC}" type="slidenum">
              <a:rPr lang="en-US" smtClean="0"/>
              <a:pPr/>
              <a:t>142</a:t>
            </a:fld>
            <a:endParaRPr lang="en-US" dirty="0"/>
          </a:p>
        </p:txBody>
      </p:sp>
      <p:sp>
        <p:nvSpPr>
          <p:cNvPr id="5" name="Date Placeholder 4"/>
          <p:cNvSpPr>
            <a:spLocks noGrp="1"/>
          </p:cNvSpPr>
          <p:nvPr>
            <p:ph type="dt" idx="10"/>
          </p:nvPr>
        </p:nvSpPr>
        <p:spPr/>
        <p:txBody>
          <a:bodyPr/>
          <a:lstStyle/>
          <a:p>
            <a:pPr>
              <a:defRPr/>
            </a:pPr>
            <a:r>
              <a:rPr lang="en-US" dirty="0"/>
              <a:t>University of Texas, Houston, 2010</a:t>
            </a:r>
          </a:p>
        </p:txBody>
      </p:sp>
      <p:sp>
        <p:nvSpPr>
          <p:cNvPr id="6" name="Header Placeholder 5"/>
          <p:cNvSpPr>
            <a:spLocks noGrp="1"/>
          </p:cNvSpPr>
          <p:nvPr>
            <p:ph type="hdr" sz="quarter" idx="11"/>
          </p:nvPr>
        </p:nvSpPr>
        <p:spPr/>
        <p:txBody>
          <a:bodyPr/>
          <a:lstStyle/>
          <a:p>
            <a:pPr>
              <a:defRPr/>
            </a:pPr>
            <a:r>
              <a:rPr lang="en-US" dirty="0"/>
              <a:t>Dr. Bouquot, The Abused Mouth</a:t>
            </a:r>
          </a:p>
        </p:txBody>
      </p:sp>
    </p:spTree>
    <p:extLst>
      <p:ext uri="{BB962C8B-B14F-4D97-AF65-F5344CB8AC3E}">
        <p14:creationId xmlns:p14="http://schemas.microsoft.com/office/powerpoint/2010/main" val="146107702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xfrm>
            <a:off x="381000" y="685800"/>
            <a:ext cx="6096000" cy="3429000"/>
          </a:xfrm>
          <a:ln/>
        </p:spPr>
      </p:sp>
      <p:sp>
        <p:nvSpPr>
          <p:cNvPr id="144387" name="Notes Placeholder 2"/>
          <p:cNvSpPr>
            <a:spLocks noGrp="1"/>
          </p:cNvSpPr>
          <p:nvPr>
            <p:ph type="body" idx="1"/>
          </p:nvPr>
        </p:nvSpPr>
        <p:spPr>
          <a:noFill/>
          <a:ln/>
        </p:spPr>
        <p:txBody>
          <a:bodyPr/>
          <a:lstStyle/>
          <a:p>
            <a:pPr eaLnBrk="1" hangingPunct="1"/>
            <a:endParaRPr lang="en-US" dirty="0"/>
          </a:p>
        </p:txBody>
      </p:sp>
      <p:sp>
        <p:nvSpPr>
          <p:cNvPr id="144388" name="Slide Number Placeholder 3"/>
          <p:cNvSpPr>
            <a:spLocks noGrp="1"/>
          </p:cNvSpPr>
          <p:nvPr>
            <p:ph type="sldNum" sz="quarter" idx="5"/>
          </p:nvPr>
        </p:nvSpPr>
        <p:spPr>
          <a:noFill/>
        </p:spPr>
        <p:txBody>
          <a:bodyPr/>
          <a:lstStyle/>
          <a:p>
            <a:fld id="{9585A76B-C02C-4827-9D88-E5A92ABC46AC}" type="slidenum">
              <a:rPr lang="en-US" smtClean="0"/>
              <a:pPr/>
              <a:t>143</a:t>
            </a:fld>
            <a:endParaRPr lang="en-US" dirty="0"/>
          </a:p>
        </p:txBody>
      </p:sp>
      <p:sp>
        <p:nvSpPr>
          <p:cNvPr id="5" name="Date Placeholder 4"/>
          <p:cNvSpPr>
            <a:spLocks noGrp="1"/>
          </p:cNvSpPr>
          <p:nvPr>
            <p:ph type="dt" idx="10"/>
          </p:nvPr>
        </p:nvSpPr>
        <p:spPr/>
        <p:txBody>
          <a:bodyPr/>
          <a:lstStyle/>
          <a:p>
            <a:pPr>
              <a:defRPr/>
            </a:pPr>
            <a:r>
              <a:rPr lang="en-US" dirty="0"/>
              <a:t>University of Texas, Houston, 2010</a:t>
            </a:r>
          </a:p>
        </p:txBody>
      </p:sp>
      <p:sp>
        <p:nvSpPr>
          <p:cNvPr id="6" name="Header Placeholder 5"/>
          <p:cNvSpPr>
            <a:spLocks noGrp="1"/>
          </p:cNvSpPr>
          <p:nvPr>
            <p:ph type="hdr" sz="quarter" idx="11"/>
          </p:nvPr>
        </p:nvSpPr>
        <p:spPr/>
        <p:txBody>
          <a:bodyPr/>
          <a:lstStyle/>
          <a:p>
            <a:pPr>
              <a:defRPr/>
            </a:pPr>
            <a:r>
              <a:rPr lang="en-US" dirty="0"/>
              <a:t>Dr. Bouquot, The Abused Mouth</a:t>
            </a:r>
          </a:p>
        </p:txBody>
      </p:sp>
    </p:spTree>
    <p:extLst>
      <p:ext uri="{BB962C8B-B14F-4D97-AF65-F5344CB8AC3E}">
        <p14:creationId xmlns:p14="http://schemas.microsoft.com/office/powerpoint/2010/main" val="1441329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p:spPr>
        <p:txBody>
          <a:bodyPr/>
          <a:lstStyle/>
          <a:p>
            <a:pPr eaLnBrk="1" hangingPunct="1"/>
            <a:endParaRPr lang="en-US"/>
          </a:p>
        </p:txBody>
      </p:sp>
      <p:sp>
        <p:nvSpPr>
          <p:cNvPr id="184324" name="Slide Number Placeholder 3"/>
          <p:cNvSpPr>
            <a:spLocks noGrp="1"/>
          </p:cNvSpPr>
          <p:nvPr>
            <p:ph type="sldNum" sz="quarter" idx="5"/>
          </p:nvPr>
        </p:nvSpPr>
        <p:spPr>
          <a:noFill/>
        </p:spPr>
        <p:txBody>
          <a:bodyPr/>
          <a:lstStyle/>
          <a:p>
            <a:fld id="{C1B76F14-3B43-4F55-9AE4-DAA7B4E2AFF7}" type="slidenum">
              <a:rPr lang="en-US" smtClean="0"/>
              <a:pPr/>
              <a:t>13</a:t>
            </a:fld>
            <a:endParaRPr lang="en-US"/>
          </a:p>
        </p:txBody>
      </p:sp>
      <p:sp>
        <p:nvSpPr>
          <p:cNvPr id="5" name="Date Placeholder 4"/>
          <p:cNvSpPr>
            <a:spLocks noGrp="1"/>
          </p:cNvSpPr>
          <p:nvPr>
            <p:ph type="dt" idx="10"/>
          </p:nvPr>
        </p:nvSpPr>
        <p:spPr/>
        <p:txBody>
          <a:bodyPr/>
          <a:lstStyle/>
          <a:p>
            <a:pPr>
              <a:defRPr/>
            </a:pPr>
            <a:r>
              <a:rPr lang="en-US"/>
              <a:t>June, 2010</a:t>
            </a:r>
          </a:p>
        </p:txBody>
      </p:sp>
      <p:sp>
        <p:nvSpPr>
          <p:cNvPr id="6" name="Header Placeholder 5"/>
          <p:cNvSpPr>
            <a:spLocks noGrp="1"/>
          </p:cNvSpPr>
          <p:nvPr>
            <p:ph type="hdr" sz="quarter" idx="11"/>
          </p:nvPr>
        </p:nvSpPr>
        <p:spPr/>
        <p:txBody>
          <a:bodyPr/>
          <a:lstStyle/>
          <a:p>
            <a:pPr>
              <a:defRPr/>
            </a:pPr>
            <a:r>
              <a:rPr lang="en-US"/>
              <a:t>Dr. Bouquot, Pediatric Oral Pathology</a:t>
            </a:r>
          </a:p>
        </p:txBody>
      </p:sp>
    </p:spTree>
    <p:extLst>
      <p:ext uri="{BB962C8B-B14F-4D97-AF65-F5344CB8AC3E}">
        <p14:creationId xmlns:p14="http://schemas.microsoft.com/office/powerpoint/2010/main" val="405038340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xfrm>
            <a:off x="381000" y="685800"/>
            <a:ext cx="6096000" cy="3429000"/>
          </a:xfrm>
          <a:ln/>
        </p:spPr>
      </p:sp>
      <p:sp>
        <p:nvSpPr>
          <p:cNvPr id="144387" name="Notes Placeholder 2"/>
          <p:cNvSpPr>
            <a:spLocks noGrp="1"/>
          </p:cNvSpPr>
          <p:nvPr>
            <p:ph type="body" idx="1"/>
          </p:nvPr>
        </p:nvSpPr>
        <p:spPr>
          <a:noFill/>
          <a:ln/>
        </p:spPr>
        <p:txBody>
          <a:bodyPr/>
          <a:lstStyle/>
          <a:p>
            <a:pPr eaLnBrk="1" hangingPunct="1"/>
            <a:endParaRPr lang="en-US" dirty="0"/>
          </a:p>
        </p:txBody>
      </p:sp>
      <p:sp>
        <p:nvSpPr>
          <p:cNvPr id="144388" name="Slide Number Placeholder 3"/>
          <p:cNvSpPr>
            <a:spLocks noGrp="1"/>
          </p:cNvSpPr>
          <p:nvPr>
            <p:ph type="sldNum" sz="quarter" idx="5"/>
          </p:nvPr>
        </p:nvSpPr>
        <p:spPr>
          <a:noFill/>
        </p:spPr>
        <p:txBody>
          <a:bodyPr/>
          <a:lstStyle/>
          <a:p>
            <a:fld id="{9585A76B-C02C-4827-9D88-E5A92ABC46AC}" type="slidenum">
              <a:rPr lang="en-US" smtClean="0"/>
              <a:pPr/>
              <a:t>144</a:t>
            </a:fld>
            <a:endParaRPr lang="en-US" dirty="0"/>
          </a:p>
        </p:txBody>
      </p:sp>
      <p:sp>
        <p:nvSpPr>
          <p:cNvPr id="5" name="Date Placeholder 4"/>
          <p:cNvSpPr>
            <a:spLocks noGrp="1"/>
          </p:cNvSpPr>
          <p:nvPr>
            <p:ph type="dt" idx="10"/>
          </p:nvPr>
        </p:nvSpPr>
        <p:spPr/>
        <p:txBody>
          <a:bodyPr/>
          <a:lstStyle/>
          <a:p>
            <a:pPr>
              <a:defRPr/>
            </a:pPr>
            <a:r>
              <a:rPr lang="en-US" dirty="0"/>
              <a:t>University of Texas, Houston, 2010</a:t>
            </a:r>
          </a:p>
        </p:txBody>
      </p:sp>
      <p:sp>
        <p:nvSpPr>
          <p:cNvPr id="6" name="Header Placeholder 5"/>
          <p:cNvSpPr>
            <a:spLocks noGrp="1"/>
          </p:cNvSpPr>
          <p:nvPr>
            <p:ph type="hdr" sz="quarter" idx="11"/>
          </p:nvPr>
        </p:nvSpPr>
        <p:spPr/>
        <p:txBody>
          <a:bodyPr/>
          <a:lstStyle/>
          <a:p>
            <a:pPr>
              <a:defRPr/>
            </a:pPr>
            <a:r>
              <a:rPr lang="en-US" dirty="0"/>
              <a:t>Dr. Bouquot, The Abused Mouth</a:t>
            </a:r>
          </a:p>
        </p:txBody>
      </p:sp>
    </p:spTree>
    <p:extLst>
      <p:ext uri="{BB962C8B-B14F-4D97-AF65-F5344CB8AC3E}">
        <p14:creationId xmlns:p14="http://schemas.microsoft.com/office/powerpoint/2010/main" val="298383340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xfrm>
            <a:off x="381000" y="685800"/>
            <a:ext cx="6096000" cy="3429000"/>
          </a:xfrm>
          <a:ln/>
        </p:spPr>
      </p:sp>
      <p:sp>
        <p:nvSpPr>
          <p:cNvPr id="144387" name="Notes Placeholder 2"/>
          <p:cNvSpPr>
            <a:spLocks noGrp="1"/>
          </p:cNvSpPr>
          <p:nvPr>
            <p:ph type="body" idx="1"/>
          </p:nvPr>
        </p:nvSpPr>
        <p:spPr>
          <a:noFill/>
          <a:ln/>
        </p:spPr>
        <p:txBody>
          <a:bodyPr/>
          <a:lstStyle/>
          <a:p>
            <a:pPr eaLnBrk="1" hangingPunct="1"/>
            <a:endParaRPr lang="en-US" dirty="0"/>
          </a:p>
        </p:txBody>
      </p:sp>
      <p:sp>
        <p:nvSpPr>
          <p:cNvPr id="144388" name="Slide Number Placeholder 3"/>
          <p:cNvSpPr>
            <a:spLocks noGrp="1"/>
          </p:cNvSpPr>
          <p:nvPr>
            <p:ph type="sldNum" sz="quarter" idx="5"/>
          </p:nvPr>
        </p:nvSpPr>
        <p:spPr>
          <a:noFill/>
        </p:spPr>
        <p:txBody>
          <a:bodyPr/>
          <a:lstStyle/>
          <a:p>
            <a:fld id="{9585A76B-C02C-4827-9D88-E5A92ABC46AC}" type="slidenum">
              <a:rPr lang="en-US" smtClean="0"/>
              <a:pPr/>
              <a:t>145</a:t>
            </a:fld>
            <a:endParaRPr lang="en-US" dirty="0"/>
          </a:p>
        </p:txBody>
      </p:sp>
      <p:sp>
        <p:nvSpPr>
          <p:cNvPr id="5" name="Date Placeholder 4"/>
          <p:cNvSpPr>
            <a:spLocks noGrp="1"/>
          </p:cNvSpPr>
          <p:nvPr>
            <p:ph type="dt" idx="10"/>
          </p:nvPr>
        </p:nvSpPr>
        <p:spPr/>
        <p:txBody>
          <a:bodyPr/>
          <a:lstStyle/>
          <a:p>
            <a:pPr>
              <a:defRPr/>
            </a:pPr>
            <a:r>
              <a:rPr lang="en-US" dirty="0"/>
              <a:t>University of Texas, Houston, 2010</a:t>
            </a:r>
          </a:p>
        </p:txBody>
      </p:sp>
      <p:sp>
        <p:nvSpPr>
          <p:cNvPr id="6" name="Header Placeholder 5"/>
          <p:cNvSpPr>
            <a:spLocks noGrp="1"/>
          </p:cNvSpPr>
          <p:nvPr>
            <p:ph type="hdr" sz="quarter" idx="11"/>
          </p:nvPr>
        </p:nvSpPr>
        <p:spPr/>
        <p:txBody>
          <a:bodyPr/>
          <a:lstStyle/>
          <a:p>
            <a:pPr>
              <a:defRPr/>
            </a:pPr>
            <a:r>
              <a:rPr lang="en-US" dirty="0"/>
              <a:t>Dr. Bouquot, The Abused Mouth</a:t>
            </a:r>
          </a:p>
        </p:txBody>
      </p:sp>
    </p:spTree>
    <p:extLst>
      <p:ext uri="{BB962C8B-B14F-4D97-AF65-F5344CB8AC3E}">
        <p14:creationId xmlns:p14="http://schemas.microsoft.com/office/powerpoint/2010/main" val="422251361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xfrm>
            <a:off x="381000" y="685800"/>
            <a:ext cx="6096000" cy="3429000"/>
          </a:xfrm>
          <a:ln/>
        </p:spPr>
      </p:sp>
      <p:sp>
        <p:nvSpPr>
          <p:cNvPr id="144387" name="Notes Placeholder 2"/>
          <p:cNvSpPr>
            <a:spLocks noGrp="1"/>
          </p:cNvSpPr>
          <p:nvPr>
            <p:ph type="body" idx="1"/>
          </p:nvPr>
        </p:nvSpPr>
        <p:spPr>
          <a:noFill/>
          <a:ln/>
        </p:spPr>
        <p:txBody>
          <a:bodyPr/>
          <a:lstStyle/>
          <a:p>
            <a:pPr eaLnBrk="1" hangingPunct="1"/>
            <a:endParaRPr lang="en-US" dirty="0"/>
          </a:p>
        </p:txBody>
      </p:sp>
      <p:sp>
        <p:nvSpPr>
          <p:cNvPr id="144388" name="Slide Number Placeholder 3"/>
          <p:cNvSpPr>
            <a:spLocks noGrp="1"/>
          </p:cNvSpPr>
          <p:nvPr>
            <p:ph type="sldNum" sz="quarter" idx="5"/>
          </p:nvPr>
        </p:nvSpPr>
        <p:spPr>
          <a:noFill/>
        </p:spPr>
        <p:txBody>
          <a:bodyPr/>
          <a:lstStyle/>
          <a:p>
            <a:fld id="{9585A76B-C02C-4827-9D88-E5A92ABC46AC}" type="slidenum">
              <a:rPr lang="en-US" smtClean="0"/>
              <a:pPr/>
              <a:t>146</a:t>
            </a:fld>
            <a:endParaRPr lang="en-US" dirty="0"/>
          </a:p>
        </p:txBody>
      </p:sp>
      <p:sp>
        <p:nvSpPr>
          <p:cNvPr id="5" name="Date Placeholder 4"/>
          <p:cNvSpPr>
            <a:spLocks noGrp="1"/>
          </p:cNvSpPr>
          <p:nvPr>
            <p:ph type="dt" idx="10"/>
          </p:nvPr>
        </p:nvSpPr>
        <p:spPr/>
        <p:txBody>
          <a:bodyPr/>
          <a:lstStyle/>
          <a:p>
            <a:pPr>
              <a:defRPr/>
            </a:pPr>
            <a:r>
              <a:rPr lang="en-US" dirty="0"/>
              <a:t>University of Texas, Houston, 2010</a:t>
            </a:r>
          </a:p>
        </p:txBody>
      </p:sp>
      <p:sp>
        <p:nvSpPr>
          <p:cNvPr id="6" name="Header Placeholder 5"/>
          <p:cNvSpPr>
            <a:spLocks noGrp="1"/>
          </p:cNvSpPr>
          <p:nvPr>
            <p:ph type="hdr" sz="quarter" idx="11"/>
          </p:nvPr>
        </p:nvSpPr>
        <p:spPr/>
        <p:txBody>
          <a:bodyPr/>
          <a:lstStyle/>
          <a:p>
            <a:pPr>
              <a:defRPr/>
            </a:pPr>
            <a:r>
              <a:rPr lang="en-US" dirty="0"/>
              <a:t>Dr. Bouquot, The Abused Mouth</a:t>
            </a:r>
          </a:p>
        </p:txBody>
      </p:sp>
    </p:spTree>
    <p:extLst>
      <p:ext uri="{BB962C8B-B14F-4D97-AF65-F5344CB8AC3E}">
        <p14:creationId xmlns:p14="http://schemas.microsoft.com/office/powerpoint/2010/main" val="746130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xfrm>
            <a:off x="381000" y="685800"/>
            <a:ext cx="6096000" cy="3429000"/>
          </a:xfrm>
          <a:ln/>
        </p:spPr>
      </p:sp>
      <p:sp>
        <p:nvSpPr>
          <p:cNvPr id="270339" name="Notes Placeholder 2"/>
          <p:cNvSpPr>
            <a:spLocks noGrp="1"/>
          </p:cNvSpPr>
          <p:nvPr>
            <p:ph type="body" idx="1"/>
          </p:nvPr>
        </p:nvSpPr>
        <p:spPr>
          <a:noFill/>
          <a:ln/>
        </p:spPr>
        <p:txBody>
          <a:bodyPr/>
          <a:lstStyle/>
          <a:p>
            <a:endParaRPr lang="en-US" dirty="0">
              <a:latin typeface="Arial" pitchFamily="34" charset="0"/>
            </a:endParaRPr>
          </a:p>
        </p:txBody>
      </p:sp>
      <p:sp>
        <p:nvSpPr>
          <p:cNvPr id="270340" name="Slide Number Placeholder 3"/>
          <p:cNvSpPr>
            <a:spLocks noGrp="1"/>
          </p:cNvSpPr>
          <p:nvPr>
            <p:ph type="sldNum" sz="quarter" idx="5"/>
          </p:nvPr>
        </p:nvSpPr>
        <p:spPr>
          <a:noFill/>
        </p:spPr>
        <p:txBody>
          <a:bodyPr/>
          <a:lstStyle/>
          <a:p>
            <a:fld id="{EE27767A-187E-43D2-AF15-9C595AA67BD7}" type="slidenum">
              <a:rPr lang="en-US" smtClean="0">
                <a:latin typeface="Arial" pitchFamily="34" charset="0"/>
              </a:rPr>
              <a:pPr/>
              <a:t>147</a:t>
            </a:fld>
            <a:endParaRPr lang="en-US" dirty="0">
              <a:latin typeface="Arial" pitchFamily="34" charset="0"/>
            </a:endParaRPr>
          </a:p>
        </p:txBody>
      </p:sp>
      <p:sp>
        <p:nvSpPr>
          <p:cNvPr id="5" name="Date Placeholder 4"/>
          <p:cNvSpPr>
            <a:spLocks noGrp="1"/>
          </p:cNvSpPr>
          <p:nvPr>
            <p:ph type="dt" idx="10"/>
          </p:nvPr>
        </p:nvSpPr>
        <p:spPr/>
        <p:txBody>
          <a:bodyPr/>
          <a:lstStyle/>
          <a:p>
            <a:pPr>
              <a:defRPr/>
            </a:pPr>
            <a:r>
              <a:rPr lang="en-US" dirty="0"/>
              <a:t>University of Texas, Houston, 2010</a:t>
            </a:r>
          </a:p>
        </p:txBody>
      </p:sp>
      <p:sp>
        <p:nvSpPr>
          <p:cNvPr id="6" name="Header Placeholder 5"/>
          <p:cNvSpPr>
            <a:spLocks noGrp="1"/>
          </p:cNvSpPr>
          <p:nvPr>
            <p:ph type="hdr" sz="quarter" idx="11"/>
          </p:nvPr>
        </p:nvSpPr>
        <p:spPr/>
        <p:txBody>
          <a:bodyPr/>
          <a:lstStyle/>
          <a:p>
            <a:pPr>
              <a:defRPr/>
            </a:pPr>
            <a:r>
              <a:rPr lang="en-US" dirty="0"/>
              <a:t>Dr. Bouquot, The Abused Mouth</a:t>
            </a:r>
          </a:p>
        </p:txBody>
      </p:sp>
    </p:spTree>
    <p:extLst>
      <p:ext uri="{BB962C8B-B14F-4D97-AF65-F5344CB8AC3E}">
        <p14:creationId xmlns:p14="http://schemas.microsoft.com/office/powerpoint/2010/main" val="124456757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xfrm>
            <a:off x="381000" y="685800"/>
            <a:ext cx="6096000" cy="3429000"/>
          </a:xfrm>
          <a:ln/>
        </p:spPr>
      </p:sp>
      <p:sp>
        <p:nvSpPr>
          <p:cNvPr id="156675" name="Notes Placeholder 2"/>
          <p:cNvSpPr>
            <a:spLocks noGrp="1"/>
          </p:cNvSpPr>
          <p:nvPr>
            <p:ph type="body" idx="1"/>
          </p:nvPr>
        </p:nvSpPr>
        <p:spPr>
          <a:noFill/>
          <a:ln/>
        </p:spPr>
        <p:txBody>
          <a:bodyPr/>
          <a:lstStyle/>
          <a:p>
            <a:endParaRPr lang="en-US" dirty="0"/>
          </a:p>
        </p:txBody>
      </p:sp>
      <p:sp>
        <p:nvSpPr>
          <p:cNvPr id="156676" name="Slide Number Placeholder 3"/>
          <p:cNvSpPr>
            <a:spLocks noGrp="1"/>
          </p:cNvSpPr>
          <p:nvPr>
            <p:ph type="sldNum" sz="quarter" idx="5"/>
          </p:nvPr>
        </p:nvSpPr>
        <p:spPr>
          <a:noFill/>
        </p:spPr>
        <p:txBody>
          <a:bodyPr/>
          <a:lstStyle/>
          <a:p>
            <a:fld id="{55829974-1FC7-4AA1-BF1F-386335D6796A}" type="slidenum">
              <a:rPr lang="en-US" smtClean="0">
                <a:solidFill>
                  <a:prstClr val="black"/>
                </a:solidFill>
              </a:rPr>
              <a:pPr/>
              <a:t>148</a:t>
            </a:fld>
            <a:endParaRPr lang="en-US" dirty="0">
              <a:solidFill>
                <a:prstClr val="black"/>
              </a:solidFill>
            </a:endParaRPr>
          </a:p>
        </p:txBody>
      </p:sp>
      <p:sp>
        <p:nvSpPr>
          <p:cNvPr id="5" name="Date Placeholder 4"/>
          <p:cNvSpPr>
            <a:spLocks noGrp="1"/>
          </p:cNvSpPr>
          <p:nvPr>
            <p:ph type="dt" idx="10"/>
          </p:nvPr>
        </p:nvSpPr>
        <p:spPr/>
        <p:txBody>
          <a:bodyPr/>
          <a:lstStyle/>
          <a:p>
            <a:pPr>
              <a:defRPr/>
            </a:pPr>
            <a:r>
              <a:rPr lang="en-US" dirty="0">
                <a:solidFill>
                  <a:prstClr val="black"/>
                </a:solidFill>
              </a:rPr>
              <a:t>Fall, 2010</a:t>
            </a:r>
          </a:p>
        </p:txBody>
      </p:sp>
      <p:sp>
        <p:nvSpPr>
          <p:cNvPr id="6" name="Header Placeholder 5"/>
          <p:cNvSpPr>
            <a:spLocks noGrp="1"/>
          </p:cNvSpPr>
          <p:nvPr>
            <p:ph type="hdr" sz="quarter" idx="11"/>
          </p:nvPr>
        </p:nvSpPr>
        <p:spPr/>
        <p:txBody>
          <a:bodyPr/>
          <a:lstStyle/>
          <a:p>
            <a:pPr>
              <a:defRPr/>
            </a:pPr>
            <a:r>
              <a:rPr lang="en-US" dirty="0">
                <a:solidFill>
                  <a:prstClr val="black"/>
                </a:solidFill>
              </a:rPr>
              <a:t>Dr. Bouquot, Oral Injuries</a:t>
            </a:r>
          </a:p>
        </p:txBody>
      </p:sp>
    </p:spTree>
    <p:extLst>
      <p:ext uri="{BB962C8B-B14F-4D97-AF65-F5344CB8AC3E}">
        <p14:creationId xmlns:p14="http://schemas.microsoft.com/office/powerpoint/2010/main" val="336623227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xfrm>
            <a:off x="381000" y="685800"/>
            <a:ext cx="6096000" cy="3429000"/>
          </a:xfrm>
          <a:ln/>
        </p:spPr>
      </p:sp>
      <p:sp>
        <p:nvSpPr>
          <p:cNvPr id="216067" name="Notes Placeholder 2"/>
          <p:cNvSpPr>
            <a:spLocks noGrp="1"/>
          </p:cNvSpPr>
          <p:nvPr>
            <p:ph type="body" idx="1"/>
          </p:nvPr>
        </p:nvSpPr>
        <p:spPr>
          <a:noFill/>
          <a:ln/>
        </p:spPr>
        <p:txBody>
          <a:bodyPr/>
          <a:lstStyle/>
          <a:p>
            <a:pPr eaLnBrk="1" hangingPunct="1"/>
            <a:endParaRPr lang="en-US" dirty="0"/>
          </a:p>
        </p:txBody>
      </p:sp>
      <p:sp>
        <p:nvSpPr>
          <p:cNvPr id="214020" name="Slide Number Placeholder 3"/>
          <p:cNvSpPr>
            <a:spLocks noGrp="1"/>
          </p:cNvSpPr>
          <p:nvPr>
            <p:ph type="sldNum" sz="quarter" idx="5"/>
          </p:nvPr>
        </p:nvSpPr>
        <p:spPr/>
        <p:txBody>
          <a:bodyPr/>
          <a:lstStyle/>
          <a:p>
            <a:pPr>
              <a:defRPr/>
            </a:pPr>
            <a:fld id="{C784385B-1E6E-439E-9E64-63CA64C04FFC}" type="slidenum">
              <a:rPr lang="en-US" smtClean="0"/>
              <a:pPr>
                <a:defRPr/>
              </a:pPr>
              <a:t>149</a:t>
            </a:fld>
            <a:endParaRPr lang="en-US" dirty="0"/>
          </a:p>
        </p:txBody>
      </p:sp>
    </p:spTree>
    <p:extLst>
      <p:ext uri="{BB962C8B-B14F-4D97-AF65-F5344CB8AC3E}">
        <p14:creationId xmlns:p14="http://schemas.microsoft.com/office/powerpoint/2010/main" val="182440622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xfrm>
            <a:off x="381000" y="685800"/>
            <a:ext cx="6096000" cy="3429000"/>
          </a:xfrm>
          <a:ln/>
        </p:spPr>
      </p:sp>
      <p:sp>
        <p:nvSpPr>
          <p:cNvPr id="216067" name="Notes Placeholder 2"/>
          <p:cNvSpPr>
            <a:spLocks noGrp="1"/>
          </p:cNvSpPr>
          <p:nvPr>
            <p:ph type="body" idx="1"/>
          </p:nvPr>
        </p:nvSpPr>
        <p:spPr>
          <a:noFill/>
          <a:ln/>
        </p:spPr>
        <p:txBody>
          <a:bodyPr/>
          <a:lstStyle/>
          <a:p>
            <a:pPr eaLnBrk="1" hangingPunct="1"/>
            <a:endParaRPr lang="en-US" dirty="0"/>
          </a:p>
        </p:txBody>
      </p:sp>
      <p:sp>
        <p:nvSpPr>
          <p:cNvPr id="214020" name="Slide Number Placeholder 3"/>
          <p:cNvSpPr>
            <a:spLocks noGrp="1"/>
          </p:cNvSpPr>
          <p:nvPr>
            <p:ph type="sldNum" sz="quarter" idx="5"/>
          </p:nvPr>
        </p:nvSpPr>
        <p:spPr/>
        <p:txBody>
          <a:bodyPr/>
          <a:lstStyle/>
          <a:p>
            <a:pPr>
              <a:defRPr/>
            </a:pPr>
            <a:fld id="{C784385B-1E6E-439E-9E64-63CA64C04FFC}" type="slidenum">
              <a:rPr lang="en-US" smtClean="0"/>
              <a:pPr>
                <a:defRPr/>
              </a:pPr>
              <a:t>150</a:t>
            </a:fld>
            <a:endParaRPr lang="en-US" dirty="0"/>
          </a:p>
        </p:txBody>
      </p:sp>
    </p:spTree>
    <p:extLst>
      <p:ext uri="{BB962C8B-B14F-4D97-AF65-F5344CB8AC3E}">
        <p14:creationId xmlns:p14="http://schemas.microsoft.com/office/powerpoint/2010/main" val="199589159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xfrm>
            <a:off x="381000" y="685800"/>
            <a:ext cx="6096000" cy="3429000"/>
          </a:xfrm>
          <a:ln/>
        </p:spPr>
      </p:sp>
      <p:sp>
        <p:nvSpPr>
          <p:cNvPr id="251907" name="Notes Placeholder 2"/>
          <p:cNvSpPr>
            <a:spLocks noGrp="1"/>
          </p:cNvSpPr>
          <p:nvPr>
            <p:ph type="body" idx="1"/>
          </p:nvPr>
        </p:nvSpPr>
        <p:spPr>
          <a:noFill/>
          <a:ln/>
        </p:spPr>
        <p:txBody>
          <a:bodyPr/>
          <a:lstStyle/>
          <a:p>
            <a:pPr eaLnBrk="1" hangingPunct="1"/>
            <a:endParaRPr lang="en-US" dirty="0">
              <a:latin typeface="Arial" pitchFamily="34" charset="0"/>
            </a:endParaRPr>
          </a:p>
        </p:txBody>
      </p:sp>
      <p:sp>
        <p:nvSpPr>
          <p:cNvPr id="249860" name="Slide Number Placeholder 3"/>
          <p:cNvSpPr>
            <a:spLocks noGrp="1"/>
          </p:cNvSpPr>
          <p:nvPr>
            <p:ph type="sldNum" sz="quarter" idx="5"/>
          </p:nvPr>
        </p:nvSpPr>
        <p:spPr/>
        <p:txBody>
          <a:bodyPr/>
          <a:lstStyle/>
          <a:p>
            <a:pPr>
              <a:defRPr/>
            </a:pPr>
            <a:fld id="{C141C4AE-7D50-414F-B6F1-70709D6BF9AB}" type="slidenum">
              <a:rPr lang="en-US" smtClean="0"/>
              <a:pPr>
                <a:defRPr/>
              </a:pPr>
              <a:t>151</a:t>
            </a:fld>
            <a:endParaRPr lang="en-US" dirty="0"/>
          </a:p>
        </p:txBody>
      </p:sp>
      <p:sp>
        <p:nvSpPr>
          <p:cNvPr id="5" name="Date Placeholder 4"/>
          <p:cNvSpPr>
            <a:spLocks noGrp="1"/>
          </p:cNvSpPr>
          <p:nvPr>
            <p:ph type="dt" idx="10"/>
          </p:nvPr>
        </p:nvSpPr>
        <p:spPr/>
        <p:txBody>
          <a:bodyPr/>
          <a:lstStyle/>
          <a:p>
            <a:pPr>
              <a:defRPr/>
            </a:pPr>
            <a:r>
              <a:rPr lang="en-US" dirty="0"/>
              <a:t>University of Texas, Houston, 2010</a:t>
            </a:r>
          </a:p>
        </p:txBody>
      </p:sp>
      <p:sp>
        <p:nvSpPr>
          <p:cNvPr id="6" name="Header Placeholder 5"/>
          <p:cNvSpPr>
            <a:spLocks noGrp="1"/>
          </p:cNvSpPr>
          <p:nvPr>
            <p:ph type="hdr" sz="quarter" idx="11"/>
          </p:nvPr>
        </p:nvSpPr>
        <p:spPr/>
        <p:txBody>
          <a:bodyPr/>
          <a:lstStyle/>
          <a:p>
            <a:pPr>
              <a:defRPr/>
            </a:pPr>
            <a:r>
              <a:rPr lang="en-US" dirty="0"/>
              <a:t>Dr. Bouquot, The Abused Mouth</a:t>
            </a:r>
          </a:p>
        </p:txBody>
      </p:sp>
    </p:spTree>
    <p:extLst>
      <p:ext uri="{BB962C8B-B14F-4D97-AF65-F5344CB8AC3E}">
        <p14:creationId xmlns:p14="http://schemas.microsoft.com/office/powerpoint/2010/main" val="326158231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a:xfrm>
            <a:off x="381000" y="685800"/>
            <a:ext cx="6096000" cy="3429000"/>
          </a:xfrm>
          <a:ln/>
        </p:spPr>
      </p:sp>
      <p:sp>
        <p:nvSpPr>
          <p:cNvPr id="248835" name="Notes Placeholder 2"/>
          <p:cNvSpPr>
            <a:spLocks noGrp="1"/>
          </p:cNvSpPr>
          <p:nvPr>
            <p:ph type="body" idx="1"/>
          </p:nvPr>
        </p:nvSpPr>
        <p:spPr>
          <a:noFill/>
          <a:ln/>
        </p:spPr>
        <p:txBody>
          <a:bodyPr/>
          <a:lstStyle/>
          <a:p>
            <a:pPr eaLnBrk="1" hangingPunct="1"/>
            <a:endParaRPr lang="en-US" dirty="0"/>
          </a:p>
        </p:txBody>
      </p:sp>
      <p:sp>
        <p:nvSpPr>
          <p:cNvPr id="246788" name="Slide Number Placeholder 3"/>
          <p:cNvSpPr>
            <a:spLocks noGrp="1"/>
          </p:cNvSpPr>
          <p:nvPr>
            <p:ph type="sldNum" sz="quarter" idx="5"/>
          </p:nvPr>
        </p:nvSpPr>
        <p:spPr/>
        <p:txBody>
          <a:bodyPr/>
          <a:lstStyle/>
          <a:p>
            <a:pPr>
              <a:defRPr/>
            </a:pPr>
            <a:fld id="{90607B51-02E1-4518-A40A-74446BC0DFCD}" type="slidenum">
              <a:rPr lang="en-US" smtClean="0"/>
              <a:pPr>
                <a:defRPr/>
              </a:pPr>
              <a:t>152</a:t>
            </a:fld>
            <a:endParaRPr lang="en-US" dirty="0"/>
          </a:p>
        </p:txBody>
      </p:sp>
    </p:spTree>
    <p:extLst>
      <p:ext uri="{BB962C8B-B14F-4D97-AF65-F5344CB8AC3E}">
        <p14:creationId xmlns:p14="http://schemas.microsoft.com/office/powerpoint/2010/main" val="26545501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a:xfrm>
            <a:off x="381000" y="685800"/>
            <a:ext cx="6096000" cy="3429000"/>
          </a:xfrm>
          <a:ln/>
        </p:spPr>
      </p:sp>
      <p:sp>
        <p:nvSpPr>
          <p:cNvPr id="248835" name="Notes Placeholder 2"/>
          <p:cNvSpPr>
            <a:spLocks noGrp="1"/>
          </p:cNvSpPr>
          <p:nvPr>
            <p:ph type="body" idx="1"/>
          </p:nvPr>
        </p:nvSpPr>
        <p:spPr>
          <a:noFill/>
          <a:ln/>
        </p:spPr>
        <p:txBody>
          <a:bodyPr/>
          <a:lstStyle/>
          <a:p>
            <a:pPr eaLnBrk="1" hangingPunct="1"/>
            <a:endParaRPr lang="en-US" dirty="0"/>
          </a:p>
        </p:txBody>
      </p:sp>
      <p:sp>
        <p:nvSpPr>
          <p:cNvPr id="246788" name="Slide Number Placeholder 3"/>
          <p:cNvSpPr>
            <a:spLocks noGrp="1"/>
          </p:cNvSpPr>
          <p:nvPr>
            <p:ph type="sldNum" sz="quarter" idx="5"/>
          </p:nvPr>
        </p:nvSpPr>
        <p:spPr/>
        <p:txBody>
          <a:bodyPr/>
          <a:lstStyle/>
          <a:p>
            <a:pPr>
              <a:defRPr/>
            </a:pPr>
            <a:fld id="{90607B51-02E1-4518-A40A-74446BC0DFCD}" type="slidenum">
              <a:rPr lang="en-US" smtClean="0"/>
              <a:pPr>
                <a:defRPr/>
              </a:pPr>
              <a:t>153</a:t>
            </a:fld>
            <a:endParaRPr lang="en-US" dirty="0"/>
          </a:p>
        </p:txBody>
      </p:sp>
    </p:spTree>
    <p:extLst>
      <p:ext uri="{BB962C8B-B14F-4D97-AF65-F5344CB8AC3E}">
        <p14:creationId xmlns:p14="http://schemas.microsoft.com/office/powerpoint/2010/main" val="1195886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p:spPr>
        <p:txBody>
          <a:bodyPr/>
          <a:lstStyle/>
          <a:p>
            <a:pPr eaLnBrk="1" hangingPunct="1"/>
            <a:endParaRPr lang="en-US"/>
          </a:p>
        </p:txBody>
      </p:sp>
      <p:sp>
        <p:nvSpPr>
          <p:cNvPr id="184324" name="Slide Number Placeholder 3"/>
          <p:cNvSpPr>
            <a:spLocks noGrp="1"/>
          </p:cNvSpPr>
          <p:nvPr>
            <p:ph type="sldNum" sz="quarter" idx="5"/>
          </p:nvPr>
        </p:nvSpPr>
        <p:spPr>
          <a:noFill/>
        </p:spPr>
        <p:txBody>
          <a:bodyPr/>
          <a:lstStyle/>
          <a:p>
            <a:fld id="{C1B76F14-3B43-4F55-9AE4-DAA7B4E2AFF7}" type="slidenum">
              <a:rPr lang="en-US" smtClean="0"/>
              <a:pPr/>
              <a:t>16</a:t>
            </a:fld>
            <a:endParaRPr lang="en-US"/>
          </a:p>
        </p:txBody>
      </p:sp>
      <p:sp>
        <p:nvSpPr>
          <p:cNvPr id="5" name="Date Placeholder 4"/>
          <p:cNvSpPr>
            <a:spLocks noGrp="1"/>
          </p:cNvSpPr>
          <p:nvPr>
            <p:ph type="dt" idx="10"/>
          </p:nvPr>
        </p:nvSpPr>
        <p:spPr/>
        <p:txBody>
          <a:bodyPr/>
          <a:lstStyle/>
          <a:p>
            <a:pPr>
              <a:defRPr/>
            </a:pPr>
            <a:r>
              <a:rPr lang="en-US"/>
              <a:t>June, 2010</a:t>
            </a:r>
          </a:p>
        </p:txBody>
      </p:sp>
      <p:sp>
        <p:nvSpPr>
          <p:cNvPr id="6" name="Header Placeholder 5"/>
          <p:cNvSpPr>
            <a:spLocks noGrp="1"/>
          </p:cNvSpPr>
          <p:nvPr>
            <p:ph type="hdr" sz="quarter" idx="11"/>
          </p:nvPr>
        </p:nvSpPr>
        <p:spPr/>
        <p:txBody>
          <a:bodyPr/>
          <a:lstStyle/>
          <a:p>
            <a:pPr>
              <a:defRPr/>
            </a:pPr>
            <a:r>
              <a:rPr lang="en-US"/>
              <a:t>Dr. Bouquot, Pediatric Oral Pathology</a:t>
            </a:r>
          </a:p>
        </p:txBody>
      </p:sp>
    </p:spTree>
    <p:extLst>
      <p:ext uri="{BB962C8B-B14F-4D97-AF65-F5344CB8AC3E}">
        <p14:creationId xmlns:p14="http://schemas.microsoft.com/office/powerpoint/2010/main" val="237599889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a:xfrm>
            <a:off x="381000" y="685800"/>
            <a:ext cx="6096000" cy="3429000"/>
          </a:xfrm>
          <a:ln/>
        </p:spPr>
      </p:sp>
      <p:sp>
        <p:nvSpPr>
          <p:cNvPr id="248835" name="Notes Placeholder 2"/>
          <p:cNvSpPr>
            <a:spLocks noGrp="1"/>
          </p:cNvSpPr>
          <p:nvPr>
            <p:ph type="body" idx="1"/>
          </p:nvPr>
        </p:nvSpPr>
        <p:spPr>
          <a:noFill/>
          <a:ln/>
        </p:spPr>
        <p:txBody>
          <a:bodyPr/>
          <a:lstStyle/>
          <a:p>
            <a:pPr eaLnBrk="1" hangingPunct="1"/>
            <a:endParaRPr lang="en-US" dirty="0"/>
          </a:p>
        </p:txBody>
      </p:sp>
      <p:sp>
        <p:nvSpPr>
          <p:cNvPr id="246788" name="Slide Number Placeholder 3"/>
          <p:cNvSpPr>
            <a:spLocks noGrp="1"/>
          </p:cNvSpPr>
          <p:nvPr>
            <p:ph type="sldNum" sz="quarter" idx="5"/>
          </p:nvPr>
        </p:nvSpPr>
        <p:spPr/>
        <p:txBody>
          <a:bodyPr/>
          <a:lstStyle/>
          <a:p>
            <a:pPr>
              <a:defRPr/>
            </a:pPr>
            <a:fld id="{90607B51-02E1-4518-A40A-74446BC0DFCD}" type="slidenum">
              <a:rPr lang="en-US" smtClean="0"/>
              <a:pPr>
                <a:defRPr/>
              </a:pPr>
              <a:t>154</a:t>
            </a:fld>
            <a:endParaRPr lang="en-US" dirty="0"/>
          </a:p>
        </p:txBody>
      </p:sp>
    </p:spTree>
    <p:extLst>
      <p:ext uri="{BB962C8B-B14F-4D97-AF65-F5344CB8AC3E}">
        <p14:creationId xmlns:p14="http://schemas.microsoft.com/office/powerpoint/2010/main" val="138810683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xfrm>
            <a:off x="381000" y="685800"/>
            <a:ext cx="6096000" cy="3429000"/>
          </a:xfrm>
          <a:ln/>
        </p:spPr>
      </p:sp>
      <p:sp>
        <p:nvSpPr>
          <p:cNvPr id="221187" name="Notes Placeholder 2"/>
          <p:cNvSpPr>
            <a:spLocks noGrp="1"/>
          </p:cNvSpPr>
          <p:nvPr>
            <p:ph type="body" idx="1"/>
          </p:nvPr>
        </p:nvSpPr>
        <p:spPr>
          <a:noFill/>
          <a:ln/>
        </p:spPr>
        <p:txBody>
          <a:bodyPr/>
          <a:lstStyle/>
          <a:p>
            <a:pPr eaLnBrk="1" hangingPunct="1"/>
            <a:endParaRPr lang="en-US" dirty="0">
              <a:latin typeface="Arial" pitchFamily="34" charset="0"/>
            </a:endParaRPr>
          </a:p>
        </p:txBody>
      </p:sp>
      <p:sp>
        <p:nvSpPr>
          <p:cNvPr id="221188" name="Slide Number Placeholder 3"/>
          <p:cNvSpPr>
            <a:spLocks noGrp="1"/>
          </p:cNvSpPr>
          <p:nvPr>
            <p:ph type="sldNum" sz="quarter" idx="5"/>
          </p:nvPr>
        </p:nvSpPr>
        <p:spPr>
          <a:noFill/>
        </p:spPr>
        <p:txBody>
          <a:bodyPr/>
          <a:lstStyle/>
          <a:p>
            <a:fld id="{2F241DAD-F97B-47CD-B786-DD87E772368D}" type="slidenum">
              <a:rPr lang="en-US" smtClean="0">
                <a:latin typeface="Arial" pitchFamily="34" charset="0"/>
              </a:rPr>
              <a:pPr/>
              <a:t>156</a:t>
            </a:fld>
            <a:endParaRPr lang="en-US" dirty="0">
              <a:latin typeface="Arial" pitchFamily="34" charset="0"/>
            </a:endParaRPr>
          </a:p>
        </p:txBody>
      </p:sp>
      <p:sp>
        <p:nvSpPr>
          <p:cNvPr id="5" name="Date Placeholder 4"/>
          <p:cNvSpPr>
            <a:spLocks noGrp="1"/>
          </p:cNvSpPr>
          <p:nvPr>
            <p:ph type="dt" idx="10"/>
          </p:nvPr>
        </p:nvSpPr>
        <p:spPr/>
        <p:txBody>
          <a:bodyPr/>
          <a:lstStyle/>
          <a:p>
            <a:pPr>
              <a:defRPr/>
            </a:pPr>
            <a:r>
              <a:rPr lang="en-US" dirty="0"/>
              <a:t>Star of the South, 2009</a:t>
            </a:r>
          </a:p>
        </p:txBody>
      </p:sp>
      <p:sp>
        <p:nvSpPr>
          <p:cNvPr id="6" name="Header Placeholder 5"/>
          <p:cNvSpPr>
            <a:spLocks noGrp="1"/>
          </p:cNvSpPr>
          <p:nvPr>
            <p:ph type="hdr" sz="quarter" idx="11"/>
          </p:nvPr>
        </p:nvSpPr>
        <p:spPr/>
        <p:txBody>
          <a:bodyPr/>
          <a:lstStyle/>
          <a:p>
            <a:pPr>
              <a:defRPr/>
            </a:pPr>
            <a:r>
              <a:rPr lang="en-US" dirty="0"/>
              <a:t>Dr. Bouquot, Abused Mouth</a:t>
            </a:r>
          </a:p>
        </p:txBody>
      </p:sp>
    </p:spTree>
    <p:extLst>
      <p:ext uri="{BB962C8B-B14F-4D97-AF65-F5344CB8AC3E}">
        <p14:creationId xmlns:p14="http://schemas.microsoft.com/office/powerpoint/2010/main" val="157067999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a:xfrm>
            <a:off x="381000" y="685800"/>
            <a:ext cx="6096000" cy="3429000"/>
          </a:xfrm>
          <a:ln/>
        </p:spPr>
      </p:sp>
      <p:sp>
        <p:nvSpPr>
          <p:cNvPr id="233475" name="Notes Placeholder 2"/>
          <p:cNvSpPr>
            <a:spLocks noGrp="1"/>
          </p:cNvSpPr>
          <p:nvPr>
            <p:ph type="body" idx="1"/>
          </p:nvPr>
        </p:nvSpPr>
        <p:spPr>
          <a:noFill/>
          <a:ln/>
        </p:spPr>
        <p:txBody>
          <a:bodyPr/>
          <a:lstStyle/>
          <a:p>
            <a:endParaRPr lang="en-US" dirty="0">
              <a:latin typeface="Arial" pitchFamily="34" charset="0"/>
            </a:endParaRPr>
          </a:p>
        </p:txBody>
      </p:sp>
      <p:sp>
        <p:nvSpPr>
          <p:cNvPr id="233476" name="Slide Number Placeholder 3"/>
          <p:cNvSpPr>
            <a:spLocks noGrp="1"/>
          </p:cNvSpPr>
          <p:nvPr>
            <p:ph type="sldNum" sz="quarter" idx="5"/>
          </p:nvPr>
        </p:nvSpPr>
        <p:spPr>
          <a:noFill/>
        </p:spPr>
        <p:txBody>
          <a:bodyPr/>
          <a:lstStyle/>
          <a:p>
            <a:fld id="{053AE493-3FFC-4BE8-AC0E-8FE933D21AAA}" type="slidenum">
              <a:rPr lang="en-US" smtClean="0">
                <a:latin typeface="Arial" pitchFamily="34" charset="0"/>
              </a:rPr>
              <a:pPr/>
              <a:t>157</a:t>
            </a:fld>
            <a:endParaRPr lang="en-US" dirty="0">
              <a:latin typeface="Arial" pitchFamily="34" charset="0"/>
            </a:endParaRPr>
          </a:p>
        </p:txBody>
      </p:sp>
      <p:sp>
        <p:nvSpPr>
          <p:cNvPr id="5" name="Date Placeholder 4"/>
          <p:cNvSpPr>
            <a:spLocks noGrp="1"/>
          </p:cNvSpPr>
          <p:nvPr>
            <p:ph type="dt" idx="10"/>
          </p:nvPr>
        </p:nvSpPr>
        <p:spPr/>
        <p:txBody>
          <a:bodyPr/>
          <a:lstStyle/>
          <a:p>
            <a:pPr>
              <a:defRPr/>
            </a:pPr>
            <a:r>
              <a:rPr lang="en-US" dirty="0"/>
              <a:t>Star of the South, 2009</a:t>
            </a:r>
          </a:p>
        </p:txBody>
      </p:sp>
      <p:sp>
        <p:nvSpPr>
          <p:cNvPr id="6" name="Header Placeholder 5"/>
          <p:cNvSpPr>
            <a:spLocks noGrp="1"/>
          </p:cNvSpPr>
          <p:nvPr>
            <p:ph type="hdr" sz="quarter" idx="11"/>
          </p:nvPr>
        </p:nvSpPr>
        <p:spPr/>
        <p:txBody>
          <a:bodyPr/>
          <a:lstStyle/>
          <a:p>
            <a:pPr>
              <a:defRPr/>
            </a:pPr>
            <a:r>
              <a:rPr lang="en-US" dirty="0"/>
              <a:t>Dr. Bouquot, Abused Mouth</a:t>
            </a:r>
          </a:p>
        </p:txBody>
      </p:sp>
    </p:spTree>
    <p:extLst>
      <p:ext uri="{BB962C8B-B14F-4D97-AF65-F5344CB8AC3E}">
        <p14:creationId xmlns:p14="http://schemas.microsoft.com/office/powerpoint/2010/main" val="321743074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xfrm>
            <a:off x="381000" y="685800"/>
            <a:ext cx="6096000" cy="3429000"/>
          </a:xfrm>
          <a:ln/>
        </p:spPr>
      </p:sp>
      <p:sp>
        <p:nvSpPr>
          <p:cNvPr id="133123" name="Notes Placeholder 2"/>
          <p:cNvSpPr>
            <a:spLocks noGrp="1"/>
          </p:cNvSpPr>
          <p:nvPr>
            <p:ph type="body" idx="1"/>
          </p:nvPr>
        </p:nvSpPr>
        <p:spPr>
          <a:noFill/>
          <a:ln/>
        </p:spPr>
        <p:txBody>
          <a:bodyPr/>
          <a:lstStyle/>
          <a:p>
            <a:pPr eaLnBrk="1" hangingPunct="1"/>
            <a:endParaRPr lang="en-US" dirty="0"/>
          </a:p>
        </p:txBody>
      </p:sp>
      <p:sp>
        <p:nvSpPr>
          <p:cNvPr id="133124" name="Slide Number Placeholder 3"/>
          <p:cNvSpPr>
            <a:spLocks noGrp="1"/>
          </p:cNvSpPr>
          <p:nvPr>
            <p:ph type="sldNum" sz="quarter" idx="5"/>
          </p:nvPr>
        </p:nvSpPr>
        <p:spPr>
          <a:noFill/>
        </p:spPr>
        <p:txBody>
          <a:bodyPr/>
          <a:lstStyle/>
          <a:p>
            <a:fld id="{A31269BF-F694-42E4-AB1A-67C306137AA1}" type="slidenum">
              <a:rPr lang="en-US" smtClean="0"/>
              <a:pPr/>
              <a:t>158</a:t>
            </a:fld>
            <a:endParaRPr lang="en-US" dirty="0"/>
          </a:p>
        </p:txBody>
      </p:sp>
      <p:sp>
        <p:nvSpPr>
          <p:cNvPr id="5" name="Date Placeholder 4"/>
          <p:cNvSpPr>
            <a:spLocks noGrp="1"/>
          </p:cNvSpPr>
          <p:nvPr>
            <p:ph type="dt" idx="10"/>
          </p:nvPr>
        </p:nvSpPr>
        <p:spPr/>
        <p:txBody>
          <a:bodyPr/>
          <a:lstStyle/>
          <a:p>
            <a:pPr>
              <a:defRPr/>
            </a:pPr>
            <a:r>
              <a:rPr lang="en-US" dirty="0"/>
              <a:t>University of Texas, Houston, 2010</a:t>
            </a:r>
          </a:p>
        </p:txBody>
      </p:sp>
      <p:sp>
        <p:nvSpPr>
          <p:cNvPr id="6" name="Header Placeholder 5"/>
          <p:cNvSpPr>
            <a:spLocks noGrp="1"/>
          </p:cNvSpPr>
          <p:nvPr>
            <p:ph type="hdr" sz="quarter" idx="11"/>
          </p:nvPr>
        </p:nvSpPr>
        <p:spPr/>
        <p:txBody>
          <a:bodyPr/>
          <a:lstStyle/>
          <a:p>
            <a:pPr>
              <a:defRPr/>
            </a:pPr>
            <a:r>
              <a:rPr lang="en-US" dirty="0"/>
              <a:t>Dr. Bouquot, The Abused Mouth</a:t>
            </a:r>
          </a:p>
        </p:txBody>
      </p:sp>
    </p:spTree>
    <p:extLst>
      <p:ext uri="{BB962C8B-B14F-4D97-AF65-F5344CB8AC3E}">
        <p14:creationId xmlns:p14="http://schemas.microsoft.com/office/powerpoint/2010/main" val="222630799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p:spPr>
        <p:txBody>
          <a:bodyPr/>
          <a:lstStyle/>
          <a:p>
            <a:pPr eaLnBrk="1" hangingPunct="1"/>
            <a:endParaRPr lang="en-US"/>
          </a:p>
        </p:txBody>
      </p:sp>
      <p:sp>
        <p:nvSpPr>
          <p:cNvPr id="184324" name="Slide Number Placeholder 3"/>
          <p:cNvSpPr>
            <a:spLocks noGrp="1"/>
          </p:cNvSpPr>
          <p:nvPr>
            <p:ph type="sldNum" sz="quarter" idx="5"/>
          </p:nvPr>
        </p:nvSpPr>
        <p:spPr>
          <a:noFill/>
        </p:spPr>
        <p:txBody>
          <a:bodyPr/>
          <a:lstStyle/>
          <a:p>
            <a:fld id="{C1B76F14-3B43-4F55-9AE4-DAA7B4E2AFF7}" type="slidenum">
              <a:rPr lang="en-US" smtClean="0"/>
              <a:pPr/>
              <a:t>159</a:t>
            </a:fld>
            <a:endParaRPr lang="en-US"/>
          </a:p>
        </p:txBody>
      </p:sp>
      <p:sp>
        <p:nvSpPr>
          <p:cNvPr id="5" name="Date Placeholder 4"/>
          <p:cNvSpPr>
            <a:spLocks noGrp="1"/>
          </p:cNvSpPr>
          <p:nvPr>
            <p:ph type="dt" idx="10"/>
          </p:nvPr>
        </p:nvSpPr>
        <p:spPr/>
        <p:txBody>
          <a:bodyPr/>
          <a:lstStyle/>
          <a:p>
            <a:pPr>
              <a:defRPr/>
            </a:pPr>
            <a:r>
              <a:rPr lang="en-US"/>
              <a:t>June, 2010</a:t>
            </a:r>
          </a:p>
        </p:txBody>
      </p:sp>
      <p:sp>
        <p:nvSpPr>
          <p:cNvPr id="6" name="Header Placeholder 5"/>
          <p:cNvSpPr>
            <a:spLocks noGrp="1"/>
          </p:cNvSpPr>
          <p:nvPr>
            <p:ph type="hdr" sz="quarter" idx="11"/>
          </p:nvPr>
        </p:nvSpPr>
        <p:spPr/>
        <p:txBody>
          <a:bodyPr/>
          <a:lstStyle/>
          <a:p>
            <a:pPr>
              <a:defRPr/>
            </a:pPr>
            <a:r>
              <a:rPr lang="en-US"/>
              <a:t>Dr. Bouquot, Pediatric Oral Pathology</a:t>
            </a:r>
          </a:p>
        </p:txBody>
      </p:sp>
    </p:spTree>
    <p:extLst>
      <p:ext uri="{BB962C8B-B14F-4D97-AF65-F5344CB8AC3E}">
        <p14:creationId xmlns:p14="http://schemas.microsoft.com/office/powerpoint/2010/main" val="252288142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00F29DB3-2A82-42AD-91E8-BF4F2597950E}" type="slidenum">
              <a:rPr lang="en-US"/>
              <a:pPr/>
              <a:t>160</a:t>
            </a:fld>
            <a:endParaRPr lang="en-US" dirty="0"/>
          </a:p>
        </p:txBody>
      </p:sp>
      <p:sp>
        <p:nvSpPr>
          <p:cNvPr id="274435" name="Rectangle 2"/>
          <p:cNvSpPr>
            <a:spLocks noGrp="1" noRot="1" noChangeAspect="1" noChangeArrowheads="1" noTextEdit="1"/>
          </p:cNvSpPr>
          <p:nvPr>
            <p:ph type="sldImg"/>
          </p:nvPr>
        </p:nvSpPr>
        <p:spPr>
          <a:xfrm>
            <a:off x="381000" y="685800"/>
            <a:ext cx="6096000" cy="3429000"/>
          </a:xfrm>
          <a:ln/>
        </p:spPr>
      </p:sp>
      <p:sp>
        <p:nvSpPr>
          <p:cNvPr id="274436" name="Rectangle 3"/>
          <p:cNvSpPr>
            <a:spLocks noGrp="1" noChangeArrowheads="1"/>
          </p:cNvSpPr>
          <p:nvPr>
            <p:ph type="body" idx="1"/>
          </p:nvPr>
        </p:nvSpPr>
        <p:spPr>
          <a:noFill/>
          <a:ln/>
        </p:spPr>
        <p:txBody>
          <a:bodyPr/>
          <a:lstStyle/>
          <a:p>
            <a:pPr eaLnBrk="1" hangingPunct="1"/>
            <a:endParaRPr lang="en-US" dirty="0"/>
          </a:p>
        </p:txBody>
      </p:sp>
      <p:sp>
        <p:nvSpPr>
          <p:cNvPr id="5" name="Date Placeholder 4"/>
          <p:cNvSpPr>
            <a:spLocks noGrp="1"/>
          </p:cNvSpPr>
          <p:nvPr>
            <p:ph type="dt" idx="10"/>
          </p:nvPr>
        </p:nvSpPr>
        <p:spPr/>
        <p:txBody>
          <a:bodyPr/>
          <a:lstStyle/>
          <a:p>
            <a:pPr>
              <a:defRPr/>
            </a:pPr>
            <a:r>
              <a:rPr lang="en-US" dirty="0"/>
              <a:t>May, 2009</a:t>
            </a:r>
          </a:p>
        </p:txBody>
      </p:sp>
      <p:sp>
        <p:nvSpPr>
          <p:cNvPr id="6" name="Header Placeholder 5"/>
          <p:cNvSpPr>
            <a:spLocks noGrp="1"/>
          </p:cNvSpPr>
          <p:nvPr>
            <p:ph type="hdr" sz="quarter" idx="11"/>
          </p:nvPr>
        </p:nvSpPr>
        <p:spPr/>
        <p:txBody>
          <a:bodyPr/>
          <a:lstStyle/>
          <a:p>
            <a:pPr>
              <a:defRPr/>
            </a:pPr>
            <a:r>
              <a:rPr lang="en-US" dirty="0"/>
              <a:t>Dr. Bouquot, Oral Precancer</a:t>
            </a:r>
          </a:p>
        </p:txBody>
      </p:sp>
    </p:spTree>
    <p:extLst>
      <p:ext uri="{BB962C8B-B14F-4D97-AF65-F5344CB8AC3E}">
        <p14:creationId xmlns:p14="http://schemas.microsoft.com/office/powerpoint/2010/main" val="106587645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00F29DB3-2A82-42AD-91E8-BF4F2597950E}" type="slidenum">
              <a:rPr lang="en-US"/>
              <a:pPr/>
              <a:t>161</a:t>
            </a:fld>
            <a:endParaRPr lang="en-US" dirty="0"/>
          </a:p>
        </p:txBody>
      </p:sp>
      <p:sp>
        <p:nvSpPr>
          <p:cNvPr id="274435" name="Rectangle 2"/>
          <p:cNvSpPr>
            <a:spLocks noGrp="1" noRot="1" noChangeAspect="1" noChangeArrowheads="1" noTextEdit="1"/>
          </p:cNvSpPr>
          <p:nvPr>
            <p:ph type="sldImg"/>
          </p:nvPr>
        </p:nvSpPr>
        <p:spPr>
          <a:xfrm>
            <a:off x="381000" y="685800"/>
            <a:ext cx="6096000" cy="3429000"/>
          </a:xfrm>
          <a:ln/>
        </p:spPr>
      </p:sp>
      <p:sp>
        <p:nvSpPr>
          <p:cNvPr id="274436" name="Rectangle 3"/>
          <p:cNvSpPr>
            <a:spLocks noGrp="1" noChangeArrowheads="1"/>
          </p:cNvSpPr>
          <p:nvPr>
            <p:ph type="body" idx="1"/>
          </p:nvPr>
        </p:nvSpPr>
        <p:spPr>
          <a:noFill/>
          <a:ln/>
        </p:spPr>
        <p:txBody>
          <a:bodyPr/>
          <a:lstStyle/>
          <a:p>
            <a:pPr eaLnBrk="1" hangingPunct="1"/>
            <a:endParaRPr lang="en-US" dirty="0"/>
          </a:p>
        </p:txBody>
      </p:sp>
      <p:sp>
        <p:nvSpPr>
          <p:cNvPr id="5" name="Date Placeholder 4"/>
          <p:cNvSpPr>
            <a:spLocks noGrp="1"/>
          </p:cNvSpPr>
          <p:nvPr>
            <p:ph type="dt" idx="10"/>
          </p:nvPr>
        </p:nvSpPr>
        <p:spPr/>
        <p:txBody>
          <a:bodyPr/>
          <a:lstStyle/>
          <a:p>
            <a:pPr>
              <a:defRPr/>
            </a:pPr>
            <a:r>
              <a:rPr lang="en-US" dirty="0"/>
              <a:t>May, 2009</a:t>
            </a:r>
          </a:p>
        </p:txBody>
      </p:sp>
      <p:sp>
        <p:nvSpPr>
          <p:cNvPr id="6" name="Header Placeholder 5"/>
          <p:cNvSpPr>
            <a:spLocks noGrp="1"/>
          </p:cNvSpPr>
          <p:nvPr>
            <p:ph type="hdr" sz="quarter" idx="11"/>
          </p:nvPr>
        </p:nvSpPr>
        <p:spPr/>
        <p:txBody>
          <a:bodyPr/>
          <a:lstStyle/>
          <a:p>
            <a:pPr>
              <a:defRPr/>
            </a:pPr>
            <a:r>
              <a:rPr lang="en-US" dirty="0"/>
              <a:t>Dr. Bouquot, Oral Precancer</a:t>
            </a:r>
          </a:p>
        </p:txBody>
      </p:sp>
    </p:spTree>
    <p:extLst>
      <p:ext uri="{BB962C8B-B14F-4D97-AF65-F5344CB8AC3E}">
        <p14:creationId xmlns:p14="http://schemas.microsoft.com/office/powerpoint/2010/main" val="44894309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00F29DB3-2A82-42AD-91E8-BF4F2597950E}" type="slidenum">
              <a:rPr lang="en-US"/>
              <a:pPr/>
              <a:t>162</a:t>
            </a:fld>
            <a:endParaRPr lang="en-US" dirty="0"/>
          </a:p>
        </p:txBody>
      </p:sp>
      <p:sp>
        <p:nvSpPr>
          <p:cNvPr id="274435" name="Rectangle 2"/>
          <p:cNvSpPr>
            <a:spLocks noGrp="1" noRot="1" noChangeAspect="1" noChangeArrowheads="1" noTextEdit="1"/>
          </p:cNvSpPr>
          <p:nvPr>
            <p:ph type="sldImg"/>
          </p:nvPr>
        </p:nvSpPr>
        <p:spPr>
          <a:xfrm>
            <a:off x="381000" y="685800"/>
            <a:ext cx="6096000" cy="3429000"/>
          </a:xfrm>
          <a:ln/>
        </p:spPr>
      </p:sp>
      <p:sp>
        <p:nvSpPr>
          <p:cNvPr id="274436" name="Rectangle 3"/>
          <p:cNvSpPr>
            <a:spLocks noGrp="1" noChangeArrowheads="1"/>
          </p:cNvSpPr>
          <p:nvPr>
            <p:ph type="body" idx="1"/>
          </p:nvPr>
        </p:nvSpPr>
        <p:spPr>
          <a:noFill/>
          <a:ln/>
        </p:spPr>
        <p:txBody>
          <a:bodyPr/>
          <a:lstStyle/>
          <a:p>
            <a:pPr eaLnBrk="1" hangingPunct="1"/>
            <a:endParaRPr lang="en-US" dirty="0"/>
          </a:p>
        </p:txBody>
      </p:sp>
      <p:sp>
        <p:nvSpPr>
          <p:cNvPr id="5" name="Date Placeholder 4"/>
          <p:cNvSpPr>
            <a:spLocks noGrp="1"/>
          </p:cNvSpPr>
          <p:nvPr>
            <p:ph type="dt" idx="10"/>
          </p:nvPr>
        </p:nvSpPr>
        <p:spPr/>
        <p:txBody>
          <a:bodyPr/>
          <a:lstStyle/>
          <a:p>
            <a:pPr>
              <a:defRPr/>
            </a:pPr>
            <a:r>
              <a:rPr lang="en-US" dirty="0"/>
              <a:t>May, 2009</a:t>
            </a:r>
          </a:p>
        </p:txBody>
      </p:sp>
      <p:sp>
        <p:nvSpPr>
          <p:cNvPr id="6" name="Header Placeholder 5"/>
          <p:cNvSpPr>
            <a:spLocks noGrp="1"/>
          </p:cNvSpPr>
          <p:nvPr>
            <p:ph type="hdr" sz="quarter" idx="11"/>
          </p:nvPr>
        </p:nvSpPr>
        <p:spPr/>
        <p:txBody>
          <a:bodyPr/>
          <a:lstStyle/>
          <a:p>
            <a:pPr>
              <a:defRPr/>
            </a:pPr>
            <a:r>
              <a:rPr lang="en-US" dirty="0"/>
              <a:t>Dr. Bouquot, Oral Precancer</a:t>
            </a:r>
          </a:p>
        </p:txBody>
      </p:sp>
    </p:spTree>
    <p:extLst>
      <p:ext uri="{BB962C8B-B14F-4D97-AF65-F5344CB8AC3E}">
        <p14:creationId xmlns:p14="http://schemas.microsoft.com/office/powerpoint/2010/main" val="220197684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00F29DB3-2A82-42AD-91E8-BF4F2597950E}" type="slidenum">
              <a:rPr lang="en-US"/>
              <a:pPr/>
              <a:t>163</a:t>
            </a:fld>
            <a:endParaRPr lang="en-US"/>
          </a:p>
        </p:txBody>
      </p:sp>
      <p:sp>
        <p:nvSpPr>
          <p:cNvPr id="274435" name="Rectangle 2"/>
          <p:cNvSpPr>
            <a:spLocks noGrp="1" noRot="1" noChangeAspect="1" noChangeArrowheads="1" noTextEdit="1"/>
          </p:cNvSpPr>
          <p:nvPr>
            <p:ph type="sldImg"/>
          </p:nvPr>
        </p:nvSpPr>
        <p:spPr>
          <a:xfrm>
            <a:off x="381000" y="685800"/>
            <a:ext cx="6096000" cy="3429000"/>
          </a:xfrm>
          <a:ln/>
        </p:spPr>
      </p:sp>
      <p:sp>
        <p:nvSpPr>
          <p:cNvPr id="274436" name="Rectangle 3"/>
          <p:cNvSpPr>
            <a:spLocks noGrp="1" noChangeArrowheads="1"/>
          </p:cNvSpPr>
          <p:nvPr>
            <p:ph type="body" idx="1"/>
          </p:nvPr>
        </p:nvSpPr>
        <p:spPr>
          <a:noFill/>
          <a:ln/>
        </p:spPr>
        <p:txBody>
          <a:bodyPr/>
          <a:lstStyle/>
          <a:p>
            <a:pPr eaLnBrk="1" hangingPunct="1"/>
            <a:endParaRPr lang="en-US"/>
          </a:p>
        </p:txBody>
      </p:sp>
      <p:sp>
        <p:nvSpPr>
          <p:cNvPr id="5" name="Date Placeholder 4"/>
          <p:cNvSpPr>
            <a:spLocks noGrp="1"/>
          </p:cNvSpPr>
          <p:nvPr>
            <p:ph type="dt" idx="10"/>
          </p:nvPr>
        </p:nvSpPr>
        <p:spPr/>
        <p:txBody>
          <a:bodyPr/>
          <a:lstStyle/>
          <a:p>
            <a:pPr>
              <a:defRPr/>
            </a:pPr>
            <a:r>
              <a:rPr lang="en-US"/>
              <a:t>May, 2009</a:t>
            </a:r>
          </a:p>
        </p:txBody>
      </p:sp>
      <p:sp>
        <p:nvSpPr>
          <p:cNvPr id="6" name="Header Placeholder 5"/>
          <p:cNvSpPr>
            <a:spLocks noGrp="1"/>
          </p:cNvSpPr>
          <p:nvPr>
            <p:ph type="hdr" sz="quarter" idx="11"/>
          </p:nvPr>
        </p:nvSpPr>
        <p:spPr/>
        <p:txBody>
          <a:bodyPr/>
          <a:lstStyle/>
          <a:p>
            <a:pPr>
              <a:defRPr/>
            </a:pPr>
            <a:r>
              <a:rPr lang="en-US"/>
              <a:t>Dr. Bouquot, Oral Precancer</a:t>
            </a:r>
          </a:p>
        </p:txBody>
      </p:sp>
    </p:spTree>
    <p:extLst>
      <p:ext uri="{BB962C8B-B14F-4D97-AF65-F5344CB8AC3E}">
        <p14:creationId xmlns:p14="http://schemas.microsoft.com/office/powerpoint/2010/main" val="159199164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xfrm>
            <a:off x="381000" y="685800"/>
            <a:ext cx="6096000" cy="3429000"/>
          </a:xfrm>
          <a:ln/>
        </p:spPr>
      </p:sp>
      <p:sp>
        <p:nvSpPr>
          <p:cNvPr id="271363" name="Notes Placeholder 2"/>
          <p:cNvSpPr>
            <a:spLocks noGrp="1"/>
          </p:cNvSpPr>
          <p:nvPr>
            <p:ph type="body" idx="1"/>
          </p:nvPr>
        </p:nvSpPr>
        <p:spPr>
          <a:noFill/>
          <a:ln/>
        </p:spPr>
        <p:txBody>
          <a:bodyPr/>
          <a:lstStyle/>
          <a:p>
            <a:pPr eaLnBrk="1" hangingPunct="1"/>
            <a:endParaRPr lang="en-US" dirty="0">
              <a:latin typeface="Arial" pitchFamily="34" charset="0"/>
            </a:endParaRPr>
          </a:p>
        </p:txBody>
      </p:sp>
      <p:sp>
        <p:nvSpPr>
          <p:cNvPr id="271364" name="Slide Number Placeholder 3"/>
          <p:cNvSpPr>
            <a:spLocks noGrp="1"/>
          </p:cNvSpPr>
          <p:nvPr>
            <p:ph type="sldNum" sz="quarter" idx="5"/>
          </p:nvPr>
        </p:nvSpPr>
        <p:spPr>
          <a:noFill/>
        </p:spPr>
        <p:txBody>
          <a:bodyPr/>
          <a:lstStyle/>
          <a:p>
            <a:fld id="{AE0BF87C-00BB-4105-BEFF-1BD8CC470621}" type="slidenum">
              <a:rPr lang="en-US" smtClean="0">
                <a:latin typeface="Arial" pitchFamily="34" charset="0"/>
              </a:rPr>
              <a:pPr/>
              <a:t>164</a:t>
            </a:fld>
            <a:endParaRPr lang="en-US" dirty="0">
              <a:latin typeface="Arial" pitchFamily="34" charset="0"/>
            </a:endParaRPr>
          </a:p>
        </p:txBody>
      </p:sp>
      <p:sp>
        <p:nvSpPr>
          <p:cNvPr id="5" name="Date Placeholder 4"/>
          <p:cNvSpPr>
            <a:spLocks noGrp="1"/>
          </p:cNvSpPr>
          <p:nvPr>
            <p:ph type="dt" idx="10"/>
          </p:nvPr>
        </p:nvSpPr>
        <p:spPr/>
        <p:txBody>
          <a:bodyPr/>
          <a:lstStyle/>
          <a:p>
            <a:pPr>
              <a:defRPr/>
            </a:pPr>
            <a:r>
              <a:rPr lang="en-US" dirty="0"/>
              <a:t>University of Texas, Houston, 2010</a:t>
            </a:r>
          </a:p>
        </p:txBody>
      </p:sp>
      <p:sp>
        <p:nvSpPr>
          <p:cNvPr id="6" name="Header Placeholder 5"/>
          <p:cNvSpPr>
            <a:spLocks noGrp="1"/>
          </p:cNvSpPr>
          <p:nvPr>
            <p:ph type="hdr" sz="quarter" idx="11"/>
          </p:nvPr>
        </p:nvSpPr>
        <p:spPr/>
        <p:txBody>
          <a:bodyPr/>
          <a:lstStyle/>
          <a:p>
            <a:pPr>
              <a:defRPr/>
            </a:pPr>
            <a:r>
              <a:rPr lang="en-US" dirty="0"/>
              <a:t>Dr. Bouquot, The Abused Mouth</a:t>
            </a:r>
          </a:p>
        </p:txBody>
      </p:sp>
    </p:spTree>
    <p:extLst>
      <p:ext uri="{BB962C8B-B14F-4D97-AF65-F5344CB8AC3E}">
        <p14:creationId xmlns:p14="http://schemas.microsoft.com/office/powerpoint/2010/main" val="538716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p:spPr>
        <p:txBody>
          <a:bodyPr/>
          <a:lstStyle/>
          <a:p>
            <a:pPr eaLnBrk="1" hangingPunct="1"/>
            <a:endParaRPr lang="en-US"/>
          </a:p>
        </p:txBody>
      </p:sp>
      <p:sp>
        <p:nvSpPr>
          <p:cNvPr id="184324" name="Slide Number Placeholder 3"/>
          <p:cNvSpPr>
            <a:spLocks noGrp="1"/>
          </p:cNvSpPr>
          <p:nvPr>
            <p:ph type="sldNum" sz="quarter" idx="5"/>
          </p:nvPr>
        </p:nvSpPr>
        <p:spPr>
          <a:noFill/>
        </p:spPr>
        <p:txBody>
          <a:bodyPr/>
          <a:lstStyle/>
          <a:p>
            <a:fld id="{C1B76F14-3B43-4F55-9AE4-DAA7B4E2AFF7}" type="slidenum">
              <a:rPr lang="en-US" smtClean="0"/>
              <a:pPr/>
              <a:t>17</a:t>
            </a:fld>
            <a:endParaRPr lang="en-US"/>
          </a:p>
        </p:txBody>
      </p:sp>
      <p:sp>
        <p:nvSpPr>
          <p:cNvPr id="5" name="Date Placeholder 4"/>
          <p:cNvSpPr>
            <a:spLocks noGrp="1"/>
          </p:cNvSpPr>
          <p:nvPr>
            <p:ph type="dt" idx="10"/>
          </p:nvPr>
        </p:nvSpPr>
        <p:spPr/>
        <p:txBody>
          <a:bodyPr/>
          <a:lstStyle/>
          <a:p>
            <a:pPr>
              <a:defRPr/>
            </a:pPr>
            <a:r>
              <a:rPr lang="en-US"/>
              <a:t>June, 2010</a:t>
            </a:r>
          </a:p>
        </p:txBody>
      </p:sp>
      <p:sp>
        <p:nvSpPr>
          <p:cNvPr id="6" name="Header Placeholder 5"/>
          <p:cNvSpPr>
            <a:spLocks noGrp="1"/>
          </p:cNvSpPr>
          <p:nvPr>
            <p:ph type="hdr" sz="quarter" idx="11"/>
          </p:nvPr>
        </p:nvSpPr>
        <p:spPr/>
        <p:txBody>
          <a:bodyPr/>
          <a:lstStyle/>
          <a:p>
            <a:pPr>
              <a:defRPr/>
            </a:pPr>
            <a:r>
              <a:rPr lang="en-US"/>
              <a:t>Dr. Bouquot, Pediatric Oral Pathology</a:t>
            </a:r>
          </a:p>
        </p:txBody>
      </p:sp>
    </p:spTree>
    <p:extLst>
      <p:ext uri="{BB962C8B-B14F-4D97-AF65-F5344CB8AC3E}">
        <p14:creationId xmlns:p14="http://schemas.microsoft.com/office/powerpoint/2010/main" val="60392181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xfrm>
            <a:off x="381000" y="685800"/>
            <a:ext cx="6096000" cy="3429000"/>
          </a:xfrm>
          <a:ln/>
        </p:spPr>
      </p:sp>
      <p:sp>
        <p:nvSpPr>
          <p:cNvPr id="156675" name="Notes Placeholder 2"/>
          <p:cNvSpPr>
            <a:spLocks noGrp="1"/>
          </p:cNvSpPr>
          <p:nvPr>
            <p:ph type="body" idx="1"/>
          </p:nvPr>
        </p:nvSpPr>
        <p:spPr>
          <a:noFill/>
          <a:ln/>
        </p:spPr>
        <p:txBody>
          <a:bodyPr/>
          <a:lstStyle/>
          <a:p>
            <a:endParaRPr lang="en-US"/>
          </a:p>
        </p:txBody>
      </p:sp>
      <p:sp>
        <p:nvSpPr>
          <p:cNvPr id="156676" name="Slide Number Placeholder 3"/>
          <p:cNvSpPr>
            <a:spLocks noGrp="1"/>
          </p:cNvSpPr>
          <p:nvPr>
            <p:ph type="sldNum" sz="quarter" idx="5"/>
          </p:nvPr>
        </p:nvSpPr>
        <p:spPr>
          <a:noFill/>
        </p:spPr>
        <p:txBody>
          <a:bodyPr/>
          <a:lstStyle/>
          <a:p>
            <a:fld id="{55829974-1FC7-4AA1-BF1F-386335D6796A}" type="slidenum">
              <a:rPr lang="en-US" smtClean="0">
                <a:solidFill>
                  <a:prstClr val="black"/>
                </a:solidFill>
              </a:rPr>
              <a:pPr/>
              <a:t>165</a:t>
            </a:fld>
            <a:endParaRPr lang="en-US">
              <a:solidFill>
                <a:prstClr val="black"/>
              </a:solidFill>
            </a:endParaRPr>
          </a:p>
        </p:txBody>
      </p:sp>
      <p:sp>
        <p:nvSpPr>
          <p:cNvPr id="5" name="Date Placeholder 4"/>
          <p:cNvSpPr>
            <a:spLocks noGrp="1"/>
          </p:cNvSpPr>
          <p:nvPr>
            <p:ph type="dt" idx="10"/>
          </p:nvPr>
        </p:nvSpPr>
        <p:spPr/>
        <p:txBody>
          <a:bodyPr/>
          <a:lstStyle/>
          <a:p>
            <a:pPr>
              <a:defRPr/>
            </a:pPr>
            <a:r>
              <a:rPr lang="en-US">
                <a:solidFill>
                  <a:prstClr val="black"/>
                </a:solidFill>
              </a:rPr>
              <a:t>Fall, 2010</a:t>
            </a:r>
            <a:endParaRPr lang="en-US" dirty="0">
              <a:solidFill>
                <a:prstClr val="black"/>
              </a:solidFill>
            </a:endParaRPr>
          </a:p>
        </p:txBody>
      </p:sp>
      <p:sp>
        <p:nvSpPr>
          <p:cNvPr id="6" name="Header Placeholder 5"/>
          <p:cNvSpPr>
            <a:spLocks noGrp="1"/>
          </p:cNvSpPr>
          <p:nvPr>
            <p:ph type="hdr" sz="quarter" idx="11"/>
          </p:nvPr>
        </p:nvSpPr>
        <p:spPr/>
        <p:txBody>
          <a:bodyPr/>
          <a:lstStyle/>
          <a:p>
            <a:pPr>
              <a:defRPr/>
            </a:pPr>
            <a:r>
              <a:rPr lang="en-US">
                <a:solidFill>
                  <a:prstClr val="black"/>
                </a:solidFill>
              </a:rPr>
              <a:t>Dr. Bouquot, Oral Injuries</a:t>
            </a:r>
            <a:endParaRPr lang="en-US" dirty="0">
              <a:solidFill>
                <a:prstClr val="black"/>
              </a:solidFill>
            </a:endParaRPr>
          </a:p>
        </p:txBody>
      </p:sp>
    </p:spTree>
    <p:extLst>
      <p:ext uri="{BB962C8B-B14F-4D97-AF65-F5344CB8AC3E}">
        <p14:creationId xmlns:p14="http://schemas.microsoft.com/office/powerpoint/2010/main" val="102985081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xfrm>
            <a:off x="381000" y="685800"/>
            <a:ext cx="6096000" cy="3429000"/>
          </a:xfrm>
          <a:ln/>
        </p:spPr>
      </p:sp>
      <p:sp>
        <p:nvSpPr>
          <p:cNvPr id="156675" name="Notes Placeholder 2"/>
          <p:cNvSpPr>
            <a:spLocks noGrp="1"/>
          </p:cNvSpPr>
          <p:nvPr>
            <p:ph type="body" idx="1"/>
          </p:nvPr>
        </p:nvSpPr>
        <p:spPr>
          <a:noFill/>
          <a:ln/>
        </p:spPr>
        <p:txBody>
          <a:bodyPr/>
          <a:lstStyle/>
          <a:p>
            <a:endParaRPr lang="en-US"/>
          </a:p>
        </p:txBody>
      </p:sp>
      <p:sp>
        <p:nvSpPr>
          <p:cNvPr id="156676" name="Slide Number Placeholder 3"/>
          <p:cNvSpPr>
            <a:spLocks noGrp="1"/>
          </p:cNvSpPr>
          <p:nvPr>
            <p:ph type="sldNum" sz="quarter" idx="5"/>
          </p:nvPr>
        </p:nvSpPr>
        <p:spPr>
          <a:noFill/>
        </p:spPr>
        <p:txBody>
          <a:bodyPr/>
          <a:lstStyle/>
          <a:p>
            <a:fld id="{55829974-1FC7-4AA1-BF1F-386335D6796A}" type="slidenum">
              <a:rPr lang="en-US" smtClean="0">
                <a:solidFill>
                  <a:prstClr val="black"/>
                </a:solidFill>
              </a:rPr>
              <a:pPr/>
              <a:t>166</a:t>
            </a:fld>
            <a:endParaRPr lang="en-US">
              <a:solidFill>
                <a:prstClr val="black"/>
              </a:solidFill>
            </a:endParaRPr>
          </a:p>
        </p:txBody>
      </p:sp>
      <p:sp>
        <p:nvSpPr>
          <p:cNvPr id="5" name="Date Placeholder 4"/>
          <p:cNvSpPr>
            <a:spLocks noGrp="1"/>
          </p:cNvSpPr>
          <p:nvPr>
            <p:ph type="dt" idx="10"/>
          </p:nvPr>
        </p:nvSpPr>
        <p:spPr/>
        <p:txBody>
          <a:bodyPr/>
          <a:lstStyle/>
          <a:p>
            <a:pPr>
              <a:defRPr/>
            </a:pPr>
            <a:r>
              <a:rPr lang="en-US">
                <a:solidFill>
                  <a:prstClr val="black"/>
                </a:solidFill>
              </a:rPr>
              <a:t>Fall, 2010</a:t>
            </a:r>
            <a:endParaRPr lang="en-US" dirty="0">
              <a:solidFill>
                <a:prstClr val="black"/>
              </a:solidFill>
            </a:endParaRPr>
          </a:p>
        </p:txBody>
      </p:sp>
      <p:sp>
        <p:nvSpPr>
          <p:cNvPr id="6" name="Header Placeholder 5"/>
          <p:cNvSpPr>
            <a:spLocks noGrp="1"/>
          </p:cNvSpPr>
          <p:nvPr>
            <p:ph type="hdr" sz="quarter" idx="11"/>
          </p:nvPr>
        </p:nvSpPr>
        <p:spPr/>
        <p:txBody>
          <a:bodyPr/>
          <a:lstStyle/>
          <a:p>
            <a:pPr>
              <a:defRPr/>
            </a:pPr>
            <a:r>
              <a:rPr lang="en-US">
                <a:solidFill>
                  <a:prstClr val="black"/>
                </a:solidFill>
              </a:rPr>
              <a:t>Dr. Bouquot, Oral Injuries</a:t>
            </a:r>
            <a:endParaRPr lang="en-US" dirty="0">
              <a:solidFill>
                <a:prstClr val="black"/>
              </a:solidFill>
            </a:endParaRPr>
          </a:p>
        </p:txBody>
      </p:sp>
    </p:spTree>
    <p:extLst>
      <p:ext uri="{BB962C8B-B14F-4D97-AF65-F5344CB8AC3E}">
        <p14:creationId xmlns:p14="http://schemas.microsoft.com/office/powerpoint/2010/main" val="196342480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00F29DB3-2A82-42AD-91E8-BF4F2597950E}" type="slidenum">
              <a:rPr lang="en-US"/>
              <a:pPr/>
              <a:t>167</a:t>
            </a:fld>
            <a:endParaRPr lang="en-US" dirty="0"/>
          </a:p>
        </p:txBody>
      </p:sp>
      <p:sp>
        <p:nvSpPr>
          <p:cNvPr id="274435" name="Rectangle 2"/>
          <p:cNvSpPr>
            <a:spLocks noGrp="1" noRot="1" noChangeAspect="1" noChangeArrowheads="1" noTextEdit="1"/>
          </p:cNvSpPr>
          <p:nvPr>
            <p:ph type="sldImg"/>
          </p:nvPr>
        </p:nvSpPr>
        <p:spPr>
          <a:xfrm>
            <a:off x="381000" y="685800"/>
            <a:ext cx="6096000" cy="3429000"/>
          </a:xfrm>
          <a:ln/>
        </p:spPr>
      </p:sp>
      <p:sp>
        <p:nvSpPr>
          <p:cNvPr id="274436" name="Rectangle 3"/>
          <p:cNvSpPr>
            <a:spLocks noGrp="1" noChangeArrowheads="1"/>
          </p:cNvSpPr>
          <p:nvPr>
            <p:ph type="body" idx="1"/>
          </p:nvPr>
        </p:nvSpPr>
        <p:spPr>
          <a:noFill/>
          <a:ln/>
        </p:spPr>
        <p:txBody>
          <a:bodyPr/>
          <a:lstStyle/>
          <a:p>
            <a:pPr eaLnBrk="1" hangingPunct="1"/>
            <a:endParaRPr lang="en-US" dirty="0"/>
          </a:p>
        </p:txBody>
      </p:sp>
      <p:sp>
        <p:nvSpPr>
          <p:cNvPr id="5" name="Date Placeholder 4"/>
          <p:cNvSpPr>
            <a:spLocks noGrp="1"/>
          </p:cNvSpPr>
          <p:nvPr>
            <p:ph type="dt" idx="10"/>
          </p:nvPr>
        </p:nvSpPr>
        <p:spPr/>
        <p:txBody>
          <a:bodyPr/>
          <a:lstStyle/>
          <a:p>
            <a:pPr>
              <a:defRPr/>
            </a:pPr>
            <a:r>
              <a:rPr lang="en-US" dirty="0"/>
              <a:t>May, 2009</a:t>
            </a:r>
          </a:p>
        </p:txBody>
      </p:sp>
      <p:sp>
        <p:nvSpPr>
          <p:cNvPr id="6" name="Header Placeholder 5"/>
          <p:cNvSpPr>
            <a:spLocks noGrp="1"/>
          </p:cNvSpPr>
          <p:nvPr>
            <p:ph type="hdr" sz="quarter" idx="11"/>
          </p:nvPr>
        </p:nvSpPr>
        <p:spPr/>
        <p:txBody>
          <a:bodyPr/>
          <a:lstStyle/>
          <a:p>
            <a:pPr>
              <a:defRPr/>
            </a:pPr>
            <a:r>
              <a:rPr lang="en-US" dirty="0"/>
              <a:t>Dr. Bouquot, Oral Precancer</a:t>
            </a:r>
          </a:p>
        </p:txBody>
      </p:sp>
    </p:spTree>
    <p:extLst>
      <p:ext uri="{BB962C8B-B14F-4D97-AF65-F5344CB8AC3E}">
        <p14:creationId xmlns:p14="http://schemas.microsoft.com/office/powerpoint/2010/main" val="229324972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xfrm>
            <a:off x="381000" y="685800"/>
            <a:ext cx="6096000" cy="3429000"/>
          </a:xfrm>
          <a:ln/>
        </p:spPr>
      </p:sp>
      <p:sp>
        <p:nvSpPr>
          <p:cNvPr id="156675" name="Notes Placeholder 2"/>
          <p:cNvSpPr>
            <a:spLocks noGrp="1"/>
          </p:cNvSpPr>
          <p:nvPr>
            <p:ph type="body" idx="1"/>
          </p:nvPr>
        </p:nvSpPr>
        <p:spPr>
          <a:noFill/>
          <a:ln/>
        </p:spPr>
        <p:txBody>
          <a:bodyPr/>
          <a:lstStyle/>
          <a:p>
            <a:endParaRPr lang="en-US"/>
          </a:p>
        </p:txBody>
      </p:sp>
      <p:sp>
        <p:nvSpPr>
          <p:cNvPr id="156676" name="Slide Number Placeholder 3"/>
          <p:cNvSpPr>
            <a:spLocks noGrp="1"/>
          </p:cNvSpPr>
          <p:nvPr>
            <p:ph type="sldNum" sz="quarter" idx="5"/>
          </p:nvPr>
        </p:nvSpPr>
        <p:spPr>
          <a:noFill/>
        </p:spPr>
        <p:txBody>
          <a:bodyPr/>
          <a:lstStyle/>
          <a:p>
            <a:fld id="{55829974-1FC7-4AA1-BF1F-386335D6796A}" type="slidenum">
              <a:rPr lang="en-US" smtClean="0">
                <a:solidFill>
                  <a:prstClr val="black"/>
                </a:solidFill>
              </a:rPr>
              <a:pPr/>
              <a:t>168</a:t>
            </a:fld>
            <a:endParaRPr lang="en-US">
              <a:solidFill>
                <a:prstClr val="black"/>
              </a:solidFill>
            </a:endParaRPr>
          </a:p>
        </p:txBody>
      </p:sp>
      <p:sp>
        <p:nvSpPr>
          <p:cNvPr id="5" name="Date Placeholder 4"/>
          <p:cNvSpPr>
            <a:spLocks noGrp="1"/>
          </p:cNvSpPr>
          <p:nvPr>
            <p:ph type="dt" idx="10"/>
          </p:nvPr>
        </p:nvSpPr>
        <p:spPr/>
        <p:txBody>
          <a:bodyPr/>
          <a:lstStyle/>
          <a:p>
            <a:pPr>
              <a:defRPr/>
            </a:pPr>
            <a:r>
              <a:rPr lang="en-US">
                <a:solidFill>
                  <a:prstClr val="black"/>
                </a:solidFill>
              </a:rPr>
              <a:t>Fall, 2010</a:t>
            </a:r>
            <a:endParaRPr lang="en-US" dirty="0">
              <a:solidFill>
                <a:prstClr val="black"/>
              </a:solidFill>
            </a:endParaRPr>
          </a:p>
        </p:txBody>
      </p:sp>
      <p:sp>
        <p:nvSpPr>
          <p:cNvPr id="6" name="Header Placeholder 5"/>
          <p:cNvSpPr>
            <a:spLocks noGrp="1"/>
          </p:cNvSpPr>
          <p:nvPr>
            <p:ph type="hdr" sz="quarter" idx="11"/>
          </p:nvPr>
        </p:nvSpPr>
        <p:spPr/>
        <p:txBody>
          <a:bodyPr/>
          <a:lstStyle/>
          <a:p>
            <a:pPr>
              <a:defRPr/>
            </a:pPr>
            <a:r>
              <a:rPr lang="en-US">
                <a:solidFill>
                  <a:prstClr val="black"/>
                </a:solidFill>
              </a:rPr>
              <a:t>Dr. Bouquot, Oral Injuries</a:t>
            </a:r>
            <a:endParaRPr lang="en-US" dirty="0">
              <a:solidFill>
                <a:prstClr val="black"/>
              </a:solidFill>
            </a:endParaRPr>
          </a:p>
        </p:txBody>
      </p:sp>
    </p:spTree>
    <p:extLst>
      <p:ext uri="{BB962C8B-B14F-4D97-AF65-F5344CB8AC3E}">
        <p14:creationId xmlns:p14="http://schemas.microsoft.com/office/powerpoint/2010/main" val="276035814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00F29DB3-2A82-42AD-91E8-BF4F2597950E}" type="slidenum">
              <a:rPr lang="en-US"/>
              <a:pPr/>
              <a:t>169</a:t>
            </a:fld>
            <a:endParaRPr lang="en-US"/>
          </a:p>
        </p:txBody>
      </p:sp>
      <p:sp>
        <p:nvSpPr>
          <p:cNvPr id="274435" name="Rectangle 2"/>
          <p:cNvSpPr>
            <a:spLocks noGrp="1" noRot="1" noChangeAspect="1" noChangeArrowheads="1" noTextEdit="1"/>
          </p:cNvSpPr>
          <p:nvPr>
            <p:ph type="sldImg"/>
          </p:nvPr>
        </p:nvSpPr>
        <p:spPr>
          <a:xfrm>
            <a:off x="381000" y="685800"/>
            <a:ext cx="6096000" cy="3429000"/>
          </a:xfrm>
          <a:ln/>
        </p:spPr>
      </p:sp>
      <p:sp>
        <p:nvSpPr>
          <p:cNvPr id="274436" name="Rectangle 3"/>
          <p:cNvSpPr>
            <a:spLocks noGrp="1" noChangeArrowheads="1"/>
          </p:cNvSpPr>
          <p:nvPr>
            <p:ph type="body" idx="1"/>
          </p:nvPr>
        </p:nvSpPr>
        <p:spPr>
          <a:noFill/>
          <a:ln/>
        </p:spPr>
        <p:txBody>
          <a:bodyPr/>
          <a:lstStyle/>
          <a:p>
            <a:pPr eaLnBrk="1" hangingPunct="1"/>
            <a:endParaRPr lang="en-US"/>
          </a:p>
        </p:txBody>
      </p:sp>
      <p:sp>
        <p:nvSpPr>
          <p:cNvPr id="5" name="Date Placeholder 4"/>
          <p:cNvSpPr>
            <a:spLocks noGrp="1"/>
          </p:cNvSpPr>
          <p:nvPr>
            <p:ph type="dt" idx="10"/>
          </p:nvPr>
        </p:nvSpPr>
        <p:spPr/>
        <p:txBody>
          <a:bodyPr/>
          <a:lstStyle/>
          <a:p>
            <a:pPr>
              <a:defRPr/>
            </a:pPr>
            <a:r>
              <a:rPr lang="en-US"/>
              <a:t>May, 2009</a:t>
            </a:r>
          </a:p>
        </p:txBody>
      </p:sp>
      <p:sp>
        <p:nvSpPr>
          <p:cNvPr id="6" name="Header Placeholder 5"/>
          <p:cNvSpPr>
            <a:spLocks noGrp="1"/>
          </p:cNvSpPr>
          <p:nvPr>
            <p:ph type="hdr" sz="quarter" idx="11"/>
          </p:nvPr>
        </p:nvSpPr>
        <p:spPr/>
        <p:txBody>
          <a:bodyPr/>
          <a:lstStyle/>
          <a:p>
            <a:pPr>
              <a:defRPr/>
            </a:pPr>
            <a:r>
              <a:rPr lang="en-US"/>
              <a:t>Dr. Bouquot, Oral Precancer</a:t>
            </a:r>
          </a:p>
        </p:txBody>
      </p:sp>
    </p:spTree>
    <p:extLst>
      <p:ext uri="{BB962C8B-B14F-4D97-AF65-F5344CB8AC3E}">
        <p14:creationId xmlns:p14="http://schemas.microsoft.com/office/powerpoint/2010/main" val="113559198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00F29DB3-2A82-42AD-91E8-BF4F2597950E}" type="slidenum">
              <a:rPr lang="en-US"/>
              <a:pPr/>
              <a:t>170</a:t>
            </a:fld>
            <a:endParaRPr lang="en-US"/>
          </a:p>
        </p:txBody>
      </p:sp>
      <p:sp>
        <p:nvSpPr>
          <p:cNvPr id="274435" name="Rectangle 2"/>
          <p:cNvSpPr>
            <a:spLocks noGrp="1" noRot="1" noChangeAspect="1" noChangeArrowheads="1" noTextEdit="1"/>
          </p:cNvSpPr>
          <p:nvPr>
            <p:ph type="sldImg"/>
          </p:nvPr>
        </p:nvSpPr>
        <p:spPr>
          <a:xfrm>
            <a:off x="381000" y="685800"/>
            <a:ext cx="6096000" cy="3429000"/>
          </a:xfrm>
          <a:ln/>
        </p:spPr>
      </p:sp>
      <p:sp>
        <p:nvSpPr>
          <p:cNvPr id="274436" name="Rectangle 3"/>
          <p:cNvSpPr>
            <a:spLocks noGrp="1" noChangeArrowheads="1"/>
          </p:cNvSpPr>
          <p:nvPr>
            <p:ph type="body" idx="1"/>
          </p:nvPr>
        </p:nvSpPr>
        <p:spPr>
          <a:noFill/>
          <a:ln/>
        </p:spPr>
        <p:txBody>
          <a:bodyPr/>
          <a:lstStyle/>
          <a:p>
            <a:pPr eaLnBrk="1" hangingPunct="1"/>
            <a:endParaRPr lang="en-US"/>
          </a:p>
        </p:txBody>
      </p:sp>
      <p:sp>
        <p:nvSpPr>
          <p:cNvPr id="5" name="Date Placeholder 4"/>
          <p:cNvSpPr>
            <a:spLocks noGrp="1"/>
          </p:cNvSpPr>
          <p:nvPr>
            <p:ph type="dt" idx="10"/>
          </p:nvPr>
        </p:nvSpPr>
        <p:spPr/>
        <p:txBody>
          <a:bodyPr/>
          <a:lstStyle/>
          <a:p>
            <a:pPr>
              <a:defRPr/>
            </a:pPr>
            <a:r>
              <a:rPr lang="en-US"/>
              <a:t>May, 2009</a:t>
            </a:r>
          </a:p>
        </p:txBody>
      </p:sp>
      <p:sp>
        <p:nvSpPr>
          <p:cNvPr id="6" name="Header Placeholder 5"/>
          <p:cNvSpPr>
            <a:spLocks noGrp="1"/>
          </p:cNvSpPr>
          <p:nvPr>
            <p:ph type="hdr" sz="quarter" idx="11"/>
          </p:nvPr>
        </p:nvSpPr>
        <p:spPr/>
        <p:txBody>
          <a:bodyPr/>
          <a:lstStyle/>
          <a:p>
            <a:pPr>
              <a:defRPr/>
            </a:pPr>
            <a:r>
              <a:rPr lang="en-US"/>
              <a:t>Dr. Bouquot, Oral Precancer</a:t>
            </a:r>
          </a:p>
        </p:txBody>
      </p:sp>
    </p:spTree>
    <p:extLst>
      <p:ext uri="{BB962C8B-B14F-4D97-AF65-F5344CB8AC3E}">
        <p14:creationId xmlns:p14="http://schemas.microsoft.com/office/powerpoint/2010/main" val="393953184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xfrm>
            <a:off x="381000" y="685800"/>
            <a:ext cx="6096000" cy="3429000"/>
          </a:xfrm>
          <a:ln/>
        </p:spPr>
      </p:sp>
      <p:sp>
        <p:nvSpPr>
          <p:cNvPr id="12902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2975" eaLnBrk="0" hangingPunct="0">
              <a:defRPr sz="2000">
                <a:solidFill>
                  <a:schemeClr val="tx1"/>
                </a:solidFill>
                <a:latin typeface="Arial" charset="0"/>
              </a:defRPr>
            </a:lvl1pPr>
            <a:lvl2pPr marL="742950" indent="-285750" defTabSz="942975" eaLnBrk="0" hangingPunct="0">
              <a:defRPr sz="2000">
                <a:solidFill>
                  <a:schemeClr val="tx1"/>
                </a:solidFill>
                <a:latin typeface="Arial" charset="0"/>
              </a:defRPr>
            </a:lvl2pPr>
            <a:lvl3pPr marL="1143000" indent="-228600" defTabSz="942975" eaLnBrk="0" hangingPunct="0">
              <a:defRPr sz="2000">
                <a:solidFill>
                  <a:schemeClr val="tx1"/>
                </a:solidFill>
                <a:latin typeface="Arial" charset="0"/>
              </a:defRPr>
            </a:lvl3pPr>
            <a:lvl4pPr marL="1600200" indent="-228600" defTabSz="942975" eaLnBrk="0" hangingPunct="0">
              <a:defRPr sz="2000">
                <a:solidFill>
                  <a:schemeClr val="tx1"/>
                </a:solidFill>
                <a:latin typeface="Arial" charset="0"/>
              </a:defRPr>
            </a:lvl4pPr>
            <a:lvl5pPr marL="2057400" indent="-228600" defTabSz="942975" eaLnBrk="0" hangingPunct="0">
              <a:defRPr sz="2000">
                <a:solidFill>
                  <a:schemeClr val="tx1"/>
                </a:solidFill>
                <a:latin typeface="Arial" charset="0"/>
              </a:defRPr>
            </a:lvl5pPr>
            <a:lvl6pPr marL="2514600" indent="-228600" defTabSz="942975" eaLnBrk="0" fontAlgn="base" hangingPunct="0">
              <a:spcBef>
                <a:spcPct val="0"/>
              </a:spcBef>
              <a:spcAft>
                <a:spcPct val="0"/>
              </a:spcAft>
              <a:defRPr sz="2000">
                <a:solidFill>
                  <a:schemeClr val="tx1"/>
                </a:solidFill>
                <a:latin typeface="Arial" charset="0"/>
              </a:defRPr>
            </a:lvl6pPr>
            <a:lvl7pPr marL="2971800" indent="-228600" defTabSz="942975" eaLnBrk="0" fontAlgn="base" hangingPunct="0">
              <a:spcBef>
                <a:spcPct val="0"/>
              </a:spcBef>
              <a:spcAft>
                <a:spcPct val="0"/>
              </a:spcAft>
              <a:defRPr sz="2000">
                <a:solidFill>
                  <a:schemeClr val="tx1"/>
                </a:solidFill>
                <a:latin typeface="Arial" charset="0"/>
              </a:defRPr>
            </a:lvl7pPr>
            <a:lvl8pPr marL="3429000" indent="-228600" defTabSz="942975" eaLnBrk="0" fontAlgn="base" hangingPunct="0">
              <a:spcBef>
                <a:spcPct val="0"/>
              </a:spcBef>
              <a:spcAft>
                <a:spcPct val="0"/>
              </a:spcAft>
              <a:defRPr sz="2000">
                <a:solidFill>
                  <a:schemeClr val="tx1"/>
                </a:solidFill>
                <a:latin typeface="Arial" charset="0"/>
              </a:defRPr>
            </a:lvl8pPr>
            <a:lvl9pPr marL="3886200" indent="-228600" defTabSz="942975" eaLnBrk="0" fontAlgn="base" hangingPunct="0">
              <a:spcBef>
                <a:spcPct val="0"/>
              </a:spcBef>
              <a:spcAft>
                <a:spcPct val="0"/>
              </a:spcAft>
              <a:defRPr sz="2000">
                <a:solidFill>
                  <a:schemeClr val="tx1"/>
                </a:solidFill>
                <a:latin typeface="Arial" charset="0"/>
              </a:defRPr>
            </a:lvl9pPr>
          </a:lstStyle>
          <a:p>
            <a:pPr eaLnBrk="1" hangingPunct="1">
              <a:defRPr/>
            </a:pPr>
            <a:fld id="{B4D57D1B-2BF7-45F8-B3FC-FA6CC27CAF8C}" type="slidenum">
              <a:rPr lang="en-US" sz="1200" smtClean="0"/>
              <a:pPr eaLnBrk="1" hangingPunct="1">
                <a:defRPr/>
              </a:pPr>
              <a:t>171</a:t>
            </a:fld>
            <a:endParaRPr lang="en-US" sz="1200" dirty="0"/>
          </a:p>
        </p:txBody>
      </p:sp>
      <p:sp>
        <p:nvSpPr>
          <p:cNvPr id="111621" name="Date Placeholder 4"/>
          <p:cNvSpPr>
            <a:spLocks noGrp="1"/>
          </p:cNvSpPr>
          <p:nvPr>
            <p:ph type="dt" sz="quarter"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2975" eaLnBrk="0" hangingPunct="0">
              <a:defRPr sz="2000">
                <a:solidFill>
                  <a:schemeClr val="tx1"/>
                </a:solidFill>
                <a:latin typeface="Arial" charset="0"/>
              </a:defRPr>
            </a:lvl1pPr>
            <a:lvl2pPr marL="742950" indent="-285750" defTabSz="942975" eaLnBrk="0" hangingPunct="0">
              <a:defRPr sz="2000">
                <a:solidFill>
                  <a:schemeClr val="tx1"/>
                </a:solidFill>
                <a:latin typeface="Arial" charset="0"/>
              </a:defRPr>
            </a:lvl2pPr>
            <a:lvl3pPr marL="1143000" indent="-228600" defTabSz="942975" eaLnBrk="0" hangingPunct="0">
              <a:defRPr sz="2000">
                <a:solidFill>
                  <a:schemeClr val="tx1"/>
                </a:solidFill>
                <a:latin typeface="Arial" charset="0"/>
              </a:defRPr>
            </a:lvl3pPr>
            <a:lvl4pPr marL="1600200" indent="-228600" defTabSz="942975" eaLnBrk="0" hangingPunct="0">
              <a:defRPr sz="2000">
                <a:solidFill>
                  <a:schemeClr val="tx1"/>
                </a:solidFill>
                <a:latin typeface="Arial" charset="0"/>
              </a:defRPr>
            </a:lvl4pPr>
            <a:lvl5pPr marL="2057400" indent="-228600" defTabSz="942975" eaLnBrk="0" hangingPunct="0">
              <a:defRPr sz="2000">
                <a:solidFill>
                  <a:schemeClr val="tx1"/>
                </a:solidFill>
                <a:latin typeface="Arial" charset="0"/>
              </a:defRPr>
            </a:lvl5pPr>
            <a:lvl6pPr marL="2514600" indent="-228600" defTabSz="942975" eaLnBrk="0" fontAlgn="base" hangingPunct="0">
              <a:spcBef>
                <a:spcPct val="0"/>
              </a:spcBef>
              <a:spcAft>
                <a:spcPct val="0"/>
              </a:spcAft>
              <a:defRPr sz="2000">
                <a:solidFill>
                  <a:schemeClr val="tx1"/>
                </a:solidFill>
                <a:latin typeface="Arial" charset="0"/>
              </a:defRPr>
            </a:lvl6pPr>
            <a:lvl7pPr marL="2971800" indent="-228600" defTabSz="942975" eaLnBrk="0" fontAlgn="base" hangingPunct="0">
              <a:spcBef>
                <a:spcPct val="0"/>
              </a:spcBef>
              <a:spcAft>
                <a:spcPct val="0"/>
              </a:spcAft>
              <a:defRPr sz="2000">
                <a:solidFill>
                  <a:schemeClr val="tx1"/>
                </a:solidFill>
                <a:latin typeface="Arial" charset="0"/>
              </a:defRPr>
            </a:lvl7pPr>
            <a:lvl8pPr marL="3429000" indent="-228600" defTabSz="942975" eaLnBrk="0" fontAlgn="base" hangingPunct="0">
              <a:spcBef>
                <a:spcPct val="0"/>
              </a:spcBef>
              <a:spcAft>
                <a:spcPct val="0"/>
              </a:spcAft>
              <a:defRPr sz="2000">
                <a:solidFill>
                  <a:schemeClr val="tx1"/>
                </a:solidFill>
                <a:latin typeface="Arial" charset="0"/>
              </a:defRPr>
            </a:lvl8pPr>
            <a:lvl9pPr marL="3886200" indent="-228600" defTabSz="942975" eaLnBrk="0" fontAlgn="base" hangingPunct="0">
              <a:spcBef>
                <a:spcPct val="0"/>
              </a:spcBef>
              <a:spcAft>
                <a:spcPct val="0"/>
              </a:spcAft>
              <a:defRPr sz="2000">
                <a:solidFill>
                  <a:schemeClr val="tx1"/>
                </a:solidFill>
                <a:latin typeface="Arial" charset="0"/>
              </a:defRPr>
            </a:lvl9pPr>
          </a:lstStyle>
          <a:p>
            <a:pPr eaLnBrk="1" hangingPunct="1">
              <a:defRPr/>
            </a:pPr>
            <a:r>
              <a:rPr lang="en-US" sz="1200" dirty="0"/>
              <a:t>University of Texas, Houston, 2010</a:t>
            </a:r>
          </a:p>
        </p:txBody>
      </p:sp>
      <p:sp>
        <p:nvSpPr>
          <p:cNvPr id="111622" name="Header Placeholder 5"/>
          <p:cNvSpPr>
            <a:spLocks noGrp="1"/>
          </p:cNvSpPr>
          <p:nvPr>
            <p:ph type="hdr" sz="quarter"/>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2975" eaLnBrk="0" hangingPunct="0">
              <a:defRPr sz="2000">
                <a:solidFill>
                  <a:schemeClr val="tx1"/>
                </a:solidFill>
                <a:latin typeface="Arial" charset="0"/>
              </a:defRPr>
            </a:lvl1pPr>
            <a:lvl2pPr marL="742950" indent="-285750" defTabSz="942975" eaLnBrk="0" hangingPunct="0">
              <a:defRPr sz="2000">
                <a:solidFill>
                  <a:schemeClr val="tx1"/>
                </a:solidFill>
                <a:latin typeface="Arial" charset="0"/>
              </a:defRPr>
            </a:lvl2pPr>
            <a:lvl3pPr marL="1143000" indent="-228600" defTabSz="942975" eaLnBrk="0" hangingPunct="0">
              <a:defRPr sz="2000">
                <a:solidFill>
                  <a:schemeClr val="tx1"/>
                </a:solidFill>
                <a:latin typeface="Arial" charset="0"/>
              </a:defRPr>
            </a:lvl3pPr>
            <a:lvl4pPr marL="1600200" indent="-228600" defTabSz="942975" eaLnBrk="0" hangingPunct="0">
              <a:defRPr sz="2000">
                <a:solidFill>
                  <a:schemeClr val="tx1"/>
                </a:solidFill>
                <a:latin typeface="Arial" charset="0"/>
              </a:defRPr>
            </a:lvl4pPr>
            <a:lvl5pPr marL="2057400" indent="-228600" defTabSz="942975" eaLnBrk="0" hangingPunct="0">
              <a:defRPr sz="2000">
                <a:solidFill>
                  <a:schemeClr val="tx1"/>
                </a:solidFill>
                <a:latin typeface="Arial" charset="0"/>
              </a:defRPr>
            </a:lvl5pPr>
            <a:lvl6pPr marL="2514600" indent="-228600" defTabSz="942975" eaLnBrk="0" fontAlgn="base" hangingPunct="0">
              <a:spcBef>
                <a:spcPct val="0"/>
              </a:spcBef>
              <a:spcAft>
                <a:spcPct val="0"/>
              </a:spcAft>
              <a:defRPr sz="2000">
                <a:solidFill>
                  <a:schemeClr val="tx1"/>
                </a:solidFill>
                <a:latin typeface="Arial" charset="0"/>
              </a:defRPr>
            </a:lvl6pPr>
            <a:lvl7pPr marL="2971800" indent="-228600" defTabSz="942975" eaLnBrk="0" fontAlgn="base" hangingPunct="0">
              <a:spcBef>
                <a:spcPct val="0"/>
              </a:spcBef>
              <a:spcAft>
                <a:spcPct val="0"/>
              </a:spcAft>
              <a:defRPr sz="2000">
                <a:solidFill>
                  <a:schemeClr val="tx1"/>
                </a:solidFill>
                <a:latin typeface="Arial" charset="0"/>
              </a:defRPr>
            </a:lvl7pPr>
            <a:lvl8pPr marL="3429000" indent="-228600" defTabSz="942975" eaLnBrk="0" fontAlgn="base" hangingPunct="0">
              <a:spcBef>
                <a:spcPct val="0"/>
              </a:spcBef>
              <a:spcAft>
                <a:spcPct val="0"/>
              </a:spcAft>
              <a:defRPr sz="2000">
                <a:solidFill>
                  <a:schemeClr val="tx1"/>
                </a:solidFill>
                <a:latin typeface="Arial" charset="0"/>
              </a:defRPr>
            </a:lvl8pPr>
            <a:lvl9pPr marL="3886200" indent="-228600" defTabSz="942975" eaLnBrk="0" fontAlgn="base" hangingPunct="0">
              <a:spcBef>
                <a:spcPct val="0"/>
              </a:spcBef>
              <a:spcAft>
                <a:spcPct val="0"/>
              </a:spcAft>
              <a:defRPr sz="2000">
                <a:solidFill>
                  <a:schemeClr val="tx1"/>
                </a:solidFill>
                <a:latin typeface="Arial" charset="0"/>
              </a:defRPr>
            </a:lvl9pPr>
          </a:lstStyle>
          <a:p>
            <a:pPr eaLnBrk="1" hangingPunct="1">
              <a:defRPr/>
            </a:pPr>
            <a:r>
              <a:rPr lang="en-US" sz="1200" dirty="0"/>
              <a:t>Dr. Bouquot, The Abused Mouth</a:t>
            </a:r>
          </a:p>
        </p:txBody>
      </p:sp>
    </p:spTree>
    <p:extLst>
      <p:ext uri="{BB962C8B-B14F-4D97-AF65-F5344CB8AC3E}">
        <p14:creationId xmlns:p14="http://schemas.microsoft.com/office/powerpoint/2010/main" val="371804877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xfrm>
            <a:off x="381000" y="685800"/>
            <a:ext cx="6096000" cy="3429000"/>
          </a:xfrm>
          <a:ln/>
        </p:spPr>
      </p:sp>
      <p:sp>
        <p:nvSpPr>
          <p:cNvPr id="13312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
        <p:nvSpPr>
          <p:cNvPr id="115716"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2975" eaLnBrk="0" hangingPunct="0">
              <a:defRPr sz="2000">
                <a:solidFill>
                  <a:schemeClr val="tx1"/>
                </a:solidFill>
                <a:latin typeface="Arial" charset="0"/>
              </a:defRPr>
            </a:lvl1pPr>
            <a:lvl2pPr marL="742950" indent="-285750" defTabSz="942975" eaLnBrk="0" hangingPunct="0">
              <a:defRPr sz="2000">
                <a:solidFill>
                  <a:schemeClr val="tx1"/>
                </a:solidFill>
                <a:latin typeface="Arial" charset="0"/>
              </a:defRPr>
            </a:lvl2pPr>
            <a:lvl3pPr marL="1143000" indent="-228600" defTabSz="942975" eaLnBrk="0" hangingPunct="0">
              <a:defRPr sz="2000">
                <a:solidFill>
                  <a:schemeClr val="tx1"/>
                </a:solidFill>
                <a:latin typeface="Arial" charset="0"/>
              </a:defRPr>
            </a:lvl3pPr>
            <a:lvl4pPr marL="1600200" indent="-228600" defTabSz="942975" eaLnBrk="0" hangingPunct="0">
              <a:defRPr sz="2000">
                <a:solidFill>
                  <a:schemeClr val="tx1"/>
                </a:solidFill>
                <a:latin typeface="Arial" charset="0"/>
              </a:defRPr>
            </a:lvl4pPr>
            <a:lvl5pPr marL="2057400" indent="-228600" defTabSz="942975" eaLnBrk="0" hangingPunct="0">
              <a:defRPr sz="2000">
                <a:solidFill>
                  <a:schemeClr val="tx1"/>
                </a:solidFill>
                <a:latin typeface="Arial" charset="0"/>
              </a:defRPr>
            </a:lvl5pPr>
            <a:lvl6pPr marL="2514600" indent="-228600" defTabSz="942975" eaLnBrk="0" fontAlgn="base" hangingPunct="0">
              <a:spcBef>
                <a:spcPct val="0"/>
              </a:spcBef>
              <a:spcAft>
                <a:spcPct val="0"/>
              </a:spcAft>
              <a:defRPr sz="2000">
                <a:solidFill>
                  <a:schemeClr val="tx1"/>
                </a:solidFill>
                <a:latin typeface="Arial" charset="0"/>
              </a:defRPr>
            </a:lvl6pPr>
            <a:lvl7pPr marL="2971800" indent="-228600" defTabSz="942975" eaLnBrk="0" fontAlgn="base" hangingPunct="0">
              <a:spcBef>
                <a:spcPct val="0"/>
              </a:spcBef>
              <a:spcAft>
                <a:spcPct val="0"/>
              </a:spcAft>
              <a:defRPr sz="2000">
                <a:solidFill>
                  <a:schemeClr val="tx1"/>
                </a:solidFill>
                <a:latin typeface="Arial" charset="0"/>
              </a:defRPr>
            </a:lvl7pPr>
            <a:lvl8pPr marL="3429000" indent="-228600" defTabSz="942975" eaLnBrk="0" fontAlgn="base" hangingPunct="0">
              <a:spcBef>
                <a:spcPct val="0"/>
              </a:spcBef>
              <a:spcAft>
                <a:spcPct val="0"/>
              </a:spcAft>
              <a:defRPr sz="2000">
                <a:solidFill>
                  <a:schemeClr val="tx1"/>
                </a:solidFill>
                <a:latin typeface="Arial" charset="0"/>
              </a:defRPr>
            </a:lvl8pPr>
            <a:lvl9pPr marL="3886200" indent="-228600" defTabSz="942975" eaLnBrk="0" fontAlgn="base" hangingPunct="0">
              <a:spcBef>
                <a:spcPct val="0"/>
              </a:spcBef>
              <a:spcAft>
                <a:spcPct val="0"/>
              </a:spcAft>
              <a:defRPr sz="2000">
                <a:solidFill>
                  <a:schemeClr val="tx1"/>
                </a:solidFill>
                <a:latin typeface="Arial" charset="0"/>
              </a:defRPr>
            </a:lvl9pPr>
          </a:lstStyle>
          <a:p>
            <a:pPr eaLnBrk="1" hangingPunct="1">
              <a:defRPr/>
            </a:pPr>
            <a:fld id="{FDB66C60-B326-4E76-97D8-BC24E8B70E2D}" type="slidenum">
              <a:rPr lang="en-US" sz="1200" smtClean="0"/>
              <a:pPr eaLnBrk="1" hangingPunct="1">
                <a:defRPr/>
              </a:pPr>
              <a:t>172</a:t>
            </a:fld>
            <a:endParaRPr lang="en-US" sz="1200" dirty="0"/>
          </a:p>
        </p:txBody>
      </p:sp>
      <p:sp>
        <p:nvSpPr>
          <p:cNvPr id="115717" name="Date Placeholder 4"/>
          <p:cNvSpPr>
            <a:spLocks noGrp="1"/>
          </p:cNvSpPr>
          <p:nvPr>
            <p:ph type="dt" sz="quarter"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2975" eaLnBrk="0" hangingPunct="0">
              <a:defRPr sz="2000">
                <a:solidFill>
                  <a:schemeClr val="tx1"/>
                </a:solidFill>
                <a:latin typeface="Arial" charset="0"/>
              </a:defRPr>
            </a:lvl1pPr>
            <a:lvl2pPr marL="742950" indent="-285750" defTabSz="942975" eaLnBrk="0" hangingPunct="0">
              <a:defRPr sz="2000">
                <a:solidFill>
                  <a:schemeClr val="tx1"/>
                </a:solidFill>
                <a:latin typeface="Arial" charset="0"/>
              </a:defRPr>
            </a:lvl2pPr>
            <a:lvl3pPr marL="1143000" indent="-228600" defTabSz="942975" eaLnBrk="0" hangingPunct="0">
              <a:defRPr sz="2000">
                <a:solidFill>
                  <a:schemeClr val="tx1"/>
                </a:solidFill>
                <a:latin typeface="Arial" charset="0"/>
              </a:defRPr>
            </a:lvl3pPr>
            <a:lvl4pPr marL="1600200" indent="-228600" defTabSz="942975" eaLnBrk="0" hangingPunct="0">
              <a:defRPr sz="2000">
                <a:solidFill>
                  <a:schemeClr val="tx1"/>
                </a:solidFill>
                <a:latin typeface="Arial" charset="0"/>
              </a:defRPr>
            </a:lvl4pPr>
            <a:lvl5pPr marL="2057400" indent="-228600" defTabSz="942975" eaLnBrk="0" hangingPunct="0">
              <a:defRPr sz="2000">
                <a:solidFill>
                  <a:schemeClr val="tx1"/>
                </a:solidFill>
                <a:latin typeface="Arial" charset="0"/>
              </a:defRPr>
            </a:lvl5pPr>
            <a:lvl6pPr marL="2514600" indent="-228600" defTabSz="942975" eaLnBrk="0" fontAlgn="base" hangingPunct="0">
              <a:spcBef>
                <a:spcPct val="0"/>
              </a:spcBef>
              <a:spcAft>
                <a:spcPct val="0"/>
              </a:spcAft>
              <a:defRPr sz="2000">
                <a:solidFill>
                  <a:schemeClr val="tx1"/>
                </a:solidFill>
                <a:latin typeface="Arial" charset="0"/>
              </a:defRPr>
            </a:lvl6pPr>
            <a:lvl7pPr marL="2971800" indent="-228600" defTabSz="942975" eaLnBrk="0" fontAlgn="base" hangingPunct="0">
              <a:spcBef>
                <a:spcPct val="0"/>
              </a:spcBef>
              <a:spcAft>
                <a:spcPct val="0"/>
              </a:spcAft>
              <a:defRPr sz="2000">
                <a:solidFill>
                  <a:schemeClr val="tx1"/>
                </a:solidFill>
                <a:latin typeface="Arial" charset="0"/>
              </a:defRPr>
            </a:lvl7pPr>
            <a:lvl8pPr marL="3429000" indent="-228600" defTabSz="942975" eaLnBrk="0" fontAlgn="base" hangingPunct="0">
              <a:spcBef>
                <a:spcPct val="0"/>
              </a:spcBef>
              <a:spcAft>
                <a:spcPct val="0"/>
              </a:spcAft>
              <a:defRPr sz="2000">
                <a:solidFill>
                  <a:schemeClr val="tx1"/>
                </a:solidFill>
                <a:latin typeface="Arial" charset="0"/>
              </a:defRPr>
            </a:lvl8pPr>
            <a:lvl9pPr marL="3886200" indent="-228600" defTabSz="942975" eaLnBrk="0" fontAlgn="base" hangingPunct="0">
              <a:spcBef>
                <a:spcPct val="0"/>
              </a:spcBef>
              <a:spcAft>
                <a:spcPct val="0"/>
              </a:spcAft>
              <a:defRPr sz="2000">
                <a:solidFill>
                  <a:schemeClr val="tx1"/>
                </a:solidFill>
                <a:latin typeface="Arial" charset="0"/>
              </a:defRPr>
            </a:lvl9pPr>
          </a:lstStyle>
          <a:p>
            <a:pPr eaLnBrk="1" hangingPunct="1">
              <a:defRPr/>
            </a:pPr>
            <a:r>
              <a:rPr lang="en-US" sz="1200" dirty="0"/>
              <a:t>University of Texas, Houston, 2010</a:t>
            </a:r>
          </a:p>
        </p:txBody>
      </p:sp>
      <p:sp>
        <p:nvSpPr>
          <p:cNvPr id="115718" name="Header Placeholder 5"/>
          <p:cNvSpPr>
            <a:spLocks noGrp="1"/>
          </p:cNvSpPr>
          <p:nvPr>
            <p:ph type="hdr" sz="quarter"/>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2975" eaLnBrk="0" hangingPunct="0">
              <a:defRPr sz="2000">
                <a:solidFill>
                  <a:schemeClr val="tx1"/>
                </a:solidFill>
                <a:latin typeface="Arial" charset="0"/>
              </a:defRPr>
            </a:lvl1pPr>
            <a:lvl2pPr marL="742950" indent="-285750" defTabSz="942975" eaLnBrk="0" hangingPunct="0">
              <a:defRPr sz="2000">
                <a:solidFill>
                  <a:schemeClr val="tx1"/>
                </a:solidFill>
                <a:latin typeface="Arial" charset="0"/>
              </a:defRPr>
            </a:lvl2pPr>
            <a:lvl3pPr marL="1143000" indent="-228600" defTabSz="942975" eaLnBrk="0" hangingPunct="0">
              <a:defRPr sz="2000">
                <a:solidFill>
                  <a:schemeClr val="tx1"/>
                </a:solidFill>
                <a:latin typeface="Arial" charset="0"/>
              </a:defRPr>
            </a:lvl3pPr>
            <a:lvl4pPr marL="1600200" indent="-228600" defTabSz="942975" eaLnBrk="0" hangingPunct="0">
              <a:defRPr sz="2000">
                <a:solidFill>
                  <a:schemeClr val="tx1"/>
                </a:solidFill>
                <a:latin typeface="Arial" charset="0"/>
              </a:defRPr>
            </a:lvl4pPr>
            <a:lvl5pPr marL="2057400" indent="-228600" defTabSz="942975" eaLnBrk="0" hangingPunct="0">
              <a:defRPr sz="2000">
                <a:solidFill>
                  <a:schemeClr val="tx1"/>
                </a:solidFill>
                <a:latin typeface="Arial" charset="0"/>
              </a:defRPr>
            </a:lvl5pPr>
            <a:lvl6pPr marL="2514600" indent="-228600" defTabSz="942975" eaLnBrk="0" fontAlgn="base" hangingPunct="0">
              <a:spcBef>
                <a:spcPct val="0"/>
              </a:spcBef>
              <a:spcAft>
                <a:spcPct val="0"/>
              </a:spcAft>
              <a:defRPr sz="2000">
                <a:solidFill>
                  <a:schemeClr val="tx1"/>
                </a:solidFill>
                <a:latin typeface="Arial" charset="0"/>
              </a:defRPr>
            </a:lvl6pPr>
            <a:lvl7pPr marL="2971800" indent="-228600" defTabSz="942975" eaLnBrk="0" fontAlgn="base" hangingPunct="0">
              <a:spcBef>
                <a:spcPct val="0"/>
              </a:spcBef>
              <a:spcAft>
                <a:spcPct val="0"/>
              </a:spcAft>
              <a:defRPr sz="2000">
                <a:solidFill>
                  <a:schemeClr val="tx1"/>
                </a:solidFill>
                <a:latin typeface="Arial" charset="0"/>
              </a:defRPr>
            </a:lvl7pPr>
            <a:lvl8pPr marL="3429000" indent="-228600" defTabSz="942975" eaLnBrk="0" fontAlgn="base" hangingPunct="0">
              <a:spcBef>
                <a:spcPct val="0"/>
              </a:spcBef>
              <a:spcAft>
                <a:spcPct val="0"/>
              </a:spcAft>
              <a:defRPr sz="2000">
                <a:solidFill>
                  <a:schemeClr val="tx1"/>
                </a:solidFill>
                <a:latin typeface="Arial" charset="0"/>
              </a:defRPr>
            </a:lvl8pPr>
            <a:lvl9pPr marL="3886200" indent="-228600" defTabSz="942975" eaLnBrk="0" fontAlgn="base" hangingPunct="0">
              <a:spcBef>
                <a:spcPct val="0"/>
              </a:spcBef>
              <a:spcAft>
                <a:spcPct val="0"/>
              </a:spcAft>
              <a:defRPr sz="2000">
                <a:solidFill>
                  <a:schemeClr val="tx1"/>
                </a:solidFill>
                <a:latin typeface="Arial" charset="0"/>
              </a:defRPr>
            </a:lvl9pPr>
          </a:lstStyle>
          <a:p>
            <a:pPr eaLnBrk="1" hangingPunct="1">
              <a:defRPr/>
            </a:pPr>
            <a:r>
              <a:rPr lang="en-US" sz="1200" dirty="0"/>
              <a:t>Dr. Bouquot, The Abused Mouth</a:t>
            </a:r>
          </a:p>
        </p:txBody>
      </p:sp>
    </p:spTree>
    <p:extLst>
      <p:ext uri="{BB962C8B-B14F-4D97-AF65-F5344CB8AC3E}">
        <p14:creationId xmlns:p14="http://schemas.microsoft.com/office/powerpoint/2010/main" val="210716147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xfrm>
            <a:off x="381000" y="685800"/>
            <a:ext cx="6096000" cy="3429000"/>
          </a:xfrm>
          <a:ln/>
        </p:spPr>
      </p:sp>
      <p:sp>
        <p:nvSpPr>
          <p:cNvPr id="12697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
        <p:nvSpPr>
          <p:cNvPr id="109572"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2975" eaLnBrk="0" hangingPunct="0">
              <a:defRPr sz="2000">
                <a:solidFill>
                  <a:schemeClr val="tx1"/>
                </a:solidFill>
                <a:latin typeface="Arial" charset="0"/>
              </a:defRPr>
            </a:lvl1pPr>
            <a:lvl2pPr marL="742950" indent="-285750" defTabSz="942975" eaLnBrk="0" hangingPunct="0">
              <a:defRPr sz="2000">
                <a:solidFill>
                  <a:schemeClr val="tx1"/>
                </a:solidFill>
                <a:latin typeface="Arial" charset="0"/>
              </a:defRPr>
            </a:lvl2pPr>
            <a:lvl3pPr marL="1143000" indent="-228600" defTabSz="942975" eaLnBrk="0" hangingPunct="0">
              <a:defRPr sz="2000">
                <a:solidFill>
                  <a:schemeClr val="tx1"/>
                </a:solidFill>
                <a:latin typeface="Arial" charset="0"/>
              </a:defRPr>
            </a:lvl3pPr>
            <a:lvl4pPr marL="1600200" indent="-228600" defTabSz="942975" eaLnBrk="0" hangingPunct="0">
              <a:defRPr sz="2000">
                <a:solidFill>
                  <a:schemeClr val="tx1"/>
                </a:solidFill>
                <a:latin typeface="Arial" charset="0"/>
              </a:defRPr>
            </a:lvl4pPr>
            <a:lvl5pPr marL="2057400" indent="-228600" defTabSz="942975" eaLnBrk="0" hangingPunct="0">
              <a:defRPr sz="2000">
                <a:solidFill>
                  <a:schemeClr val="tx1"/>
                </a:solidFill>
                <a:latin typeface="Arial" charset="0"/>
              </a:defRPr>
            </a:lvl5pPr>
            <a:lvl6pPr marL="2514600" indent="-228600" defTabSz="942975" eaLnBrk="0" fontAlgn="base" hangingPunct="0">
              <a:spcBef>
                <a:spcPct val="0"/>
              </a:spcBef>
              <a:spcAft>
                <a:spcPct val="0"/>
              </a:spcAft>
              <a:defRPr sz="2000">
                <a:solidFill>
                  <a:schemeClr val="tx1"/>
                </a:solidFill>
                <a:latin typeface="Arial" charset="0"/>
              </a:defRPr>
            </a:lvl6pPr>
            <a:lvl7pPr marL="2971800" indent="-228600" defTabSz="942975" eaLnBrk="0" fontAlgn="base" hangingPunct="0">
              <a:spcBef>
                <a:spcPct val="0"/>
              </a:spcBef>
              <a:spcAft>
                <a:spcPct val="0"/>
              </a:spcAft>
              <a:defRPr sz="2000">
                <a:solidFill>
                  <a:schemeClr val="tx1"/>
                </a:solidFill>
                <a:latin typeface="Arial" charset="0"/>
              </a:defRPr>
            </a:lvl7pPr>
            <a:lvl8pPr marL="3429000" indent="-228600" defTabSz="942975" eaLnBrk="0" fontAlgn="base" hangingPunct="0">
              <a:spcBef>
                <a:spcPct val="0"/>
              </a:spcBef>
              <a:spcAft>
                <a:spcPct val="0"/>
              </a:spcAft>
              <a:defRPr sz="2000">
                <a:solidFill>
                  <a:schemeClr val="tx1"/>
                </a:solidFill>
                <a:latin typeface="Arial" charset="0"/>
              </a:defRPr>
            </a:lvl8pPr>
            <a:lvl9pPr marL="3886200" indent="-228600" defTabSz="942975" eaLnBrk="0" fontAlgn="base" hangingPunct="0">
              <a:spcBef>
                <a:spcPct val="0"/>
              </a:spcBef>
              <a:spcAft>
                <a:spcPct val="0"/>
              </a:spcAft>
              <a:defRPr sz="2000">
                <a:solidFill>
                  <a:schemeClr val="tx1"/>
                </a:solidFill>
                <a:latin typeface="Arial" charset="0"/>
              </a:defRPr>
            </a:lvl9pPr>
          </a:lstStyle>
          <a:p>
            <a:pPr eaLnBrk="1" hangingPunct="1">
              <a:defRPr/>
            </a:pPr>
            <a:fld id="{ED190D07-FF14-4BB5-ADBA-B7032AE80109}" type="slidenum">
              <a:rPr lang="en-US" sz="1200" smtClean="0"/>
              <a:pPr eaLnBrk="1" hangingPunct="1">
                <a:defRPr/>
              </a:pPr>
              <a:t>173</a:t>
            </a:fld>
            <a:endParaRPr lang="en-US" sz="1200" dirty="0"/>
          </a:p>
        </p:txBody>
      </p:sp>
      <p:sp>
        <p:nvSpPr>
          <p:cNvPr id="109573" name="Date Placeholder 4"/>
          <p:cNvSpPr>
            <a:spLocks noGrp="1"/>
          </p:cNvSpPr>
          <p:nvPr>
            <p:ph type="dt" sz="quarter"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2975" eaLnBrk="0" hangingPunct="0">
              <a:defRPr sz="2000">
                <a:solidFill>
                  <a:schemeClr val="tx1"/>
                </a:solidFill>
                <a:latin typeface="Arial" charset="0"/>
              </a:defRPr>
            </a:lvl1pPr>
            <a:lvl2pPr marL="742950" indent="-285750" defTabSz="942975" eaLnBrk="0" hangingPunct="0">
              <a:defRPr sz="2000">
                <a:solidFill>
                  <a:schemeClr val="tx1"/>
                </a:solidFill>
                <a:latin typeface="Arial" charset="0"/>
              </a:defRPr>
            </a:lvl2pPr>
            <a:lvl3pPr marL="1143000" indent="-228600" defTabSz="942975" eaLnBrk="0" hangingPunct="0">
              <a:defRPr sz="2000">
                <a:solidFill>
                  <a:schemeClr val="tx1"/>
                </a:solidFill>
                <a:latin typeface="Arial" charset="0"/>
              </a:defRPr>
            </a:lvl3pPr>
            <a:lvl4pPr marL="1600200" indent="-228600" defTabSz="942975" eaLnBrk="0" hangingPunct="0">
              <a:defRPr sz="2000">
                <a:solidFill>
                  <a:schemeClr val="tx1"/>
                </a:solidFill>
                <a:latin typeface="Arial" charset="0"/>
              </a:defRPr>
            </a:lvl4pPr>
            <a:lvl5pPr marL="2057400" indent="-228600" defTabSz="942975" eaLnBrk="0" hangingPunct="0">
              <a:defRPr sz="2000">
                <a:solidFill>
                  <a:schemeClr val="tx1"/>
                </a:solidFill>
                <a:latin typeface="Arial" charset="0"/>
              </a:defRPr>
            </a:lvl5pPr>
            <a:lvl6pPr marL="2514600" indent="-228600" defTabSz="942975" eaLnBrk="0" fontAlgn="base" hangingPunct="0">
              <a:spcBef>
                <a:spcPct val="0"/>
              </a:spcBef>
              <a:spcAft>
                <a:spcPct val="0"/>
              </a:spcAft>
              <a:defRPr sz="2000">
                <a:solidFill>
                  <a:schemeClr val="tx1"/>
                </a:solidFill>
                <a:latin typeface="Arial" charset="0"/>
              </a:defRPr>
            </a:lvl6pPr>
            <a:lvl7pPr marL="2971800" indent="-228600" defTabSz="942975" eaLnBrk="0" fontAlgn="base" hangingPunct="0">
              <a:spcBef>
                <a:spcPct val="0"/>
              </a:spcBef>
              <a:spcAft>
                <a:spcPct val="0"/>
              </a:spcAft>
              <a:defRPr sz="2000">
                <a:solidFill>
                  <a:schemeClr val="tx1"/>
                </a:solidFill>
                <a:latin typeface="Arial" charset="0"/>
              </a:defRPr>
            </a:lvl7pPr>
            <a:lvl8pPr marL="3429000" indent="-228600" defTabSz="942975" eaLnBrk="0" fontAlgn="base" hangingPunct="0">
              <a:spcBef>
                <a:spcPct val="0"/>
              </a:spcBef>
              <a:spcAft>
                <a:spcPct val="0"/>
              </a:spcAft>
              <a:defRPr sz="2000">
                <a:solidFill>
                  <a:schemeClr val="tx1"/>
                </a:solidFill>
                <a:latin typeface="Arial" charset="0"/>
              </a:defRPr>
            </a:lvl8pPr>
            <a:lvl9pPr marL="3886200" indent="-228600" defTabSz="942975" eaLnBrk="0" fontAlgn="base" hangingPunct="0">
              <a:spcBef>
                <a:spcPct val="0"/>
              </a:spcBef>
              <a:spcAft>
                <a:spcPct val="0"/>
              </a:spcAft>
              <a:defRPr sz="2000">
                <a:solidFill>
                  <a:schemeClr val="tx1"/>
                </a:solidFill>
                <a:latin typeface="Arial" charset="0"/>
              </a:defRPr>
            </a:lvl9pPr>
          </a:lstStyle>
          <a:p>
            <a:pPr eaLnBrk="1" hangingPunct="1">
              <a:defRPr/>
            </a:pPr>
            <a:r>
              <a:rPr lang="en-US" sz="1200" dirty="0"/>
              <a:t>University of Texas, Houston, 2010</a:t>
            </a:r>
          </a:p>
        </p:txBody>
      </p:sp>
      <p:sp>
        <p:nvSpPr>
          <p:cNvPr id="109574" name="Header Placeholder 5"/>
          <p:cNvSpPr>
            <a:spLocks noGrp="1"/>
          </p:cNvSpPr>
          <p:nvPr>
            <p:ph type="hdr" sz="quarter"/>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2975" eaLnBrk="0" hangingPunct="0">
              <a:defRPr sz="2000">
                <a:solidFill>
                  <a:schemeClr val="tx1"/>
                </a:solidFill>
                <a:latin typeface="Arial" charset="0"/>
              </a:defRPr>
            </a:lvl1pPr>
            <a:lvl2pPr marL="742950" indent="-285750" defTabSz="942975" eaLnBrk="0" hangingPunct="0">
              <a:defRPr sz="2000">
                <a:solidFill>
                  <a:schemeClr val="tx1"/>
                </a:solidFill>
                <a:latin typeface="Arial" charset="0"/>
              </a:defRPr>
            </a:lvl2pPr>
            <a:lvl3pPr marL="1143000" indent="-228600" defTabSz="942975" eaLnBrk="0" hangingPunct="0">
              <a:defRPr sz="2000">
                <a:solidFill>
                  <a:schemeClr val="tx1"/>
                </a:solidFill>
                <a:latin typeface="Arial" charset="0"/>
              </a:defRPr>
            </a:lvl3pPr>
            <a:lvl4pPr marL="1600200" indent="-228600" defTabSz="942975" eaLnBrk="0" hangingPunct="0">
              <a:defRPr sz="2000">
                <a:solidFill>
                  <a:schemeClr val="tx1"/>
                </a:solidFill>
                <a:latin typeface="Arial" charset="0"/>
              </a:defRPr>
            </a:lvl4pPr>
            <a:lvl5pPr marL="2057400" indent="-228600" defTabSz="942975" eaLnBrk="0" hangingPunct="0">
              <a:defRPr sz="2000">
                <a:solidFill>
                  <a:schemeClr val="tx1"/>
                </a:solidFill>
                <a:latin typeface="Arial" charset="0"/>
              </a:defRPr>
            </a:lvl5pPr>
            <a:lvl6pPr marL="2514600" indent="-228600" defTabSz="942975" eaLnBrk="0" fontAlgn="base" hangingPunct="0">
              <a:spcBef>
                <a:spcPct val="0"/>
              </a:spcBef>
              <a:spcAft>
                <a:spcPct val="0"/>
              </a:spcAft>
              <a:defRPr sz="2000">
                <a:solidFill>
                  <a:schemeClr val="tx1"/>
                </a:solidFill>
                <a:latin typeface="Arial" charset="0"/>
              </a:defRPr>
            </a:lvl6pPr>
            <a:lvl7pPr marL="2971800" indent="-228600" defTabSz="942975" eaLnBrk="0" fontAlgn="base" hangingPunct="0">
              <a:spcBef>
                <a:spcPct val="0"/>
              </a:spcBef>
              <a:spcAft>
                <a:spcPct val="0"/>
              </a:spcAft>
              <a:defRPr sz="2000">
                <a:solidFill>
                  <a:schemeClr val="tx1"/>
                </a:solidFill>
                <a:latin typeface="Arial" charset="0"/>
              </a:defRPr>
            </a:lvl7pPr>
            <a:lvl8pPr marL="3429000" indent="-228600" defTabSz="942975" eaLnBrk="0" fontAlgn="base" hangingPunct="0">
              <a:spcBef>
                <a:spcPct val="0"/>
              </a:spcBef>
              <a:spcAft>
                <a:spcPct val="0"/>
              </a:spcAft>
              <a:defRPr sz="2000">
                <a:solidFill>
                  <a:schemeClr val="tx1"/>
                </a:solidFill>
                <a:latin typeface="Arial" charset="0"/>
              </a:defRPr>
            </a:lvl8pPr>
            <a:lvl9pPr marL="3886200" indent="-228600" defTabSz="942975" eaLnBrk="0" fontAlgn="base" hangingPunct="0">
              <a:spcBef>
                <a:spcPct val="0"/>
              </a:spcBef>
              <a:spcAft>
                <a:spcPct val="0"/>
              </a:spcAft>
              <a:defRPr sz="2000">
                <a:solidFill>
                  <a:schemeClr val="tx1"/>
                </a:solidFill>
                <a:latin typeface="Arial" charset="0"/>
              </a:defRPr>
            </a:lvl9pPr>
          </a:lstStyle>
          <a:p>
            <a:pPr eaLnBrk="1" hangingPunct="1">
              <a:defRPr/>
            </a:pPr>
            <a:r>
              <a:rPr lang="en-US" sz="1200" dirty="0"/>
              <a:t>Dr. Bouquot, The Abused Mouth</a:t>
            </a:r>
          </a:p>
        </p:txBody>
      </p:sp>
    </p:spTree>
    <p:extLst>
      <p:ext uri="{BB962C8B-B14F-4D97-AF65-F5344CB8AC3E}">
        <p14:creationId xmlns:p14="http://schemas.microsoft.com/office/powerpoint/2010/main" val="180928800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xfrm>
            <a:off x="381000" y="685800"/>
            <a:ext cx="6096000" cy="3429000"/>
          </a:xfrm>
          <a:ln/>
        </p:spPr>
      </p:sp>
      <p:sp>
        <p:nvSpPr>
          <p:cNvPr id="13005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
        <p:nvSpPr>
          <p:cNvPr id="112644"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2975" eaLnBrk="0" hangingPunct="0">
              <a:defRPr sz="2000">
                <a:solidFill>
                  <a:schemeClr val="tx1"/>
                </a:solidFill>
                <a:latin typeface="Arial" charset="0"/>
              </a:defRPr>
            </a:lvl1pPr>
            <a:lvl2pPr marL="742950" indent="-285750" defTabSz="942975" eaLnBrk="0" hangingPunct="0">
              <a:defRPr sz="2000">
                <a:solidFill>
                  <a:schemeClr val="tx1"/>
                </a:solidFill>
                <a:latin typeface="Arial" charset="0"/>
              </a:defRPr>
            </a:lvl2pPr>
            <a:lvl3pPr marL="1143000" indent="-228600" defTabSz="942975" eaLnBrk="0" hangingPunct="0">
              <a:defRPr sz="2000">
                <a:solidFill>
                  <a:schemeClr val="tx1"/>
                </a:solidFill>
                <a:latin typeface="Arial" charset="0"/>
              </a:defRPr>
            </a:lvl3pPr>
            <a:lvl4pPr marL="1600200" indent="-228600" defTabSz="942975" eaLnBrk="0" hangingPunct="0">
              <a:defRPr sz="2000">
                <a:solidFill>
                  <a:schemeClr val="tx1"/>
                </a:solidFill>
                <a:latin typeface="Arial" charset="0"/>
              </a:defRPr>
            </a:lvl4pPr>
            <a:lvl5pPr marL="2057400" indent="-228600" defTabSz="942975" eaLnBrk="0" hangingPunct="0">
              <a:defRPr sz="2000">
                <a:solidFill>
                  <a:schemeClr val="tx1"/>
                </a:solidFill>
                <a:latin typeface="Arial" charset="0"/>
              </a:defRPr>
            </a:lvl5pPr>
            <a:lvl6pPr marL="2514600" indent="-228600" defTabSz="942975" eaLnBrk="0" fontAlgn="base" hangingPunct="0">
              <a:spcBef>
                <a:spcPct val="0"/>
              </a:spcBef>
              <a:spcAft>
                <a:spcPct val="0"/>
              </a:spcAft>
              <a:defRPr sz="2000">
                <a:solidFill>
                  <a:schemeClr val="tx1"/>
                </a:solidFill>
                <a:latin typeface="Arial" charset="0"/>
              </a:defRPr>
            </a:lvl6pPr>
            <a:lvl7pPr marL="2971800" indent="-228600" defTabSz="942975" eaLnBrk="0" fontAlgn="base" hangingPunct="0">
              <a:spcBef>
                <a:spcPct val="0"/>
              </a:spcBef>
              <a:spcAft>
                <a:spcPct val="0"/>
              </a:spcAft>
              <a:defRPr sz="2000">
                <a:solidFill>
                  <a:schemeClr val="tx1"/>
                </a:solidFill>
                <a:latin typeface="Arial" charset="0"/>
              </a:defRPr>
            </a:lvl7pPr>
            <a:lvl8pPr marL="3429000" indent="-228600" defTabSz="942975" eaLnBrk="0" fontAlgn="base" hangingPunct="0">
              <a:spcBef>
                <a:spcPct val="0"/>
              </a:spcBef>
              <a:spcAft>
                <a:spcPct val="0"/>
              </a:spcAft>
              <a:defRPr sz="2000">
                <a:solidFill>
                  <a:schemeClr val="tx1"/>
                </a:solidFill>
                <a:latin typeface="Arial" charset="0"/>
              </a:defRPr>
            </a:lvl8pPr>
            <a:lvl9pPr marL="3886200" indent="-228600" defTabSz="942975" eaLnBrk="0" fontAlgn="base" hangingPunct="0">
              <a:spcBef>
                <a:spcPct val="0"/>
              </a:spcBef>
              <a:spcAft>
                <a:spcPct val="0"/>
              </a:spcAft>
              <a:defRPr sz="2000">
                <a:solidFill>
                  <a:schemeClr val="tx1"/>
                </a:solidFill>
                <a:latin typeface="Arial" charset="0"/>
              </a:defRPr>
            </a:lvl9pPr>
          </a:lstStyle>
          <a:p>
            <a:pPr eaLnBrk="1" hangingPunct="1">
              <a:defRPr/>
            </a:pPr>
            <a:fld id="{CD54F946-C2C3-432C-9E33-C0C69ABA0C37}" type="slidenum">
              <a:rPr lang="en-US" sz="1200" smtClean="0"/>
              <a:pPr eaLnBrk="1" hangingPunct="1">
                <a:defRPr/>
              </a:pPr>
              <a:t>174</a:t>
            </a:fld>
            <a:endParaRPr lang="en-US" sz="1200" dirty="0"/>
          </a:p>
        </p:txBody>
      </p:sp>
      <p:sp>
        <p:nvSpPr>
          <p:cNvPr id="112645" name="Date Placeholder 4"/>
          <p:cNvSpPr>
            <a:spLocks noGrp="1"/>
          </p:cNvSpPr>
          <p:nvPr>
            <p:ph type="dt" sz="quarter"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2975" eaLnBrk="0" hangingPunct="0">
              <a:defRPr sz="2000">
                <a:solidFill>
                  <a:schemeClr val="tx1"/>
                </a:solidFill>
                <a:latin typeface="Arial" charset="0"/>
              </a:defRPr>
            </a:lvl1pPr>
            <a:lvl2pPr marL="742950" indent="-285750" defTabSz="942975" eaLnBrk="0" hangingPunct="0">
              <a:defRPr sz="2000">
                <a:solidFill>
                  <a:schemeClr val="tx1"/>
                </a:solidFill>
                <a:latin typeface="Arial" charset="0"/>
              </a:defRPr>
            </a:lvl2pPr>
            <a:lvl3pPr marL="1143000" indent="-228600" defTabSz="942975" eaLnBrk="0" hangingPunct="0">
              <a:defRPr sz="2000">
                <a:solidFill>
                  <a:schemeClr val="tx1"/>
                </a:solidFill>
                <a:latin typeface="Arial" charset="0"/>
              </a:defRPr>
            </a:lvl3pPr>
            <a:lvl4pPr marL="1600200" indent="-228600" defTabSz="942975" eaLnBrk="0" hangingPunct="0">
              <a:defRPr sz="2000">
                <a:solidFill>
                  <a:schemeClr val="tx1"/>
                </a:solidFill>
                <a:latin typeface="Arial" charset="0"/>
              </a:defRPr>
            </a:lvl4pPr>
            <a:lvl5pPr marL="2057400" indent="-228600" defTabSz="942975" eaLnBrk="0" hangingPunct="0">
              <a:defRPr sz="2000">
                <a:solidFill>
                  <a:schemeClr val="tx1"/>
                </a:solidFill>
                <a:latin typeface="Arial" charset="0"/>
              </a:defRPr>
            </a:lvl5pPr>
            <a:lvl6pPr marL="2514600" indent="-228600" defTabSz="942975" eaLnBrk="0" fontAlgn="base" hangingPunct="0">
              <a:spcBef>
                <a:spcPct val="0"/>
              </a:spcBef>
              <a:spcAft>
                <a:spcPct val="0"/>
              </a:spcAft>
              <a:defRPr sz="2000">
                <a:solidFill>
                  <a:schemeClr val="tx1"/>
                </a:solidFill>
                <a:latin typeface="Arial" charset="0"/>
              </a:defRPr>
            </a:lvl6pPr>
            <a:lvl7pPr marL="2971800" indent="-228600" defTabSz="942975" eaLnBrk="0" fontAlgn="base" hangingPunct="0">
              <a:spcBef>
                <a:spcPct val="0"/>
              </a:spcBef>
              <a:spcAft>
                <a:spcPct val="0"/>
              </a:spcAft>
              <a:defRPr sz="2000">
                <a:solidFill>
                  <a:schemeClr val="tx1"/>
                </a:solidFill>
                <a:latin typeface="Arial" charset="0"/>
              </a:defRPr>
            </a:lvl7pPr>
            <a:lvl8pPr marL="3429000" indent="-228600" defTabSz="942975" eaLnBrk="0" fontAlgn="base" hangingPunct="0">
              <a:spcBef>
                <a:spcPct val="0"/>
              </a:spcBef>
              <a:spcAft>
                <a:spcPct val="0"/>
              </a:spcAft>
              <a:defRPr sz="2000">
                <a:solidFill>
                  <a:schemeClr val="tx1"/>
                </a:solidFill>
                <a:latin typeface="Arial" charset="0"/>
              </a:defRPr>
            </a:lvl8pPr>
            <a:lvl9pPr marL="3886200" indent="-228600" defTabSz="942975" eaLnBrk="0" fontAlgn="base" hangingPunct="0">
              <a:spcBef>
                <a:spcPct val="0"/>
              </a:spcBef>
              <a:spcAft>
                <a:spcPct val="0"/>
              </a:spcAft>
              <a:defRPr sz="2000">
                <a:solidFill>
                  <a:schemeClr val="tx1"/>
                </a:solidFill>
                <a:latin typeface="Arial" charset="0"/>
              </a:defRPr>
            </a:lvl9pPr>
          </a:lstStyle>
          <a:p>
            <a:pPr eaLnBrk="1" hangingPunct="1">
              <a:defRPr/>
            </a:pPr>
            <a:r>
              <a:rPr lang="en-US" sz="1200" dirty="0"/>
              <a:t>University of Texas, Houston, 2010</a:t>
            </a:r>
          </a:p>
        </p:txBody>
      </p:sp>
      <p:sp>
        <p:nvSpPr>
          <p:cNvPr id="112646" name="Header Placeholder 5"/>
          <p:cNvSpPr>
            <a:spLocks noGrp="1"/>
          </p:cNvSpPr>
          <p:nvPr>
            <p:ph type="hdr" sz="quarter"/>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2975" eaLnBrk="0" hangingPunct="0">
              <a:defRPr sz="2000">
                <a:solidFill>
                  <a:schemeClr val="tx1"/>
                </a:solidFill>
                <a:latin typeface="Arial" charset="0"/>
              </a:defRPr>
            </a:lvl1pPr>
            <a:lvl2pPr marL="742950" indent="-285750" defTabSz="942975" eaLnBrk="0" hangingPunct="0">
              <a:defRPr sz="2000">
                <a:solidFill>
                  <a:schemeClr val="tx1"/>
                </a:solidFill>
                <a:latin typeface="Arial" charset="0"/>
              </a:defRPr>
            </a:lvl2pPr>
            <a:lvl3pPr marL="1143000" indent="-228600" defTabSz="942975" eaLnBrk="0" hangingPunct="0">
              <a:defRPr sz="2000">
                <a:solidFill>
                  <a:schemeClr val="tx1"/>
                </a:solidFill>
                <a:latin typeface="Arial" charset="0"/>
              </a:defRPr>
            </a:lvl3pPr>
            <a:lvl4pPr marL="1600200" indent="-228600" defTabSz="942975" eaLnBrk="0" hangingPunct="0">
              <a:defRPr sz="2000">
                <a:solidFill>
                  <a:schemeClr val="tx1"/>
                </a:solidFill>
                <a:latin typeface="Arial" charset="0"/>
              </a:defRPr>
            </a:lvl4pPr>
            <a:lvl5pPr marL="2057400" indent="-228600" defTabSz="942975" eaLnBrk="0" hangingPunct="0">
              <a:defRPr sz="2000">
                <a:solidFill>
                  <a:schemeClr val="tx1"/>
                </a:solidFill>
                <a:latin typeface="Arial" charset="0"/>
              </a:defRPr>
            </a:lvl5pPr>
            <a:lvl6pPr marL="2514600" indent="-228600" defTabSz="942975" eaLnBrk="0" fontAlgn="base" hangingPunct="0">
              <a:spcBef>
                <a:spcPct val="0"/>
              </a:spcBef>
              <a:spcAft>
                <a:spcPct val="0"/>
              </a:spcAft>
              <a:defRPr sz="2000">
                <a:solidFill>
                  <a:schemeClr val="tx1"/>
                </a:solidFill>
                <a:latin typeface="Arial" charset="0"/>
              </a:defRPr>
            </a:lvl6pPr>
            <a:lvl7pPr marL="2971800" indent="-228600" defTabSz="942975" eaLnBrk="0" fontAlgn="base" hangingPunct="0">
              <a:spcBef>
                <a:spcPct val="0"/>
              </a:spcBef>
              <a:spcAft>
                <a:spcPct val="0"/>
              </a:spcAft>
              <a:defRPr sz="2000">
                <a:solidFill>
                  <a:schemeClr val="tx1"/>
                </a:solidFill>
                <a:latin typeface="Arial" charset="0"/>
              </a:defRPr>
            </a:lvl7pPr>
            <a:lvl8pPr marL="3429000" indent="-228600" defTabSz="942975" eaLnBrk="0" fontAlgn="base" hangingPunct="0">
              <a:spcBef>
                <a:spcPct val="0"/>
              </a:spcBef>
              <a:spcAft>
                <a:spcPct val="0"/>
              </a:spcAft>
              <a:defRPr sz="2000">
                <a:solidFill>
                  <a:schemeClr val="tx1"/>
                </a:solidFill>
                <a:latin typeface="Arial" charset="0"/>
              </a:defRPr>
            </a:lvl8pPr>
            <a:lvl9pPr marL="3886200" indent="-228600" defTabSz="942975" eaLnBrk="0" fontAlgn="base" hangingPunct="0">
              <a:spcBef>
                <a:spcPct val="0"/>
              </a:spcBef>
              <a:spcAft>
                <a:spcPct val="0"/>
              </a:spcAft>
              <a:defRPr sz="2000">
                <a:solidFill>
                  <a:schemeClr val="tx1"/>
                </a:solidFill>
                <a:latin typeface="Arial" charset="0"/>
              </a:defRPr>
            </a:lvl9pPr>
          </a:lstStyle>
          <a:p>
            <a:pPr eaLnBrk="1" hangingPunct="1">
              <a:defRPr/>
            </a:pPr>
            <a:r>
              <a:rPr lang="en-US" sz="1200" dirty="0"/>
              <a:t>Dr. Bouquot, The Abused Mouth</a:t>
            </a:r>
          </a:p>
        </p:txBody>
      </p:sp>
    </p:spTree>
    <p:extLst>
      <p:ext uri="{BB962C8B-B14F-4D97-AF65-F5344CB8AC3E}">
        <p14:creationId xmlns:p14="http://schemas.microsoft.com/office/powerpoint/2010/main" val="71327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27794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xfrm>
            <a:off x="381000" y="685800"/>
            <a:ext cx="6096000" cy="3429000"/>
          </a:xfrm>
          <a:ln/>
        </p:spPr>
      </p:sp>
      <p:sp>
        <p:nvSpPr>
          <p:cNvPr id="13005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
        <p:nvSpPr>
          <p:cNvPr id="112644"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2975" eaLnBrk="0" hangingPunct="0">
              <a:defRPr sz="2000">
                <a:solidFill>
                  <a:schemeClr val="tx1"/>
                </a:solidFill>
                <a:latin typeface="Arial" charset="0"/>
              </a:defRPr>
            </a:lvl1pPr>
            <a:lvl2pPr marL="742950" indent="-285750" defTabSz="942975" eaLnBrk="0" hangingPunct="0">
              <a:defRPr sz="2000">
                <a:solidFill>
                  <a:schemeClr val="tx1"/>
                </a:solidFill>
                <a:latin typeface="Arial" charset="0"/>
              </a:defRPr>
            </a:lvl2pPr>
            <a:lvl3pPr marL="1143000" indent="-228600" defTabSz="942975" eaLnBrk="0" hangingPunct="0">
              <a:defRPr sz="2000">
                <a:solidFill>
                  <a:schemeClr val="tx1"/>
                </a:solidFill>
                <a:latin typeface="Arial" charset="0"/>
              </a:defRPr>
            </a:lvl3pPr>
            <a:lvl4pPr marL="1600200" indent="-228600" defTabSz="942975" eaLnBrk="0" hangingPunct="0">
              <a:defRPr sz="2000">
                <a:solidFill>
                  <a:schemeClr val="tx1"/>
                </a:solidFill>
                <a:latin typeface="Arial" charset="0"/>
              </a:defRPr>
            </a:lvl4pPr>
            <a:lvl5pPr marL="2057400" indent="-228600" defTabSz="942975" eaLnBrk="0" hangingPunct="0">
              <a:defRPr sz="2000">
                <a:solidFill>
                  <a:schemeClr val="tx1"/>
                </a:solidFill>
                <a:latin typeface="Arial" charset="0"/>
              </a:defRPr>
            </a:lvl5pPr>
            <a:lvl6pPr marL="2514600" indent="-228600" defTabSz="942975" eaLnBrk="0" fontAlgn="base" hangingPunct="0">
              <a:spcBef>
                <a:spcPct val="0"/>
              </a:spcBef>
              <a:spcAft>
                <a:spcPct val="0"/>
              </a:spcAft>
              <a:defRPr sz="2000">
                <a:solidFill>
                  <a:schemeClr val="tx1"/>
                </a:solidFill>
                <a:latin typeface="Arial" charset="0"/>
              </a:defRPr>
            </a:lvl6pPr>
            <a:lvl7pPr marL="2971800" indent="-228600" defTabSz="942975" eaLnBrk="0" fontAlgn="base" hangingPunct="0">
              <a:spcBef>
                <a:spcPct val="0"/>
              </a:spcBef>
              <a:spcAft>
                <a:spcPct val="0"/>
              </a:spcAft>
              <a:defRPr sz="2000">
                <a:solidFill>
                  <a:schemeClr val="tx1"/>
                </a:solidFill>
                <a:latin typeface="Arial" charset="0"/>
              </a:defRPr>
            </a:lvl7pPr>
            <a:lvl8pPr marL="3429000" indent="-228600" defTabSz="942975" eaLnBrk="0" fontAlgn="base" hangingPunct="0">
              <a:spcBef>
                <a:spcPct val="0"/>
              </a:spcBef>
              <a:spcAft>
                <a:spcPct val="0"/>
              </a:spcAft>
              <a:defRPr sz="2000">
                <a:solidFill>
                  <a:schemeClr val="tx1"/>
                </a:solidFill>
                <a:latin typeface="Arial" charset="0"/>
              </a:defRPr>
            </a:lvl8pPr>
            <a:lvl9pPr marL="3886200" indent="-228600" defTabSz="942975" eaLnBrk="0" fontAlgn="base" hangingPunct="0">
              <a:spcBef>
                <a:spcPct val="0"/>
              </a:spcBef>
              <a:spcAft>
                <a:spcPct val="0"/>
              </a:spcAft>
              <a:defRPr sz="2000">
                <a:solidFill>
                  <a:schemeClr val="tx1"/>
                </a:solidFill>
                <a:latin typeface="Arial" charset="0"/>
              </a:defRPr>
            </a:lvl9pPr>
          </a:lstStyle>
          <a:p>
            <a:pPr eaLnBrk="1" hangingPunct="1">
              <a:defRPr/>
            </a:pPr>
            <a:fld id="{CD54F946-C2C3-432C-9E33-C0C69ABA0C37}" type="slidenum">
              <a:rPr lang="en-US" sz="1200" smtClean="0"/>
              <a:pPr eaLnBrk="1" hangingPunct="1">
                <a:defRPr/>
              </a:pPr>
              <a:t>175</a:t>
            </a:fld>
            <a:endParaRPr lang="en-US" sz="1200" dirty="0"/>
          </a:p>
        </p:txBody>
      </p:sp>
      <p:sp>
        <p:nvSpPr>
          <p:cNvPr id="112645" name="Date Placeholder 4"/>
          <p:cNvSpPr>
            <a:spLocks noGrp="1"/>
          </p:cNvSpPr>
          <p:nvPr>
            <p:ph type="dt" sz="quarter"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2975" eaLnBrk="0" hangingPunct="0">
              <a:defRPr sz="2000">
                <a:solidFill>
                  <a:schemeClr val="tx1"/>
                </a:solidFill>
                <a:latin typeface="Arial" charset="0"/>
              </a:defRPr>
            </a:lvl1pPr>
            <a:lvl2pPr marL="742950" indent="-285750" defTabSz="942975" eaLnBrk="0" hangingPunct="0">
              <a:defRPr sz="2000">
                <a:solidFill>
                  <a:schemeClr val="tx1"/>
                </a:solidFill>
                <a:latin typeface="Arial" charset="0"/>
              </a:defRPr>
            </a:lvl2pPr>
            <a:lvl3pPr marL="1143000" indent="-228600" defTabSz="942975" eaLnBrk="0" hangingPunct="0">
              <a:defRPr sz="2000">
                <a:solidFill>
                  <a:schemeClr val="tx1"/>
                </a:solidFill>
                <a:latin typeface="Arial" charset="0"/>
              </a:defRPr>
            </a:lvl3pPr>
            <a:lvl4pPr marL="1600200" indent="-228600" defTabSz="942975" eaLnBrk="0" hangingPunct="0">
              <a:defRPr sz="2000">
                <a:solidFill>
                  <a:schemeClr val="tx1"/>
                </a:solidFill>
                <a:latin typeface="Arial" charset="0"/>
              </a:defRPr>
            </a:lvl4pPr>
            <a:lvl5pPr marL="2057400" indent="-228600" defTabSz="942975" eaLnBrk="0" hangingPunct="0">
              <a:defRPr sz="2000">
                <a:solidFill>
                  <a:schemeClr val="tx1"/>
                </a:solidFill>
                <a:latin typeface="Arial" charset="0"/>
              </a:defRPr>
            </a:lvl5pPr>
            <a:lvl6pPr marL="2514600" indent="-228600" defTabSz="942975" eaLnBrk="0" fontAlgn="base" hangingPunct="0">
              <a:spcBef>
                <a:spcPct val="0"/>
              </a:spcBef>
              <a:spcAft>
                <a:spcPct val="0"/>
              </a:spcAft>
              <a:defRPr sz="2000">
                <a:solidFill>
                  <a:schemeClr val="tx1"/>
                </a:solidFill>
                <a:latin typeface="Arial" charset="0"/>
              </a:defRPr>
            </a:lvl6pPr>
            <a:lvl7pPr marL="2971800" indent="-228600" defTabSz="942975" eaLnBrk="0" fontAlgn="base" hangingPunct="0">
              <a:spcBef>
                <a:spcPct val="0"/>
              </a:spcBef>
              <a:spcAft>
                <a:spcPct val="0"/>
              </a:spcAft>
              <a:defRPr sz="2000">
                <a:solidFill>
                  <a:schemeClr val="tx1"/>
                </a:solidFill>
                <a:latin typeface="Arial" charset="0"/>
              </a:defRPr>
            </a:lvl7pPr>
            <a:lvl8pPr marL="3429000" indent="-228600" defTabSz="942975" eaLnBrk="0" fontAlgn="base" hangingPunct="0">
              <a:spcBef>
                <a:spcPct val="0"/>
              </a:spcBef>
              <a:spcAft>
                <a:spcPct val="0"/>
              </a:spcAft>
              <a:defRPr sz="2000">
                <a:solidFill>
                  <a:schemeClr val="tx1"/>
                </a:solidFill>
                <a:latin typeface="Arial" charset="0"/>
              </a:defRPr>
            </a:lvl8pPr>
            <a:lvl9pPr marL="3886200" indent="-228600" defTabSz="942975" eaLnBrk="0" fontAlgn="base" hangingPunct="0">
              <a:spcBef>
                <a:spcPct val="0"/>
              </a:spcBef>
              <a:spcAft>
                <a:spcPct val="0"/>
              </a:spcAft>
              <a:defRPr sz="2000">
                <a:solidFill>
                  <a:schemeClr val="tx1"/>
                </a:solidFill>
                <a:latin typeface="Arial" charset="0"/>
              </a:defRPr>
            </a:lvl9pPr>
          </a:lstStyle>
          <a:p>
            <a:pPr eaLnBrk="1" hangingPunct="1">
              <a:defRPr/>
            </a:pPr>
            <a:r>
              <a:rPr lang="en-US" sz="1200" dirty="0"/>
              <a:t>University of Texas, Houston, 2010</a:t>
            </a:r>
          </a:p>
        </p:txBody>
      </p:sp>
      <p:sp>
        <p:nvSpPr>
          <p:cNvPr id="112646" name="Header Placeholder 5"/>
          <p:cNvSpPr>
            <a:spLocks noGrp="1"/>
          </p:cNvSpPr>
          <p:nvPr>
            <p:ph type="hdr" sz="quarter"/>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2975" eaLnBrk="0" hangingPunct="0">
              <a:defRPr sz="2000">
                <a:solidFill>
                  <a:schemeClr val="tx1"/>
                </a:solidFill>
                <a:latin typeface="Arial" charset="0"/>
              </a:defRPr>
            </a:lvl1pPr>
            <a:lvl2pPr marL="742950" indent="-285750" defTabSz="942975" eaLnBrk="0" hangingPunct="0">
              <a:defRPr sz="2000">
                <a:solidFill>
                  <a:schemeClr val="tx1"/>
                </a:solidFill>
                <a:latin typeface="Arial" charset="0"/>
              </a:defRPr>
            </a:lvl2pPr>
            <a:lvl3pPr marL="1143000" indent="-228600" defTabSz="942975" eaLnBrk="0" hangingPunct="0">
              <a:defRPr sz="2000">
                <a:solidFill>
                  <a:schemeClr val="tx1"/>
                </a:solidFill>
                <a:latin typeface="Arial" charset="0"/>
              </a:defRPr>
            </a:lvl3pPr>
            <a:lvl4pPr marL="1600200" indent="-228600" defTabSz="942975" eaLnBrk="0" hangingPunct="0">
              <a:defRPr sz="2000">
                <a:solidFill>
                  <a:schemeClr val="tx1"/>
                </a:solidFill>
                <a:latin typeface="Arial" charset="0"/>
              </a:defRPr>
            </a:lvl4pPr>
            <a:lvl5pPr marL="2057400" indent="-228600" defTabSz="942975" eaLnBrk="0" hangingPunct="0">
              <a:defRPr sz="2000">
                <a:solidFill>
                  <a:schemeClr val="tx1"/>
                </a:solidFill>
                <a:latin typeface="Arial" charset="0"/>
              </a:defRPr>
            </a:lvl5pPr>
            <a:lvl6pPr marL="2514600" indent="-228600" defTabSz="942975" eaLnBrk="0" fontAlgn="base" hangingPunct="0">
              <a:spcBef>
                <a:spcPct val="0"/>
              </a:spcBef>
              <a:spcAft>
                <a:spcPct val="0"/>
              </a:spcAft>
              <a:defRPr sz="2000">
                <a:solidFill>
                  <a:schemeClr val="tx1"/>
                </a:solidFill>
                <a:latin typeface="Arial" charset="0"/>
              </a:defRPr>
            </a:lvl6pPr>
            <a:lvl7pPr marL="2971800" indent="-228600" defTabSz="942975" eaLnBrk="0" fontAlgn="base" hangingPunct="0">
              <a:spcBef>
                <a:spcPct val="0"/>
              </a:spcBef>
              <a:spcAft>
                <a:spcPct val="0"/>
              </a:spcAft>
              <a:defRPr sz="2000">
                <a:solidFill>
                  <a:schemeClr val="tx1"/>
                </a:solidFill>
                <a:latin typeface="Arial" charset="0"/>
              </a:defRPr>
            </a:lvl7pPr>
            <a:lvl8pPr marL="3429000" indent="-228600" defTabSz="942975" eaLnBrk="0" fontAlgn="base" hangingPunct="0">
              <a:spcBef>
                <a:spcPct val="0"/>
              </a:spcBef>
              <a:spcAft>
                <a:spcPct val="0"/>
              </a:spcAft>
              <a:defRPr sz="2000">
                <a:solidFill>
                  <a:schemeClr val="tx1"/>
                </a:solidFill>
                <a:latin typeface="Arial" charset="0"/>
              </a:defRPr>
            </a:lvl8pPr>
            <a:lvl9pPr marL="3886200" indent="-228600" defTabSz="942975" eaLnBrk="0" fontAlgn="base" hangingPunct="0">
              <a:spcBef>
                <a:spcPct val="0"/>
              </a:spcBef>
              <a:spcAft>
                <a:spcPct val="0"/>
              </a:spcAft>
              <a:defRPr sz="2000">
                <a:solidFill>
                  <a:schemeClr val="tx1"/>
                </a:solidFill>
                <a:latin typeface="Arial" charset="0"/>
              </a:defRPr>
            </a:lvl9pPr>
          </a:lstStyle>
          <a:p>
            <a:pPr eaLnBrk="1" hangingPunct="1">
              <a:defRPr/>
            </a:pPr>
            <a:r>
              <a:rPr lang="en-US" sz="1200" dirty="0"/>
              <a:t>Dr. Bouquot, The Abused Mouth</a:t>
            </a:r>
          </a:p>
        </p:txBody>
      </p:sp>
    </p:spTree>
    <p:extLst>
      <p:ext uri="{BB962C8B-B14F-4D97-AF65-F5344CB8AC3E}">
        <p14:creationId xmlns:p14="http://schemas.microsoft.com/office/powerpoint/2010/main" val="91102982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xfrm>
            <a:off x="381000" y="685800"/>
            <a:ext cx="6096000" cy="3429000"/>
          </a:xfrm>
          <a:ln/>
        </p:spPr>
      </p:sp>
      <p:sp>
        <p:nvSpPr>
          <p:cNvPr id="184323" name="Notes Placeholder 2"/>
          <p:cNvSpPr>
            <a:spLocks noGrp="1"/>
          </p:cNvSpPr>
          <p:nvPr>
            <p:ph type="body" idx="1"/>
          </p:nvPr>
        </p:nvSpPr>
        <p:spPr>
          <a:noFill/>
          <a:ln/>
        </p:spPr>
        <p:txBody>
          <a:bodyPr/>
          <a:lstStyle/>
          <a:p>
            <a:pPr eaLnBrk="1" hangingPunct="1"/>
            <a:endParaRPr lang="en-US" dirty="0"/>
          </a:p>
        </p:txBody>
      </p:sp>
      <p:sp>
        <p:nvSpPr>
          <p:cNvPr id="184324" name="Slide Number Placeholder 3"/>
          <p:cNvSpPr>
            <a:spLocks noGrp="1"/>
          </p:cNvSpPr>
          <p:nvPr>
            <p:ph type="sldNum" sz="quarter" idx="5"/>
          </p:nvPr>
        </p:nvSpPr>
        <p:spPr>
          <a:noFill/>
        </p:spPr>
        <p:txBody>
          <a:bodyPr/>
          <a:lstStyle/>
          <a:p>
            <a:fld id="{27917DE8-940C-45AE-86F8-0B8BE70B3AE3}" type="slidenum">
              <a:rPr lang="en-US" smtClean="0"/>
              <a:pPr/>
              <a:t>176</a:t>
            </a:fld>
            <a:endParaRPr lang="en-US" dirty="0"/>
          </a:p>
        </p:txBody>
      </p:sp>
      <p:sp>
        <p:nvSpPr>
          <p:cNvPr id="5" name="Date Placeholder 4"/>
          <p:cNvSpPr>
            <a:spLocks noGrp="1"/>
          </p:cNvSpPr>
          <p:nvPr>
            <p:ph type="dt" idx="10"/>
          </p:nvPr>
        </p:nvSpPr>
        <p:spPr/>
        <p:txBody>
          <a:bodyPr/>
          <a:lstStyle/>
          <a:p>
            <a:pPr>
              <a:defRPr/>
            </a:pPr>
            <a:r>
              <a:rPr lang="en-US"/>
              <a:t>Star of the South, 2009</a:t>
            </a:r>
            <a:endParaRPr lang="en-US" dirty="0"/>
          </a:p>
        </p:txBody>
      </p:sp>
      <p:sp>
        <p:nvSpPr>
          <p:cNvPr id="6" name="Header Placeholder 5"/>
          <p:cNvSpPr>
            <a:spLocks noGrp="1"/>
          </p:cNvSpPr>
          <p:nvPr>
            <p:ph type="hdr" sz="quarter" idx="11"/>
          </p:nvPr>
        </p:nvSpPr>
        <p:spPr/>
        <p:txBody>
          <a:bodyPr/>
          <a:lstStyle/>
          <a:p>
            <a:pPr>
              <a:defRPr/>
            </a:pPr>
            <a:r>
              <a:rPr lang="en-US"/>
              <a:t>Dr. Bouquot, Abused Mouth</a:t>
            </a:r>
            <a:endParaRPr lang="en-US" dirty="0"/>
          </a:p>
        </p:txBody>
      </p:sp>
    </p:spTree>
    <p:extLst>
      <p:ext uri="{BB962C8B-B14F-4D97-AF65-F5344CB8AC3E}">
        <p14:creationId xmlns:p14="http://schemas.microsoft.com/office/powerpoint/2010/main" val="85871009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xfrm>
            <a:off x="381000" y="685800"/>
            <a:ext cx="6096000" cy="3429000"/>
          </a:xfrm>
          <a:ln/>
        </p:spPr>
      </p:sp>
      <p:sp>
        <p:nvSpPr>
          <p:cNvPr id="179203" name="Notes Placeholder 2"/>
          <p:cNvSpPr>
            <a:spLocks noGrp="1"/>
          </p:cNvSpPr>
          <p:nvPr>
            <p:ph type="body" idx="1"/>
          </p:nvPr>
        </p:nvSpPr>
        <p:spPr>
          <a:noFill/>
          <a:ln/>
        </p:spPr>
        <p:txBody>
          <a:bodyPr/>
          <a:lstStyle/>
          <a:p>
            <a:endParaRPr lang="en-US" dirty="0"/>
          </a:p>
        </p:txBody>
      </p:sp>
      <p:sp>
        <p:nvSpPr>
          <p:cNvPr id="179204" name="Slide Number Placeholder 3"/>
          <p:cNvSpPr>
            <a:spLocks noGrp="1"/>
          </p:cNvSpPr>
          <p:nvPr>
            <p:ph type="sldNum" sz="quarter" idx="5"/>
          </p:nvPr>
        </p:nvSpPr>
        <p:spPr>
          <a:noFill/>
        </p:spPr>
        <p:txBody>
          <a:bodyPr/>
          <a:lstStyle/>
          <a:p>
            <a:fld id="{3D33298B-AEF9-4B8D-9BCE-0216DC93CF35}" type="slidenum">
              <a:rPr lang="en-US" smtClean="0"/>
              <a:pPr/>
              <a:t>177</a:t>
            </a:fld>
            <a:endParaRPr lang="en-US" dirty="0"/>
          </a:p>
        </p:txBody>
      </p:sp>
      <p:sp>
        <p:nvSpPr>
          <p:cNvPr id="5" name="Date Placeholder 4"/>
          <p:cNvSpPr>
            <a:spLocks noGrp="1"/>
          </p:cNvSpPr>
          <p:nvPr>
            <p:ph type="dt" idx="10"/>
          </p:nvPr>
        </p:nvSpPr>
        <p:spPr/>
        <p:txBody>
          <a:bodyPr/>
          <a:lstStyle/>
          <a:p>
            <a:pPr>
              <a:defRPr/>
            </a:pPr>
            <a:r>
              <a:rPr lang="en-US"/>
              <a:t>Star of the South, 2009</a:t>
            </a:r>
            <a:endParaRPr lang="en-US" dirty="0"/>
          </a:p>
        </p:txBody>
      </p:sp>
      <p:sp>
        <p:nvSpPr>
          <p:cNvPr id="6" name="Header Placeholder 5"/>
          <p:cNvSpPr>
            <a:spLocks noGrp="1"/>
          </p:cNvSpPr>
          <p:nvPr>
            <p:ph type="hdr" sz="quarter" idx="11"/>
          </p:nvPr>
        </p:nvSpPr>
        <p:spPr/>
        <p:txBody>
          <a:bodyPr/>
          <a:lstStyle/>
          <a:p>
            <a:pPr>
              <a:defRPr/>
            </a:pPr>
            <a:r>
              <a:rPr lang="en-US"/>
              <a:t>Dr. Bouquot, Abused Mouth</a:t>
            </a:r>
            <a:endParaRPr lang="en-US" dirty="0"/>
          </a:p>
        </p:txBody>
      </p:sp>
    </p:spTree>
    <p:extLst>
      <p:ext uri="{BB962C8B-B14F-4D97-AF65-F5344CB8AC3E}">
        <p14:creationId xmlns:p14="http://schemas.microsoft.com/office/powerpoint/2010/main" val="343201494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00F29DB3-2A82-42AD-91E8-BF4F2597950E}" type="slidenum">
              <a:rPr lang="en-US"/>
              <a:pPr/>
              <a:t>178</a:t>
            </a:fld>
            <a:endParaRPr lang="en-US"/>
          </a:p>
        </p:txBody>
      </p:sp>
      <p:sp>
        <p:nvSpPr>
          <p:cNvPr id="274435" name="Rectangle 2"/>
          <p:cNvSpPr>
            <a:spLocks noGrp="1" noRot="1" noChangeAspect="1" noChangeArrowheads="1" noTextEdit="1"/>
          </p:cNvSpPr>
          <p:nvPr>
            <p:ph type="sldImg"/>
          </p:nvPr>
        </p:nvSpPr>
        <p:spPr>
          <a:xfrm>
            <a:off x="381000" y="685800"/>
            <a:ext cx="6096000" cy="3429000"/>
          </a:xfrm>
          <a:ln/>
        </p:spPr>
      </p:sp>
      <p:sp>
        <p:nvSpPr>
          <p:cNvPr id="274436" name="Rectangle 3"/>
          <p:cNvSpPr>
            <a:spLocks noGrp="1" noChangeArrowheads="1"/>
          </p:cNvSpPr>
          <p:nvPr>
            <p:ph type="body" idx="1"/>
          </p:nvPr>
        </p:nvSpPr>
        <p:spPr>
          <a:noFill/>
          <a:ln/>
        </p:spPr>
        <p:txBody>
          <a:bodyPr/>
          <a:lstStyle/>
          <a:p>
            <a:pPr eaLnBrk="1" hangingPunct="1"/>
            <a:endParaRPr lang="en-US"/>
          </a:p>
        </p:txBody>
      </p:sp>
      <p:sp>
        <p:nvSpPr>
          <p:cNvPr id="5" name="Date Placeholder 4"/>
          <p:cNvSpPr>
            <a:spLocks noGrp="1"/>
          </p:cNvSpPr>
          <p:nvPr>
            <p:ph type="dt" idx="10"/>
          </p:nvPr>
        </p:nvSpPr>
        <p:spPr/>
        <p:txBody>
          <a:bodyPr/>
          <a:lstStyle/>
          <a:p>
            <a:pPr>
              <a:defRPr/>
            </a:pPr>
            <a:r>
              <a:rPr lang="en-US"/>
              <a:t>May, 2009</a:t>
            </a:r>
          </a:p>
        </p:txBody>
      </p:sp>
      <p:sp>
        <p:nvSpPr>
          <p:cNvPr id="6" name="Header Placeholder 5"/>
          <p:cNvSpPr>
            <a:spLocks noGrp="1"/>
          </p:cNvSpPr>
          <p:nvPr>
            <p:ph type="hdr" sz="quarter" idx="11"/>
          </p:nvPr>
        </p:nvSpPr>
        <p:spPr/>
        <p:txBody>
          <a:bodyPr/>
          <a:lstStyle/>
          <a:p>
            <a:pPr>
              <a:defRPr/>
            </a:pPr>
            <a:r>
              <a:rPr lang="en-US"/>
              <a:t>Dr. Bouquot, Oral Precancer</a:t>
            </a:r>
          </a:p>
        </p:txBody>
      </p:sp>
    </p:spTree>
    <p:extLst>
      <p:ext uri="{BB962C8B-B14F-4D97-AF65-F5344CB8AC3E}">
        <p14:creationId xmlns:p14="http://schemas.microsoft.com/office/powerpoint/2010/main" val="187175620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lide Image Placeholder 1"/>
          <p:cNvSpPr>
            <a:spLocks noGrp="1" noRot="1" noChangeAspect="1" noTextEdit="1"/>
          </p:cNvSpPr>
          <p:nvPr>
            <p:ph type="sldImg"/>
          </p:nvPr>
        </p:nvSpPr>
        <p:spPr>
          <a:xfrm>
            <a:off x="381000" y="685800"/>
            <a:ext cx="6096000" cy="3429000"/>
          </a:xfrm>
          <a:ln/>
        </p:spPr>
      </p:sp>
      <p:sp>
        <p:nvSpPr>
          <p:cNvPr id="326659" name="Notes Placeholder 2"/>
          <p:cNvSpPr>
            <a:spLocks noGrp="1"/>
          </p:cNvSpPr>
          <p:nvPr>
            <p:ph type="body" idx="1"/>
          </p:nvPr>
        </p:nvSpPr>
        <p:spPr>
          <a:noFill/>
          <a:ln/>
        </p:spPr>
        <p:txBody>
          <a:bodyPr/>
          <a:lstStyle/>
          <a:p>
            <a:endParaRPr lang="en-US" dirty="0">
              <a:latin typeface="Arial" pitchFamily="34" charset="0"/>
            </a:endParaRPr>
          </a:p>
        </p:txBody>
      </p:sp>
      <p:sp>
        <p:nvSpPr>
          <p:cNvPr id="326660" name="Slide Number Placeholder 3"/>
          <p:cNvSpPr>
            <a:spLocks noGrp="1"/>
          </p:cNvSpPr>
          <p:nvPr>
            <p:ph type="sldNum" sz="quarter" idx="5"/>
          </p:nvPr>
        </p:nvSpPr>
        <p:spPr>
          <a:noFill/>
        </p:spPr>
        <p:txBody>
          <a:bodyPr/>
          <a:lstStyle/>
          <a:p>
            <a:fld id="{ABB861B8-D72E-432D-9126-4463EF85D54B}" type="slidenum">
              <a:rPr lang="en-US" smtClean="0">
                <a:latin typeface="Arial" pitchFamily="34" charset="0"/>
              </a:rPr>
              <a:pPr/>
              <a:t>179</a:t>
            </a:fld>
            <a:endParaRPr lang="en-US" dirty="0">
              <a:latin typeface="Arial" pitchFamily="34" charset="0"/>
            </a:endParaRPr>
          </a:p>
        </p:txBody>
      </p:sp>
      <p:sp>
        <p:nvSpPr>
          <p:cNvPr id="5" name="Date Placeholder 4"/>
          <p:cNvSpPr>
            <a:spLocks noGrp="1"/>
          </p:cNvSpPr>
          <p:nvPr>
            <p:ph type="dt" idx="10"/>
          </p:nvPr>
        </p:nvSpPr>
        <p:spPr/>
        <p:txBody>
          <a:bodyPr/>
          <a:lstStyle/>
          <a:p>
            <a:pPr>
              <a:defRPr/>
            </a:pPr>
            <a:r>
              <a:rPr lang="en-US" dirty="0"/>
              <a:t>Star of the South, 2009</a:t>
            </a:r>
          </a:p>
        </p:txBody>
      </p:sp>
      <p:sp>
        <p:nvSpPr>
          <p:cNvPr id="6" name="Header Placeholder 5"/>
          <p:cNvSpPr>
            <a:spLocks noGrp="1"/>
          </p:cNvSpPr>
          <p:nvPr>
            <p:ph type="hdr" sz="quarter" idx="11"/>
          </p:nvPr>
        </p:nvSpPr>
        <p:spPr/>
        <p:txBody>
          <a:bodyPr/>
          <a:lstStyle/>
          <a:p>
            <a:pPr>
              <a:defRPr/>
            </a:pPr>
            <a:r>
              <a:rPr lang="en-US" dirty="0"/>
              <a:t>Dr. Bouquot, Abused Mouth</a:t>
            </a:r>
          </a:p>
        </p:txBody>
      </p:sp>
    </p:spTree>
    <p:extLst>
      <p:ext uri="{BB962C8B-B14F-4D97-AF65-F5344CB8AC3E}">
        <p14:creationId xmlns:p14="http://schemas.microsoft.com/office/powerpoint/2010/main" val="156044003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00F29DB3-2A82-42AD-91E8-BF4F2597950E}" type="slidenum">
              <a:rPr lang="en-US"/>
              <a:pPr/>
              <a:t>180</a:t>
            </a:fld>
            <a:endParaRPr lang="en-US"/>
          </a:p>
        </p:txBody>
      </p:sp>
      <p:sp>
        <p:nvSpPr>
          <p:cNvPr id="274435" name="Rectangle 2"/>
          <p:cNvSpPr>
            <a:spLocks noGrp="1" noRot="1" noChangeAspect="1" noChangeArrowheads="1" noTextEdit="1"/>
          </p:cNvSpPr>
          <p:nvPr>
            <p:ph type="sldImg"/>
          </p:nvPr>
        </p:nvSpPr>
        <p:spPr>
          <a:xfrm>
            <a:off x="381000" y="685800"/>
            <a:ext cx="6096000" cy="3429000"/>
          </a:xfrm>
          <a:ln/>
        </p:spPr>
      </p:sp>
      <p:sp>
        <p:nvSpPr>
          <p:cNvPr id="274436" name="Rectangle 3"/>
          <p:cNvSpPr>
            <a:spLocks noGrp="1" noChangeArrowheads="1"/>
          </p:cNvSpPr>
          <p:nvPr>
            <p:ph type="body" idx="1"/>
          </p:nvPr>
        </p:nvSpPr>
        <p:spPr>
          <a:noFill/>
          <a:ln/>
        </p:spPr>
        <p:txBody>
          <a:bodyPr/>
          <a:lstStyle/>
          <a:p>
            <a:pPr eaLnBrk="1" hangingPunct="1"/>
            <a:endParaRPr lang="en-US"/>
          </a:p>
        </p:txBody>
      </p:sp>
      <p:sp>
        <p:nvSpPr>
          <p:cNvPr id="5" name="Date Placeholder 4"/>
          <p:cNvSpPr>
            <a:spLocks noGrp="1"/>
          </p:cNvSpPr>
          <p:nvPr>
            <p:ph type="dt" idx="10"/>
          </p:nvPr>
        </p:nvSpPr>
        <p:spPr/>
        <p:txBody>
          <a:bodyPr/>
          <a:lstStyle/>
          <a:p>
            <a:pPr>
              <a:defRPr/>
            </a:pPr>
            <a:r>
              <a:rPr lang="en-US"/>
              <a:t>May, 2009</a:t>
            </a:r>
          </a:p>
        </p:txBody>
      </p:sp>
      <p:sp>
        <p:nvSpPr>
          <p:cNvPr id="6" name="Header Placeholder 5"/>
          <p:cNvSpPr>
            <a:spLocks noGrp="1"/>
          </p:cNvSpPr>
          <p:nvPr>
            <p:ph type="hdr" sz="quarter" idx="11"/>
          </p:nvPr>
        </p:nvSpPr>
        <p:spPr/>
        <p:txBody>
          <a:bodyPr/>
          <a:lstStyle/>
          <a:p>
            <a:pPr>
              <a:defRPr/>
            </a:pPr>
            <a:r>
              <a:rPr lang="en-US"/>
              <a:t>Dr. Bouquot, Oral Precancer</a:t>
            </a:r>
          </a:p>
        </p:txBody>
      </p:sp>
    </p:spTree>
    <p:extLst>
      <p:ext uri="{BB962C8B-B14F-4D97-AF65-F5344CB8AC3E}">
        <p14:creationId xmlns:p14="http://schemas.microsoft.com/office/powerpoint/2010/main" val="65344200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a:xfrm>
            <a:off x="381000" y="685800"/>
            <a:ext cx="6096000" cy="3429000"/>
          </a:xfrm>
          <a:ln/>
        </p:spPr>
      </p:sp>
      <p:sp>
        <p:nvSpPr>
          <p:cNvPr id="281603" name="Notes Placeholder 2"/>
          <p:cNvSpPr>
            <a:spLocks noGrp="1"/>
          </p:cNvSpPr>
          <p:nvPr>
            <p:ph type="body" idx="1"/>
          </p:nvPr>
        </p:nvSpPr>
        <p:spPr>
          <a:noFill/>
          <a:ln/>
        </p:spPr>
        <p:txBody>
          <a:bodyPr/>
          <a:lstStyle/>
          <a:p>
            <a:endParaRPr lang="en-US" dirty="0">
              <a:latin typeface="Arial" pitchFamily="34" charset="0"/>
            </a:endParaRPr>
          </a:p>
        </p:txBody>
      </p:sp>
      <p:sp>
        <p:nvSpPr>
          <p:cNvPr id="281604" name="Slide Number Placeholder 3"/>
          <p:cNvSpPr>
            <a:spLocks noGrp="1"/>
          </p:cNvSpPr>
          <p:nvPr>
            <p:ph type="sldNum" sz="quarter" idx="5"/>
          </p:nvPr>
        </p:nvSpPr>
        <p:spPr>
          <a:noFill/>
        </p:spPr>
        <p:txBody>
          <a:bodyPr/>
          <a:lstStyle/>
          <a:p>
            <a:fld id="{5E5DC564-2945-45AB-B81F-84094AA4D37C}" type="slidenum">
              <a:rPr lang="en-US" smtClean="0">
                <a:latin typeface="Arial" pitchFamily="34" charset="0"/>
              </a:rPr>
              <a:pPr/>
              <a:t>183</a:t>
            </a:fld>
            <a:endParaRPr lang="en-US" dirty="0">
              <a:latin typeface="Arial" pitchFamily="34" charset="0"/>
            </a:endParaRPr>
          </a:p>
        </p:txBody>
      </p:sp>
      <p:sp>
        <p:nvSpPr>
          <p:cNvPr id="5" name="Date Placeholder 4"/>
          <p:cNvSpPr>
            <a:spLocks noGrp="1"/>
          </p:cNvSpPr>
          <p:nvPr>
            <p:ph type="dt" idx="10"/>
          </p:nvPr>
        </p:nvSpPr>
        <p:spPr/>
        <p:txBody>
          <a:bodyPr/>
          <a:lstStyle/>
          <a:p>
            <a:pPr>
              <a:defRPr/>
            </a:pPr>
            <a:r>
              <a:rPr lang="en-US"/>
              <a:t>Star of the South, 2009</a:t>
            </a:r>
            <a:endParaRPr lang="en-US" dirty="0"/>
          </a:p>
        </p:txBody>
      </p:sp>
      <p:sp>
        <p:nvSpPr>
          <p:cNvPr id="6" name="Header Placeholder 5"/>
          <p:cNvSpPr>
            <a:spLocks noGrp="1"/>
          </p:cNvSpPr>
          <p:nvPr>
            <p:ph type="hdr" sz="quarter" idx="11"/>
          </p:nvPr>
        </p:nvSpPr>
        <p:spPr/>
        <p:txBody>
          <a:bodyPr/>
          <a:lstStyle/>
          <a:p>
            <a:pPr>
              <a:defRPr/>
            </a:pPr>
            <a:r>
              <a:rPr lang="en-US"/>
              <a:t>Dr. Bouquot, Abused Mouth</a:t>
            </a:r>
            <a:endParaRPr lang="en-US" dirty="0"/>
          </a:p>
        </p:txBody>
      </p:sp>
    </p:spTree>
    <p:extLst>
      <p:ext uri="{BB962C8B-B14F-4D97-AF65-F5344CB8AC3E}">
        <p14:creationId xmlns:p14="http://schemas.microsoft.com/office/powerpoint/2010/main" val="416813823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a:xfrm>
            <a:off x="381000" y="685800"/>
            <a:ext cx="6096000" cy="3429000"/>
          </a:xfrm>
          <a:ln/>
        </p:spPr>
      </p:sp>
      <p:sp>
        <p:nvSpPr>
          <p:cNvPr id="281603" name="Notes Placeholder 2"/>
          <p:cNvSpPr>
            <a:spLocks noGrp="1"/>
          </p:cNvSpPr>
          <p:nvPr>
            <p:ph type="body" idx="1"/>
          </p:nvPr>
        </p:nvSpPr>
        <p:spPr>
          <a:noFill/>
          <a:ln/>
        </p:spPr>
        <p:txBody>
          <a:bodyPr/>
          <a:lstStyle/>
          <a:p>
            <a:endParaRPr lang="en-US" dirty="0">
              <a:latin typeface="Arial" pitchFamily="34" charset="0"/>
            </a:endParaRPr>
          </a:p>
        </p:txBody>
      </p:sp>
      <p:sp>
        <p:nvSpPr>
          <p:cNvPr id="281604" name="Slide Number Placeholder 3"/>
          <p:cNvSpPr>
            <a:spLocks noGrp="1"/>
          </p:cNvSpPr>
          <p:nvPr>
            <p:ph type="sldNum" sz="quarter" idx="5"/>
          </p:nvPr>
        </p:nvSpPr>
        <p:spPr>
          <a:noFill/>
        </p:spPr>
        <p:txBody>
          <a:bodyPr/>
          <a:lstStyle/>
          <a:p>
            <a:fld id="{5E5DC564-2945-45AB-B81F-84094AA4D37C}" type="slidenum">
              <a:rPr lang="en-US" smtClean="0">
                <a:latin typeface="Arial" pitchFamily="34" charset="0"/>
              </a:rPr>
              <a:pPr/>
              <a:t>184</a:t>
            </a:fld>
            <a:endParaRPr lang="en-US" dirty="0">
              <a:latin typeface="Arial" pitchFamily="34" charset="0"/>
            </a:endParaRPr>
          </a:p>
        </p:txBody>
      </p:sp>
      <p:sp>
        <p:nvSpPr>
          <p:cNvPr id="5" name="Date Placeholder 4"/>
          <p:cNvSpPr>
            <a:spLocks noGrp="1"/>
          </p:cNvSpPr>
          <p:nvPr>
            <p:ph type="dt" idx="10"/>
          </p:nvPr>
        </p:nvSpPr>
        <p:spPr/>
        <p:txBody>
          <a:bodyPr/>
          <a:lstStyle/>
          <a:p>
            <a:pPr>
              <a:defRPr/>
            </a:pPr>
            <a:r>
              <a:rPr lang="en-US"/>
              <a:t>Star of the South, 2009</a:t>
            </a:r>
            <a:endParaRPr lang="en-US" dirty="0"/>
          </a:p>
        </p:txBody>
      </p:sp>
      <p:sp>
        <p:nvSpPr>
          <p:cNvPr id="6" name="Header Placeholder 5"/>
          <p:cNvSpPr>
            <a:spLocks noGrp="1"/>
          </p:cNvSpPr>
          <p:nvPr>
            <p:ph type="hdr" sz="quarter" idx="11"/>
          </p:nvPr>
        </p:nvSpPr>
        <p:spPr/>
        <p:txBody>
          <a:bodyPr/>
          <a:lstStyle/>
          <a:p>
            <a:pPr>
              <a:defRPr/>
            </a:pPr>
            <a:r>
              <a:rPr lang="en-US"/>
              <a:t>Dr. Bouquot, Abused Mouth</a:t>
            </a:r>
            <a:endParaRPr lang="en-US" dirty="0"/>
          </a:p>
        </p:txBody>
      </p:sp>
    </p:spTree>
    <p:extLst>
      <p:ext uri="{BB962C8B-B14F-4D97-AF65-F5344CB8AC3E}">
        <p14:creationId xmlns:p14="http://schemas.microsoft.com/office/powerpoint/2010/main" val="183805679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lide Image Placeholder 1"/>
          <p:cNvSpPr>
            <a:spLocks noGrp="1" noRot="1" noChangeAspect="1" noTextEdit="1"/>
          </p:cNvSpPr>
          <p:nvPr>
            <p:ph type="sldImg"/>
          </p:nvPr>
        </p:nvSpPr>
        <p:spPr>
          <a:xfrm>
            <a:off x="381000" y="685800"/>
            <a:ext cx="6096000" cy="3429000"/>
          </a:xfrm>
          <a:ln/>
        </p:spPr>
      </p:sp>
      <p:sp>
        <p:nvSpPr>
          <p:cNvPr id="325635" name="Notes Placeholder 2"/>
          <p:cNvSpPr>
            <a:spLocks noGrp="1"/>
          </p:cNvSpPr>
          <p:nvPr>
            <p:ph type="body" idx="1"/>
          </p:nvPr>
        </p:nvSpPr>
        <p:spPr>
          <a:noFill/>
          <a:ln/>
        </p:spPr>
        <p:txBody>
          <a:bodyPr/>
          <a:lstStyle/>
          <a:p>
            <a:endParaRPr lang="en-US" dirty="0">
              <a:latin typeface="Arial" pitchFamily="34" charset="0"/>
            </a:endParaRPr>
          </a:p>
        </p:txBody>
      </p:sp>
      <p:sp>
        <p:nvSpPr>
          <p:cNvPr id="325636" name="Slide Number Placeholder 3"/>
          <p:cNvSpPr>
            <a:spLocks noGrp="1"/>
          </p:cNvSpPr>
          <p:nvPr>
            <p:ph type="sldNum" sz="quarter" idx="5"/>
          </p:nvPr>
        </p:nvSpPr>
        <p:spPr>
          <a:noFill/>
        </p:spPr>
        <p:txBody>
          <a:bodyPr/>
          <a:lstStyle/>
          <a:p>
            <a:fld id="{8418343A-927F-4410-8CE3-DFCDE472F82A}" type="slidenum">
              <a:rPr lang="en-US" smtClean="0">
                <a:latin typeface="Arial" pitchFamily="34" charset="0"/>
              </a:rPr>
              <a:pPr/>
              <a:t>185</a:t>
            </a:fld>
            <a:endParaRPr lang="en-US" dirty="0">
              <a:latin typeface="Arial" pitchFamily="34" charset="0"/>
            </a:endParaRPr>
          </a:p>
        </p:txBody>
      </p:sp>
      <p:sp>
        <p:nvSpPr>
          <p:cNvPr id="5" name="Date Placeholder 4"/>
          <p:cNvSpPr>
            <a:spLocks noGrp="1"/>
          </p:cNvSpPr>
          <p:nvPr>
            <p:ph type="dt" idx="10"/>
          </p:nvPr>
        </p:nvSpPr>
        <p:spPr/>
        <p:txBody>
          <a:bodyPr/>
          <a:lstStyle/>
          <a:p>
            <a:pPr>
              <a:defRPr/>
            </a:pPr>
            <a:r>
              <a:rPr lang="en-US"/>
              <a:t>Star of the South, 2009</a:t>
            </a:r>
            <a:endParaRPr lang="en-US" dirty="0"/>
          </a:p>
        </p:txBody>
      </p:sp>
      <p:sp>
        <p:nvSpPr>
          <p:cNvPr id="6" name="Header Placeholder 5"/>
          <p:cNvSpPr>
            <a:spLocks noGrp="1"/>
          </p:cNvSpPr>
          <p:nvPr>
            <p:ph type="hdr" sz="quarter" idx="11"/>
          </p:nvPr>
        </p:nvSpPr>
        <p:spPr/>
        <p:txBody>
          <a:bodyPr/>
          <a:lstStyle/>
          <a:p>
            <a:pPr>
              <a:defRPr/>
            </a:pPr>
            <a:r>
              <a:rPr lang="en-US"/>
              <a:t>Dr. Bouquot, Abused Mouth</a:t>
            </a:r>
            <a:endParaRPr lang="en-US" dirty="0"/>
          </a:p>
        </p:txBody>
      </p:sp>
    </p:spTree>
    <p:extLst>
      <p:ext uri="{BB962C8B-B14F-4D97-AF65-F5344CB8AC3E}">
        <p14:creationId xmlns:p14="http://schemas.microsoft.com/office/powerpoint/2010/main" val="88844027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a:xfrm>
            <a:off x="381000" y="685800"/>
            <a:ext cx="6096000" cy="3429000"/>
          </a:xfrm>
          <a:ln/>
        </p:spPr>
      </p:sp>
      <p:sp>
        <p:nvSpPr>
          <p:cNvPr id="277507" name="Notes Placeholder 2"/>
          <p:cNvSpPr>
            <a:spLocks noGrp="1"/>
          </p:cNvSpPr>
          <p:nvPr>
            <p:ph type="body" idx="1"/>
          </p:nvPr>
        </p:nvSpPr>
        <p:spPr>
          <a:noFill/>
          <a:ln/>
        </p:spPr>
        <p:txBody>
          <a:bodyPr/>
          <a:lstStyle/>
          <a:p>
            <a:pPr eaLnBrk="1" hangingPunct="1"/>
            <a:endParaRPr lang="en-US" dirty="0">
              <a:latin typeface="Arial" pitchFamily="34" charset="0"/>
            </a:endParaRPr>
          </a:p>
        </p:txBody>
      </p:sp>
      <p:sp>
        <p:nvSpPr>
          <p:cNvPr id="277508" name="Slide Number Placeholder 3"/>
          <p:cNvSpPr>
            <a:spLocks noGrp="1"/>
          </p:cNvSpPr>
          <p:nvPr>
            <p:ph type="sldNum" sz="quarter" idx="5"/>
          </p:nvPr>
        </p:nvSpPr>
        <p:spPr>
          <a:noFill/>
        </p:spPr>
        <p:txBody>
          <a:bodyPr/>
          <a:lstStyle/>
          <a:p>
            <a:fld id="{D9742DE8-A37A-409F-BB9E-95C6A22C4628}" type="slidenum">
              <a:rPr lang="en-US" smtClean="0">
                <a:latin typeface="Arial" pitchFamily="34" charset="0"/>
              </a:rPr>
              <a:pPr/>
              <a:t>186</a:t>
            </a:fld>
            <a:endParaRPr lang="en-US" dirty="0">
              <a:latin typeface="Arial" pitchFamily="34" charset="0"/>
            </a:endParaRPr>
          </a:p>
        </p:txBody>
      </p:sp>
      <p:sp>
        <p:nvSpPr>
          <p:cNvPr id="5" name="Date Placeholder 4"/>
          <p:cNvSpPr>
            <a:spLocks noGrp="1"/>
          </p:cNvSpPr>
          <p:nvPr>
            <p:ph type="dt" idx="10"/>
          </p:nvPr>
        </p:nvSpPr>
        <p:spPr/>
        <p:txBody>
          <a:bodyPr/>
          <a:lstStyle/>
          <a:p>
            <a:pPr>
              <a:defRPr/>
            </a:pPr>
            <a:r>
              <a:rPr lang="en-US"/>
              <a:t>Star of the South, 2009</a:t>
            </a:r>
            <a:endParaRPr lang="en-US" dirty="0"/>
          </a:p>
        </p:txBody>
      </p:sp>
      <p:sp>
        <p:nvSpPr>
          <p:cNvPr id="6" name="Header Placeholder 5"/>
          <p:cNvSpPr>
            <a:spLocks noGrp="1"/>
          </p:cNvSpPr>
          <p:nvPr>
            <p:ph type="hdr" sz="quarter" idx="11"/>
          </p:nvPr>
        </p:nvSpPr>
        <p:spPr/>
        <p:txBody>
          <a:bodyPr/>
          <a:lstStyle/>
          <a:p>
            <a:pPr>
              <a:defRPr/>
            </a:pPr>
            <a:r>
              <a:rPr lang="en-US"/>
              <a:t>Dr. Bouquot, Abused Mouth</a:t>
            </a:r>
            <a:endParaRPr lang="en-US" dirty="0"/>
          </a:p>
        </p:txBody>
      </p:sp>
    </p:spTree>
    <p:extLst>
      <p:ext uri="{BB962C8B-B14F-4D97-AF65-F5344CB8AC3E}">
        <p14:creationId xmlns:p14="http://schemas.microsoft.com/office/powerpoint/2010/main" val="673989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p:spPr>
        <p:txBody>
          <a:bodyPr/>
          <a:lstStyle/>
          <a:p>
            <a:pPr eaLnBrk="1" hangingPunct="1"/>
            <a:endParaRPr lang="en-US"/>
          </a:p>
        </p:txBody>
      </p:sp>
      <p:sp>
        <p:nvSpPr>
          <p:cNvPr id="184324" name="Slide Number Placeholder 3"/>
          <p:cNvSpPr>
            <a:spLocks noGrp="1"/>
          </p:cNvSpPr>
          <p:nvPr>
            <p:ph type="sldNum" sz="quarter" idx="5"/>
          </p:nvPr>
        </p:nvSpPr>
        <p:spPr>
          <a:noFill/>
        </p:spPr>
        <p:txBody>
          <a:bodyPr/>
          <a:lstStyle/>
          <a:p>
            <a:fld id="{C1B76F14-3B43-4F55-9AE4-DAA7B4E2AFF7}" type="slidenum">
              <a:rPr lang="en-US" smtClean="0"/>
              <a:pPr/>
              <a:t>21</a:t>
            </a:fld>
            <a:endParaRPr lang="en-US"/>
          </a:p>
        </p:txBody>
      </p:sp>
      <p:sp>
        <p:nvSpPr>
          <p:cNvPr id="5" name="Date Placeholder 4"/>
          <p:cNvSpPr>
            <a:spLocks noGrp="1"/>
          </p:cNvSpPr>
          <p:nvPr>
            <p:ph type="dt" idx="10"/>
          </p:nvPr>
        </p:nvSpPr>
        <p:spPr/>
        <p:txBody>
          <a:bodyPr/>
          <a:lstStyle/>
          <a:p>
            <a:pPr>
              <a:defRPr/>
            </a:pPr>
            <a:r>
              <a:rPr lang="en-US"/>
              <a:t>June, 2010</a:t>
            </a:r>
          </a:p>
        </p:txBody>
      </p:sp>
      <p:sp>
        <p:nvSpPr>
          <p:cNvPr id="6" name="Header Placeholder 5"/>
          <p:cNvSpPr>
            <a:spLocks noGrp="1"/>
          </p:cNvSpPr>
          <p:nvPr>
            <p:ph type="hdr" sz="quarter" idx="11"/>
          </p:nvPr>
        </p:nvSpPr>
        <p:spPr/>
        <p:txBody>
          <a:bodyPr/>
          <a:lstStyle/>
          <a:p>
            <a:pPr>
              <a:defRPr/>
            </a:pPr>
            <a:r>
              <a:rPr lang="en-US"/>
              <a:t>Dr. Bouquot, Pediatric Oral Pathology</a:t>
            </a:r>
          </a:p>
        </p:txBody>
      </p:sp>
    </p:spTree>
    <p:extLst>
      <p:ext uri="{BB962C8B-B14F-4D97-AF65-F5344CB8AC3E}">
        <p14:creationId xmlns:p14="http://schemas.microsoft.com/office/powerpoint/2010/main" val="243384671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xfrm>
            <a:off x="381000" y="685800"/>
            <a:ext cx="6096000" cy="3429000"/>
          </a:xfrm>
          <a:ln/>
        </p:spPr>
      </p:sp>
      <p:sp>
        <p:nvSpPr>
          <p:cNvPr id="156675" name="Notes Placeholder 2"/>
          <p:cNvSpPr>
            <a:spLocks noGrp="1"/>
          </p:cNvSpPr>
          <p:nvPr>
            <p:ph type="body" idx="1"/>
          </p:nvPr>
        </p:nvSpPr>
        <p:spPr>
          <a:noFill/>
          <a:ln/>
        </p:spPr>
        <p:txBody>
          <a:bodyPr/>
          <a:lstStyle/>
          <a:p>
            <a:endParaRPr lang="en-US"/>
          </a:p>
        </p:txBody>
      </p:sp>
      <p:sp>
        <p:nvSpPr>
          <p:cNvPr id="156676" name="Slide Number Placeholder 3"/>
          <p:cNvSpPr>
            <a:spLocks noGrp="1"/>
          </p:cNvSpPr>
          <p:nvPr>
            <p:ph type="sldNum" sz="quarter" idx="5"/>
          </p:nvPr>
        </p:nvSpPr>
        <p:spPr>
          <a:noFill/>
        </p:spPr>
        <p:txBody>
          <a:bodyPr/>
          <a:lstStyle/>
          <a:p>
            <a:fld id="{55829974-1FC7-4AA1-BF1F-386335D6796A}" type="slidenum">
              <a:rPr lang="en-US" smtClean="0">
                <a:solidFill>
                  <a:prstClr val="black"/>
                </a:solidFill>
              </a:rPr>
              <a:pPr/>
              <a:t>187</a:t>
            </a:fld>
            <a:endParaRPr lang="en-US">
              <a:solidFill>
                <a:prstClr val="black"/>
              </a:solidFill>
            </a:endParaRPr>
          </a:p>
        </p:txBody>
      </p:sp>
      <p:sp>
        <p:nvSpPr>
          <p:cNvPr id="5" name="Date Placeholder 4"/>
          <p:cNvSpPr>
            <a:spLocks noGrp="1"/>
          </p:cNvSpPr>
          <p:nvPr>
            <p:ph type="dt" idx="10"/>
          </p:nvPr>
        </p:nvSpPr>
        <p:spPr/>
        <p:txBody>
          <a:bodyPr/>
          <a:lstStyle/>
          <a:p>
            <a:pPr>
              <a:defRPr/>
            </a:pPr>
            <a:r>
              <a:rPr lang="en-US">
                <a:solidFill>
                  <a:prstClr val="black"/>
                </a:solidFill>
              </a:rPr>
              <a:t>Fall, 2010</a:t>
            </a:r>
            <a:endParaRPr lang="en-US" dirty="0">
              <a:solidFill>
                <a:prstClr val="black"/>
              </a:solidFill>
            </a:endParaRPr>
          </a:p>
        </p:txBody>
      </p:sp>
      <p:sp>
        <p:nvSpPr>
          <p:cNvPr id="6" name="Header Placeholder 5"/>
          <p:cNvSpPr>
            <a:spLocks noGrp="1"/>
          </p:cNvSpPr>
          <p:nvPr>
            <p:ph type="hdr" sz="quarter" idx="11"/>
          </p:nvPr>
        </p:nvSpPr>
        <p:spPr/>
        <p:txBody>
          <a:bodyPr/>
          <a:lstStyle/>
          <a:p>
            <a:pPr>
              <a:defRPr/>
            </a:pPr>
            <a:r>
              <a:rPr lang="en-US">
                <a:solidFill>
                  <a:prstClr val="black"/>
                </a:solidFill>
              </a:rPr>
              <a:t>Dr. Bouquot, Oral Injuries</a:t>
            </a:r>
            <a:endParaRPr lang="en-US" dirty="0">
              <a:solidFill>
                <a:prstClr val="black"/>
              </a:solidFill>
            </a:endParaRPr>
          </a:p>
        </p:txBody>
      </p:sp>
    </p:spTree>
    <p:extLst>
      <p:ext uri="{BB962C8B-B14F-4D97-AF65-F5344CB8AC3E}">
        <p14:creationId xmlns:p14="http://schemas.microsoft.com/office/powerpoint/2010/main" val="313209879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00F29DB3-2A82-42AD-91E8-BF4F2597950E}" type="slidenum">
              <a:rPr lang="en-US"/>
              <a:pPr/>
              <a:t>188</a:t>
            </a:fld>
            <a:endParaRPr lang="en-US"/>
          </a:p>
        </p:txBody>
      </p:sp>
      <p:sp>
        <p:nvSpPr>
          <p:cNvPr id="274435" name="Rectangle 2"/>
          <p:cNvSpPr>
            <a:spLocks noGrp="1" noRot="1" noChangeAspect="1" noChangeArrowheads="1" noTextEdit="1"/>
          </p:cNvSpPr>
          <p:nvPr>
            <p:ph type="sldImg"/>
          </p:nvPr>
        </p:nvSpPr>
        <p:spPr>
          <a:xfrm>
            <a:off x="381000" y="685800"/>
            <a:ext cx="6096000" cy="3429000"/>
          </a:xfrm>
          <a:ln/>
        </p:spPr>
      </p:sp>
      <p:sp>
        <p:nvSpPr>
          <p:cNvPr id="274436" name="Rectangle 3"/>
          <p:cNvSpPr>
            <a:spLocks noGrp="1" noChangeArrowheads="1"/>
          </p:cNvSpPr>
          <p:nvPr>
            <p:ph type="body" idx="1"/>
          </p:nvPr>
        </p:nvSpPr>
        <p:spPr>
          <a:noFill/>
          <a:ln/>
        </p:spPr>
        <p:txBody>
          <a:bodyPr/>
          <a:lstStyle/>
          <a:p>
            <a:pPr eaLnBrk="1" hangingPunct="1"/>
            <a:endParaRPr lang="en-US"/>
          </a:p>
        </p:txBody>
      </p:sp>
      <p:sp>
        <p:nvSpPr>
          <p:cNvPr id="5" name="Date Placeholder 4"/>
          <p:cNvSpPr>
            <a:spLocks noGrp="1"/>
          </p:cNvSpPr>
          <p:nvPr>
            <p:ph type="dt" idx="10"/>
          </p:nvPr>
        </p:nvSpPr>
        <p:spPr/>
        <p:txBody>
          <a:bodyPr/>
          <a:lstStyle/>
          <a:p>
            <a:pPr>
              <a:defRPr/>
            </a:pPr>
            <a:r>
              <a:rPr lang="en-US"/>
              <a:t>May, 2009</a:t>
            </a:r>
          </a:p>
        </p:txBody>
      </p:sp>
      <p:sp>
        <p:nvSpPr>
          <p:cNvPr id="6" name="Header Placeholder 5"/>
          <p:cNvSpPr>
            <a:spLocks noGrp="1"/>
          </p:cNvSpPr>
          <p:nvPr>
            <p:ph type="hdr" sz="quarter" idx="11"/>
          </p:nvPr>
        </p:nvSpPr>
        <p:spPr/>
        <p:txBody>
          <a:bodyPr/>
          <a:lstStyle/>
          <a:p>
            <a:pPr>
              <a:defRPr/>
            </a:pPr>
            <a:r>
              <a:rPr lang="en-US"/>
              <a:t>Dr. Bouquot, Oral Precancer</a:t>
            </a:r>
          </a:p>
        </p:txBody>
      </p:sp>
    </p:spTree>
    <p:extLst>
      <p:ext uri="{BB962C8B-B14F-4D97-AF65-F5344CB8AC3E}">
        <p14:creationId xmlns:p14="http://schemas.microsoft.com/office/powerpoint/2010/main" val="407345795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p:spPr>
        <p:txBody>
          <a:bodyPr/>
          <a:lstStyle/>
          <a:p>
            <a:pPr eaLnBrk="1" hangingPunct="1"/>
            <a:endParaRPr lang="en-US"/>
          </a:p>
        </p:txBody>
      </p:sp>
      <p:sp>
        <p:nvSpPr>
          <p:cNvPr id="184324" name="Slide Number Placeholder 3"/>
          <p:cNvSpPr>
            <a:spLocks noGrp="1"/>
          </p:cNvSpPr>
          <p:nvPr>
            <p:ph type="sldNum" sz="quarter" idx="5"/>
          </p:nvPr>
        </p:nvSpPr>
        <p:spPr>
          <a:noFill/>
        </p:spPr>
        <p:txBody>
          <a:bodyPr/>
          <a:lstStyle/>
          <a:p>
            <a:fld id="{C1B76F14-3B43-4F55-9AE4-DAA7B4E2AFF7}" type="slidenum">
              <a:rPr lang="en-US" smtClean="0"/>
              <a:pPr/>
              <a:t>189</a:t>
            </a:fld>
            <a:endParaRPr lang="en-US"/>
          </a:p>
        </p:txBody>
      </p:sp>
      <p:sp>
        <p:nvSpPr>
          <p:cNvPr id="5" name="Date Placeholder 4"/>
          <p:cNvSpPr>
            <a:spLocks noGrp="1"/>
          </p:cNvSpPr>
          <p:nvPr>
            <p:ph type="dt" idx="10"/>
          </p:nvPr>
        </p:nvSpPr>
        <p:spPr/>
        <p:txBody>
          <a:bodyPr/>
          <a:lstStyle/>
          <a:p>
            <a:pPr>
              <a:defRPr/>
            </a:pPr>
            <a:r>
              <a:rPr lang="en-US"/>
              <a:t>June, 2010</a:t>
            </a:r>
          </a:p>
        </p:txBody>
      </p:sp>
      <p:sp>
        <p:nvSpPr>
          <p:cNvPr id="6" name="Header Placeholder 5"/>
          <p:cNvSpPr>
            <a:spLocks noGrp="1"/>
          </p:cNvSpPr>
          <p:nvPr>
            <p:ph type="hdr" sz="quarter" idx="11"/>
          </p:nvPr>
        </p:nvSpPr>
        <p:spPr/>
        <p:txBody>
          <a:bodyPr/>
          <a:lstStyle/>
          <a:p>
            <a:pPr>
              <a:defRPr/>
            </a:pPr>
            <a:r>
              <a:rPr lang="en-US"/>
              <a:t>Dr. Bouquot, Pediatric Oral Pathology</a:t>
            </a:r>
          </a:p>
        </p:txBody>
      </p:sp>
    </p:spTree>
    <p:extLst>
      <p:ext uri="{BB962C8B-B14F-4D97-AF65-F5344CB8AC3E}">
        <p14:creationId xmlns:p14="http://schemas.microsoft.com/office/powerpoint/2010/main" val="277590902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p:spPr>
        <p:txBody>
          <a:bodyPr/>
          <a:lstStyle/>
          <a:p>
            <a:pPr eaLnBrk="1" hangingPunct="1"/>
            <a:endParaRPr lang="en-US"/>
          </a:p>
        </p:txBody>
      </p:sp>
      <p:sp>
        <p:nvSpPr>
          <p:cNvPr id="184324" name="Slide Number Placeholder 3"/>
          <p:cNvSpPr>
            <a:spLocks noGrp="1"/>
          </p:cNvSpPr>
          <p:nvPr>
            <p:ph type="sldNum" sz="quarter" idx="5"/>
          </p:nvPr>
        </p:nvSpPr>
        <p:spPr>
          <a:noFill/>
        </p:spPr>
        <p:txBody>
          <a:bodyPr/>
          <a:lstStyle/>
          <a:p>
            <a:fld id="{C1B76F14-3B43-4F55-9AE4-DAA7B4E2AFF7}" type="slidenum">
              <a:rPr lang="en-US" smtClean="0"/>
              <a:pPr/>
              <a:t>199</a:t>
            </a:fld>
            <a:endParaRPr lang="en-US"/>
          </a:p>
        </p:txBody>
      </p:sp>
      <p:sp>
        <p:nvSpPr>
          <p:cNvPr id="5" name="Date Placeholder 4"/>
          <p:cNvSpPr>
            <a:spLocks noGrp="1"/>
          </p:cNvSpPr>
          <p:nvPr>
            <p:ph type="dt" idx="10"/>
          </p:nvPr>
        </p:nvSpPr>
        <p:spPr/>
        <p:txBody>
          <a:bodyPr/>
          <a:lstStyle/>
          <a:p>
            <a:pPr>
              <a:defRPr/>
            </a:pPr>
            <a:r>
              <a:rPr lang="en-US"/>
              <a:t>June, 2010</a:t>
            </a:r>
          </a:p>
        </p:txBody>
      </p:sp>
      <p:sp>
        <p:nvSpPr>
          <p:cNvPr id="6" name="Header Placeholder 5"/>
          <p:cNvSpPr>
            <a:spLocks noGrp="1"/>
          </p:cNvSpPr>
          <p:nvPr>
            <p:ph type="hdr" sz="quarter" idx="11"/>
          </p:nvPr>
        </p:nvSpPr>
        <p:spPr/>
        <p:txBody>
          <a:bodyPr/>
          <a:lstStyle/>
          <a:p>
            <a:pPr>
              <a:defRPr/>
            </a:pPr>
            <a:r>
              <a:rPr lang="en-US"/>
              <a:t>Dr. Bouquot, Pediatric Oral Pathology</a:t>
            </a:r>
          </a:p>
        </p:txBody>
      </p:sp>
    </p:spTree>
    <p:extLst>
      <p:ext uri="{BB962C8B-B14F-4D97-AF65-F5344CB8AC3E}">
        <p14:creationId xmlns:p14="http://schemas.microsoft.com/office/powerpoint/2010/main" val="193111580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xfrm>
            <a:off x="381000" y="685800"/>
            <a:ext cx="6096000" cy="3429000"/>
          </a:xfrm>
          <a:ln/>
        </p:spPr>
      </p:sp>
      <p:sp>
        <p:nvSpPr>
          <p:cNvPr id="125955" name="Notes Placeholder 2"/>
          <p:cNvSpPr>
            <a:spLocks noGrp="1"/>
          </p:cNvSpPr>
          <p:nvPr>
            <p:ph type="body" idx="1"/>
          </p:nvPr>
        </p:nvSpPr>
        <p:spPr>
          <a:noFill/>
          <a:ln/>
        </p:spPr>
        <p:txBody>
          <a:bodyPr/>
          <a:lstStyle/>
          <a:p>
            <a:pPr eaLnBrk="1" hangingPunct="1"/>
            <a:endParaRPr lang="en-US" dirty="0"/>
          </a:p>
        </p:txBody>
      </p:sp>
      <p:sp>
        <p:nvSpPr>
          <p:cNvPr id="125956" name="Slide Number Placeholder 3"/>
          <p:cNvSpPr>
            <a:spLocks noGrp="1"/>
          </p:cNvSpPr>
          <p:nvPr>
            <p:ph type="sldNum" sz="quarter" idx="5"/>
          </p:nvPr>
        </p:nvSpPr>
        <p:spPr>
          <a:noFill/>
        </p:spPr>
        <p:txBody>
          <a:bodyPr/>
          <a:lstStyle/>
          <a:p>
            <a:fld id="{68B61182-9B51-46F6-ACD9-8EA1200E4FCD}" type="slidenum">
              <a:rPr lang="en-US" smtClean="0"/>
              <a:pPr/>
              <a:t>201</a:t>
            </a:fld>
            <a:endParaRPr lang="en-US" dirty="0"/>
          </a:p>
        </p:txBody>
      </p:sp>
      <p:sp>
        <p:nvSpPr>
          <p:cNvPr id="5" name="Date Placeholder 4"/>
          <p:cNvSpPr>
            <a:spLocks noGrp="1"/>
          </p:cNvSpPr>
          <p:nvPr>
            <p:ph type="dt" idx="10"/>
          </p:nvPr>
        </p:nvSpPr>
        <p:spPr/>
        <p:txBody>
          <a:bodyPr/>
          <a:lstStyle/>
          <a:p>
            <a:pPr>
              <a:defRPr/>
            </a:pPr>
            <a:r>
              <a:rPr lang="en-US" dirty="0"/>
              <a:t>University of Texas, Houston, 2010</a:t>
            </a:r>
          </a:p>
        </p:txBody>
      </p:sp>
      <p:sp>
        <p:nvSpPr>
          <p:cNvPr id="6" name="Header Placeholder 5"/>
          <p:cNvSpPr>
            <a:spLocks noGrp="1"/>
          </p:cNvSpPr>
          <p:nvPr>
            <p:ph type="hdr" sz="quarter" idx="11"/>
          </p:nvPr>
        </p:nvSpPr>
        <p:spPr/>
        <p:txBody>
          <a:bodyPr/>
          <a:lstStyle/>
          <a:p>
            <a:pPr>
              <a:defRPr/>
            </a:pPr>
            <a:r>
              <a:rPr lang="en-US" dirty="0"/>
              <a:t>Dr. Bouquot, The Abused Mouth</a:t>
            </a:r>
          </a:p>
        </p:txBody>
      </p:sp>
    </p:spTree>
    <p:extLst>
      <p:ext uri="{BB962C8B-B14F-4D97-AF65-F5344CB8AC3E}">
        <p14:creationId xmlns:p14="http://schemas.microsoft.com/office/powerpoint/2010/main" val="23411301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xfrm>
            <a:off x="381000" y="685800"/>
            <a:ext cx="6096000" cy="3429000"/>
          </a:xfrm>
          <a:ln/>
        </p:spPr>
      </p:sp>
      <p:sp>
        <p:nvSpPr>
          <p:cNvPr id="125955" name="Notes Placeholder 2"/>
          <p:cNvSpPr>
            <a:spLocks noGrp="1"/>
          </p:cNvSpPr>
          <p:nvPr>
            <p:ph type="body" idx="1"/>
          </p:nvPr>
        </p:nvSpPr>
        <p:spPr>
          <a:noFill/>
          <a:ln/>
        </p:spPr>
        <p:txBody>
          <a:bodyPr/>
          <a:lstStyle/>
          <a:p>
            <a:pPr eaLnBrk="1" hangingPunct="1"/>
            <a:endParaRPr lang="en-US" dirty="0"/>
          </a:p>
        </p:txBody>
      </p:sp>
      <p:sp>
        <p:nvSpPr>
          <p:cNvPr id="125956" name="Slide Number Placeholder 3"/>
          <p:cNvSpPr>
            <a:spLocks noGrp="1"/>
          </p:cNvSpPr>
          <p:nvPr>
            <p:ph type="sldNum" sz="quarter" idx="5"/>
          </p:nvPr>
        </p:nvSpPr>
        <p:spPr>
          <a:noFill/>
        </p:spPr>
        <p:txBody>
          <a:bodyPr/>
          <a:lstStyle/>
          <a:p>
            <a:fld id="{68B61182-9B51-46F6-ACD9-8EA1200E4FCD}" type="slidenum">
              <a:rPr lang="en-US" smtClean="0"/>
              <a:pPr/>
              <a:t>202</a:t>
            </a:fld>
            <a:endParaRPr lang="en-US" dirty="0"/>
          </a:p>
        </p:txBody>
      </p:sp>
      <p:sp>
        <p:nvSpPr>
          <p:cNvPr id="5" name="Date Placeholder 4"/>
          <p:cNvSpPr>
            <a:spLocks noGrp="1"/>
          </p:cNvSpPr>
          <p:nvPr>
            <p:ph type="dt" idx="10"/>
          </p:nvPr>
        </p:nvSpPr>
        <p:spPr/>
        <p:txBody>
          <a:bodyPr/>
          <a:lstStyle/>
          <a:p>
            <a:pPr>
              <a:defRPr/>
            </a:pPr>
            <a:r>
              <a:rPr lang="en-US" dirty="0"/>
              <a:t>University of Texas, Houston, 2010</a:t>
            </a:r>
          </a:p>
        </p:txBody>
      </p:sp>
      <p:sp>
        <p:nvSpPr>
          <p:cNvPr id="6" name="Header Placeholder 5"/>
          <p:cNvSpPr>
            <a:spLocks noGrp="1"/>
          </p:cNvSpPr>
          <p:nvPr>
            <p:ph type="hdr" sz="quarter" idx="11"/>
          </p:nvPr>
        </p:nvSpPr>
        <p:spPr/>
        <p:txBody>
          <a:bodyPr/>
          <a:lstStyle/>
          <a:p>
            <a:pPr>
              <a:defRPr/>
            </a:pPr>
            <a:r>
              <a:rPr lang="en-US" dirty="0"/>
              <a:t>Dr. Bouquot, The Abused Mouth</a:t>
            </a:r>
          </a:p>
        </p:txBody>
      </p:sp>
    </p:spTree>
    <p:extLst>
      <p:ext uri="{BB962C8B-B14F-4D97-AF65-F5344CB8AC3E}">
        <p14:creationId xmlns:p14="http://schemas.microsoft.com/office/powerpoint/2010/main" val="246091183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xfrm>
            <a:off x="381000" y="685800"/>
            <a:ext cx="6096000" cy="3429000"/>
          </a:xfrm>
          <a:ln/>
        </p:spPr>
      </p:sp>
      <p:sp>
        <p:nvSpPr>
          <p:cNvPr id="301059" name="Notes Placeholder 2"/>
          <p:cNvSpPr>
            <a:spLocks noGrp="1"/>
          </p:cNvSpPr>
          <p:nvPr>
            <p:ph type="body" idx="1"/>
          </p:nvPr>
        </p:nvSpPr>
        <p:spPr>
          <a:noFill/>
          <a:ln/>
        </p:spPr>
        <p:txBody>
          <a:bodyPr/>
          <a:lstStyle/>
          <a:p>
            <a:pPr eaLnBrk="1" hangingPunct="1"/>
            <a:endParaRPr lang="en-US" dirty="0">
              <a:latin typeface="Arial" pitchFamily="34" charset="0"/>
            </a:endParaRPr>
          </a:p>
        </p:txBody>
      </p:sp>
      <p:sp>
        <p:nvSpPr>
          <p:cNvPr id="301060" name="Slide Number Placeholder 3"/>
          <p:cNvSpPr>
            <a:spLocks noGrp="1"/>
          </p:cNvSpPr>
          <p:nvPr>
            <p:ph type="sldNum" sz="quarter" idx="5"/>
          </p:nvPr>
        </p:nvSpPr>
        <p:spPr>
          <a:noFill/>
        </p:spPr>
        <p:txBody>
          <a:bodyPr/>
          <a:lstStyle/>
          <a:p>
            <a:fld id="{C587B9AE-83FD-4B28-BB38-3B71E2D7A2E0}" type="slidenum">
              <a:rPr lang="en-US" smtClean="0">
                <a:latin typeface="Arial" pitchFamily="34" charset="0"/>
              </a:rPr>
              <a:pPr/>
              <a:t>203</a:t>
            </a:fld>
            <a:endParaRPr lang="en-US" dirty="0">
              <a:latin typeface="Arial" pitchFamily="34" charset="0"/>
            </a:endParaRPr>
          </a:p>
        </p:txBody>
      </p:sp>
      <p:sp>
        <p:nvSpPr>
          <p:cNvPr id="5" name="Date Placeholder 4"/>
          <p:cNvSpPr>
            <a:spLocks noGrp="1"/>
          </p:cNvSpPr>
          <p:nvPr>
            <p:ph type="dt" idx="10"/>
          </p:nvPr>
        </p:nvSpPr>
        <p:spPr/>
        <p:txBody>
          <a:bodyPr/>
          <a:lstStyle/>
          <a:p>
            <a:pPr>
              <a:defRPr/>
            </a:pPr>
            <a:r>
              <a:rPr lang="en-US" dirty="0"/>
              <a:t>University of Texas, Houston, 2010</a:t>
            </a:r>
          </a:p>
        </p:txBody>
      </p:sp>
      <p:sp>
        <p:nvSpPr>
          <p:cNvPr id="6" name="Header Placeholder 5"/>
          <p:cNvSpPr>
            <a:spLocks noGrp="1"/>
          </p:cNvSpPr>
          <p:nvPr>
            <p:ph type="hdr" sz="quarter" idx="11"/>
          </p:nvPr>
        </p:nvSpPr>
        <p:spPr/>
        <p:txBody>
          <a:bodyPr/>
          <a:lstStyle/>
          <a:p>
            <a:pPr>
              <a:defRPr/>
            </a:pPr>
            <a:r>
              <a:rPr lang="en-US" dirty="0"/>
              <a:t>Dr. Bouquot, The Abused Mouth</a:t>
            </a:r>
          </a:p>
        </p:txBody>
      </p:sp>
    </p:spTree>
    <p:extLst>
      <p:ext uri="{BB962C8B-B14F-4D97-AF65-F5344CB8AC3E}">
        <p14:creationId xmlns:p14="http://schemas.microsoft.com/office/powerpoint/2010/main" val="84761143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a:xfrm>
            <a:off x="381000" y="685800"/>
            <a:ext cx="6096000" cy="3429000"/>
          </a:xfrm>
          <a:ln/>
        </p:spPr>
      </p:sp>
      <p:sp>
        <p:nvSpPr>
          <p:cNvPr id="300035" name="Notes Placeholder 2"/>
          <p:cNvSpPr>
            <a:spLocks noGrp="1"/>
          </p:cNvSpPr>
          <p:nvPr>
            <p:ph type="body" idx="1"/>
          </p:nvPr>
        </p:nvSpPr>
        <p:spPr>
          <a:noFill/>
          <a:ln/>
        </p:spPr>
        <p:txBody>
          <a:bodyPr/>
          <a:lstStyle/>
          <a:p>
            <a:pPr eaLnBrk="1" hangingPunct="1"/>
            <a:endParaRPr lang="en-US" dirty="0">
              <a:latin typeface="Arial" pitchFamily="34" charset="0"/>
            </a:endParaRPr>
          </a:p>
        </p:txBody>
      </p:sp>
      <p:sp>
        <p:nvSpPr>
          <p:cNvPr id="300036" name="Slide Number Placeholder 3"/>
          <p:cNvSpPr>
            <a:spLocks noGrp="1"/>
          </p:cNvSpPr>
          <p:nvPr>
            <p:ph type="sldNum" sz="quarter" idx="5"/>
          </p:nvPr>
        </p:nvSpPr>
        <p:spPr>
          <a:noFill/>
        </p:spPr>
        <p:txBody>
          <a:bodyPr/>
          <a:lstStyle/>
          <a:p>
            <a:fld id="{09E7F8E4-F0C8-47E1-BCE8-09FC386F2C0C}" type="slidenum">
              <a:rPr lang="en-US" smtClean="0">
                <a:latin typeface="Arial" pitchFamily="34" charset="0"/>
              </a:rPr>
              <a:pPr/>
              <a:t>204</a:t>
            </a:fld>
            <a:endParaRPr lang="en-US" dirty="0">
              <a:latin typeface="Arial" pitchFamily="34" charset="0"/>
            </a:endParaRPr>
          </a:p>
        </p:txBody>
      </p:sp>
      <p:sp>
        <p:nvSpPr>
          <p:cNvPr id="5" name="Date Placeholder 4"/>
          <p:cNvSpPr>
            <a:spLocks noGrp="1"/>
          </p:cNvSpPr>
          <p:nvPr>
            <p:ph type="dt" idx="10"/>
          </p:nvPr>
        </p:nvSpPr>
        <p:spPr/>
        <p:txBody>
          <a:bodyPr/>
          <a:lstStyle/>
          <a:p>
            <a:pPr>
              <a:defRPr/>
            </a:pPr>
            <a:r>
              <a:rPr lang="en-US" dirty="0"/>
              <a:t>University of Texas, Houston, 2010</a:t>
            </a:r>
          </a:p>
        </p:txBody>
      </p:sp>
      <p:sp>
        <p:nvSpPr>
          <p:cNvPr id="6" name="Header Placeholder 5"/>
          <p:cNvSpPr>
            <a:spLocks noGrp="1"/>
          </p:cNvSpPr>
          <p:nvPr>
            <p:ph type="hdr" sz="quarter" idx="11"/>
          </p:nvPr>
        </p:nvSpPr>
        <p:spPr/>
        <p:txBody>
          <a:bodyPr/>
          <a:lstStyle/>
          <a:p>
            <a:pPr>
              <a:defRPr/>
            </a:pPr>
            <a:r>
              <a:rPr lang="en-US" dirty="0"/>
              <a:t>Dr. Bouquot, The Abused Mouth</a:t>
            </a:r>
          </a:p>
        </p:txBody>
      </p:sp>
    </p:spTree>
    <p:extLst>
      <p:ext uri="{BB962C8B-B14F-4D97-AF65-F5344CB8AC3E}">
        <p14:creationId xmlns:p14="http://schemas.microsoft.com/office/powerpoint/2010/main" val="9984563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a:xfrm>
            <a:off x="381000" y="685800"/>
            <a:ext cx="6096000" cy="3429000"/>
          </a:xfrm>
          <a:ln/>
        </p:spPr>
      </p:sp>
      <p:sp>
        <p:nvSpPr>
          <p:cNvPr id="300035" name="Notes Placeholder 2"/>
          <p:cNvSpPr>
            <a:spLocks noGrp="1"/>
          </p:cNvSpPr>
          <p:nvPr>
            <p:ph type="body" idx="1"/>
          </p:nvPr>
        </p:nvSpPr>
        <p:spPr>
          <a:noFill/>
          <a:ln/>
        </p:spPr>
        <p:txBody>
          <a:bodyPr/>
          <a:lstStyle/>
          <a:p>
            <a:pPr eaLnBrk="1" hangingPunct="1"/>
            <a:endParaRPr lang="en-US" dirty="0">
              <a:latin typeface="Arial" pitchFamily="34" charset="0"/>
            </a:endParaRPr>
          </a:p>
        </p:txBody>
      </p:sp>
      <p:sp>
        <p:nvSpPr>
          <p:cNvPr id="300036" name="Slide Number Placeholder 3"/>
          <p:cNvSpPr>
            <a:spLocks noGrp="1"/>
          </p:cNvSpPr>
          <p:nvPr>
            <p:ph type="sldNum" sz="quarter" idx="5"/>
          </p:nvPr>
        </p:nvSpPr>
        <p:spPr>
          <a:noFill/>
        </p:spPr>
        <p:txBody>
          <a:bodyPr/>
          <a:lstStyle/>
          <a:p>
            <a:fld id="{09E7F8E4-F0C8-47E1-BCE8-09FC386F2C0C}" type="slidenum">
              <a:rPr lang="en-US" smtClean="0">
                <a:latin typeface="Arial" pitchFamily="34" charset="0"/>
              </a:rPr>
              <a:pPr/>
              <a:t>205</a:t>
            </a:fld>
            <a:endParaRPr lang="en-US" dirty="0">
              <a:latin typeface="Arial" pitchFamily="34" charset="0"/>
            </a:endParaRPr>
          </a:p>
        </p:txBody>
      </p:sp>
      <p:sp>
        <p:nvSpPr>
          <p:cNvPr id="5" name="Date Placeholder 4"/>
          <p:cNvSpPr>
            <a:spLocks noGrp="1"/>
          </p:cNvSpPr>
          <p:nvPr>
            <p:ph type="dt" idx="10"/>
          </p:nvPr>
        </p:nvSpPr>
        <p:spPr/>
        <p:txBody>
          <a:bodyPr/>
          <a:lstStyle/>
          <a:p>
            <a:pPr>
              <a:defRPr/>
            </a:pPr>
            <a:r>
              <a:rPr lang="en-US" dirty="0"/>
              <a:t>University of Texas, Houston, 2010</a:t>
            </a:r>
          </a:p>
        </p:txBody>
      </p:sp>
      <p:sp>
        <p:nvSpPr>
          <p:cNvPr id="6" name="Header Placeholder 5"/>
          <p:cNvSpPr>
            <a:spLocks noGrp="1"/>
          </p:cNvSpPr>
          <p:nvPr>
            <p:ph type="hdr" sz="quarter" idx="11"/>
          </p:nvPr>
        </p:nvSpPr>
        <p:spPr/>
        <p:txBody>
          <a:bodyPr/>
          <a:lstStyle/>
          <a:p>
            <a:pPr>
              <a:defRPr/>
            </a:pPr>
            <a:r>
              <a:rPr lang="en-US" dirty="0"/>
              <a:t>Dr. Bouquot, The Abused Mouth</a:t>
            </a:r>
          </a:p>
        </p:txBody>
      </p:sp>
    </p:spTree>
    <p:extLst>
      <p:ext uri="{BB962C8B-B14F-4D97-AF65-F5344CB8AC3E}">
        <p14:creationId xmlns:p14="http://schemas.microsoft.com/office/powerpoint/2010/main" val="112111863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xfrm>
            <a:off x="381000" y="685800"/>
            <a:ext cx="6096000" cy="3429000"/>
          </a:xfrm>
          <a:ln/>
        </p:spPr>
      </p:sp>
      <p:sp>
        <p:nvSpPr>
          <p:cNvPr id="186371" name="Notes Placeholder 2"/>
          <p:cNvSpPr>
            <a:spLocks noGrp="1"/>
          </p:cNvSpPr>
          <p:nvPr>
            <p:ph type="body" idx="1"/>
          </p:nvPr>
        </p:nvSpPr>
        <p:spPr>
          <a:noFill/>
          <a:ln/>
        </p:spPr>
        <p:txBody>
          <a:bodyPr/>
          <a:lstStyle/>
          <a:p>
            <a:pPr eaLnBrk="1" hangingPunct="1"/>
            <a:endParaRPr lang="en-US" dirty="0"/>
          </a:p>
        </p:txBody>
      </p:sp>
      <p:sp>
        <p:nvSpPr>
          <p:cNvPr id="186372" name="Slide Number Placeholder 3"/>
          <p:cNvSpPr>
            <a:spLocks noGrp="1"/>
          </p:cNvSpPr>
          <p:nvPr>
            <p:ph type="sldNum" sz="quarter" idx="5"/>
          </p:nvPr>
        </p:nvSpPr>
        <p:spPr>
          <a:noFill/>
        </p:spPr>
        <p:txBody>
          <a:bodyPr/>
          <a:lstStyle/>
          <a:p>
            <a:fld id="{0EB71EA9-AD45-4047-AD67-0E37374FB942}" type="slidenum">
              <a:rPr lang="en-US" smtClean="0"/>
              <a:pPr/>
              <a:t>215</a:t>
            </a:fld>
            <a:endParaRPr lang="en-US" dirty="0"/>
          </a:p>
        </p:txBody>
      </p:sp>
      <p:sp>
        <p:nvSpPr>
          <p:cNvPr id="5" name="Date Placeholder 4"/>
          <p:cNvSpPr>
            <a:spLocks noGrp="1"/>
          </p:cNvSpPr>
          <p:nvPr>
            <p:ph type="dt" idx="10"/>
          </p:nvPr>
        </p:nvSpPr>
        <p:spPr/>
        <p:txBody>
          <a:bodyPr/>
          <a:lstStyle/>
          <a:p>
            <a:pPr>
              <a:defRPr/>
            </a:pPr>
            <a:r>
              <a:rPr lang="en-US"/>
              <a:t>University of Texas, Houston, 2010</a:t>
            </a:r>
            <a:endParaRPr lang="en-US" dirty="0"/>
          </a:p>
        </p:txBody>
      </p:sp>
      <p:sp>
        <p:nvSpPr>
          <p:cNvPr id="6" name="Header Placeholder 5"/>
          <p:cNvSpPr>
            <a:spLocks noGrp="1"/>
          </p:cNvSpPr>
          <p:nvPr>
            <p:ph type="hdr" sz="quarter" idx="11"/>
          </p:nvPr>
        </p:nvSpPr>
        <p:spPr/>
        <p:txBody>
          <a:bodyPr/>
          <a:lstStyle/>
          <a:p>
            <a:pPr>
              <a:defRPr/>
            </a:pPr>
            <a:r>
              <a:rPr lang="en-US"/>
              <a:t>Dr. Bouquot, The Abused Mouth</a:t>
            </a:r>
            <a:endParaRPr lang="en-US" dirty="0"/>
          </a:p>
        </p:txBody>
      </p:sp>
    </p:spTree>
    <p:extLst>
      <p:ext uri="{BB962C8B-B14F-4D97-AF65-F5344CB8AC3E}">
        <p14:creationId xmlns:p14="http://schemas.microsoft.com/office/powerpoint/2010/main" val="2666011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053444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xfrm>
            <a:off x="381000" y="685800"/>
            <a:ext cx="6096000" cy="3429000"/>
          </a:xfrm>
          <a:ln/>
        </p:spPr>
      </p:sp>
      <p:sp>
        <p:nvSpPr>
          <p:cNvPr id="186371" name="Notes Placeholder 2"/>
          <p:cNvSpPr>
            <a:spLocks noGrp="1"/>
          </p:cNvSpPr>
          <p:nvPr>
            <p:ph type="body" idx="1"/>
          </p:nvPr>
        </p:nvSpPr>
        <p:spPr>
          <a:noFill/>
          <a:ln/>
        </p:spPr>
        <p:txBody>
          <a:bodyPr/>
          <a:lstStyle/>
          <a:p>
            <a:pPr eaLnBrk="1" hangingPunct="1"/>
            <a:endParaRPr lang="en-US" dirty="0"/>
          </a:p>
        </p:txBody>
      </p:sp>
      <p:sp>
        <p:nvSpPr>
          <p:cNvPr id="186372" name="Slide Number Placeholder 3"/>
          <p:cNvSpPr>
            <a:spLocks noGrp="1"/>
          </p:cNvSpPr>
          <p:nvPr>
            <p:ph type="sldNum" sz="quarter" idx="5"/>
          </p:nvPr>
        </p:nvSpPr>
        <p:spPr>
          <a:noFill/>
        </p:spPr>
        <p:txBody>
          <a:bodyPr/>
          <a:lstStyle/>
          <a:p>
            <a:fld id="{0EB71EA9-AD45-4047-AD67-0E37374FB942}" type="slidenum">
              <a:rPr lang="en-US" smtClean="0"/>
              <a:pPr/>
              <a:t>216</a:t>
            </a:fld>
            <a:endParaRPr lang="en-US" dirty="0"/>
          </a:p>
        </p:txBody>
      </p:sp>
      <p:sp>
        <p:nvSpPr>
          <p:cNvPr id="5" name="Date Placeholder 4"/>
          <p:cNvSpPr>
            <a:spLocks noGrp="1"/>
          </p:cNvSpPr>
          <p:nvPr>
            <p:ph type="dt" idx="10"/>
          </p:nvPr>
        </p:nvSpPr>
        <p:spPr/>
        <p:txBody>
          <a:bodyPr/>
          <a:lstStyle/>
          <a:p>
            <a:pPr>
              <a:defRPr/>
            </a:pPr>
            <a:r>
              <a:rPr lang="en-US"/>
              <a:t>University of Texas, Houston, 2010</a:t>
            </a:r>
            <a:endParaRPr lang="en-US" dirty="0"/>
          </a:p>
        </p:txBody>
      </p:sp>
      <p:sp>
        <p:nvSpPr>
          <p:cNvPr id="6" name="Header Placeholder 5"/>
          <p:cNvSpPr>
            <a:spLocks noGrp="1"/>
          </p:cNvSpPr>
          <p:nvPr>
            <p:ph type="hdr" sz="quarter" idx="11"/>
          </p:nvPr>
        </p:nvSpPr>
        <p:spPr/>
        <p:txBody>
          <a:bodyPr/>
          <a:lstStyle/>
          <a:p>
            <a:pPr>
              <a:defRPr/>
            </a:pPr>
            <a:r>
              <a:rPr lang="en-US"/>
              <a:t>Dr. Bouquot, The Abused Mouth</a:t>
            </a:r>
            <a:endParaRPr lang="en-US" dirty="0"/>
          </a:p>
        </p:txBody>
      </p:sp>
    </p:spTree>
    <p:extLst>
      <p:ext uri="{BB962C8B-B14F-4D97-AF65-F5344CB8AC3E}">
        <p14:creationId xmlns:p14="http://schemas.microsoft.com/office/powerpoint/2010/main" val="56478522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xfrm>
            <a:off x="381000" y="685800"/>
            <a:ext cx="6096000" cy="3429000"/>
          </a:xfrm>
          <a:ln/>
        </p:spPr>
      </p:sp>
      <p:sp>
        <p:nvSpPr>
          <p:cNvPr id="186371" name="Notes Placeholder 2"/>
          <p:cNvSpPr>
            <a:spLocks noGrp="1"/>
          </p:cNvSpPr>
          <p:nvPr>
            <p:ph type="body" idx="1"/>
          </p:nvPr>
        </p:nvSpPr>
        <p:spPr>
          <a:noFill/>
          <a:ln/>
        </p:spPr>
        <p:txBody>
          <a:bodyPr/>
          <a:lstStyle/>
          <a:p>
            <a:pPr eaLnBrk="1" hangingPunct="1"/>
            <a:endParaRPr lang="en-US" dirty="0"/>
          </a:p>
        </p:txBody>
      </p:sp>
      <p:sp>
        <p:nvSpPr>
          <p:cNvPr id="186372" name="Slide Number Placeholder 3"/>
          <p:cNvSpPr>
            <a:spLocks noGrp="1"/>
          </p:cNvSpPr>
          <p:nvPr>
            <p:ph type="sldNum" sz="quarter" idx="5"/>
          </p:nvPr>
        </p:nvSpPr>
        <p:spPr>
          <a:noFill/>
        </p:spPr>
        <p:txBody>
          <a:bodyPr/>
          <a:lstStyle/>
          <a:p>
            <a:fld id="{0EB71EA9-AD45-4047-AD67-0E37374FB942}" type="slidenum">
              <a:rPr lang="en-US" smtClean="0"/>
              <a:pPr/>
              <a:t>217</a:t>
            </a:fld>
            <a:endParaRPr lang="en-US" dirty="0"/>
          </a:p>
        </p:txBody>
      </p:sp>
      <p:sp>
        <p:nvSpPr>
          <p:cNvPr id="5" name="Date Placeholder 4"/>
          <p:cNvSpPr>
            <a:spLocks noGrp="1"/>
          </p:cNvSpPr>
          <p:nvPr>
            <p:ph type="dt" idx="10"/>
          </p:nvPr>
        </p:nvSpPr>
        <p:spPr/>
        <p:txBody>
          <a:bodyPr/>
          <a:lstStyle/>
          <a:p>
            <a:pPr>
              <a:defRPr/>
            </a:pPr>
            <a:r>
              <a:rPr lang="en-US"/>
              <a:t>University of Texas, Houston, 2010</a:t>
            </a:r>
            <a:endParaRPr lang="en-US" dirty="0"/>
          </a:p>
        </p:txBody>
      </p:sp>
      <p:sp>
        <p:nvSpPr>
          <p:cNvPr id="6" name="Header Placeholder 5"/>
          <p:cNvSpPr>
            <a:spLocks noGrp="1"/>
          </p:cNvSpPr>
          <p:nvPr>
            <p:ph type="hdr" sz="quarter" idx="11"/>
          </p:nvPr>
        </p:nvSpPr>
        <p:spPr/>
        <p:txBody>
          <a:bodyPr/>
          <a:lstStyle/>
          <a:p>
            <a:pPr>
              <a:defRPr/>
            </a:pPr>
            <a:r>
              <a:rPr lang="en-US"/>
              <a:t>Dr. Bouquot, The Abused Mouth</a:t>
            </a:r>
            <a:endParaRPr lang="en-US" dirty="0"/>
          </a:p>
        </p:txBody>
      </p:sp>
    </p:spTree>
    <p:extLst>
      <p:ext uri="{BB962C8B-B14F-4D97-AF65-F5344CB8AC3E}">
        <p14:creationId xmlns:p14="http://schemas.microsoft.com/office/powerpoint/2010/main" val="343485574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xfrm>
            <a:off x="381000" y="685800"/>
            <a:ext cx="6096000" cy="3429000"/>
          </a:xfrm>
          <a:ln/>
        </p:spPr>
      </p:sp>
      <p:sp>
        <p:nvSpPr>
          <p:cNvPr id="231427" name="Notes Placeholder 2"/>
          <p:cNvSpPr>
            <a:spLocks noGrp="1"/>
          </p:cNvSpPr>
          <p:nvPr>
            <p:ph type="body" idx="1"/>
          </p:nvPr>
        </p:nvSpPr>
        <p:spPr>
          <a:noFill/>
          <a:ln/>
        </p:spPr>
        <p:txBody>
          <a:bodyPr/>
          <a:lstStyle/>
          <a:p>
            <a:pPr eaLnBrk="1" hangingPunct="1"/>
            <a:endParaRPr lang="en-US" dirty="0">
              <a:latin typeface="Arial" pitchFamily="34" charset="0"/>
            </a:endParaRPr>
          </a:p>
        </p:txBody>
      </p:sp>
      <p:sp>
        <p:nvSpPr>
          <p:cNvPr id="231428" name="Slide Number Placeholder 3"/>
          <p:cNvSpPr>
            <a:spLocks noGrp="1"/>
          </p:cNvSpPr>
          <p:nvPr>
            <p:ph type="sldNum" sz="quarter" idx="5"/>
          </p:nvPr>
        </p:nvSpPr>
        <p:spPr>
          <a:noFill/>
        </p:spPr>
        <p:txBody>
          <a:bodyPr/>
          <a:lstStyle/>
          <a:p>
            <a:fld id="{548391C2-3BA7-4D10-861E-AA0796EC47AB}" type="slidenum">
              <a:rPr lang="en-US" smtClean="0">
                <a:latin typeface="Arial" pitchFamily="34" charset="0"/>
              </a:rPr>
              <a:pPr/>
              <a:t>218</a:t>
            </a:fld>
            <a:endParaRPr lang="en-US" dirty="0">
              <a:latin typeface="Arial" pitchFamily="34" charset="0"/>
            </a:endParaRPr>
          </a:p>
        </p:txBody>
      </p:sp>
      <p:sp>
        <p:nvSpPr>
          <p:cNvPr id="5" name="Date Placeholder 4"/>
          <p:cNvSpPr>
            <a:spLocks noGrp="1"/>
          </p:cNvSpPr>
          <p:nvPr>
            <p:ph type="dt" idx="10"/>
          </p:nvPr>
        </p:nvSpPr>
        <p:spPr/>
        <p:txBody>
          <a:bodyPr/>
          <a:lstStyle/>
          <a:p>
            <a:pPr>
              <a:defRPr/>
            </a:pPr>
            <a:r>
              <a:rPr lang="en-US"/>
              <a:t>University of Texas, Houston, 2010</a:t>
            </a:r>
            <a:endParaRPr lang="en-US" dirty="0"/>
          </a:p>
        </p:txBody>
      </p:sp>
      <p:sp>
        <p:nvSpPr>
          <p:cNvPr id="6" name="Header Placeholder 5"/>
          <p:cNvSpPr>
            <a:spLocks noGrp="1"/>
          </p:cNvSpPr>
          <p:nvPr>
            <p:ph type="hdr" sz="quarter" idx="11"/>
          </p:nvPr>
        </p:nvSpPr>
        <p:spPr/>
        <p:txBody>
          <a:bodyPr/>
          <a:lstStyle/>
          <a:p>
            <a:pPr>
              <a:defRPr/>
            </a:pPr>
            <a:r>
              <a:rPr lang="en-US"/>
              <a:t>Dr. Bouquot, The Abused Mouth</a:t>
            </a:r>
            <a:endParaRPr lang="en-US" dirty="0"/>
          </a:p>
        </p:txBody>
      </p:sp>
    </p:spTree>
    <p:extLst>
      <p:ext uri="{BB962C8B-B14F-4D97-AF65-F5344CB8AC3E}">
        <p14:creationId xmlns:p14="http://schemas.microsoft.com/office/powerpoint/2010/main" val="159734818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xfrm>
            <a:off x="381000" y="685800"/>
            <a:ext cx="6096000" cy="3429000"/>
          </a:xfrm>
          <a:ln/>
        </p:spPr>
      </p:sp>
      <p:sp>
        <p:nvSpPr>
          <p:cNvPr id="191491" name="Notes Placeholder 2"/>
          <p:cNvSpPr>
            <a:spLocks noGrp="1"/>
          </p:cNvSpPr>
          <p:nvPr>
            <p:ph type="body" idx="1"/>
          </p:nvPr>
        </p:nvSpPr>
        <p:spPr>
          <a:noFill/>
          <a:ln/>
        </p:spPr>
        <p:txBody>
          <a:bodyPr/>
          <a:lstStyle/>
          <a:p>
            <a:pPr eaLnBrk="1" hangingPunct="1"/>
            <a:endParaRPr lang="en-US" dirty="0"/>
          </a:p>
        </p:txBody>
      </p:sp>
      <p:sp>
        <p:nvSpPr>
          <p:cNvPr id="191492" name="Slide Number Placeholder 3"/>
          <p:cNvSpPr>
            <a:spLocks noGrp="1"/>
          </p:cNvSpPr>
          <p:nvPr>
            <p:ph type="sldNum" sz="quarter" idx="5"/>
          </p:nvPr>
        </p:nvSpPr>
        <p:spPr>
          <a:noFill/>
        </p:spPr>
        <p:txBody>
          <a:bodyPr/>
          <a:lstStyle/>
          <a:p>
            <a:fld id="{CF0FBBAD-18FD-4856-A274-B95970F994FA}" type="slidenum">
              <a:rPr lang="en-US" smtClean="0"/>
              <a:pPr/>
              <a:t>219</a:t>
            </a:fld>
            <a:endParaRPr lang="en-US" dirty="0"/>
          </a:p>
        </p:txBody>
      </p:sp>
      <p:sp>
        <p:nvSpPr>
          <p:cNvPr id="5" name="Date Placeholder 4"/>
          <p:cNvSpPr>
            <a:spLocks noGrp="1"/>
          </p:cNvSpPr>
          <p:nvPr>
            <p:ph type="dt" idx="10"/>
          </p:nvPr>
        </p:nvSpPr>
        <p:spPr/>
        <p:txBody>
          <a:bodyPr/>
          <a:lstStyle/>
          <a:p>
            <a:pPr>
              <a:defRPr/>
            </a:pPr>
            <a:r>
              <a:rPr lang="en-US"/>
              <a:t>Star of the South, 2009</a:t>
            </a:r>
            <a:endParaRPr lang="en-US" dirty="0"/>
          </a:p>
        </p:txBody>
      </p:sp>
      <p:sp>
        <p:nvSpPr>
          <p:cNvPr id="6" name="Header Placeholder 5"/>
          <p:cNvSpPr>
            <a:spLocks noGrp="1"/>
          </p:cNvSpPr>
          <p:nvPr>
            <p:ph type="hdr" sz="quarter" idx="11"/>
          </p:nvPr>
        </p:nvSpPr>
        <p:spPr/>
        <p:txBody>
          <a:bodyPr/>
          <a:lstStyle/>
          <a:p>
            <a:pPr>
              <a:defRPr/>
            </a:pPr>
            <a:r>
              <a:rPr lang="en-US"/>
              <a:t>Dr. Bouquot, Abused Mouth</a:t>
            </a:r>
            <a:endParaRPr lang="en-US" dirty="0"/>
          </a:p>
        </p:txBody>
      </p:sp>
    </p:spTree>
    <p:extLst>
      <p:ext uri="{BB962C8B-B14F-4D97-AF65-F5344CB8AC3E}">
        <p14:creationId xmlns:p14="http://schemas.microsoft.com/office/powerpoint/2010/main" val="3903047188"/>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xfrm>
            <a:off x="381000" y="685800"/>
            <a:ext cx="6096000" cy="3429000"/>
          </a:xfrm>
          <a:ln/>
        </p:spPr>
      </p:sp>
      <p:sp>
        <p:nvSpPr>
          <p:cNvPr id="190467" name="Notes Placeholder 2"/>
          <p:cNvSpPr>
            <a:spLocks noGrp="1"/>
          </p:cNvSpPr>
          <p:nvPr>
            <p:ph type="body" idx="1"/>
          </p:nvPr>
        </p:nvSpPr>
        <p:spPr>
          <a:noFill/>
          <a:ln/>
        </p:spPr>
        <p:txBody>
          <a:bodyPr/>
          <a:lstStyle/>
          <a:p>
            <a:pPr eaLnBrk="1" hangingPunct="1"/>
            <a:endParaRPr lang="en-US" dirty="0"/>
          </a:p>
        </p:txBody>
      </p:sp>
      <p:sp>
        <p:nvSpPr>
          <p:cNvPr id="190468" name="Slide Number Placeholder 3"/>
          <p:cNvSpPr>
            <a:spLocks noGrp="1"/>
          </p:cNvSpPr>
          <p:nvPr>
            <p:ph type="sldNum" sz="quarter" idx="5"/>
          </p:nvPr>
        </p:nvSpPr>
        <p:spPr>
          <a:noFill/>
        </p:spPr>
        <p:txBody>
          <a:bodyPr/>
          <a:lstStyle/>
          <a:p>
            <a:fld id="{A8C0D873-867C-40BD-9400-5AA5FA60441A}" type="slidenum">
              <a:rPr lang="en-US" smtClean="0"/>
              <a:pPr/>
              <a:t>220</a:t>
            </a:fld>
            <a:endParaRPr lang="en-US" dirty="0"/>
          </a:p>
        </p:txBody>
      </p:sp>
      <p:sp>
        <p:nvSpPr>
          <p:cNvPr id="5" name="Date Placeholder 4"/>
          <p:cNvSpPr>
            <a:spLocks noGrp="1"/>
          </p:cNvSpPr>
          <p:nvPr>
            <p:ph type="dt" idx="10"/>
          </p:nvPr>
        </p:nvSpPr>
        <p:spPr/>
        <p:txBody>
          <a:bodyPr/>
          <a:lstStyle/>
          <a:p>
            <a:pPr>
              <a:defRPr/>
            </a:pPr>
            <a:r>
              <a:rPr lang="en-US"/>
              <a:t>Star of the South, 2009</a:t>
            </a:r>
            <a:endParaRPr lang="en-US" dirty="0"/>
          </a:p>
        </p:txBody>
      </p:sp>
      <p:sp>
        <p:nvSpPr>
          <p:cNvPr id="6" name="Header Placeholder 5"/>
          <p:cNvSpPr>
            <a:spLocks noGrp="1"/>
          </p:cNvSpPr>
          <p:nvPr>
            <p:ph type="hdr" sz="quarter" idx="11"/>
          </p:nvPr>
        </p:nvSpPr>
        <p:spPr/>
        <p:txBody>
          <a:bodyPr/>
          <a:lstStyle/>
          <a:p>
            <a:pPr>
              <a:defRPr/>
            </a:pPr>
            <a:r>
              <a:rPr lang="en-US"/>
              <a:t>Dr. Bouquot, Abused Mouth</a:t>
            </a:r>
            <a:endParaRPr lang="en-US" dirty="0"/>
          </a:p>
        </p:txBody>
      </p:sp>
    </p:spTree>
    <p:extLst>
      <p:ext uri="{BB962C8B-B14F-4D97-AF65-F5344CB8AC3E}">
        <p14:creationId xmlns:p14="http://schemas.microsoft.com/office/powerpoint/2010/main" val="3450126138"/>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xfrm>
            <a:off x="381000" y="685800"/>
            <a:ext cx="6096000" cy="3429000"/>
          </a:xfrm>
          <a:ln/>
        </p:spPr>
      </p:sp>
      <p:sp>
        <p:nvSpPr>
          <p:cNvPr id="190467" name="Notes Placeholder 2"/>
          <p:cNvSpPr>
            <a:spLocks noGrp="1"/>
          </p:cNvSpPr>
          <p:nvPr>
            <p:ph type="body" idx="1"/>
          </p:nvPr>
        </p:nvSpPr>
        <p:spPr>
          <a:noFill/>
          <a:ln/>
        </p:spPr>
        <p:txBody>
          <a:bodyPr/>
          <a:lstStyle/>
          <a:p>
            <a:pPr eaLnBrk="1" hangingPunct="1"/>
            <a:endParaRPr lang="en-US" dirty="0"/>
          </a:p>
        </p:txBody>
      </p:sp>
      <p:sp>
        <p:nvSpPr>
          <p:cNvPr id="190468" name="Slide Number Placeholder 3"/>
          <p:cNvSpPr>
            <a:spLocks noGrp="1"/>
          </p:cNvSpPr>
          <p:nvPr>
            <p:ph type="sldNum" sz="quarter" idx="5"/>
          </p:nvPr>
        </p:nvSpPr>
        <p:spPr>
          <a:noFill/>
        </p:spPr>
        <p:txBody>
          <a:bodyPr/>
          <a:lstStyle/>
          <a:p>
            <a:fld id="{A8C0D873-867C-40BD-9400-5AA5FA60441A}" type="slidenum">
              <a:rPr lang="en-US" smtClean="0"/>
              <a:pPr/>
              <a:t>221</a:t>
            </a:fld>
            <a:endParaRPr lang="en-US" dirty="0"/>
          </a:p>
        </p:txBody>
      </p:sp>
      <p:sp>
        <p:nvSpPr>
          <p:cNvPr id="5" name="Date Placeholder 4"/>
          <p:cNvSpPr>
            <a:spLocks noGrp="1"/>
          </p:cNvSpPr>
          <p:nvPr>
            <p:ph type="dt" idx="10"/>
          </p:nvPr>
        </p:nvSpPr>
        <p:spPr/>
        <p:txBody>
          <a:bodyPr/>
          <a:lstStyle/>
          <a:p>
            <a:pPr>
              <a:defRPr/>
            </a:pPr>
            <a:r>
              <a:rPr lang="en-US"/>
              <a:t>Star of the South, 2009</a:t>
            </a:r>
            <a:endParaRPr lang="en-US" dirty="0"/>
          </a:p>
        </p:txBody>
      </p:sp>
      <p:sp>
        <p:nvSpPr>
          <p:cNvPr id="6" name="Header Placeholder 5"/>
          <p:cNvSpPr>
            <a:spLocks noGrp="1"/>
          </p:cNvSpPr>
          <p:nvPr>
            <p:ph type="hdr" sz="quarter" idx="11"/>
          </p:nvPr>
        </p:nvSpPr>
        <p:spPr/>
        <p:txBody>
          <a:bodyPr/>
          <a:lstStyle/>
          <a:p>
            <a:pPr>
              <a:defRPr/>
            </a:pPr>
            <a:r>
              <a:rPr lang="en-US"/>
              <a:t>Dr. Bouquot, Abused Mouth</a:t>
            </a:r>
            <a:endParaRPr lang="en-US" dirty="0"/>
          </a:p>
        </p:txBody>
      </p:sp>
    </p:spTree>
    <p:extLst>
      <p:ext uri="{BB962C8B-B14F-4D97-AF65-F5344CB8AC3E}">
        <p14:creationId xmlns:p14="http://schemas.microsoft.com/office/powerpoint/2010/main" val="130537792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xfrm>
            <a:off x="381000" y="685800"/>
            <a:ext cx="6096000" cy="3429000"/>
          </a:xfrm>
          <a:ln/>
        </p:spPr>
      </p:sp>
      <p:sp>
        <p:nvSpPr>
          <p:cNvPr id="190467" name="Notes Placeholder 2"/>
          <p:cNvSpPr>
            <a:spLocks noGrp="1"/>
          </p:cNvSpPr>
          <p:nvPr>
            <p:ph type="body" idx="1"/>
          </p:nvPr>
        </p:nvSpPr>
        <p:spPr>
          <a:noFill/>
          <a:ln/>
        </p:spPr>
        <p:txBody>
          <a:bodyPr/>
          <a:lstStyle/>
          <a:p>
            <a:pPr eaLnBrk="1" hangingPunct="1"/>
            <a:endParaRPr lang="en-US" dirty="0"/>
          </a:p>
        </p:txBody>
      </p:sp>
      <p:sp>
        <p:nvSpPr>
          <p:cNvPr id="190468" name="Slide Number Placeholder 3"/>
          <p:cNvSpPr>
            <a:spLocks noGrp="1"/>
          </p:cNvSpPr>
          <p:nvPr>
            <p:ph type="sldNum" sz="quarter" idx="5"/>
          </p:nvPr>
        </p:nvSpPr>
        <p:spPr>
          <a:noFill/>
        </p:spPr>
        <p:txBody>
          <a:bodyPr/>
          <a:lstStyle/>
          <a:p>
            <a:fld id="{A8C0D873-867C-40BD-9400-5AA5FA60441A}" type="slidenum">
              <a:rPr lang="en-US" smtClean="0"/>
              <a:pPr/>
              <a:t>222</a:t>
            </a:fld>
            <a:endParaRPr lang="en-US" dirty="0"/>
          </a:p>
        </p:txBody>
      </p:sp>
      <p:sp>
        <p:nvSpPr>
          <p:cNvPr id="5" name="Date Placeholder 4"/>
          <p:cNvSpPr>
            <a:spLocks noGrp="1"/>
          </p:cNvSpPr>
          <p:nvPr>
            <p:ph type="dt" idx="10"/>
          </p:nvPr>
        </p:nvSpPr>
        <p:spPr/>
        <p:txBody>
          <a:bodyPr/>
          <a:lstStyle/>
          <a:p>
            <a:pPr>
              <a:defRPr/>
            </a:pPr>
            <a:r>
              <a:rPr lang="en-US"/>
              <a:t>Star of the South, 2009</a:t>
            </a:r>
            <a:endParaRPr lang="en-US" dirty="0"/>
          </a:p>
        </p:txBody>
      </p:sp>
      <p:sp>
        <p:nvSpPr>
          <p:cNvPr id="6" name="Header Placeholder 5"/>
          <p:cNvSpPr>
            <a:spLocks noGrp="1"/>
          </p:cNvSpPr>
          <p:nvPr>
            <p:ph type="hdr" sz="quarter" idx="11"/>
          </p:nvPr>
        </p:nvSpPr>
        <p:spPr/>
        <p:txBody>
          <a:bodyPr/>
          <a:lstStyle/>
          <a:p>
            <a:pPr>
              <a:defRPr/>
            </a:pPr>
            <a:r>
              <a:rPr lang="en-US"/>
              <a:t>Dr. Bouquot, Abused Mouth</a:t>
            </a:r>
            <a:endParaRPr lang="en-US" dirty="0"/>
          </a:p>
        </p:txBody>
      </p:sp>
    </p:spTree>
    <p:extLst>
      <p:ext uri="{BB962C8B-B14F-4D97-AF65-F5344CB8AC3E}">
        <p14:creationId xmlns:p14="http://schemas.microsoft.com/office/powerpoint/2010/main" val="1028506315"/>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xfrm>
            <a:off x="381000" y="685800"/>
            <a:ext cx="6096000" cy="3429000"/>
          </a:xfrm>
          <a:ln/>
        </p:spPr>
      </p:sp>
      <p:sp>
        <p:nvSpPr>
          <p:cNvPr id="220163" name="Notes Placeholder 2"/>
          <p:cNvSpPr>
            <a:spLocks noGrp="1"/>
          </p:cNvSpPr>
          <p:nvPr>
            <p:ph type="body" idx="1"/>
          </p:nvPr>
        </p:nvSpPr>
        <p:spPr>
          <a:noFill/>
          <a:ln/>
        </p:spPr>
        <p:txBody>
          <a:bodyPr/>
          <a:lstStyle/>
          <a:p>
            <a:pPr eaLnBrk="1" hangingPunct="1"/>
            <a:endParaRPr lang="en-US" dirty="0">
              <a:latin typeface="Arial" pitchFamily="34" charset="0"/>
            </a:endParaRPr>
          </a:p>
        </p:txBody>
      </p:sp>
      <p:sp>
        <p:nvSpPr>
          <p:cNvPr id="220164" name="Slide Number Placeholder 3"/>
          <p:cNvSpPr>
            <a:spLocks noGrp="1"/>
          </p:cNvSpPr>
          <p:nvPr>
            <p:ph type="sldNum" sz="quarter" idx="5"/>
          </p:nvPr>
        </p:nvSpPr>
        <p:spPr>
          <a:noFill/>
        </p:spPr>
        <p:txBody>
          <a:bodyPr/>
          <a:lstStyle/>
          <a:p>
            <a:fld id="{9CF2E033-FF9C-4A9B-99C5-3F2F512EA6D2}" type="slidenum">
              <a:rPr lang="en-US" smtClean="0">
                <a:latin typeface="Arial" pitchFamily="34" charset="0"/>
              </a:rPr>
              <a:pPr/>
              <a:t>223</a:t>
            </a:fld>
            <a:endParaRPr lang="en-US" dirty="0">
              <a:latin typeface="Arial" pitchFamily="34" charset="0"/>
            </a:endParaRPr>
          </a:p>
        </p:txBody>
      </p:sp>
      <p:sp>
        <p:nvSpPr>
          <p:cNvPr id="5" name="Date Placeholder 4"/>
          <p:cNvSpPr>
            <a:spLocks noGrp="1"/>
          </p:cNvSpPr>
          <p:nvPr>
            <p:ph type="dt" idx="10"/>
          </p:nvPr>
        </p:nvSpPr>
        <p:spPr/>
        <p:txBody>
          <a:bodyPr/>
          <a:lstStyle/>
          <a:p>
            <a:pPr>
              <a:defRPr/>
            </a:pPr>
            <a:r>
              <a:rPr lang="en-US"/>
              <a:t>Star of the South, 2009</a:t>
            </a:r>
            <a:endParaRPr lang="en-US" dirty="0"/>
          </a:p>
        </p:txBody>
      </p:sp>
      <p:sp>
        <p:nvSpPr>
          <p:cNvPr id="6" name="Header Placeholder 5"/>
          <p:cNvSpPr>
            <a:spLocks noGrp="1"/>
          </p:cNvSpPr>
          <p:nvPr>
            <p:ph type="hdr" sz="quarter" idx="11"/>
          </p:nvPr>
        </p:nvSpPr>
        <p:spPr/>
        <p:txBody>
          <a:bodyPr/>
          <a:lstStyle/>
          <a:p>
            <a:pPr>
              <a:defRPr/>
            </a:pPr>
            <a:r>
              <a:rPr lang="en-US"/>
              <a:t>Dr. Bouquot, Abused Mouth</a:t>
            </a:r>
            <a:endParaRPr lang="en-US" dirty="0"/>
          </a:p>
        </p:txBody>
      </p:sp>
    </p:spTree>
    <p:extLst>
      <p:ext uri="{BB962C8B-B14F-4D97-AF65-F5344CB8AC3E}">
        <p14:creationId xmlns:p14="http://schemas.microsoft.com/office/powerpoint/2010/main" val="256593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Image Placeholder 1"/>
          <p:cNvSpPr>
            <a:spLocks noGrp="1" noRot="1" noChangeAspect="1" noTextEdit="1"/>
          </p:cNvSpPr>
          <p:nvPr>
            <p:ph type="sldImg"/>
          </p:nvPr>
        </p:nvSpPr>
        <p:spPr>
          <a:xfrm>
            <a:off x="381000" y="685800"/>
            <a:ext cx="6096000" cy="3429000"/>
          </a:xfrm>
          <a:ln/>
        </p:spPr>
      </p:sp>
      <p:sp>
        <p:nvSpPr>
          <p:cNvPr id="307203" name="Notes Placeholder 2"/>
          <p:cNvSpPr>
            <a:spLocks noGrp="1"/>
          </p:cNvSpPr>
          <p:nvPr>
            <p:ph type="body" idx="1"/>
          </p:nvPr>
        </p:nvSpPr>
        <p:spPr>
          <a:noFill/>
          <a:ln/>
        </p:spPr>
        <p:txBody>
          <a:bodyPr/>
          <a:lstStyle/>
          <a:p>
            <a:endParaRPr lang="en-US" dirty="0">
              <a:latin typeface="Arial" pitchFamily="34" charset="0"/>
            </a:endParaRPr>
          </a:p>
        </p:txBody>
      </p:sp>
      <p:sp>
        <p:nvSpPr>
          <p:cNvPr id="307204" name="Slide Number Placeholder 3"/>
          <p:cNvSpPr>
            <a:spLocks noGrp="1"/>
          </p:cNvSpPr>
          <p:nvPr>
            <p:ph type="sldNum" sz="quarter" idx="5"/>
          </p:nvPr>
        </p:nvSpPr>
        <p:spPr>
          <a:noFill/>
        </p:spPr>
        <p:txBody>
          <a:bodyPr/>
          <a:lstStyle/>
          <a:p>
            <a:fld id="{735692D4-873D-4A40-BB26-707B8C0E9BB6}" type="slidenum">
              <a:rPr lang="en-US" smtClean="0">
                <a:latin typeface="Arial" pitchFamily="34" charset="0"/>
              </a:rPr>
              <a:pPr/>
              <a:t>224</a:t>
            </a:fld>
            <a:endParaRPr lang="en-US" dirty="0">
              <a:latin typeface="Arial" pitchFamily="34" charset="0"/>
            </a:endParaRPr>
          </a:p>
        </p:txBody>
      </p:sp>
      <p:sp>
        <p:nvSpPr>
          <p:cNvPr id="5" name="Date Placeholder 4"/>
          <p:cNvSpPr>
            <a:spLocks noGrp="1"/>
          </p:cNvSpPr>
          <p:nvPr>
            <p:ph type="dt" idx="10"/>
          </p:nvPr>
        </p:nvSpPr>
        <p:spPr/>
        <p:txBody>
          <a:bodyPr/>
          <a:lstStyle/>
          <a:p>
            <a:pPr>
              <a:defRPr/>
            </a:pPr>
            <a:r>
              <a:rPr lang="en-US"/>
              <a:t>Star of the South, 2009</a:t>
            </a:r>
            <a:endParaRPr lang="en-US" dirty="0"/>
          </a:p>
        </p:txBody>
      </p:sp>
      <p:sp>
        <p:nvSpPr>
          <p:cNvPr id="6" name="Header Placeholder 5"/>
          <p:cNvSpPr>
            <a:spLocks noGrp="1"/>
          </p:cNvSpPr>
          <p:nvPr>
            <p:ph type="hdr" sz="quarter" idx="11"/>
          </p:nvPr>
        </p:nvSpPr>
        <p:spPr/>
        <p:txBody>
          <a:bodyPr/>
          <a:lstStyle/>
          <a:p>
            <a:pPr>
              <a:defRPr/>
            </a:pPr>
            <a:r>
              <a:rPr lang="en-US"/>
              <a:t>Dr. Bouquot, Abused Mouth</a:t>
            </a:r>
            <a:endParaRPr lang="en-US" dirty="0"/>
          </a:p>
        </p:txBody>
      </p:sp>
    </p:spTree>
    <p:extLst>
      <p:ext uri="{BB962C8B-B14F-4D97-AF65-F5344CB8AC3E}">
        <p14:creationId xmlns:p14="http://schemas.microsoft.com/office/powerpoint/2010/main" val="40935128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a:xfrm>
            <a:off x="381000" y="685800"/>
            <a:ext cx="6096000" cy="3429000"/>
          </a:xfrm>
          <a:ln/>
        </p:spPr>
      </p:sp>
      <p:sp>
        <p:nvSpPr>
          <p:cNvPr id="308227" name="Notes Placeholder 2"/>
          <p:cNvSpPr>
            <a:spLocks noGrp="1"/>
          </p:cNvSpPr>
          <p:nvPr>
            <p:ph type="body" idx="1"/>
          </p:nvPr>
        </p:nvSpPr>
        <p:spPr>
          <a:noFill/>
          <a:ln/>
        </p:spPr>
        <p:txBody>
          <a:bodyPr/>
          <a:lstStyle/>
          <a:p>
            <a:endParaRPr lang="en-US" dirty="0">
              <a:latin typeface="Arial" pitchFamily="34" charset="0"/>
            </a:endParaRPr>
          </a:p>
        </p:txBody>
      </p:sp>
      <p:sp>
        <p:nvSpPr>
          <p:cNvPr id="308228" name="Slide Number Placeholder 3"/>
          <p:cNvSpPr>
            <a:spLocks noGrp="1"/>
          </p:cNvSpPr>
          <p:nvPr>
            <p:ph type="sldNum" sz="quarter" idx="5"/>
          </p:nvPr>
        </p:nvSpPr>
        <p:spPr>
          <a:noFill/>
        </p:spPr>
        <p:txBody>
          <a:bodyPr/>
          <a:lstStyle/>
          <a:p>
            <a:fld id="{1D7520A6-B679-4B85-AF89-BDF7E6E6C6DA}" type="slidenum">
              <a:rPr lang="en-US" smtClean="0">
                <a:latin typeface="Arial" pitchFamily="34" charset="0"/>
              </a:rPr>
              <a:pPr/>
              <a:t>225</a:t>
            </a:fld>
            <a:endParaRPr lang="en-US" dirty="0">
              <a:latin typeface="Arial" pitchFamily="34" charset="0"/>
            </a:endParaRPr>
          </a:p>
        </p:txBody>
      </p:sp>
      <p:sp>
        <p:nvSpPr>
          <p:cNvPr id="5" name="Date Placeholder 4"/>
          <p:cNvSpPr>
            <a:spLocks noGrp="1"/>
          </p:cNvSpPr>
          <p:nvPr>
            <p:ph type="dt" idx="10"/>
          </p:nvPr>
        </p:nvSpPr>
        <p:spPr/>
        <p:txBody>
          <a:bodyPr/>
          <a:lstStyle/>
          <a:p>
            <a:pPr>
              <a:defRPr/>
            </a:pPr>
            <a:r>
              <a:rPr lang="en-US"/>
              <a:t>Star of the South, 2009</a:t>
            </a:r>
            <a:endParaRPr lang="en-US" dirty="0"/>
          </a:p>
        </p:txBody>
      </p:sp>
      <p:sp>
        <p:nvSpPr>
          <p:cNvPr id="6" name="Header Placeholder 5"/>
          <p:cNvSpPr>
            <a:spLocks noGrp="1"/>
          </p:cNvSpPr>
          <p:nvPr>
            <p:ph type="hdr" sz="quarter" idx="11"/>
          </p:nvPr>
        </p:nvSpPr>
        <p:spPr/>
        <p:txBody>
          <a:bodyPr/>
          <a:lstStyle/>
          <a:p>
            <a:pPr>
              <a:defRPr/>
            </a:pPr>
            <a:r>
              <a:rPr lang="en-US"/>
              <a:t>Dr. Bouquot, Abused Mouth</a:t>
            </a:r>
            <a:endParaRPr lang="en-US" dirty="0"/>
          </a:p>
        </p:txBody>
      </p:sp>
    </p:spTree>
    <p:extLst>
      <p:ext uri="{BB962C8B-B14F-4D97-AF65-F5344CB8AC3E}">
        <p14:creationId xmlns:p14="http://schemas.microsoft.com/office/powerpoint/2010/main" val="175970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xfrm>
            <a:off x="381000" y="685800"/>
            <a:ext cx="6096000" cy="3429000"/>
          </a:xfrm>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552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969" eaLnBrk="0" hangingPunct="0">
              <a:defRPr sz="1900">
                <a:solidFill>
                  <a:schemeClr val="tx1"/>
                </a:solidFill>
                <a:latin typeface="Arial" charset="0"/>
              </a:defRPr>
            </a:lvl1pPr>
            <a:lvl2pPr marL="720884" indent="-277263" defTabSz="914969" eaLnBrk="0" hangingPunct="0">
              <a:defRPr sz="1900">
                <a:solidFill>
                  <a:schemeClr val="tx1"/>
                </a:solidFill>
                <a:latin typeface="Arial" charset="0"/>
              </a:defRPr>
            </a:lvl2pPr>
            <a:lvl3pPr marL="1109053" indent="-221811" defTabSz="914969" eaLnBrk="0" hangingPunct="0">
              <a:defRPr sz="1900">
                <a:solidFill>
                  <a:schemeClr val="tx1"/>
                </a:solidFill>
                <a:latin typeface="Arial" charset="0"/>
              </a:defRPr>
            </a:lvl3pPr>
            <a:lvl4pPr marL="1552674" indent="-221811" defTabSz="914969" eaLnBrk="0" hangingPunct="0">
              <a:defRPr sz="1900">
                <a:solidFill>
                  <a:schemeClr val="tx1"/>
                </a:solidFill>
                <a:latin typeface="Arial" charset="0"/>
              </a:defRPr>
            </a:lvl4pPr>
            <a:lvl5pPr marL="1996295" indent="-221811" defTabSz="914969" eaLnBrk="0" hangingPunct="0">
              <a:defRPr sz="1900">
                <a:solidFill>
                  <a:schemeClr val="tx1"/>
                </a:solidFill>
                <a:latin typeface="Arial" charset="0"/>
              </a:defRPr>
            </a:lvl5pPr>
            <a:lvl6pPr marL="2439916" indent="-221811" defTabSz="914969" eaLnBrk="0" fontAlgn="base" hangingPunct="0">
              <a:spcBef>
                <a:spcPct val="0"/>
              </a:spcBef>
              <a:spcAft>
                <a:spcPct val="0"/>
              </a:spcAft>
              <a:defRPr sz="1900">
                <a:solidFill>
                  <a:schemeClr val="tx1"/>
                </a:solidFill>
                <a:latin typeface="Arial" charset="0"/>
              </a:defRPr>
            </a:lvl6pPr>
            <a:lvl7pPr marL="2883538" indent="-221811" defTabSz="914969" eaLnBrk="0" fontAlgn="base" hangingPunct="0">
              <a:spcBef>
                <a:spcPct val="0"/>
              </a:spcBef>
              <a:spcAft>
                <a:spcPct val="0"/>
              </a:spcAft>
              <a:defRPr sz="1900">
                <a:solidFill>
                  <a:schemeClr val="tx1"/>
                </a:solidFill>
                <a:latin typeface="Arial" charset="0"/>
              </a:defRPr>
            </a:lvl7pPr>
            <a:lvl8pPr marL="3327159" indent="-221811" defTabSz="914969" eaLnBrk="0" fontAlgn="base" hangingPunct="0">
              <a:spcBef>
                <a:spcPct val="0"/>
              </a:spcBef>
              <a:spcAft>
                <a:spcPct val="0"/>
              </a:spcAft>
              <a:defRPr sz="1900">
                <a:solidFill>
                  <a:schemeClr val="tx1"/>
                </a:solidFill>
                <a:latin typeface="Arial" charset="0"/>
              </a:defRPr>
            </a:lvl8pPr>
            <a:lvl9pPr marL="3770780" indent="-221811" defTabSz="914969" eaLnBrk="0" fontAlgn="base" hangingPunct="0">
              <a:spcBef>
                <a:spcPct val="0"/>
              </a:spcBef>
              <a:spcAft>
                <a:spcPct val="0"/>
              </a:spcAft>
              <a:defRPr sz="1900">
                <a:solidFill>
                  <a:schemeClr val="tx1"/>
                </a:solidFill>
                <a:latin typeface="Arial" charset="0"/>
              </a:defRPr>
            </a:lvl9pPr>
          </a:lstStyle>
          <a:p>
            <a:pPr eaLnBrk="1" hangingPunct="1">
              <a:defRPr/>
            </a:pPr>
            <a:fld id="{15D2D4CD-7146-4202-A2B1-0076BF33B95E}" type="slidenum">
              <a:rPr lang="en-US" sz="1200"/>
              <a:pPr eaLnBrk="1" hangingPunct="1">
                <a:defRPr/>
              </a:pPr>
              <a:t>25</a:t>
            </a:fld>
            <a:endParaRPr lang="en-US" sz="1200"/>
          </a:p>
        </p:txBody>
      </p:sp>
      <p:sp>
        <p:nvSpPr>
          <p:cNvPr id="235525"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969" eaLnBrk="0" hangingPunct="0">
              <a:defRPr sz="1900">
                <a:solidFill>
                  <a:schemeClr val="tx1"/>
                </a:solidFill>
                <a:latin typeface="Arial" charset="0"/>
              </a:defRPr>
            </a:lvl1pPr>
            <a:lvl2pPr marL="720884" indent="-277263" defTabSz="914969" eaLnBrk="0" hangingPunct="0">
              <a:defRPr sz="1900">
                <a:solidFill>
                  <a:schemeClr val="tx1"/>
                </a:solidFill>
                <a:latin typeface="Arial" charset="0"/>
              </a:defRPr>
            </a:lvl2pPr>
            <a:lvl3pPr marL="1109053" indent="-221811" defTabSz="914969" eaLnBrk="0" hangingPunct="0">
              <a:defRPr sz="1900">
                <a:solidFill>
                  <a:schemeClr val="tx1"/>
                </a:solidFill>
                <a:latin typeface="Arial" charset="0"/>
              </a:defRPr>
            </a:lvl3pPr>
            <a:lvl4pPr marL="1552674" indent="-221811" defTabSz="914969" eaLnBrk="0" hangingPunct="0">
              <a:defRPr sz="1900">
                <a:solidFill>
                  <a:schemeClr val="tx1"/>
                </a:solidFill>
                <a:latin typeface="Arial" charset="0"/>
              </a:defRPr>
            </a:lvl4pPr>
            <a:lvl5pPr marL="1996295" indent="-221811" defTabSz="914969" eaLnBrk="0" hangingPunct="0">
              <a:defRPr sz="1900">
                <a:solidFill>
                  <a:schemeClr val="tx1"/>
                </a:solidFill>
                <a:latin typeface="Arial" charset="0"/>
              </a:defRPr>
            </a:lvl5pPr>
            <a:lvl6pPr marL="2439916" indent="-221811" defTabSz="914969" eaLnBrk="0" fontAlgn="base" hangingPunct="0">
              <a:spcBef>
                <a:spcPct val="0"/>
              </a:spcBef>
              <a:spcAft>
                <a:spcPct val="0"/>
              </a:spcAft>
              <a:defRPr sz="1900">
                <a:solidFill>
                  <a:schemeClr val="tx1"/>
                </a:solidFill>
                <a:latin typeface="Arial" charset="0"/>
              </a:defRPr>
            </a:lvl6pPr>
            <a:lvl7pPr marL="2883538" indent="-221811" defTabSz="914969" eaLnBrk="0" fontAlgn="base" hangingPunct="0">
              <a:spcBef>
                <a:spcPct val="0"/>
              </a:spcBef>
              <a:spcAft>
                <a:spcPct val="0"/>
              </a:spcAft>
              <a:defRPr sz="1900">
                <a:solidFill>
                  <a:schemeClr val="tx1"/>
                </a:solidFill>
                <a:latin typeface="Arial" charset="0"/>
              </a:defRPr>
            </a:lvl7pPr>
            <a:lvl8pPr marL="3327159" indent="-221811" defTabSz="914969" eaLnBrk="0" fontAlgn="base" hangingPunct="0">
              <a:spcBef>
                <a:spcPct val="0"/>
              </a:spcBef>
              <a:spcAft>
                <a:spcPct val="0"/>
              </a:spcAft>
              <a:defRPr sz="1900">
                <a:solidFill>
                  <a:schemeClr val="tx1"/>
                </a:solidFill>
                <a:latin typeface="Arial" charset="0"/>
              </a:defRPr>
            </a:lvl8pPr>
            <a:lvl9pPr marL="3770780" indent="-221811" defTabSz="914969" eaLnBrk="0" fontAlgn="base" hangingPunct="0">
              <a:spcBef>
                <a:spcPct val="0"/>
              </a:spcBef>
              <a:spcAft>
                <a:spcPct val="0"/>
              </a:spcAft>
              <a:defRPr sz="1900">
                <a:solidFill>
                  <a:schemeClr val="tx1"/>
                </a:solidFill>
                <a:latin typeface="Arial" charset="0"/>
              </a:defRPr>
            </a:lvl9pPr>
          </a:lstStyle>
          <a:p>
            <a:pPr eaLnBrk="1" hangingPunct="1">
              <a:defRPr/>
            </a:pPr>
            <a:r>
              <a:rPr lang="en-US" sz="1200"/>
              <a:t>Charleston, West Virginia, 2017</a:t>
            </a:r>
          </a:p>
        </p:txBody>
      </p:sp>
      <p:sp>
        <p:nvSpPr>
          <p:cNvPr id="235526" name="Header Placeholder 5"/>
          <p:cNvSpPr>
            <a:spLocks noGrp="1"/>
          </p:cNvSpPr>
          <p:nvPr>
            <p:ph type="hdr" sz="quarter"/>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969" eaLnBrk="0" hangingPunct="0">
              <a:defRPr sz="1900">
                <a:solidFill>
                  <a:schemeClr val="tx1"/>
                </a:solidFill>
                <a:latin typeface="Arial" charset="0"/>
              </a:defRPr>
            </a:lvl1pPr>
            <a:lvl2pPr marL="720884" indent="-277263" defTabSz="914969" eaLnBrk="0" hangingPunct="0">
              <a:defRPr sz="1900">
                <a:solidFill>
                  <a:schemeClr val="tx1"/>
                </a:solidFill>
                <a:latin typeface="Arial" charset="0"/>
              </a:defRPr>
            </a:lvl2pPr>
            <a:lvl3pPr marL="1109053" indent="-221811" defTabSz="914969" eaLnBrk="0" hangingPunct="0">
              <a:defRPr sz="1900">
                <a:solidFill>
                  <a:schemeClr val="tx1"/>
                </a:solidFill>
                <a:latin typeface="Arial" charset="0"/>
              </a:defRPr>
            </a:lvl3pPr>
            <a:lvl4pPr marL="1552674" indent="-221811" defTabSz="914969" eaLnBrk="0" hangingPunct="0">
              <a:defRPr sz="1900">
                <a:solidFill>
                  <a:schemeClr val="tx1"/>
                </a:solidFill>
                <a:latin typeface="Arial" charset="0"/>
              </a:defRPr>
            </a:lvl4pPr>
            <a:lvl5pPr marL="1996295" indent="-221811" defTabSz="914969" eaLnBrk="0" hangingPunct="0">
              <a:defRPr sz="1900">
                <a:solidFill>
                  <a:schemeClr val="tx1"/>
                </a:solidFill>
                <a:latin typeface="Arial" charset="0"/>
              </a:defRPr>
            </a:lvl5pPr>
            <a:lvl6pPr marL="2439916" indent="-221811" defTabSz="914969" eaLnBrk="0" fontAlgn="base" hangingPunct="0">
              <a:spcBef>
                <a:spcPct val="0"/>
              </a:spcBef>
              <a:spcAft>
                <a:spcPct val="0"/>
              </a:spcAft>
              <a:defRPr sz="1900">
                <a:solidFill>
                  <a:schemeClr val="tx1"/>
                </a:solidFill>
                <a:latin typeface="Arial" charset="0"/>
              </a:defRPr>
            </a:lvl6pPr>
            <a:lvl7pPr marL="2883538" indent="-221811" defTabSz="914969" eaLnBrk="0" fontAlgn="base" hangingPunct="0">
              <a:spcBef>
                <a:spcPct val="0"/>
              </a:spcBef>
              <a:spcAft>
                <a:spcPct val="0"/>
              </a:spcAft>
              <a:defRPr sz="1900">
                <a:solidFill>
                  <a:schemeClr val="tx1"/>
                </a:solidFill>
                <a:latin typeface="Arial" charset="0"/>
              </a:defRPr>
            </a:lvl7pPr>
            <a:lvl8pPr marL="3327159" indent="-221811" defTabSz="914969" eaLnBrk="0" fontAlgn="base" hangingPunct="0">
              <a:spcBef>
                <a:spcPct val="0"/>
              </a:spcBef>
              <a:spcAft>
                <a:spcPct val="0"/>
              </a:spcAft>
              <a:defRPr sz="1900">
                <a:solidFill>
                  <a:schemeClr val="tx1"/>
                </a:solidFill>
                <a:latin typeface="Arial" charset="0"/>
              </a:defRPr>
            </a:lvl8pPr>
            <a:lvl9pPr marL="3770780" indent="-221811" defTabSz="914969" eaLnBrk="0" fontAlgn="base" hangingPunct="0">
              <a:spcBef>
                <a:spcPct val="0"/>
              </a:spcBef>
              <a:spcAft>
                <a:spcPct val="0"/>
              </a:spcAft>
              <a:defRPr sz="1900">
                <a:solidFill>
                  <a:schemeClr val="tx1"/>
                </a:solidFill>
                <a:latin typeface="Arial" charset="0"/>
              </a:defRPr>
            </a:lvl9pPr>
          </a:lstStyle>
          <a:p>
            <a:pPr eaLnBrk="1" hangingPunct="1">
              <a:defRPr/>
            </a:pPr>
            <a:r>
              <a:rPr lang="en-US" sz="1200"/>
              <a:t>Dr. Bouquot's cell: 281-745-2330</a:t>
            </a:r>
            <a:endParaRPr lang="en-US" sz="1200" dirty="0"/>
          </a:p>
        </p:txBody>
      </p:sp>
    </p:spTree>
    <p:extLst>
      <p:ext uri="{BB962C8B-B14F-4D97-AF65-F5344CB8AC3E}">
        <p14:creationId xmlns:p14="http://schemas.microsoft.com/office/powerpoint/2010/main" val="353293273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a:xfrm>
            <a:off x="381000" y="685800"/>
            <a:ext cx="6096000" cy="3429000"/>
          </a:xfrm>
          <a:ln/>
        </p:spPr>
      </p:sp>
      <p:sp>
        <p:nvSpPr>
          <p:cNvPr id="308227" name="Notes Placeholder 2"/>
          <p:cNvSpPr>
            <a:spLocks noGrp="1"/>
          </p:cNvSpPr>
          <p:nvPr>
            <p:ph type="body" idx="1"/>
          </p:nvPr>
        </p:nvSpPr>
        <p:spPr>
          <a:noFill/>
          <a:ln/>
        </p:spPr>
        <p:txBody>
          <a:bodyPr/>
          <a:lstStyle/>
          <a:p>
            <a:endParaRPr lang="en-US" dirty="0">
              <a:latin typeface="Arial" pitchFamily="34" charset="0"/>
            </a:endParaRPr>
          </a:p>
        </p:txBody>
      </p:sp>
      <p:sp>
        <p:nvSpPr>
          <p:cNvPr id="308228" name="Slide Number Placeholder 3"/>
          <p:cNvSpPr>
            <a:spLocks noGrp="1"/>
          </p:cNvSpPr>
          <p:nvPr>
            <p:ph type="sldNum" sz="quarter" idx="5"/>
          </p:nvPr>
        </p:nvSpPr>
        <p:spPr>
          <a:noFill/>
        </p:spPr>
        <p:txBody>
          <a:bodyPr/>
          <a:lstStyle/>
          <a:p>
            <a:fld id="{1D7520A6-B679-4B85-AF89-BDF7E6E6C6DA}" type="slidenum">
              <a:rPr lang="en-US" smtClean="0">
                <a:latin typeface="Arial" pitchFamily="34" charset="0"/>
              </a:rPr>
              <a:pPr/>
              <a:t>226</a:t>
            </a:fld>
            <a:endParaRPr lang="en-US" dirty="0">
              <a:latin typeface="Arial" pitchFamily="34" charset="0"/>
            </a:endParaRPr>
          </a:p>
        </p:txBody>
      </p:sp>
      <p:sp>
        <p:nvSpPr>
          <p:cNvPr id="5" name="Date Placeholder 4"/>
          <p:cNvSpPr>
            <a:spLocks noGrp="1"/>
          </p:cNvSpPr>
          <p:nvPr>
            <p:ph type="dt" idx="10"/>
          </p:nvPr>
        </p:nvSpPr>
        <p:spPr/>
        <p:txBody>
          <a:bodyPr/>
          <a:lstStyle/>
          <a:p>
            <a:pPr>
              <a:defRPr/>
            </a:pPr>
            <a:r>
              <a:rPr lang="en-US"/>
              <a:t>Star of the South, 2009</a:t>
            </a:r>
            <a:endParaRPr lang="en-US" dirty="0"/>
          </a:p>
        </p:txBody>
      </p:sp>
      <p:sp>
        <p:nvSpPr>
          <p:cNvPr id="6" name="Header Placeholder 5"/>
          <p:cNvSpPr>
            <a:spLocks noGrp="1"/>
          </p:cNvSpPr>
          <p:nvPr>
            <p:ph type="hdr" sz="quarter" idx="11"/>
          </p:nvPr>
        </p:nvSpPr>
        <p:spPr/>
        <p:txBody>
          <a:bodyPr/>
          <a:lstStyle/>
          <a:p>
            <a:pPr>
              <a:defRPr/>
            </a:pPr>
            <a:r>
              <a:rPr lang="en-US"/>
              <a:t>Dr. Bouquot, Abused Mouth</a:t>
            </a:r>
            <a:endParaRPr lang="en-US" dirty="0"/>
          </a:p>
        </p:txBody>
      </p:sp>
    </p:spTree>
    <p:extLst>
      <p:ext uri="{BB962C8B-B14F-4D97-AF65-F5344CB8AC3E}">
        <p14:creationId xmlns:p14="http://schemas.microsoft.com/office/powerpoint/2010/main" val="266911598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Image Placeholder 1"/>
          <p:cNvSpPr>
            <a:spLocks noGrp="1" noRot="1" noChangeAspect="1" noTextEdit="1"/>
          </p:cNvSpPr>
          <p:nvPr>
            <p:ph type="sldImg"/>
          </p:nvPr>
        </p:nvSpPr>
        <p:spPr>
          <a:xfrm>
            <a:off x="381000" y="685800"/>
            <a:ext cx="6096000" cy="3429000"/>
          </a:xfrm>
          <a:ln/>
        </p:spPr>
      </p:sp>
      <p:sp>
        <p:nvSpPr>
          <p:cNvPr id="309251" name="Notes Placeholder 2"/>
          <p:cNvSpPr>
            <a:spLocks noGrp="1"/>
          </p:cNvSpPr>
          <p:nvPr>
            <p:ph type="body" idx="1"/>
          </p:nvPr>
        </p:nvSpPr>
        <p:spPr>
          <a:noFill/>
          <a:ln/>
        </p:spPr>
        <p:txBody>
          <a:bodyPr/>
          <a:lstStyle/>
          <a:p>
            <a:endParaRPr lang="en-US" dirty="0">
              <a:latin typeface="Arial" pitchFamily="34" charset="0"/>
            </a:endParaRPr>
          </a:p>
        </p:txBody>
      </p:sp>
      <p:sp>
        <p:nvSpPr>
          <p:cNvPr id="309252" name="Slide Number Placeholder 3"/>
          <p:cNvSpPr>
            <a:spLocks noGrp="1"/>
          </p:cNvSpPr>
          <p:nvPr>
            <p:ph type="sldNum" sz="quarter" idx="5"/>
          </p:nvPr>
        </p:nvSpPr>
        <p:spPr>
          <a:noFill/>
        </p:spPr>
        <p:txBody>
          <a:bodyPr/>
          <a:lstStyle/>
          <a:p>
            <a:fld id="{AD7AA7F5-808E-4EDB-A384-C506FBEACAB7}" type="slidenum">
              <a:rPr lang="en-US" smtClean="0">
                <a:latin typeface="Arial" pitchFamily="34" charset="0"/>
              </a:rPr>
              <a:pPr/>
              <a:t>227</a:t>
            </a:fld>
            <a:endParaRPr lang="en-US" dirty="0">
              <a:latin typeface="Arial" pitchFamily="34" charset="0"/>
            </a:endParaRPr>
          </a:p>
        </p:txBody>
      </p:sp>
      <p:sp>
        <p:nvSpPr>
          <p:cNvPr id="5" name="Date Placeholder 4"/>
          <p:cNvSpPr>
            <a:spLocks noGrp="1"/>
          </p:cNvSpPr>
          <p:nvPr>
            <p:ph type="dt" idx="10"/>
          </p:nvPr>
        </p:nvSpPr>
        <p:spPr/>
        <p:txBody>
          <a:bodyPr/>
          <a:lstStyle/>
          <a:p>
            <a:pPr>
              <a:defRPr/>
            </a:pPr>
            <a:r>
              <a:rPr lang="en-US"/>
              <a:t>Star of the South, 2009</a:t>
            </a:r>
            <a:endParaRPr lang="en-US" dirty="0"/>
          </a:p>
        </p:txBody>
      </p:sp>
      <p:sp>
        <p:nvSpPr>
          <p:cNvPr id="6" name="Header Placeholder 5"/>
          <p:cNvSpPr>
            <a:spLocks noGrp="1"/>
          </p:cNvSpPr>
          <p:nvPr>
            <p:ph type="hdr" sz="quarter" idx="11"/>
          </p:nvPr>
        </p:nvSpPr>
        <p:spPr/>
        <p:txBody>
          <a:bodyPr/>
          <a:lstStyle/>
          <a:p>
            <a:pPr>
              <a:defRPr/>
            </a:pPr>
            <a:r>
              <a:rPr lang="en-US"/>
              <a:t>Dr. Bouquot, Abused Mouth</a:t>
            </a:r>
            <a:endParaRPr lang="en-US" dirty="0"/>
          </a:p>
        </p:txBody>
      </p:sp>
    </p:spTree>
    <p:extLst>
      <p:ext uri="{BB962C8B-B14F-4D97-AF65-F5344CB8AC3E}">
        <p14:creationId xmlns:p14="http://schemas.microsoft.com/office/powerpoint/2010/main" val="346815537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xfrm>
            <a:off x="381000" y="685800"/>
            <a:ext cx="6096000" cy="3429000"/>
          </a:xfrm>
          <a:ln/>
        </p:spPr>
      </p:sp>
      <p:sp>
        <p:nvSpPr>
          <p:cNvPr id="220163" name="Notes Placeholder 2"/>
          <p:cNvSpPr>
            <a:spLocks noGrp="1"/>
          </p:cNvSpPr>
          <p:nvPr>
            <p:ph type="body" idx="1"/>
          </p:nvPr>
        </p:nvSpPr>
        <p:spPr>
          <a:noFill/>
          <a:ln/>
        </p:spPr>
        <p:txBody>
          <a:bodyPr/>
          <a:lstStyle/>
          <a:p>
            <a:pPr eaLnBrk="1" hangingPunct="1"/>
            <a:endParaRPr lang="en-US" dirty="0">
              <a:latin typeface="Arial" pitchFamily="34" charset="0"/>
            </a:endParaRPr>
          </a:p>
        </p:txBody>
      </p:sp>
      <p:sp>
        <p:nvSpPr>
          <p:cNvPr id="220164" name="Slide Number Placeholder 3"/>
          <p:cNvSpPr>
            <a:spLocks noGrp="1"/>
          </p:cNvSpPr>
          <p:nvPr>
            <p:ph type="sldNum" sz="quarter" idx="5"/>
          </p:nvPr>
        </p:nvSpPr>
        <p:spPr>
          <a:noFill/>
        </p:spPr>
        <p:txBody>
          <a:bodyPr/>
          <a:lstStyle/>
          <a:p>
            <a:fld id="{9CF2E033-FF9C-4A9B-99C5-3F2F512EA6D2}" type="slidenum">
              <a:rPr lang="en-US" smtClean="0">
                <a:latin typeface="Arial" pitchFamily="34" charset="0"/>
              </a:rPr>
              <a:pPr/>
              <a:t>228</a:t>
            </a:fld>
            <a:endParaRPr lang="en-US" dirty="0">
              <a:latin typeface="Arial" pitchFamily="34" charset="0"/>
            </a:endParaRPr>
          </a:p>
        </p:txBody>
      </p:sp>
      <p:sp>
        <p:nvSpPr>
          <p:cNvPr id="5" name="Date Placeholder 4"/>
          <p:cNvSpPr>
            <a:spLocks noGrp="1"/>
          </p:cNvSpPr>
          <p:nvPr>
            <p:ph type="dt" idx="10"/>
          </p:nvPr>
        </p:nvSpPr>
        <p:spPr/>
        <p:txBody>
          <a:bodyPr/>
          <a:lstStyle/>
          <a:p>
            <a:pPr>
              <a:defRPr/>
            </a:pPr>
            <a:r>
              <a:rPr lang="en-US"/>
              <a:t>Star of the South, 2009</a:t>
            </a:r>
            <a:endParaRPr lang="en-US" dirty="0"/>
          </a:p>
        </p:txBody>
      </p:sp>
      <p:sp>
        <p:nvSpPr>
          <p:cNvPr id="6" name="Header Placeholder 5"/>
          <p:cNvSpPr>
            <a:spLocks noGrp="1"/>
          </p:cNvSpPr>
          <p:nvPr>
            <p:ph type="hdr" sz="quarter" idx="11"/>
          </p:nvPr>
        </p:nvSpPr>
        <p:spPr/>
        <p:txBody>
          <a:bodyPr/>
          <a:lstStyle/>
          <a:p>
            <a:pPr>
              <a:defRPr/>
            </a:pPr>
            <a:r>
              <a:rPr lang="en-US"/>
              <a:t>Dr. Bouquot, Abused Mouth</a:t>
            </a:r>
            <a:endParaRPr lang="en-US" dirty="0"/>
          </a:p>
        </p:txBody>
      </p:sp>
    </p:spTree>
    <p:extLst>
      <p:ext uri="{BB962C8B-B14F-4D97-AF65-F5344CB8AC3E}">
        <p14:creationId xmlns:p14="http://schemas.microsoft.com/office/powerpoint/2010/main" val="114177462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00F29DB3-2A82-42AD-91E8-BF4F2597950E}" type="slidenum">
              <a:rPr lang="en-US"/>
              <a:pPr/>
              <a:t>229</a:t>
            </a:fld>
            <a:endParaRPr lang="en-US"/>
          </a:p>
        </p:txBody>
      </p:sp>
      <p:sp>
        <p:nvSpPr>
          <p:cNvPr id="274435" name="Rectangle 2"/>
          <p:cNvSpPr>
            <a:spLocks noGrp="1" noRot="1" noChangeAspect="1" noChangeArrowheads="1" noTextEdit="1"/>
          </p:cNvSpPr>
          <p:nvPr>
            <p:ph type="sldImg"/>
          </p:nvPr>
        </p:nvSpPr>
        <p:spPr>
          <a:xfrm>
            <a:off x="381000" y="685800"/>
            <a:ext cx="6096000" cy="3429000"/>
          </a:xfrm>
          <a:ln/>
        </p:spPr>
      </p:sp>
      <p:sp>
        <p:nvSpPr>
          <p:cNvPr id="274436" name="Rectangle 3"/>
          <p:cNvSpPr>
            <a:spLocks noGrp="1" noChangeArrowheads="1"/>
          </p:cNvSpPr>
          <p:nvPr>
            <p:ph type="body" idx="1"/>
          </p:nvPr>
        </p:nvSpPr>
        <p:spPr>
          <a:noFill/>
          <a:ln/>
        </p:spPr>
        <p:txBody>
          <a:bodyPr/>
          <a:lstStyle/>
          <a:p>
            <a:pPr eaLnBrk="1" hangingPunct="1"/>
            <a:endParaRPr lang="en-US"/>
          </a:p>
        </p:txBody>
      </p:sp>
      <p:sp>
        <p:nvSpPr>
          <p:cNvPr id="5" name="Date Placeholder 4"/>
          <p:cNvSpPr>
            <a:spLocks noGrp="1"/>
          </p:cNvSpPr>
          <p:nvPr>
            <p:ph type="dt" idx="10"/>
          </p:nvPr>
        </p:nvSpPr>
        <p:spPr/>
        <p:txBody>
          <a:bodyPr/>
          <a:lstStyle/>
          <a:p>
            <a:pPr>
              <a:defRPr/>
            </a:pPr>
            <a:r>
              <a:rPr lang="en-US"/>
              <a:t>May, 2009</a:t>
            </a:r>
          </a:p>
        </p:txBody>
      </p:sp>
      <p:sp>
        <p:nvSpPr>
          <p:cNvPr id="6" name="Header Placeholder 5"/>
          <p:cNvSpPr>
            <a:spLocks noGrp="1"/>
          </p:cNvSpPr>
          <p:nvPr>
            <p:ph type="hdr" sz="quarter" idx="11"/>
          </p:nvPr>
        </p:nvSpPr>
        <p:spPr/>
        <p:txBody>
          <a:bodyPr/>
          <a:lstStyle/>
          <a:p>
            <a:pPr>
              <a:defRPr/>
            </a:pPr>
            <a:r>
              <a:rPr lang="en-US"/>
              <a:t>Dr. Bouquot, Oral Precancer</a:t>
            </a:r>
          </a:p>
        </p:txBody>
      </p:sp>
    </p:spTree>
    <p:extLst>
      <p:ext uri="{BB962C8B-B14F-4D97-AF65-F5344CB8AC3E}">
        <p14:creationId xmlns:p14="http://schemas.microsoft.com/office/powerpoint/2010/main" val="165496758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00F29DB3-2A82-42AD-91E8-BF4F2597950E}" type="slidenum">
              <a:rPr lang="en-US"/>
              <a:pPr/>
              <a:t>231</a:t>
            </a:fld>
            <a:endParaRPr lang="en-US"/>
          </a:p>
        </p:txBody>
      </p:sp>
      <p:sp>
        <p:nvSpPr>
          <p:cNvPr id="274435" name="Rectangle 2"/>
          <p:cNvSpPr>
            <a:spLocks noGrp="1" noRot="1" noChangeAspect="1" noChangeArrowheads="1" noTextEdit="1"/>
          </p:cNvSpPr>
          <p:nvPr>
            <p:ph type="sldImg"/>
          </p:nvPr>
        </p:nvSpPr>
        <p:spPr>
          <a:xfrm>
            <a:off x="381000" y="685800"/>
            <a:ext cx="6096000" cy="3429000"/>
          </a:xfrm>
          <a:ln/>
        </p:spPr>
      </p:sp>
      <p:sp>
        <p:nvSpPr>
          <p:cNvPr id="274436" name="Rectangle 3"/>
          <p:cNvSpPr>
            <a:spLocks noGrp="1" noChangeArrowheads="1"/>
          </p:cNvSpPr>
          <p:nvPr>
            <p:ph type="body" idx="1"/>
          </p:nvPr>
        </p:nvSpPr>
        <p:spPr>
          <a:noFill/>
          <a:ln/>
        </p:spPr>
        <p:txBody>
          <a:bodyPr/>
          <a:lstStyle/>
          <a:p>
            <a:pPr eaLnBrk="1" hangingPunct="1"/>
            <a:endParaRPr lang="en-US"/>
          </a:p>
        </p:txBody>
      </p:sp>
      <p:sp>
        <p:nvSpPr>
          <p:cNvPr id="5" name="Date Placeholder 4"/>
          <p:cNvSpPr>
            <a:spLocks noGrp="1"/>
          </p:cNvSpPr>
          <p:nvPr>
            <p:ph type="dt" idx="10"/>
          </p:nvPr>
        </p:nvSpPr>
        <p:spPr/>
        <p:txBody>
          <a:bodyPr/>
          <a:lstStyle/>
          <a:p>
            <a:pPr>
              <a:defRPr/>
            </a:pPr>
            <a:r>
              <a:rPr lang="en-US"/>
              <a:t>May, 2009</a:t>
            </a:r>
          </a:p>
        </p:txBody>
      </p:sp>
      <p:sp>
        <p:nvSpPr>
          <p:cNvPr id="6" name="Header Placeholder 5"/>
          <p:cNvSpPr>
            <a:spLocks noGrp="1"/>
          </p:cNvSpPr>
          <p:nvPr>
            <p:ph type="hdr" sz="quarter" idx="11"/>
          </p:nvPr>
        </p:nvSpPr>
        <p:spPr/>
        <p:txBody>
          <a:bodyPr/>
          <a:lstStyle/>
          <a:p>
            <a:pPr>
              <a:defRPr/>
            </a:pPr>
            <a:r>
              <a:rPr lang="en-US"/>
              <a:t>Dr. Bouquot, Oral Precancer</a:t>
            </a:r>
          </a:p>
        </p:txBody>
      </p:sp>
    </p:spTree>
    <p:extLst>
      <p:ext uri="{BB962C8B-B14F-4D97-AF65-F5344CB8AC3E}">
        <p14:creationId xmlns:p14="http://schemas.microsoft.com/office/powerpoint/2010/main" val="2895432167"/>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00F29DB3-2A82-42AD-91E8-BF4F2597950E}" type="slidenum">
              <a:rPr lang="en-US"/>
              <a:pPr/>
              <a:t>232</a:t>
            </a:fld>
            <a:endParaRPr lang="en-US"/>
          </a:p>
        </p:txBody>
      </p:sp>
      <p:sp>
        <p:nvSpPr>
          <p:cNvPr id="274435" name="Rectangle 2"/>
          <p:cNvSpPr>
            <a:spLocks noGrp="1" noRot="1" noChangeAspect="1" noChangeArrowheads="1" noTextEdit="1"/>
          </p:cNvSpPr>
          <p:nvPr>
            <p:ph type="sldImg"/>
          </p:nvPr>
        </p:nvSpPr>
        <p:spPr>
          <a:xfrm>
            <a:off x="381000" y="685800"/>
            <a:ext cx="6096000" cy="3429000"/>
          </a:xfrm>
          <a:ln/>
        </p:spPr>
      </p:sp>
      <p:sp>
        <p:nvSpPr>
          <p:cNvPr id="274436" name="Rectangle 3"/>
          <p:cNvSpPr>
            <a:spLocks noGrp="1" noChangeArrowheads="1"/>
          </p:cNvSpPr>
          <p:nvPr>
            <p:ph type="body" idx="1"/>
          </p:nvPr>
        </p:nvSpPr>
        <p:spPr>
          <a:noFill/>
          <a:ln/>
        </p:spPr>
        <p:txBody>
          <a:bodyPr/>
          <a:lstStyle/>
          <a:p>
            <a:pPr eaLnBrk="1" hangingPunct="1"/>
            <a:endParaRPr lang="en-US"/>
          </a:p>
        </p:txBody>
      </p:sp>
      <p:sp>
        <p:nvSpPr>
          <p:cNvPr id="5" name="Date Placeholder 4"/>
          <p:cNvSpPr>
            <a:spLocks noGrp="1"/>
          </p:cNvSpPr>
          <p:nvPr>
            <p:ph type="dt" idx="10"/>
          </p:nvPr>
        </p:nvSpPr>
        <p:spPr/>
        <p:txBody>
          <a:bodyPr/>
          <a:lstStyle/>
          <a:p>
            <a:pPr>
              <a:defRPr/>
            </a:pPr>
            <a:r>
              <a:rPr lang="en-US"/>
              <a:t>May, 2009</a:t>
            </a:r>
          </a:p>
        </p:txBody>
      </p:sp>
      <p:sp>
        <p:nvSpPr>
          <p:cNvPr id="6" name="Header Placeholder 5"/>
          <p:cNvSpPr>
            <a:spLocks noGrp="1"/>
          </p:cNvSpPr>
          <p:nvPr>
            <p:ph type="hdr" sz="quarter" idx="11"/>
          </p:nvPr>
        </p:nvSpPr>
        <p:spPr/>
        <p:txBody>
          <a:bodyPr/>
          <a:lstStyle/>
          <a:p>
            <a:pPr>
              <a:defRPr/>
            </a:pPr>
            <a:r>
              <a:rPr lang="en-US"/>
              <a:t>Dr. Bouquot, Oral Precancer</a:t>
            </a:r>
          </a:p>
        </p:txBody>
      </p:sp>
    </p:spTree>
    <p:extLst>
      <p:ext uri="{BB962C8B-B14F-4D97-AF65-F5344CB8AC3E}">
        <p14:creationId xmlns:p14="http://schemas.microsoft.com/office/powerpoint/2010/main" val="3379657725"/>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00F29DB3-2A82-42AD-91E8-BF4F2597950E}" type="slidenum">
              <a:rPr lang="en-US"/>
              <a:pPr/>
              <a:t>233</a:t>
            </a:fld>
            <a:endParaRPr lang="en-US"/>
          </a:p>
        </p:txBody>
      </p:sp>
      <p:sp>
        <p:nvSpPr>
          <p:cNvPr id="274435" name="Rectangle 2"/>
          <p:cNvSpPr>
            <a:spLocks noGrp="1" noRot="1" noChangeAspect="1" noChangeArrowheads="1" noTextEdit="1"/>
          </p:cNvSpPr>
          <p:nvPr>
            <p:ph type="sldImg"/>
          </p:nvPr>
        </p:nvSpPr>
        <p:spPr>
          <a:xfrm>
            <a:off x="381000" y="685800"/>
            <a:ext cx="6096000" cy="3429000"/>
          </a:xfrm>
          <a:ln/>
        </p:spPr>
      </p:sp>
      <p:sp>
        <p:nvSpPr>
          <p:cNvPr id="274436" name="Rectangle 3"/>
          <p:cNvSpPr>
            <a:spLocks noGrp="1" noChangeArrowheads="1"/>
          </p:cNvSpPr>
          <p:nvPr>
            <p:ph type="body" idx="1"/>
          </p:nvPr>
        </p:nvSpPr>
        <p:spPr>
          <a:noFill/>
          <a:ln/>
        </p:spPr>
        <p:txBody>
          <a:bodyPr/>
          <a:lstStyle/>
          <a:p>
            <a:pPr eaLnBrk="1" hangingPunct="1"/>
            <a:endParaRPr lang="en-US"/>
          </a:p>
        </p:txBody>
      </p:sp>
      <p:sp>
        <p:nvSpPr>
          <p:cNvPr id="5" name="Date Placeholder 4"/>
          <p:cNvSpPr>
            <a:spLocks noGrp="1"/>
          </p:cNvSpPr>
          <p:nvPr>
            <p:ph type="dt" idx="10"/>
          </p:nvPr>
        </p:nvSpPr>
        <p:spPr/>
        <p:txBody>
          <a:bodyPr/>
          <a:lstStyle/>
          <a:p>
            <a:pPr>
              <a:defRPr/>
            </a:pPr>
            <a:r>
              <a:rPr lang="en-US"/>
              <a:t>May, 2009</a:t>
            </a:r>
          </a:p>
        </p:txBody>
      </p:sp>
      <p:sp>
        <p:nvSpPr>
          <p:cNvPr id="6" name="Header Placeholder 5"/>
          <p:cNvSpPr>
            <a:spLocks noGrp="1"/>
          </p:cNvSpPr>
          <p:nvPr>
            <p:ph type="hdr" sz="quarter" idx="11"/>
          </p:nvPr>
        </p:nvSpPr>
        <p:spPr/>
        <p:txBody>
          <a:bodyPr/>
          <a:lstStyle/>
          <a:p>
            <a:pPr>
              <a:defRPr/>
            </a:pPr>
            <a:r>
              <a:rPr lang="en-US"/>
              <a:t>Dr. Bouquot, Oral Precancer</a:t>
            </a:r>
          </a:p>
        </p:txBody>
      </p:sp>
    </p:spTree>
    <p:extLst>
      <p:ext uri="{BB962C8B-B14F-4D97-AF65-F5344CB8AC3E}">
        <p14:creationId xmlns:p14="http://schemas.microsoft.com/office/powerpoint/2010/main" val="2059129607"/>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00F29DB3-2A82-42AD-91E8-BF4F2597950E}" type="slidenum">
              <a:rPr lang="en-US"/>
              <a:pPr/>
              <a:t>234</a:t>
            </a:fld>
            <a:endParaRPr lang="en-US"/>
          </a:p>
        </p:txBody>
      </p:sp>
      <p:sp>
        <p:nvSpPr>
          <p:cNvPr id="274435" name="Rectangle 2"/>
          <p:cNvSpPr>
            <a:spLocks noGrp="1" noRot="1" noChangeAspect="1" noChangeArrowheads="1" noTextEdit="1"/>
          </p:cNvSpPr>
          <p:nvPr>
            <p:ph type="sldImg"/>
          </p:nvPr>
        </p:nvSpPr>
        <p:spPr>
          <a:xfrm>
            <a:off x="381000" y="685800"/>
            <a:ext cx="6096000" cy="3429000"/>
          </a:xfrm>
          <a:ln/>
        </p:spPr>
      </p:sp>
      <p:sp>
        <p:nvSpPr>
          <p:cNvPr id="274436" name="Rectangle 3"/>
          <p:cNvSpPr>
            <a:spLocks noGrp="1" noChangeArrowheads="1"/>
          </p:cNvSpPr>
          <p:nvPr>
            <p:ph type="body" idx="1"/>
          </p:nvPr>
        </p:nvSpPr>
        <p:spPr>
          <a:noFill/>
          <a:ln/>
        </p:spPr>
        <p:txBody>
          <a:bodyPr/>
          <a:lstStyle/>
          <a:p>
            <a:pPr eaLnBrk="1" hangingPunct="1"/>
            <a:endParaRPr lang="en-US"/>
          </a:p>
        </p:txBody>
      </p:sp>
      <p:sp>
        <p:nvSpPr>
          <p:cNvPr id="5" name="Date Placeholder 4"/>
          <p:cNvSpPr>
            <a:spLocks noGrp="1"/>
          </p:cNvSpPr>
          <p:nvPr>
            <p:ph type="dt" idx="10"/>
          </p:nvPr>
        </p:nvSpPr>
        <p:spPr/>
        <p:txBody>
          <a:bodyPr/>
          <a:lstStyle/>
          <a:p>
            <a:pPr>
              <a:defRPr/>
            </a:pPr>
            <a:r>
              <a:rPr lang="en-US"/>
              <a:t>May, 2009</a:t>
            </a:r>
          </a:p>
        </p:txBody>
      </p:sp>
      <p:sp>
        <p:nvSpPr>
          <p:cNvPr id="6" name="Header Placeholder 5"/>
          <p:cNvSpPr>
            <a:spLocks noGrp="1"/>
          </p:cNvSpPr>
          <p:nvPr>
            <p:ph type="hdr" sz="quarter" idx="11"/>
          </p:nvPr>
        </p:nvSpPr>
        <p:spPr/>
        <p:txBody>
          <a:bodyPr/>
          <a:lstStyle/>
          <a:p>
            <a:pPr>
              <a:defRPr/>
            </a:pPr>
            <a:r>
              <a:rPr lang="en-US"/>
              <a:t>Dr. Bouquot, Oral Precancer</a:t>
            </a:r>
          </a:p>
        </p:txBody>
      </p:sp>
    </p:spTree>
    <p:extLst>
      <p:ext uri="{BB962C8B-B14F-4D97-AF65-F5344CB8AC3E}">
        <p14:creationId xmlns:p14="http://schemas.microsoft.com/office/powerpoint/2010/main" val="3460693692"/>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00F29DB3-2A82-42AD-91E8-BF4F2597950E}" type="slidenum">
              <a:rPr lang="en-US"/>
              <a:pPr/>
              <a:t>235</a:t>
            </a:fld>
            <a:endParaRPr lang="en-US"/>
          </a:p>
        </p:txBody>
      </p:sp>
      <p:sp>
        <p:nvSpPr>
          <p:cNvPr id="274435" name="Rectangle 2"/>
          <p:cNvSpPr>
            <a:spLocks noGrp="1" noRot="1" noChangeAspect="1" noChangeArrowheads="1" noTextEdit="1"/>
          </p:cNvSpPr>
          <p:nvPr>
            <p:ph type="sldImg"/>
          </p:nvPr>
        </p:nvSpPr>
        <p:spPr>
          <a:xfrm>
            <a:off x="381000" y="685800"/>
            <a:ext cx="6096000" cy="3429000"/>
          </a:xfrm>
          <a:ln/>
        </p:spPr>
      </p:sp>
      <p:sp>
        <p:nvSpPr>
          <p:cNvPr id="274436" name="Rectangle 3"/>
          <p:cNvSpPr>
            <a:spLocks noGrp="1" noChangeArrowheads="1"/>
          </p:cNvSpPr>
          <p:nvPr>
            <p:ph type="body" idx="1"/>
          </p:nvPr>
        </p:nvSpPr>
        <p:spPr>
          <a:noFill/>
          <a:ln/>
        </p:spPr>
        <p:txBody>
          <a:bodyPr/>
          <a:lstStyle/>
          <a:p>
            <a:pPr eaLnBrk="1" hangingPunct="1"/>
            <a:endParaRPr lang="en-US"/>
          </a:p>
        </p:txBody>
      </p:sp>
      <p:sp>
        <p:nvSpPr>
          <p:cNvPr id="5" name="Date Placeholder 4"/>
          <p:cNvSpPr>
            <a:spLocks noGrp="1"/>
          </p:cNvSpPr>
          <p:nvPr>
            <p:ph type="dt" idx="10"/>
          </p:nvPr>
        </p:nvSpPr>
        <p:spPr/>
        <p:txBody>
          <a:bodyPr/>
          <a:lstStyle/>
          <a:p>
            <a:pPr>
              <a:defRPr/>
            </a:pPr>
            <a:r>
              <a:rPr lang="en-US"/>
              <a:t>May, 2009</a:t>
            </a:r>
          </a:p>
        </p:txBody>
      </p:sp>
      <p:sp>
        <p:nvSpPr>
          <p:cNvPr id="6" name="Header Placeholder 5"/>
          <p:cNvSpPr>
            <a:spLocks noGrp="1"/>
          </p:cNvSpPr>
          <p:nvPr>
            <p:ph type="hdr" sz="quarter" idx="11"/>
          </p:nvPr>
        </p:nvSpPr>
        <p:spPr/>
        <p:txBody>
          <a:bodyPr/>
          <a:lstStyle/>
          <a:p>
            <a:pPr>
              <a:defRPr/>
            </a:pPr>
            <a:r>
              <a:rPr lang="en-US"/>
              <a:t>Dr. Bouquot, Oral Precancer</a:t>
            </a:r>
          </a:p>
        </p:txBody>
      </p:sp>
    </p:spTree>
    <p:extLst>
      <p:ext uri="{BB962C8B-B14F-4D97-AF65-F5344CB8AC3E}">
        <p14:creationId xmlns:p14="http://schemas.microsoft.com/office/powerpoint/2010/main" val="4195392068"/>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00F29DB3-2A82-42AD-91E8-BF4F2597950E}" type="slidenum">
              <a:rPr lang="en-US"/>
              <a:pPr/>
              <a:t>236</a:t>
            </a:fld>
            <a:endParaRPr lang="en-US"/>
          </a:p>
        </p:txBody>
      </p:sp>
      <p:sp>
        <p:nvSpPr>
          <p:cNvPr id="274435" name="Rectangle 2"/>
          <p:cNvSpPr>
            <a:spLocks noGrp="1" noRot="1" noChangeAspect="1" noChangeArrowheads="1" noTextEdit="1"/>
          </p:cNvSpPr>
          <p:nvPr>
            <p:ph type="sldImg"/>
          </p:nvPr>
        </p:nvSpPr>
        <p:spPr>
          <a:xfrm>
            <a:off x="381000" y="685800"/>
            <a:ext cx="6096000" cy="3429000"/>
          </a:xfrm>
          <a:ln/>
        </p:spPr>
      </p:sp>
      <p:sp>
        <p:nvSpPr>
          <p:cNvPr id="274436" name="Rectangle 3"/>
          <p:cNvSpPr>
            <a:spLocks noGrp="1" noChangeArrowheads="1"/>
          </p:cNvSpPr>
          <p:nvPr>
            <p:ph type="body" idx="1"/>
          </p:nvPr>
        </p:nvSpPr>
        <p:spPr>
          <a:noFill/>
          <a:ln/>
        </p:spPr>
        <p:txBody>
          <a:bodyPr/>
          <a:lstStyle/>
          <a:p>
            <a:pPr eaLnBrk="1" hangingPunct="1"/>
            <a:endParaRPr lang="en-US"/>
          </a:p>
        </p:txBody>
      </p:sp>
      <p:sp>
        <p:nvSpPr>
          <p:cNvPr id="5" name="Date Placeholder 4"/>
          <p:cNvSpPr>
            <a:spLocks noGrp="1"/>
          </p:cNvSpPr>
          <p:nvPr>
            <p:ph type="dt" idx="10"/>
          </p:nvPr>
        </p:nvSpPr>
        <p:spPr/>
        <p:txBody>
          <a:bodyPr/>
          <a:lstStyle/>
          <a:p>
            <a:pPr>
              <a:defRPr/>
            </a:pPr>
            <a:r>
              <a:rPr lang="en-US"/>
              <a:t>May, 2009</a:t>
            </a:r>
          </a:p>
        </p:txBody>
      </p:sp>
      <p:sp>
        <p:nvSpPr>
          <p:cNvPr id="6" name="Header Placeholder 5"/>
          <p:cNvSpPr>
            <a:spLocks noGrp="1"/>
          </p:cNvSpPr>
          <p:nvPr>
            <p:ph type="hdr" sz="quarter" idx="11"/>
          </p:nvPr>
        </p:nvSpPr>
        <p:spPr/>
        <p:txBody>
          <a:bodyPr/>
          <a:lstStyle/>
          <a:p>
            <a:pPr>
              <a:defRPr/>
            </a:pPr>
            <a:r>
              <a:rPr lang="en-US"/>
              <a:t>Dr. Bouquot, Oral Precancer</a:t>
            </a:r>
          </a:p>
        </p:txBody>
      </p:sp>
    </p:spTree>
    <p:extLst>
      <p:ext uri="{BB962C8B-B14F-4D97-AF65-F5344CB8AC3E}">
        <p14:creationId xmlns:p14="http://schemas.microsoft.com/office/powerpoint/2010/main" val="729452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xfrm>
            <a:off x="381000" y="685800"/>
            <a:ext cx="6096000" cy="3429000"/>
          </a:xfrm>
          <a:ln/>
        </p:spPr>
      </p:sp>
      <p:sp>
        <p:nvSpPr>
          <p:cNvPr id="40963" name="Notes Placeholder 2"/>
          <p:cNvSpPr>
            <a:spLocks noGrp="1"/>
          </p:cNvSpPr>
          <p:nvPr>
            <p:ph type="body" idx="1"/>
          </p:nvPr>
        </p:nvSpPr>
        <p:spPr>
          <a:noFill/>
          <a:ln/>
        </p:spPr>
        <p:txBody>
          <a:bodyPr/>
          <a:lstStyle/>
          <a:p>
            <a:pPr eaLnBrk="1" hangingPunct="1"/>
            <a:endParaRPr lang="en-US">
              <a:latin typeface="Arial" charset="0"/>
            </a:endParaRPr>
          </a:p>
        </p:txBody>
      </p:sp>
      <p:sp>
        <p:nvSpPr>
          <p:cNvPr id="40964" name="Slide Number Placeholder 3"/>
          <p:cNvSpPr>
            <a:spLocks noGrp="1"/>
          </p:cNvSpPr>
          <p:nvPr>
            <p:ph type="sldNum" sz="quarter" idx="5"/>
          </p:nvPr>
        </p:nvSpPr>
        <p:spPr>
          <a:noFill/>
        </p:spPr>
        <p:txBody>
          <a:bodyPr/>
          <a:lstStyle/>
          <a:p>
            <a:fld id="{99801338-DA17-4A0B-90CC-B7B044FF1CD2}" type="slidenum">
              <a:rPr lang="en-US">
                <a:solidFill>
                  <a:srgbClr val="000000"/>
                </a:solidFill>
                <a:latin typeface="Arial" charset="0"/>
              </a:rPr>
              <a:pPr/>
              <a:t>26</a:t>
            </a:fld>
            <a:endParaRPr lang="en-US">
              <a:solidFill>
                <a:srgbClr val="000000"/>
              </a:solidFill>
              <a:latin typeface="Arial" charset="0"/>
            </a:endParaRPr>
          </a:p>
        </p:txBody>
      </p:sp>
    </p:spTree>
    <p:extLst>
      <p:ext uri="{BB962C8B-B14F-4D97-AF65-F5344CB8AC3E}">
        <p14:creationId xmlns:p14="http://schemas.microsoft.com/office/powerpoint/2010/main" val="824743838"/>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00F29DB3-2A82-42AD-91E8-BF4F2597950E}" type="slidenum">
              <a:rPr lang="en-US"/>
              <a:pPr/>
              <a:t>237</a:t>
            </a:fld>
            <a:endParaRPr lang="en-US"/>
          </a:p>
        </p:txBody>
      </p:sp>
      <p:sp>
        <p:nvSpPr>
          <p:cNvPr id="274435" name="Rectangle 2"/>
          <p:cNvSpPr>
            <a:spLocks noGrp="1" noRot="1" noChangeAspect="1" noChangeArrowheads="1" noTextEdit="1"/>
          </p:cNvSpPr>
          <p:nvPr>
            <p:ph type="sldImg"/>
          </p:nvPr>
        </p:nvSpPr>
        <p:spPr>
          <a:xfrm>
            <a:off x="381000" y="685800"/>
            <a:ext cx="6096000" cy="3429000"/>
          </a:xfrm>
          <a:ln/>
        </p:spPr>
      </p:sp>
      <p:sp>
        <p:nvSpPr>
          <p:cNvPr id="274436" name="Rectangle 3"/>
          <p:cNvSpPr>
            <a:spLocks noGrp="1" noChangeArrowheads="1"/>
          </p:cNvSpPr>
          <p:nvPr>
            <p:ph type="body" idx="1"/>
          </p:nvPr>
        </p:nvSpPr>
        <p:spPr>
          <a:noFill/>
          <a:ln/>
        </p:spPr>
        <p:txBody>
          <a:bodyPr/>
          <a:lstStyle/>
          <a:p>
            <a:pPr eaLnBrk="1" hangingPunct="1"/>
            <a:endParaRPr lang="en-US"/>
          </a:p>
        </p:txBody>
      </p:sp>
      <p:sp>
        <p:nvSpPr>
          <p:cNvPr id="5" name="Date Placeholder 4"/>
          <p:cNvSpPr>
            <a:spLocks noGrp="1"/>
          </p:cNvSpPr>
          <p:nvPr>
            <p:ph type="dt" idx="10"/>
          </p:nvPr>
        </p:nvSpPr>
        <p:spPr/>
        <p:txBody>
          <a:bodyPr/>
          <a:lstStyle/>
          <a:p>
            <a:pPr>
              <a:defRPr/>
            </a:pPr>
            <a:r>
              <a:rPr lang="en-US"/>
              <a:t>May, 2009</a:t>
            </a:r>
          </a:p>
        </p:txBody>
      </p:sp>
      <p:sp>
        <p:nvSpPr>
          <p:cNvPr id="6" name="Header Placeholder 5"/>
          <p:cNvSpPr>
            <a:spLocks noGrp="1"/>
          </p:cNvSpPr>
          <p:nvPr>
            <p:ph type="hdr" sz="quarter" idx="11"/>
          </p:nvPr>
        </p:nvSpPr>
        <p:spPr/>
        <p:txBody>
          <a:bodyPr/>
          <a:lstStyle/>
          <a:p>
            <a:pPr>
              <a:defRPr/>
            </a:pPr>
            <a:r>
              <a:rPr lang="en-US"/>
              <a:t>Dr. Bouquot, Oral Precancer</a:t>
            </a:r>
          </a:p>
        </p:txBody>
      </p:sp>
    </p:spTree>
    <p:extLst>
      <p:ext uri="{BB962C8B-B14F-4D97-AF65-F5344CB8AC3E}">
        <p14:creationId xmlns:p14="http://schemas.microsoft.com/office/powerpoint/2010/main" val="1153815444"/>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00F29DB3-2A82-42AD-91E8-BF4F2597950E}" type="slidenum">
              <a:rPr lang="en-US"/>
              <a:pPr/>
              <a:t>238</a:t>
            </a:fld>
            <a:endParaRPr lang="en-US"/>
          </a:p>
        </p:txBody>
      </p:sp>
      <p:sp>
        <p:nvSpPr>
          <p:cNvPr id="274435" name="Rectangle 2"/>
          <p:cNvSpPr>
            <a:spLocks noGrp="1" noRot="1" noChangeAspect="1" noChangeArrowheads="1" noTextEdit="1"/>
          </p:cNvSpPr>
          <p:nvPr>
            <p:ph type="sldImg"/>
          </p:nvPr>
        </p:nvSpPr>
        <p:spPr>
          <a:xfrm>
            <a:off x="381000" y="685800"/>
            <a:ext cx="6096000" cy="3429000"/>
          </a:xfrm>
          <a:ln/>
        </p:spPr>
      </p:sp>
      <p:sp>
        <p:nvSpPr>
          <p:cNvPr id="274436" name="Rectangle 3"/>
          <p:cNvSpPr>
            <a:spLocks noGrp="1" noChangeArrowheads="1"/>
          </p:cNvSpPr>
          <p:nvPr>
            <p:ph type="body" idx="1"/>
          </p:nvPr>
        </p:nvSpPr>
        <p:spPr>
          <a:noFill/>
          <a:ln/>
        </p:spPr>
        <p:txBody>
          <a:bodyPr/>
          <a:lstStyle/>
          <a:p>
            <a:pPr eaLnBrk="1" hangingPunct="1"/>
            <a:endParaRPr lang="en-US"/>
          </a:p>
        </p:txBody>
      </p:sp>
      <p:sp>
        <p:nvSpPr>
          <p:cNvPr id="5" name="Date Placeholder 4"/>
          <p:cNvSpPr>
            <a:spLocks noGrp="1"/>
          </p:cNvSpPr>
          <p:nvPr>
            <p:ph type="dt" idx="10"/>
          </p:nvPr>
        </p:nvSpPr>
        <p:spPr/>
        <p:txBody>
          <a:bodyPr/>
          <a:lstStyle/>
          <a:p>
            <a:pPr>
              <a:defRPr/>
            </a:pPr>
            <a:r>
              <a:rPr lang="en-US"/>
              <a:t>May, 2009</a:t>
            </a:r>
          </a:p>
        </p:txBody>
      </p:sp>
      <p:sp>
        <p:nvSpPr>
          <p:cNvPr id="6" name="Header Placeholder 5"/>
          <p:cNvSpPr>
            <a:spLocks noGrp="1"/>
          </p:cNvSpPr>
          <p:nvPr>
            <p:ph type="hdr" sz="quarter" idx="11"/>
          </p:nvPr>
        </p:nvSpPr>
        <p:spPr/>
        <p:txBody>
          <a:bodyPr/>
          <a:lstStyle/>
          <a:p>
            <a:pPr>
              <a:defRPr/>
            </a:pPr>
            <a:r>
              <a:rPr lang="en-US"/>
              <a:t>Dr. Bouquot, Oral Precancer</a:t>
            </a:r>
          </a:p>
        </p:txBody>
      </p:sp>
    </p:spTree>
    <p:extLst>
      <p:ext uri="{BB962C8B-B14F-4D97-AF65-F5344CB8AC3E}">
        <p14:creationId xmlns:p14="http://schemas.microsoft.com/office/powerpoint/2010/main" val="3180934737"/>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xfrm>
            <a:off x="381000" y="685800"/>
            <a:ext cx="6096000" cy="3429000"/>
          </a:xfrm>
          <a:ln/>
        </p:spPr>
      </p:sp>
      <p:sp>
        <p:nvSpPr>
          <p:cNvPr id="8195" name="Notes Placeholder 2"/>
          <p:cNvSpPr>
            <a:spLocks noGrp="1"/>
          </p:cNvSpPr>
          <p:nvPr>
            <p:ph type="body" idx="1"/>
          </p:nvPr>
        </p:nvSpPr>
        <p:spPr>
          <a:noFill/>
          <a:ln/>
        </p:spPr>
        <p:txBody>
          <a:bodyPr/>
          <a:lstStyle/>
          <a:p>
            <a:pPr eaLnBrk="1" hangingPunct="1"/>
            <a:endParaRPr lang="en-US">
              <a:latin typeface="Arial" charset="0"/>
            </a:endParaRPr>
          </a:p>
        </p:txBody>
      </p:sp>
      <p:sp>
        <p:nvSpPr>
          <p:cNvPr id="8196" name="Slide Number Placeholder 3"/>
          <p:cNvSpPr>
            <a:spLocks noGrp="1"/>
          </p:cNvSpPr>
          <p:nvPr>
            <p:ph type="sldNum" sz="quarter" idx="5"/>
          </p:nvPr>
        </p:nvSpPr>
        <p:spPr>
          <a:noFill/>
        </p:spPr>
        <p:txBody>
          <a:bodyPr/>
          <a:lstStyle/>
          <a:p>
            <a:fld id="{D3B4763E-1BAF-4BF1-AF66-36589A7D5E05}" type="slidenum">
              <a:rPr lang="en-US">
                <a:latin typeface="Arial" charset="0"/>
              </a:rPr>
              <a:pPr/>
              <a:t>241</a:t>
            </a:fld>
            <a:endParaRPr lang="en-US">
              <a:latin typeface="Arial" charset="0"/>
            </a:endParaRPr>
          </a:p>
        </p:txBody>
      </p:sp>
    </p:spTree>
    <p:extLst>
      <p:ext uri="{BB962C8B-B14F-4D97-AF65-F5344CB8AC3E}">
        <p14:creationId xmlns:p14="http://schemas.microsoft.com/office/powerpoint/2010/main" val="2854955941"/>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Slide Image Placeholder 1"/>
          <p:cNvSpPr>
            <a:spLocks noGrp="1" noRot="1" noChangeAspect="1" noTextEdit="1"/>
          </p:cNvSpPr>
          <p:nvPr>
            <p:ph type="sldImg"/>
          </p:nvPr>
        </p:nvSpPr>
        <p:spPr>
          <a:xfrm>
            <a:off x="381000" y="685800"/>
            <a:ext cx="6096000" cy="3429000"/>
          </a:xfrm>
          <a:ln/>
        </p:spPr>
      </p:sp>
      <p:sp>
        <p:nvSpPr>
          <p:cNvPr id="527363" name="Notes Placeholder 2"/>
          <p:cNvSpPr>
            <a:spLocks noGrp="1"/>
          </p:cNvSpPr>
          <p:nvPr>
            <p:ph type="body" idx="1"/>
          </p:nvPr>
        </p:nvSpPr>
        <p:spPr>
          <a:noFill/>
          <a:ln/>
        </p:spPr>
        <p:txBody>
          <a:bodyPr/>
          <a:lstStyle/>
          <a:p>
            <a:endParaRPr lang="en-US"/>
          </a:p>
        </p:txBody>
      </p:sp>
      <p:sp>
        <p:nvSpPr>
          <p:cNvPr id="4" name="Slide Number Placeholder 3"/>
          <p:cNvSpPr>
            <a:spLocks noGrp="1"/>
          </p:cNvSpPr>
          <p:nvPr>
            <p:ph type="sldNum" sz="quarter" idx="5"/>
          </p:nvPr>
        </p:nvSpPr>
        <p:spPr/>
        <p:txBody>
          <a:bodyPr/>
          <a:lstStyle/>
          <a:p>
            <a:pPr>
              <a:defRPr/>
            </a:pPr>
            <a:fld id="{F799CC10-8780-45E4-B3C7-7B658AC30921}" type="slidenum">
              <a:rPr lang="en-US" smtClean="0"/>
              <a:pPr>
                <a:defRPr/>
              </a:pPr>
              <a:t>242</a:t>
            </a:fld>
            <a:endParaRPr lang="en-US"/>
          </a:p>
        </p:txBody>
      </p:sp>
      <p:sp>
        <p:nvSpPr>
          <p:cNvPr id="5" name="Date Placeholder 4"/>
          <p:cNvSpPr>
            <a:spLocks noGrp="1"/>
          </p:cNvSpPr>
          <p:nvPr>
            <p:ph type="dt" idx="10"/>
          </p:nvPr>
        </p:nvSpPr>
        <p:spPr/>
        <p:txBody>
          <a:bodyPr/>
          <a:lstStyle/>
          <a:p>
            <a:pPr>
              <a:defRPr/>
            </a:pPr>
            <a:endParaRPr lang="en-US"/>
          </a:p>
        </p:txBody>
      </p:sp>
      <p:sp>
        <p:nvSpPr>
          <p:cNvPr id="6" name="Header Placeholder 5"/>
          <p:cNvSpPr>
            <a:spLocks noGrp="1"/>
          </p:cNvSpPr>
          <p:nvPr>
            <p:ph type="hdr" sz="quarter" idx="11"/>
          </p:nvPr>
        </p:nvSpPr>
        <p:spPr/>
        <p:txBody>
          <a:bodyPr/>
          <a:lstStyle/>
          <a:p>
            <a:pPr>
              <a:defRPr/>
            </a:pPr>
            <a:r>
              <a:rPr lang="en-US"/>
              <a:t>Dr. Bouquot, Dff Dx Hyperlink Handout</a:t>
            </a:r>
          </a:p>
        </p:txBody>
      </p:sp>
    </p:spTree>
    <p:extLst>
      <p:ext uri="{BB962C8B-B14F-4D97-AF65-F5344CB8AC3E}">
        <p14:creationId xmlns:p14="http://schemas.microsoft.com/office/powerpoint/2010/main" val="2427070474"/>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Image Placeholder 1"/>
          <p:cNvSpPr>
            <a:spLocks noGrp="1" noRot="1" noChangeAspect="1" noTextEdit="1"/>
          </p:cNvSpPr>
          <p:nvPr>
            <p:ph type="sldImg"/>
          </p:nvPr>
        </p:nvSpPr>
        <p:spPr>
          <a:xfrm>
            <a:off x="381000" y="685800"/>
            <a:ext cx="6096000" cy="3429000"/>
          </a:xfrm>
          <a:ln/>
        </p:spPr>
      </p:sp>
      <p:sp>
        <p:nvSpPr>
          <p:cNvPr id="307203" name="Notes Placeholder 2"/>
          <p:cNvSpPr>
            <a:spLocks noGrp="1"/>
          </p:cNvSpPr>
          <p:nvPr>
            <p:ph type="body" idx="1"/>
          </p:nvPr>
        </p:nvSpPr>
        <p:spPr>
          <a:noFill/>
          <a:ln/>
        </p:spPr>
        <p:txBody>
          <a:bodyPr/>
          <a:lstStyle/>
          <a:p>
            <a:endParaRPr lang="en-US" dirty="0">
              <a:latin typeface="Arial" pitchFamily="34" charset="0"/>
            </a:endParaRPr>
          </a:p>
        </p:txBody>
      </p:sp>
      <p:sp>
        <p:nvSpPr>
          <p:cNvPr id="307204" name="Slide Number Placeholder 3"/>
          <p:cNvSpPr>
            <a:spLocks noGrp="1"/>
          </p:cNvSpPr>
          <p:nvPr>
            <p:ph type="sldNum" sz="quarter" idx="5"/>
          </p:nvPr>
        </p:nvSpPr>
        <p:spPr>
          <a:noFill/>
        </p:spPr>
        <p:txBody>
          <a:bodyPr/>
          <a:lstStyle/>
          <a:p>
            <a:fld id="{469F3ED4-F2B8-48E3-ACC4-901F67786E94}" type="slidenum">
              <a:rPr lang="en-US" smtClean="0">
                <a:latin typeface="Arial" pitchFamily="34" charset="0"/>
              </a:rPr>
              <a:pPr/>
              <a:t>245</a:t>
            </a:fld>
            <a:endParaRPr lang="en-US" dirty="0">
              <a:latin typeface="Arial" pitchFamily="34" charset="0"/>
            </a:endParaRPr>
          </a:p>
        </p:txBody>
      </p:sp>
      <p:sp>
        <p:nvSpPr>
          <p:cNvPr id="5" name="Date Placeholder 4"/>
          <p:cNvSpPr>
            <a:spLocks noGrp="1"/>
          </p:cNvSpPr>
          <p:nvPr>
            <p:ph type="dt" idx="10"/>
          </p:nvPr>
        </p:nvSpPr>
        <p:spPr/>
        <p:txBody>
          <a:bodyPr/>
          <a:lstStyle/>
          <a:p>
            <a:pPr>
              <a:defRPr/>
            </a:pPr>
            <a:r>
              <a:rPr lang="en-US"/>
              <a:t>Star of the South, 2009</a:t>
            </a:r>
            <a:endParaRPr lang="en-US" dirty="0"/>
          </a:p>
        </p:txBody>
      </p:sp>
      <p:sp>
        <p:nvSpPr>
          <p:cNvPr id="6" name="Header Placeholder 5"/>
          <p:cNvSpPr>
            <a:spLocks noGrp="1"/>
          </p:cNvSpPr>
          <p:nvPr>
            <p:ph type="hdr" sz="quarter" idx="11"/>
          </p:nvPr>
        </p:nvSpPr>
        <p:spPr/>
        <p:txBody>
          <a:bodyPr/>
          <a:lstStyle/>
          <a:p>
            <a:pPr>
              <a:defRPr/>
            </a:pPr>
            <a:r>
              <a:rPr lang="en-US"/>
              <a:t>Dr. Bouquot, Abused Mouth</a:t>
            </a:r>
            <a:endParaRPr lang="en-US" dirty="0"/>
          </a:p>
        </p:txBody>
      </p:sp>
    </p:spTree>
    <p:extLst>
      <p:ext uri="{BB962C8B-B14F-4D97-AF65-F5344CB8AC3E}">
        <p14:creationId xmlns:p14="http://schemas.microsoft.com/office/powerpoint/2010/main" val="3697932520"/>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xfrm>
            <a:off x="381000" y="685800"/>
            <a:ext cx="6096000" cy="3429000"/>
          </a:xfrm>
          <a:ln/>
        </p:spPr>
      </p:sp>
      <p:sp>
        <p:nvSpPr>
          <p:cNvPr id="220163" name="Notes Placeholder 2"/>
          <p:cNvSpPr>
            <a:spLocks noGrp="1"/>
          </p:cNvSpPr>
          <p:nvPr>
            <p:ph type="body" idx="1"/>
          </p:nvPr>
        </p:nvSpPr>
        <p:spPr>
          <a:noFill/>
          <a:ln/>
        </p:spPr>
        <p:txBody>
          <a:bodyPr/>
          <a:lstStyle/>
          <a:p>
            <a:pPr eaLnBrk="1" hangingPunct="1"/>
            <a:endParaRPr lang="en-US" dirty="0">
              <a:latin typeface="Arial" pitchFamily="34" charset="0"/>
            </a:endParaRPr>
          </a:p>
        </p:txBody>
      </p:sp>
      <p:sp>
        <p:nvSpPr>
          <p:cNvPr id="220164" name="Slide Number Placeholder 3"/>
          <p:cNvSpPr>
            <a:spLocks noGrp="1"/>
          </p:cNvSpPr>
          <p:nvPr>
            <p:ph type="sldNum" sz="quarter" idx="5"/>
          </p:nvPr>
        </p:nvSpPr>
        <p:spPr>
          <a:noFill/>
        </p:spPr>
        <p:txBody>
          <a:bodyPr/>
          <a:lstStyle/>
          <a:p>
            <a:fld id="{9CF2E033-FF9C-4A9B-99C5-3F2F512EA6D2}" type="slidenum">
              <a:rPr lang="en-US" smtClean="0">
                <a:latin typeface="Arial" pitchFamily="34" charset="0"/>
              </a:rPr>
              <a:pPr/>
              <a:t>248</a:t>
            </a:fld>
            <a:endParaRPr lang="en-US" dirty="0">
              <a:latin typeface="Arial" pitchFamily="34" charset="0"/>
            </a:endParaRPr>
          </a:p>
        </p:txBody>
      </p:sp>
      <p:sp>
        <p:nvSpPr>
          <p:cNvPr id="5" name="Date Placeholder 4"/>
          <p:cNvSpPr>
            <a:spLocks noGrp="1"/>
          </p:cNvSpPr>
          <p:nvPr>
            <p:ph type="dt" idx="10"/>
          </p:nvPr>
        </p:nvSpPr>
        <p:spPr/>
        <p:txBody>
          <a:bodyPr/>
          <a:lstStyle/>
          <a:p>
            <a:pPr>
              <a:defRPr/>
            </a:pPr>
            <a:r>
              <a:rPr lang="en-US"/>
              <a:t>Star of the South, 2009</a:t>
            </a:r>
            <a:endParaRPr lang="en-US" dirty="0"/>
          </a:p>
        </p:txBody>
      </p:sp>
      <p:sp>
        <p:nvSpPr>
          <p:cNvPr id="6" name="Header Placeholder 5"/>
          <p:cNvSpPr>
            <a:spLocks noGrp="1"/>
          </p:cNvSpPr>
          <p:nvPr>
            <p:ph type="hdr" sz="quarter" idx="11"/>
          </p:nvPr>
        </p:nvSpPr>
        <p:spPr/>
        <p:txBody>
          <a:bodyPr/>
          <a:lstStyle/>
          <a:p>
            <a:pPr>
              <a:defRPr/>
            </a:pPr>
            <a:r>
              <a:rPr lang="en-US"/>
              <a:t>Dr. Bouquot, Abused Mouth</a:t>
            </a:r>
            <a:endParaRPr lang="en-US" dirty="0"/>
          </a:p>
        </p:txBody>
      </p:sp>
    </p:spTree>
    <p:extLst>
      <p:ext uri="{BB962C8B-B14F-4D97-AF65-F5344CB8AC3E}">
        <p14:creationId xmlns:p14="http://schemas.microsoft.com/office/powerpoint/2010/main" val="2131521170"/>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Slide Image Placeholder 1"/>
          <p:cNvSpPr>
            <a:spLocks noGrp="1" noRot="1" noChangeAspect="1" noTextEdit="1"/>
          </p:cNvSpPr>
          <p:nvPr>
            <p:ph type="sldImg"/>
          </p:nvPr>
        </p:nvSpPr>
        <p:spPr>
          <a:xfrm>
            <a:off x="381000" y="685800"/>
            <a:ext cx="6096000" cy="3429000"/>
          </a:xfrm>
          <a:ln/>
        </p:spPr>
      </p:sp>
      <p:sp>
        <p:nvSpPr>
          <p:cNvPr id="567299" name="Notes Placeholder 2"/>
          <p:cNvSpPr>
            <a:spLocks noGrp="1"/>
          </p:cNvSpPr>
          <p:nvPr>
            <p:ph type="body" idx="1"/>
          </p:nvPr>
        </p:nvSpPr>
        <p:spPr>
          <a:noFill/>
          <a:ln/>
        </p:spPr>
        <p:txBody>
          <a:bodyPr/>
          <a:lstStyle/>
          <a:p>
            <a:endParaRPr lang="en-US"/>
          </a:p>
        </p:txBody>
      </p:sp>
      <p:sp>
        <p:nvSpPr>
          <p:cNvPr id="4" name="Slide Number Placeholder 3"/>
          <p:cNvSpPr>
            <a:spLocks noGrp="1"/>
          </p:cNvSpPr>
          <p:nvPr>
            <p:ph type="sldNum" sz="quarter" idx="5"/>
          </p:nvPr>
        </p:nvSpPr>
        <p:spPr/>
        <p:txBody>
          <a:bodyPr/>
          <a:lstStyle/>
          <a:p>
            <a:pPr>
              <a:defRPr/>
            </a:pPr>
            <a:fld id="{FCD0238D-BBAD-4A58-88CE-3A90A37C85F7}" type="slidenum">
              <a:rPr lang="en-US" smtClean="0"/>
              <a:pPr>
                <a:defRPr/>
              </a:pPr>
              <a:t>249</a:t>
            </a:fld>
            <a:endParaRPr lang="en-US"/>
          </a:p>
        </p:txBody>
      </p:sp>
      <p:sp>
        <p:nvSpPr>
          <p:cNvPr id="5" name="Date Placeholder 4"/>
          <p:cNvSpPr>
            <a:spLocks noGrp="1"/>
          </p:cNvSpPr>
          <p:nvPr>
            <p:ph type="dt" idx="10"/>
          </p:nvPr>
        </p:nvSpPr>
        <p:spPr/>
        <p:txBody>
          <a:bodyPr/>
          <a:lstStyle/>
          <a:p>
            <a:pPr>
              <a:defRPr/>
            </a:pPr>
            <a:endParaRPr lang="en-US"/>
          </a:p>
        </p:txBody>
      </p:sp>
      <p:sp>
        <p:nvSpPr>
          <p:cNvPr id="6" name="Header Placeholder 5"/>
          <p:cNvSpPr>
            <a:spLocks noGrp="1"/>
          </p:cNvSpPr>
          <p:nvPr>
            <p:ph type="hdr" sz="quarter" idx="11"/>
          </p:nvPr>
        </p:nvSpPr>
        <p:spPr/>
        <p:txBody>
          <a:bodyPr/>
          <a:lstStyle/>
          <a:p>
            <a:pPr>
              <a:defRPr/>
            </a:pPr>
            <a:r>
              <a:rPr lang="en-US"/>
              <a:t>Dr. Bouquot, Dff Dx Hyperlink Handout</a:t>
            </a:r>
          </a:p>
        </p:txBody>
      </p:sp>
    </p:spTree>
    <p:extLst>
      <p:ext uri="{BB962C8B-B14F-4D97-AF65-F5344CB8AC3E}">
        <p14:creationId xmlns:p14="http://schemas.microsoft.com/office/powerpoint/2010/main" val="3925645251"/>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a:t>Dr. Bouquot, Bisphosphonate ONJ</a:t>
            </a:r>
          </a:p>
        </p:txBody>
      </p:sp>
      <p:sp>
        <p:nvSpPr>
          <p:cNvPr id="5" name="Slide Number Placeholder 4"/>
          <p:cNvSpPr>
            <a:spLocks noGrp="1"/>
          </p:cNvSpPr>
          <p:nvPr>
            <p:ph type="sldNum" sz="quarter" idx="11"/>
          </p:nvPr>
        </p:nvSpPr>
        <p:spPr/>
        <p:txBody>
          <a:bodyPr/>
          <a:lstStyle/>
          <a:p>
            <a:fld id="{322B3AEF-0E3E-465D-813B-3B18CC00463B}" type="slidenum">
              <a:rPr lang="en-US" smtClean="0"/>
              <a:pPr/>
              <a:t>251</a:t>
            </a:fld>
            <a:endParaRPr lang="en-US"/>
          </a:p>
        </p:txBody>
      </p:sp>
    </p:spTree>
    <p:extLst>
      <p:ext uri="{BB962C8B-B14F-4D97-AF65-F5344CB8AC3E}">
        <p14:creationId xmlns:p14="http://schemas.microsoft.com/office/powerpoint/2010/main" val="386186902"/>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a:t>Dr. Bouquot, Bisphosphonate ONJ</a:t>
            </a:r>
          </a:p>
        </p:txBody>
      </p:sp>
      <p:sp>
        <p:nvSpPr>
          <p:cNvPr id="5" name="Slide Number Placeholder 4"/>
          <p:cNvSpPr>
            <a:spLocks noGrp="1"/>
          </p:cNvSpPr>
          <p:nvPr>
            <p:ph type="sldNum" sz="quarter" idx="11"/>
          </p:nvPr>
        </p:nvSpPr>
        <p:spPr/>
        <p:txBody>
          <a:bodyPr/>
          <a:lstStyle/>
          <a:p>
            <a:fld id="{322B3AEF-0E3E-465D-813B-3B18CC00463B}" type="slidenum">
              <a:rPr lang="en-US" smtClean="0"/>
              <a:pPr/>
              <a:t>252</a:t>
            </a:fld>
            <a:endParaRPr lang="en-US"/>
          </a:p>
        </p:txBody>
      </p:sp>
    </p:spTree>
    <p:extLst>
      <p:ext uri="{BB962C8B-B14F-4D97-AF65-F5344CB8AC3E}">
        <p14:creationId xmlns:p14="http://schemas.microsoft.com/office/powerpoint/2010/main" val="2912069266"/>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a:t>Dr. Bouquot, Bisphosphonate ONJ</a:t>
            </a:r>
          </a:p>
        </p:txBody>
      </p:sp>
      <p:sp>
        <p:nvSpPr>
          <p:cNvPr id="5" name="Slide Number Placeholder 4"/>
          <p:cNvSpPr>
            <a:spLocks noGrp="1"/>
          </p:cNvSpPr>
          <p:nvPr>
            <p:ph type="sldNum" sz="quarter" idx="11"/>
          </p:nvPr>
        </p:nvSpPr>
        <p:spPr/>
        <p:txBody>
          <a:bodyPr/>
          <a:lstStyle/>
          <a:p>
            <a:fld id="{322B3AEF-0E3E-465D-813B-3B18CC00463B}" type="slidenum">
              <a:rPr lang="en-US" smtClean="0"/>
              <a:pPr/>
              <a:t>253</a:t>
            </a:fld>
            <a:endParaRPr lang="en-US"/>
          </a:p>
        </p:txBody>
      </p:sp>
    </p:spTree>
    <p:extLst>
      <p:ext uri="{BB962C8B-B14F-4D97-AF65-F5344CB8AC3E}">
        <p14:creationId xmlns:p14="http://schemas.microsoft.com/office/powerpoint/2010/main" val="411228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xfrm>
            <a:off x="381000" y="685800"/>
            <a:ext cx="6096000" cy="3429000"/>
          </a:xfrm>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552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969" eaLnBrk="0" hangingPunct="0">
              <a:defRPr sz="1900">
                <a:solidFill>
                  <a:schemeClr val="tx1"/>
                </a:solidFill>
                <a:latin typeface="Arial" charset="0"/>
              </a:defRPr>
            </a:lvl1pPr>
            <a:lvl2pPr marL="720884" indent="-277263" defTabSz="914969" eaLnBrk="0" hangingPunct="0">
              <a:defRPr sz="1900">
                <a:solidFill>
                  <a:schemeClr val="tx1"/>
                </a:solidFill>
                <a:latin typeface="Arial" charset="0"/>
              </a:defRPr>
            </a:lvl2pPr>
            <a:lvl3pPr marL="1109053" indent="-221811" defTabSz="914969" eaLnBrk="0" hangingPunct="0">
              <a:defRPr sz="1900">
                <a:solidFill>
                  <a:schemeClr val="tx1"/>
                </a:solidFill>
                <a:latin typeface="Arial" charset="0"/>
              </a:defRPr>
            </a:lvl3pPr>
            <a:lvl4pPr marL="1552674" indent="-221811" defTabSz="914969" eaLnBrk="0" hangingPunct="0">
              <a:defRPr sz="1900">
                <a:solidFill>
                  <a:schemeClr val="tx1"/>
                </a:solidFill>
                <a:latin typeface="Arial" charset="0"/>
              </a:defRPr>
            </a:lvl4pPr>
            <a:lvl5pPr marL="1996295" indent="-221811" defTabSz="914969" eaLnBrk="0" hangingPunct="0">
              <a:defRPr sz="1900">
                <a:solidFill>
                  <a:schemeClr val="tx1"/>
                </a:solidFill>
                <a:latin typeface="Arial" charset="0"/>
              </a:defRPr>
            </a:lvl5pPr>
            <a:lvl6pPr marL="2439916" indent="-221811" defTabSz="914969" eaLnBrk="0" fontAlgn="base" hangingPunct="0">
              <a:spcBef>
                <a:spcPct val="0"/>
              </a:spcBef>
              <a:spcAft>
                <a:spcPct val="0"/>
              </a:spcAft>
              <a:defRPr sz="1900">
                <a:solidFill>
                  <a:schemeClr val="tx1"/>
                </a:solidFill>
                <a:latin typeface="Arial" charset="0"/>
              </a:defRPr>
            </a:lvl6pPr>
            <a:lvl7pPr marL="2883538" indent="-221811" defTabSz="914969" eaLnBrk="0" fontAlgn="base" hangingPunct="0">
              <a:spcBef>
                <a:spcPct val="0"/>
              </a:spcBef>
              <a:spcAft>
                <a:spcPct val="0"/>
              </a:spcAft>
              <a:defRPr sz="1900">
                <a:solidFill>
                  <a:schemeClr val="tx1"/>
                </a:solidFill>
                <a:latin typeface="Arial" charset="0"/>
              </a:defRPr>
            </a:lvl7pPr>
            <a:lvl8pPr marL="3327159" indent="-221811" defTabSz="914969" eaLnBrk="0" fontAlgn="base" hangingPunct="0">
              <a:spcBef>
                <a:spcPct val="0"/>
              </a:spcBef>
              <a:spcAft>
                <a:spcPct val="0"/>
              </a:spcAft>
              <a:defRPr sz="1900">
                <a:solidFill>
                  <a:schemeClr val="tx1"/>
                </a:solidFill>
                <a:latin typeface="Arial" charset="0"/>
              </a:defRPr>
            </a:lvl8pPr>
            <a:lvl9pPr marL="3770780" indent="-221811" defTabSz="914969" eaLnBrk="0" fontAlgn="base" hangingPunct="0">
              <a:spcBef>
                <a:spcPct val="0"/>
              </a:spcBef>
              <a:spcAft>
                <a:spcPct val="0"/>
              </a:spcAft>
              <a:defRPr sz="1900">
                <a:solidFill>
                  <a:schemeClr val="tx1"/>
                </a:solidFill>
                <a:latin typeface="Arial" charset="0"/>
              </a:defRPr>
            </a:lvl9pPr>
          </a:lstStyle>
          <a:p>
            <a:pPr eaLnBrk="1" hangingPunct="1">
              <a:defRPr/>
            </a:pPr>
            <a:fld id="{15D2D4CD-7146-4202-A2B1-0076BF33B95E}" type="slidenum">
              <a:rPr lang="en-US" sz="1200"/>
              <a:pPr eaLnBrk="1" hangingPunct="1">
                <a:defRPr/>
              </a:pPr>
              <a:t>27</a:t>
            </a:fld>
            <a:endParaRPr lang="en-US" sz="1200"/>
          </a:p>
        </p:txBody>
      </p:sp>
      <p:sp>
        <p:nvSpPr>
          <p:cNvPr id="235525"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969" eaLnBrk="0" hangingPunct="0">
              <a:defRPr sz="1900">
                <a:solidFill>
                  <a:schemeClr val="tx1"/>
                </a:solidFill>
                <a:latin typeface="Arial" charset="0"/>
              </a:defRPr>
            </a:lvl1pPr>
            <a:lvl2pPr marL="720884" indent="-277263" defTabSz="914969" eaLnBrk="0" hangingPunct="0">
              <a:defRPr sz="1900">
                <a:solidFill>
                  <a:schemeClr val="tx1"/>
                </a:solidFill>
                <a:latin typeface="Arial" charset="0"/>
              </a:defRPr>
            </a:lvl2pPr>
            <a:lvl3pPr marL="1109053" indent="-221811" defTabSz="914969" eaLnBrk="0" hangingPunct="0">
              <a:defRPr sz="1900">
                <a:solidFill>
                  <a:schemeClr val="tx1"/>
                </a:solidFill>
                <a:latin typeface="Arial" charset="0"/>
              </a:defRPr>
            </a:lvl3pPr>
            <a:lvl4pPr marL="1552674" indent="-221811" defTabSz="914969" eaLnBrk="0" hangingPunct="0">
              <a:defRPr sz="1900">
                <a:solidFill>
                  <a:schemeClr val="tx1"/>
                </a:solidFill>
                <a:latin typeface="Arial" charset="0"/>
              </a:defRPr>
            </a:lvl4pPr>
            <a:lvl5pPr marL="1996295" indent="-221811" defTabSz="914969" eaLnBrk="0" hangingPunct="0">
              <a:defRPr sz="1900">
                <a:solidFill>
                  <a:schemeClr val="tx1"/>
                </a:solidFill>
                <a:latin typeface="Arial" charset="0"/>
              </a:defRPr>
            </a:lvl5pPr>
            <a:lvl6pPr marL="2439916" indent="-221811" defTabSz="914969" eaLnBrk="0" fontAlgn="base" hangingPunct="0">
              <a:spcBef>
                <a:spcPct val="0"/>
              </a:spcBef>
              <a:spcAft>
                <a:spcPct val="0"/>
              </a:spcAft>
              <a:defRPr sz="1900">
                <a:solidFill>
                  <a:schemeClr val="tx1"/>
                </a:solidFill>
                <a:latin typeface="Arial" charset="0"/>
              </a:defRPr>
            </a:lvl6pPr>
            <a:lvl7pPr marL="2883538" indent="-221811" defTabSz="914969" eaLnBrk="0" fontAlgn="base" hangingPunct="0">
              <a:spcBef>
                <a:spcPct val="0"/>
              </a:spcBef>
              <a:spcAft>
                <a:spcPct val="0"/>
              </a:spcAft>
              <a:defRPr sz="1900">
                <a:solidFill>
                  <a:schemeClr val="tx1"/>
                </a:solidFill>
                <a:latin typeface="Arial" charset="0"/>
              </a:defRPr>
            </a:lvl7pPr>
            <a:lvl8pPr marL="3327159" indent="-221811" defTabSz="914969" eaLnBrk="0" fontAlgn="base" hangingPunct="0">
              <a:spcBef>
                <a:spcPct val="0"/>
              </a:spcBef>
              <a:spcAft>
                <a:spcPct val="0"/>
              </a:spcAft>
              <a:defRPr sz="1900">
                <a:solidFill>
                  <a:schemeClr val="tx1"/>
                </a:solidFill>
                <a:latin typeface="Arial" charset="0"/>
              </a:defRPr>
            </a:lvl8pPr>
            <a:lvl9pPr marL="3770780" indent="-221811" defTabSz="914969" eaLnBrk="0" fontAlgn="base" hangingPunct="0">
              <a:spcBef>
                <a:spcPct val="0"/>
              </a:spcBef>
              <a:spcAft>
                <a:spcPct val="0"/>
              </a:spcAft>
              <a:defRPr sz="1900">
                <a:solidFill>
                  <a:schemeClr val="tx1"/>
                </a:solidFill>
                <a:latin typeface="Arial" charset="0"/>
              </a:defRPr>
            </a:lvl9pPr>
          </a:lstStyle>
          <a:p>
            <a:pPr eaLnBrk="1" hangingPunct="1">
              <a:defRPr/>
            </a:pPr>
            <a:r>
              <a:rPr lang="en-US" sz="1200"/>
              <a:t>Charleston, West Virginia, 2017</a:t>
            </a:r>
          </a:p>
        </p:txBody>
      </p:sp>
      <p:sp>
        <p:nvSpPr>
          <p:cNvPr id="235526" name="Header Placeholder 5"/>
          <p:cNvSpPr>
            <a:spLocks noGrp="1"/>
          </p:cNvSpPr>
          <p:nvPr>
            <p:ph type="hdr" sz="quarter"/>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969" eaLnBrk="0" hangingPunct="0">
              <a:defRPr sz="1900">
                <a:solidFill>
                  <a:schemeClr val="tx1"/>
                </a:solidFill>
                <a:latin typeface="Arial" charset="0"/>
              </a:defRPr>
            </a:lvl1pPr>
            <a:lvl2pPr marL="720884" indent="-277263" defTabSz="914969" eaLnBrk="0" hangingPunct="0">
              <a:defRPr sz="1900">
                <a:solidFill>
                  <a:schemeClr val="tx1"/>
                </a:solidFill>
                <a:latin typeface="Arial" charset="0"/>
              </a:defRPr>
            </a:lvl2pPr>
            <a:lvl3pPr marL="1109053" indent="-221811" defTabSz="914969" eaLnBrk="0" hangingPunct="0">
              <a:defRPr sz="1900">
                <a:solidFill>
                  <a:schemeClr val="tx1"/>
                </a:solidFill>
                <a:latin typeface="Arial" charset="0"/>
              </a:defRPr>
            </a:lvl3pPr>
            <a:lvl4pPr marL="1552674" indent="-221811" defTabSz="914969" eaLnBrk="0" hangingPunct="0">
              <a:defRPr sz="1900">
                <a:solidFill>
                  <a:schemeClr val="tx1"/>
                </a:solidFill>
                <a:latin typeface="Arial" charset="0"/>
              </a:defRPr>
            </a:lvl4pPr>
            <a:lvl5pPr marL="1996295" indent="-221811" defTabSz="914969" eaLnBrk="0" hangingPunct="0">
              <a:defRPr sz="1900">
                <a:solidFill>
                  <a:schemeClr val="tx1"/>
                </a:solidFill>
                <a:latin typeface="Arial" charset="0"/>
              </a:defRPr>
            </a:lvl5pPr>
            <a:lvl6pPr marL="2439916" indent="-221811" defTabSz="914969" eaLnBrk="0" fontAlgn="base" hangingPunct="0">
              <a:spcBef>
                <a:spcPct val="0"/>
              </a:spcBef>
              <a:spcAft>
                <a:spcPct val="0"/>
              </a:spcAft>
              <a:defRPr sz="1900">
                <a:solidFill>
                  <a:schemeClr val="tx1"/>
                </a:solidFill>
                <a:latin typeface="Arial" charset="0"/>
              </a:defRPr>
            </a:lvl6pPr>
            <a:lvl7pPr marL="2883538" indent="-221811" defTabSz="914969" eaLnBrk="0" fontAlgn="base" hangingPunct="0">
              <a:spcBef>
                <a:spcPct val="0"/>
              </a:spcBef>
              <a:spcAft>
                <a:spcPct val="0"/>
              </a:spcAft>
              <a:defRPr sz="1900">
                <a:solidFill>
                  <a:schemeClr val="tx1"/>
                </a:solidFill>
                <a:latin typeface="Arial" charset="0"/>
              </a:defRPr>
            </a:lvl7pPr>
            <a:lvl8pPr marL="3327159" indent="-221811" defTabSz="914969" eaLnBrk="0" fontAlgn="base" hangingPunct="0">
              <a:spcBef>
                <a:spcPct val="0"/>
              </a:spcBef>
              <a:spcAft>
                <a:spcPct val="0"/>
              </a:spcAft>
              <a:defRPr sz="1900">
                <a:solidFill>
                  <a:schemeClr val="tx1"/>
                </a:solidFill>
                <a:latin typeface="Arial" charset="0"/>
              </a:defRPr>
            </a:lvl8pPr>
            <a:lvl9pPr marL="3770780" indent="-221811" defTabSz="914969" eaLnBrk="0" fontAlgn="base" hangingPunct="0">
              <a:spcBef>
                <a:spcPct val="0"/>
              </a:spcBef>
              <a:spcAft>
                <a:spcPct val="0"/>
              </a:spcAft>
              <a:defRPr sz="1900">
                <a:solidFill>
                  <a:schemeClr val="tx1"/>
                </a:solidFill>
                <a:latin typeface="Arial" charset="0"/>
              </a:defRPr>
            </a:lvl9pPr>
          </a:lstStyle>
          <a:p>
            <a:pPr eaLnBrk="1" hangingPunct="1">
              <a:defRPr/>
            </a:pPr>
            <a:r>
              <a:rPr lang="en-US" sz="1200"/>
              <a:t>Dr. Bouquot's cell: 281-745-2330</a:t>
            </a:r>
            <a:endParaRPr lang="en-US" sz="1200" dirty="0"/>
          </a:p>
        </p:txBody>
      </p:sp>
    </p:spTree>
    <p:extLst>
      <p:ext uri="{BB962C8B-B14F-4D97-AF65-F5344CB8AC3E}">
        <p14:creationId xmlns:p14="http://schemas.microsoft.com/office/powerpoint/2010/main" val="3821582545"/>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a:xfrm>
            <a:off x="381000" y="685800"/>
            <a:ext cx="6096000" cy="3429000"/>
          </a:xfrm>
          <a:ln/>
        </p:spPr>
      </p:sp>
      <p:sp>
        <p:nvSpPr>
          <p:cNvPr id="351235" name="Notes Placeholder 2"/>
          <p:cNvSpPr>
            <a:spLocks noGrp="1"/>
          </p:cNvSpPr>
          <p:nvPr>
            <p:ph type="body" idx="1"/>
          </p:nvPr>
        </p:nvSpPr>
        <p:spPr>
          <a:noFill/>
          <a:ln/>
        </p:spPr>
        <p:txBody>
          <a:bodyPr/>
          <a:lstStyle/>
          <a:p>
            <a:pPr eaLnBrk="1" hangingPunct="1"/>
            <a:endParaRPr lang="en-US" dirty="0">
              <a:latin typeface="Arial" pitchFamily="34" charset="0"/>
            </a:endParaRPr>
          </a:p>
        </p:txBody>
      </p:sp>
      <p:sp>
        <p:nvSpPr>
          <p:cNvPr id="351236" name="Header Placeholder 3"/>
          <p:cNvSpPr>
            <a:spLocks noGrp="1"/>
          </p:cNvSpPr>
          <p:nvPr>
            <p:ph type="hdr" sz="quarter"/>
          </p:nvPr>
        </p:nvSpPr>
        <p:spPr>
          <a:noFill/>
        </p:spPr>
        <p:txBody>
          <a:bodyPr/>
          <a:lstStyle/>
          <a:p>
            <a:r>
              <a:rPr lang="en-US">
                <a:latin typeface="Arial" pitchFamily="34" charset="0"/>
              </a:rPr>
              <a:t>Dr. Bouquot, The Abused Mouth</a:t>
            </a:r>
            <a:endParaRPr lang="en-US" dirty="0">
              <a:latin typeface="Arial" pitchFamily="34" charset="0"/>
            </a:endParaRPr>
          </a:p>
        </p:txBody>
      </p:sp>
      <p:sp>
        <p:nvSpPr>
          <p:cNvPr id="351237" name="Slide Number Placeholder 4"/>
          <p:cNvSpPr>
            <a:spLocks noGrp="1"/>
          </p:cNvSpPr>
          <p:nvPr>
            <p:ph type="sldNum" sz="quarter" idx="5"/>
          </p:nvPr>
        </p:nvSpPr>
        <p:spPr>
          <a:noFill/>
        </p:spPr>
        <p:txBody>
          <a:bodyPr/>
          <a:lstStyle/>
          <a:p>
            <a:fld id="{574970A4-9640-4D3B-8858-3E521F4BADC2}" type="slidenum">
              <a:rPr lang="en-US" smtClean="0">
                <a:latin typeface="Arial" pitchFamily="34" charset="0"/>
              </a:rPr>
              <a:pPr/>
              <a:t>254</a:t>
            </a:fld>
            <a:endParaRPr lang="en-US" dirty="0">
              <a:latin typeface="Arial" pitchFamily="34" charset="0"/>
            </a:endParaRPr>
          </a:p>
        </p:txBody>
      </p:sp>
      <p:sp>
        <p:nvSpPr>
          <p:cNvPr id="6" name="Date Placeholder 5"/>
          <p:cNvSpPr>
            <a:spLocks noGrp="1"/>
          </p:cNvSpPr>
          <p:nvPr>
            <p:ph type="dt" idx="10"/>
          </p:nvPr>
        </p:nvSpPr>
        <p:spPr/>
        <p:txBody>
          <a:bodyPr/>
          <a:lstStyle/>
          <a:p>
            <a:pPr>
              <a:defRPr/>
            </a:pPr>
            <a:r>
              <a:rPr lang="en-US"/>
              <a:t>University of Texas, Houston, 2010</a:t>
            </a:r>
            <a:endParaRPr lang="en-US" dirty="0"/>
          </a:p>
        </p:txBody>
      </p:sp>
    </p:spTree>
    <p:extLst>
      <p:ext uri="{BB962C8B-B14F-4D97-AF65-F5344CB8AC3E}">
        <p14:creationId xmlns:p14="http://schemas.microsoft.com/office/powerpoint/2010/main" val="3747742745"/>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a:xfrm>
            <a:off x="381000" y="685800"/>
            <a:ext cx="6096000" cy="3429000"/>
          </a:xfrm>
          <a:ln/>
        </p:spPr>
      </p:sp>
      <p:sp>
        <p:nvSpPr>
          <p:cNvPr id="227331" name="Notes Placeholder 2"/>
          <p:cNvSpPr>
            <a:spLocks noGrp="1"/>
          </p:cNvSpPr>
          <p:nvPr>
            <p:ph type="body" idx="1"/>
          </p:nvPr>
        </p:nvSpPr>
        <p:spPr>
          <a:noFill/>
          <a:ln/>
        </p:spPr>
        <p:txBody>
          <a:bodyPr/>
          <a:lstStyle/>
          <a:p>
            <a:pPr eaLnBrk="1" hangingPunct="1"/>
            <a:endParaRPr lang="en-US"/>
          </a:p>
        </p:txBody>
      </p:sp>
      <p:sp>
        <p:nvSpPr>
          <p:cNvPr id="227332" name="Header Placeholder 3"/>
          <p:cNvSpPr>
            <a:spLocks noGrp="1"/>
          </p:cNvSpPr>
          <p:nvPr>
            <p:ph type="hdr" sz="quarter"/>
          </p:nvPr>
        </p:nvSpPr>
        <p:spPr>
          <a:noFill/>
        </p:spPr>
        <p:txBody>
          <a:bodyPr/>
          <a:lstStyle/>
          <a:p>
            <a:r>
              <a:rPr lang="en-US"/>
              <a:t>Dr. J.E. Bouquot, The Ischemic Jaw</a:t>
            </a:r>
          </a:p>
        </p:txBody>
      </p:sp>
      <p:sp>
        <p:nvSpPr>
          <p:cNvPr id="227333" name="Slide Number Placeholder 4"/>
          <p:cNvSpPr>
            <a:spLocks noGrp="1"/>
          </p:cNvSpPr>
          <p:nvPr>
            <p:ph type="sldNum" sz="quarter" idx="5"/>
          </p:nvPr>
        </p:nvSpPr>
        <p:spPr>
          <a:noFill/>
        </p:spPr>
        <p:txBody>
          <a:bodyPr/>
          <a:lstStyle/>
          <a:p>
            <a:fld id="{9988A074-E242-496E-8930-44BB57D3E6E0}" type="slidenum">
              <a:rPr lang="en-US" smtClean="0"/>
              <a:pPr/>
              <a:t>255</a:t>
            </a:fld>
            <a:endParaRPr lang="en-US"/>
          </a:p>
        </p:txBody>
      </p:sp>
    </p:spTree>
    <p:extLst>
      <p:ext uri="{BB962C8B-B14F-4D97-AF65-F5344CB8AC3E}">
        <p14:creationId xmlns:p14="http://schemas.microsoft.com/office/powerpoint/2010/main" val="3640012912"/>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a:xfrm>
            <a:off x="381000" y="685800"/>
            <a:ext cx="6096000" cy="3429000"/>
          </a:xfrm>
          <a:ln/>
        </p:spPr>
      </p:sp>
      <p:sp>
        <p:nvSpPr>
          <p:cNvPr id="353283" name="Notes Placeholder 2"/>
          <p:cNvSpPr>
            <a:spLocks noGrp="1"/>
          </p:cNvSpPr>
          <p:nvPr>
            <p:ph type="body" idx="1"/>
          </p:nvPr>
        </p:nvSpPr>
        <p:spPr>
          <a:noFill/>
          <a:ln/>
        </p:spPr>
        <p:txBody>
          <a:bodyPr/>
          <a:lstStyle/>
          <a:p>
            <a:endParaRPr lang="en-US" dirty="0">
              <a:latin typeface="Arial" pitchFamily="34" charset="0"/>
            </a:endParaRPr>
          </a:p>
        </p:txBody>
      </p:sp>
      <p:sp>
        <p:nvSpPr>
          <p:cNvPr id="353284" name="Slide Number Placeholder 3"/>
          <p:cNvSpPr>
            <a:spLocks noGrp="1"/>
          </p:cNvSpPr>
          <p:nvPr>
            <p:ph type="sldNum" sz="quarter" idx="5"/>
          </p:nvPr>
        </p:nvSpPr>
        <p:spPr>
          <a:noFill/>
        </p:spPr>
        <p:txBody>
          <a:bodyPr/>
          <a:lstStyle/>
          <a:p>
            <a:fld id="{5D5AE2FB-219D-4067-8952-0D22C3996BEA}" type="slidenum">
              <a:rPr lang="en-US" smtClean="0">
                <a:latin typeface="Arial" pitchFamily="34" charset="0"/>
              </a:rPr>
              <a:pPr/>
              <a:t>256</a:t>
            </a:fld>
            <a:endParaRPr lang="en-US" dirty="0">
              <a:latin typeface="Arial" pitchFamily="34" charset="0"/>
            </a:endParaRPr>
          </a:p>
        </p:txBody>
      </p:sp>
      <p:sp>
        <p:nvSpPr>
          <p:cNvPr id="5" name="Date Placeholder 4"/>
          <p:cNvSpPr>
            <a:spLocks noGrp="1"/>
          </p:cNvSpPr>
          <p:nvPr>
            <p:ph type="dt" idx="10"/>
          </p:nvPr>
        </p:nvSpPr>
        <p:spPr/>
        <p:txBody>
          <a:bodyPr/>
          <a:lstStyle/>
          <a:p>
            <a:pPr>
              <a:defRPr/>
            </a:pPr>
            <a:r>
              <a:rPr lang="en-US"/>
              <a:t>University of Texas, Houston, 2010</a:t>
            </a:r>
            <a:endParaRPr lang="en-US" dirty="0"/>
          </a:p>
        </p:txBody>
      </p:sp>
      <p:sp>
        <p:nvSpPr>
          <p:cNvPr id="6" name="Header Placeholder 5"/>
          <p:cNvSpPr>
            <a:spLocks noGrp="1"/>
          </p:cNvSpPr>
          <p:nvPr>
            <p:ph type="hdr" sz="quarter" idx="11"/>
          </p:nvPr>
        </p:nvSpPr>
        <p:spPr/>
        <p:txBody>
          <a:bodyPr/>
          <a:lstStyle/>
          <a:p>
            <a:pPr>
              <a:defRPr/>
            </a:pPr>
            <a:r>
              <a:rPr lang="en-US"/>
              <a:t>Dr. Bouquot, The Abused Mouth</a:t>
            </a:r>
            <a:endParaRPr lang="en-US" dirty="0"/>
          </a:p>
        </p:txBody>
      </p:sp>
    </p:spTree>
    <p:extLst>
      <p:ext uri="{BB962C8B-B14F-4D97-AF65-F5344CB8AC3E}">
        <p14:creationId xmlns:p14="http://schemas.microsoft.com/office/powerpoint/2010/main" val="2404956790"/>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xfrm>
            <a:off x="381000" y="685800"/>
            <a:ext cx="6096000" cy="3429000"/>
          </a:xfrm>
          <a:ln/>
        </p:spPr>
      </p:sp>
      <p:sp>
        <p:nvSpPr>
          <p:cNvPr id="220163" name="Notes Placeholder 2"/>
          <p:cNvSpPr>
            <a:spLocks noGrp="1"/>
          </p:cNvSpPr>
          <p:nvPr>
            <p:ph type="body" idx="1"/>
          </p:nvPr>
        </p:nvSpPr>
        <p:spPr>
          <a:noFill/>
          <a:ln/>
        </p:spPr>
        <p:txBody>
          <a:bodyPr/>
          <a:lstStyle/>
          <a:p>
            <a:pPr eaLnBrk="1" hangingPunct="1"/>
            <a:endParaRPr lang="en-US" dirty="0">
              <a:latin typeface="Arial" pitchFamily="34" charset="0"/>
            </a:endParaRPr>
          </a:p>
        </p:txBody>
      </p:sp>
      <p:sp>
        <p:nvSpPr>
          <p:cNvPr id="220164" name="Slide Number Placeholder 3"/>
          <p:cNvSpPr>
            <a:spLocks noGrp="1"/>
          </p:cNvSpPr>
          <p:nvPr>
            <p:ph type="sldNum" sz="quarter" idx="5"/>
          </p:nvPr>
        </p:nvSpPr>
        <p:spPr>
          <a:noFill/>
        </p:spPr>
        <p:txBody>
          <a:bodyPr/>
          <a:lstStyle/>
          <a:p>
            <a:fld id="{9CF2E033-FF9C-4A9B-99C5-3F2F512EA6D2}" type="slidenum">
              <a:rPr lang="en-US" smtClean="0">
                <a:latin typeface="Arial" pitchFamily="34" charset="0"/>
              </a:rPr>
              <a:pPr/>
              <a:t>260</a:t>
            </a:fld>
            <a:endParaRPr lang="en-US" dirty="0">
              <a:latin typeface="Arial" pitchFamily="34" charset="0"/>
            </a:endParaRPr>
          </a:p>
        </p:txBody>
      </p:sp>
      <p:sp>
        <p:nvSpPr>
          <p:cNvPr id="5" name="Date Placeholder 4"/>
          <p:cNvSpPr>
            <a:spLocks noGrp="1"/>
          </p:cNvSpPr>
          <p:nvPr>
            <p:ph type="dt" idx="10"/>
          </p:nvPr>
        </p:nvSpPr>
        <p:spPr/>
        <p:txBody>
          <a:bodyPr/>
          <a:lstStyle/>
          <a:p>
            <a:pPr>
              <a:defRPr/>
            </a:pPr>
            <a:r>
              <a:rPr lang="en-US"/>
              <a:t>Star of the South, 2009</a:t>
            </a:r>
            <a:endParaRPr lang="en-US" dirty="0"/>
          </a:p>
        </p:txBody>
      </p:sp>
      <p:sp>
        <p:nvSpPr>
          <p:cNvPr id="6" name="Header Placeholder 5"/>
          <p:cNvSpPr>
            <a:spLocks noGrp="1"/>
          </p:cNvSpPr>
          <p:nvPr>
            <p:ph type="hdr" sz="quarter" idx="11"/>
          </p:nvPr>
        </p:nvSpPr>
        <p:spPr/>
        <p:txBody>
          <a:bodyPr/>
          <a:lstStyle/>
          <a:p>
            <a:pPr>
              <a:defRPr/>
            </a:pPr>
            <a:r>
              <a:rPr lang="en-US"/>
              <a:t>Dr. Bouquot, Abused Mouth</a:t>
            </a:r>
            <a:endParaRPr lang="en-US" dirty="0"/>
          </a:p>
        </p:txBody>
      </p:sp>
    </p:spTree>
    <p:extLst>
      <p:ext uri="{BB962C8B-B14F-4D97-AF65-F5344CB8AC3E}">
        <p14:creationId xmlns:p14="http://schemas.microsoft.com/office/powerpoint/2010/main" val="2330566563"/>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a:xfrm>
            <a:off x="381000" y="685800"/>
            <a:ext cx="6096000" cy="3429000"/>
          </a:xfrm>
          <a:ln/>
        </p:spPr>
      </p:sp>
      <p:sp>
        <p:nvSpPr>
          <p:cNvPr id="288771" name="Notes Placeholder 2"/>
          <p:cNvSpPr>
            <a:spLocks noGrp="1"/>
          </p:cNvSpPr>
          <p:nvPr>
            <p:ph type="body" idx="1"/>
          </p:nvPr>
        </p:nvSpPr>
        <p:spPr>
          <a:noFill/>
          <a:ln/>
        </p:spPr>
        <p:txBody>
          <a:bodyPr/>
          <a:lstStyle/>
          <a:p>
            <a:endParaRPr lang="en-US"/>
          </a:p>
        </p:txBody>
      </p:sp>
      <p:sp>
        <p:nvSpPr>
          <p:cNvPr id="4" name="Slide Number Placeholder 3"/>
          <p:cNvSpPr>
            <a:spLocks noGrp="1"/>
          </p:cNvSpPr>
          <p:nvPr>
            <p:ph type="sldNum" sz="quarter" idx="5"/>
          </p:nvPr>
        </p:nvSpPr>
        <p:spPr/>
        <p:txBody>
          <a:bodyPr/>
          <a:lstStyle/>
          <a:p>
            <a:pPr>
              <a:defRPr/>
            </a:pPr>
            <a:fld id="{A6EDA204-B395-4FF3-8AEA-8E29B910850E}" type="slidenum">
              <a:rPr lang="en-US" smtClean="0"/>
              <a:pPr>
                <a:defRPr/>
              </a:pPr>
              <a:t>264</a:t>
            </a:fld>
            <a:endParaRPr lang="en-US"/>
          </a:p>
        </p:txBody>
      </p:sp>
    </p:spTree>
    <p:extLst>
      <p:ext uri="{BB962C8B-B14F-4D97-AF65-F5344CB8AC3E}">
        <p14:creationId xmlns:p14="http://schemas.microsoft.com/office/powerpoint/2010/main" val="2897181832"/>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a:xfrm>
            <a:off x="381000" y="685800"/>
            <a:ext cx="6096000" cy="3429000"/>
          </a:xfrm>
          <a:ln/>
        </p:spPr>
      </p:sp>
      <p:sp>
        <p:nvSpPr>
          <p:cNvPr id="288771" name="Notes Placeholder 2"/>
          <p:cNvSpPr>
            <a:spLocks noGrp="1"/>
          </p:cNvSpPr>
          <p:nvPr>
            <p:ph type="body" idx="1"/>
          </p:nvPr>
        </p:nvSpPr>
        <p:spPr>
          <a:noFill/>
          <a:ln/>
        </p:spPr>
        <p:txBody>
          <a:bodyPr/>
          <a:lstStyle/>
          <a:p>
            <a:endParaRPr lang="en-US"/>
          </a:p>
        </p:txBody>
      </p:sp>
      <p:sp>
        <p:nvSpPr>
          <p:cNvPr id="4" name="Slide Number Placeholder 3"/>
          <p:cNvSpPr>
            <a:spLocks noGrp="1"/>
          </p:cNvSpPr>
          <p:nvPr>
            <p:ph type="sldNum" sz="quarter" idx="5"/>
          </p:nvPr>
        </p:nvSpPr>
        <p:spPr/>
        <p:txBody>
          <a:bodyPr/>
          <a:lstStyle/>
          <a:p>
            <a:pPr>
              <a:defRPr/>
            </a:pPr>
            <a:fld id="{A6EDA204-B395-4FF3-8AEA-8E29B910850E}" type="slidenum">
              <a:rPr lang="en-US" smtClean="0"/>
              <a:pPr>
                <a:defRPr/>
              </a:pPr>
              <a:t>265</a:t>
            </a:fld>
            <a:endParaRPr lang="en-US"/>
          </a:p>
        </p:txBody>
      </p:sp>
    </p:spTree>
    <p:extLst>
      <p:ext uri="{BB962C8B-B14F-4D97-AF65-F5344CB8AC3E}">
        <p14:creationId xmlns:p14="http://schemas.microsoft.com/office/powerpoint/2010/main" val="2937051735"/>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p:cNvSpPr>
            <a:spLocks noGrp="1" noRot="1" noChangeAspect="1" noTextEdit="1"/>
          </p:cNvSpPr>
          <p:nvPr>
            <p:ph type="sldImg"/>
          </p:nvPr>
        </p:nvSpPr>
        <p:spPr>
          <a:xfrm>
            <a:off x="381000" y="685800"/>
            <a:ext cx="6096000" cy="3429000"/>
          </a:xfrm>
          <a:ln/>
        </p:spPr>
      </p:sp>
      <p:sp>
        <p:nvSpPr>
          <p:cNvPr id="287747" name="Notes Placeholder 2"/>
          <p:cNvSpPr>
            <a:spLocks noGrp="1"/>
          </p:cNvSpPr>
          <p:nvPr>
            <p:ph type="body" idx="1"/>
          </p:nvPr>
        </p:nvSpPr>
        <p:spPr>
          <a:noFill/>
          <a:ln/>
        </p:spPr>
        <p:txBody>
          <a:bodyPr/>
          <a:lstStyle/>
          <a:p>
            <a:endParaRPr lang="en-US"/>
          </a:p>
        </p:txBody>
      </p:sp>
      <p:sp>
        <p:nvSpPr>
          <p:cNvPr id="4" name="Slide Number Placeholder 3"/>
          <p:cNvSpPr>
            <a:spLocks noGrp="1"/>
          </p:cNvSpPr>
          <p:nvPr>
            <p:ph type="sldNum" sz="quarter" idx="5"/>
          </p:nvPr>
        </p:nvSpPr>
        <p:spPr/>
        <p:txBody>
          <a:bodyPr/>
          <a:lstStyle/>
          <a:p>
            <a:pPr>
              <a:defRPr/>
            </a:pPr>
            <a:fld id="{CA68654E-0754-4C32-970C-CD7E41B3E87E}" type="slidenum">
              <a:rPr lang="en-US" smtClean="0"/>
              <a:pPr>
                <a:defRPr/>
              </a:pPr>
              <a:t>266</a:t>
            </a:fld>
            <a:endParaRPr lang="en-US"/>
          </a:p>
        </p:txBody>
      </p:sp>
    </p:spTree>
    <p:extLst>
      <p:ext uri="{BB962C8B-B14F-4D97-AF65-F5344CB8AC3E}">
        <p14:creationId xmlns:p14="http://schemas.microsoft.com/office/powerpoint/2010/main" val="321258241"/>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a:xfrm>
            <a:off x="381000" y="685800"/>
            <a:ext cx="6096000" cy="3429000"/>
          </a:xfrm>
          <a:ln/>
        </p:spPr>
      </p:sp>
      <p:sp>
        <p:nvSpPr>
          <p:cNvPr id="294915" name="Notes Placeholder 2"/>
          <p:cNvSpPr>
            <a:spLocks noGrp="1"/>
          </p:cNvSpPr>
          <p:nvPr>
            <p:ph type="body" idx="1"/>
          </p:nvPr>
        </p:nvSpPr>
        <p:spPr>
          <a:noFill/>
          <a:ln/>
        </p:spPr>
        <p:txBody>
          <a:bodyPr/>
          <a:lstStyle/>
          <a:p>
            <a:pPr eaLnBrk="1" hangingPunct="1"/>
            <a:endParaRPr lang="en-US"/>
          </a:p>
        </p:txBody>
      </p:sp>
      <p:sp>
        <p:nvSpPr>
          <p:cNvPr id="292868" name="Slide Number Placeholder 3"/>
          <p:cNvSpPr>
            <a:spLocks noGrp="1"/>
          </p:cNvSpPr>
          <p:nvPr>
            <p:ph type="sldNum" sz="quarter" idx="5"/>
          </p:nvPr>
        </p:nvSpPr>
        <p:spPr/>
        <p:txBody>
          <a:bodyPr/>
          <a:lstStyle/>
          <a:p>
            <a:pPr>
              <a:defRPr/>
            </a:pPr>
            <a:fld id="{4F914BE3-84FC-4AA1-A2BA-903094C5D52F}" type="slidenum">
              <a:rPr lang="en-US" smtClean="0"/>
              <a:pPr>
                <a:defRPr/>
              </a:pPr>
              <a:t>267</a:t>
            </a:fld>
            <a:endParaRPr lang="en-US"/>
          </a:p>
        </p:txBody>
      </p:sp>
    </p:spTree>
    <p:extLst>
      <p:ext uri="{BB962C8B-B14F-4D97-AF65-F5344CB8AC3E}">
        <p14:creationId xmlns:p14="http://schemas.microsoft.com/office/powerpoint/2010/main" val="1971848634"/>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Slide Image Placeholder 1"/>
          <p:cNvSpPr>
            <a:spLocks noGrp="1" noRot="1" noChangeAspect="1" noTextEdit="1"/>
          </p:cNvSpPr>
          <p:nvPr>
            <p:ph type="sldImg"/>
          </p:nvPr>
        </p:nvSpPr>
        <p:spPr>
          <a:xfrm>
            <a:off x="381000" y="685800"/>
            <a:ext cx="6096000" cy="3429000"/>
          </a:xfrm>
          <a:ln/>
        </p:spPr>
      </p:sp>
      <p:sp>
        <p:nvSpPr>
          <p:cNvPr id="390147" name="Notes Placeholder 2"/>
          <p:cNvSpPr>
            <a:spLocks noGrp="1"/>
          </p:cNvSpPr>
          <p:nvPr>
            <p:ph type="body" idx="1"/>
          </p:nvPr>
        </p:nvSpPr>
        <p:spPr>
          <a:noFill/>
          <a:ln/>
        </p:spPr>
        <p:txBody>
          <a:bodyPr/>
          <a:lstStyle/>
          <a:p>
            <a:pPr eaLnBrk="1" hangingPunct="1"/>
            <a:endParaRPr lang="en-US"/>
          </a:p>
        </p:txBody>
      </p:sp>
      <p:sp>
        <p:nvSpPr>
          <p:cNvPr id="390148" name="Slide Number Placeholder 3"/>
          <p:cNvSpPr>
            <a:spLocks noGrp="1"/>
          </p:cNvSpPr>
          <p:nvPr>
            <p:ph type="sldNum" sz="quarter" idx="5"/>
          </p:nvPr>
        </p:nvSpPr>
        <p:spPr>
          <a:noFill/>
        </p:spPr>
        <p:txBody>
          <a:bodyPr/>
          <a:lstStyle/>
          <a:p>
            <a:fld id="{1D6C0F7E-7D54-442D-8B7E-07DEE7FF3E86}" type="slidenum">
              <a:rPr lang="en-US" smtClean="0"/>
              <a:pPr/>
              <a:t>268</a:t>
            </a:fld>
            <a:endParaRPr lang="en-US"/>
          </a:p>
        </p:txBody>
      </p:sp>
    </p:spTree>
    <p:extLst>
      <p:ext uri="{BB962C8B-B14F-4D97-AF65-F5344CB8AC3E}">
        <p14:creationId xmlns:p14="http://schemas.microsoft.com/office/powerpoint/2010/main" val="602548108"/>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Slide Image Placeholder 1"/>
          <p:cNvSpPr>
            <a:spLocks noGrp="1" noRot="1" noChangeAspect="1" noTextEdit="1"/>
          </p:cNvSpPr>
          <p:nvPr>
            <p:ph type="sldImg"/>
          </p:nvPr>
        </p:nvSpPr>
        <p:spPr>
          <a:xfrm>
            <a:off x="381000" y="685800"/>
            <a:ext cx="6096000" cy="3429000"/>
          </a:xfrm>
          <a:ln/>
        </p:spPr>
      </p:sp>
      <p:sp>
        <p:nvSpPr>
          <p:cNvPr id="390147" name="Notes Placeholder 2"/>
          <p:cNvSpPr>
            <a:spLocks noGrp="1"/>
          </p:cNvSpPr>
          <p:nvPr>
            <p:ph type="body" idx="1"/>
          </p:nvPr>
        </p:nvSpPr>
        <p:spPr>
          <a:noFill/>
          <a:ln/>
        </p:spPr>
        <p:txBody>
          <a:bodyPr/>
          <a:lstStyle/>
          <a:p>
            <a:pPr eaLnBrk="1" hangingPunct="1"/>
            <a:endParaRPr lang="en-US"/>
          </a:p>
        </p:txBody>
      </p:sp>
      <p:sp>
        <p:nvSpPr>
          <p:cNvPr id="390148" name="Slide Number Placeholder 3"/>
          <p:cNvSpPr>
            <a:spLocks noGrp="1"/>
          </p:cNvSpPr>
          <p:nvPr>
            <p:ph type="sldNum" sz="quarter" idx="5"/>
          </p:nvPr>
        </p:nvSpPr>
        <p:spPr>
          <a:noFill/>
        </p:spPr>
        <p:txBody>
          <a:bodyPr/>
          <a:lstStyle/>
          <a:p>
            <a:fld id="{1D6C0F7E-7D54-442D-8B7E-07DEE7FF3E86}" type="slidenum">
              <a:rPr lang="en-US" smtClean="0"/>
              <a:pPr/>
              <a:t>269</a:t>
            </a:fld>
            <a:endParaRPr lang="en-US"/>
          </a:p>
        </p:txBody>
      </p:sp>
    </p:spTree>
    <p:extLst>
      <p:ext uri="{BB962C8B-B14F-4D97-AF65-F5344CB8AC3E}">
        <p14:creationId xmlns:p14="http://schemas.microsoft.com/office/powerpoint/2010/main" val="63568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96260" name="Header Placeholder 3"/>
          <p:cNvSpPr>
            <a:spLocks noGrp="1"/>
          </p:cNvSpPr>
          <p:nvPr>
            <p:ph type="hdr" sz="quarter"/>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969" eaLnBrk="0" hangingPunct="0">
              <a:defRPr sz="1900">
                <a:solidFill>
                  <a:schemeClr val="tx1"/>
                </a:solidFill>
                <a:latin typeface="Arial" charset="0"/>
              </a:defRPr>
            </a:lvl1pPr>
            <a:lvl2pPr marL="720884" indent="-277263" defTabSz="914969" eaLnBrk="0" hangingPunct="0">
              <a:defRPr sz="1900">
                <a:solidFill>
                  <a:schemeClr val="tx1"/>
                </a:solidFill>
                <a:latin typeface="Arial" charset="0"/>
              </a:defRPr>
            </a:lvl2pPr>
            <a:lvl3pPr marL="1109053" indent="-221811" defTabSz="914969" eaLnBrk="0" hangingPunct="0">
              <a:defRPr sz="1900">
                <a:solidFill>
                  <a:schemeClr val="tx1"/>
                </a:solidFill>
                <a:latin typeface="Arial" charset="0"/>
              </a:defRPr>
            </a:lvl3pPr>
            <a:lvl4pPr marL="1552674" indent="-221811" defTabSz="914969" eaLnBrk="0" hangingPunct="0">
              <a:defRPr sz="1900">
                <a:solidFill>
                  <a:schemeClr val="tx1"/>
                </a:solidFill>
                <a:latin typeface="Arial" charset="0"/>
              </a:defRPr>
            </a:lvl4pPr>
            <a:lvl5pPr marL="1996295" indent="-221811" defTabSz="914969" eaLnBrk="0" hangingPunct="0">
              <a:defRPr sz="1900">
                <a:solidFill>
                  <a:schemeClr val="tx1"/>
                </a:solidFill>
                <a:latin typeface="Arial" charset="0"/>
              </a:defRPr>
            </a:lvl5pPr>
            <a:lvl6pPr marL="2439916" indent="-221811" defTabSz="914969" eaLnBrk="0" fontAlgn="base" hangingPunct="0">
              <a:spcBef>
                <a:spcPct val="0"/>
              </a:spcBef>
              <a:spcAft>
                <a:spcPct val="0"/>
              </a:spcAft>
              <a:defRPr sz="1900">
                <a:solidFill>
                  <a:schemeClr val="tx1"/>
                </a:solidFill>
                <a:latin typeface="Arial" charset="0"/>
              </a:defRPr>
            </a:lvl6pPr>
            <a:lvl7pPr marL="2883538" indent="-221811" defTabSz="914969" eaLnBrk="0" fontAlgn="base" hangingPunct="0">
              <a:spcBef>
                <a:spcPct val="0"/>
              </a:spcBef>
              <a:spcAft>
                <a:spcPct val="0"/>
              </a:spcAft>
              <a:defRPr sz="1900">
                <a:solidFill>
                  <a:schemeClr val="tx1"/>
                </a:solidFill>
                <a:latin typeface="Arial" charset="0"/>
              </a:defRPr>
            </a:lvl7pPr>
            <a:lvl8pPr marL="3327159" indent="-221811" defTabSz="914969" eaLnBrk="0" fontAlgn="base" hangingPunct="0">
              <a:spcBef>
                <a:spcPct val="0"/>
              </a:spcBef>
              <a:spcAft>
                <a:spcPct val="0"/>
              </a:spcAft>
              <a:defRPr sz="1900">
                <a:solidFill>
                  <a:schemeClr val="tx1"/>
                </a:solidFill>
                <a:latin typeface="Arial" charset="0"/>
              </a:defRPr>
            </a:lvl8pPr>
            <a:lvl9pPr marL="3770780" indent="-221811" defTabSz="914969" eaLnBrk="0" fontAlgn="base" hangingPunct="0">
              <a:spcBef>
                <a:spcPct val="0"/>
              </a:spcBef>
              <a:spcAft>
                <a:spcPct val="0"/>
              </a:spcAft>
              <a:defRPr sz="1900">
                <a:solidFill>
                  <a:schemeClr val="tx1"/>
                </a:solidFill>
                <a:latin typeface="Arial" charset="0"/>
              </a:defRPr>
            </a:lvl9pPr>
          </a:lstStyle>
          <a:p>
            <a:pPr eaLnBrk="1" hangingPunct="1">
              <a:defRPr/>
            </a:pPr>
            <a:r>
              <a:rPr lang="en-US" sz="1200" dirty="0">
                <a:solidFill>
                  <a:prstClr val="black"/>
                </a:solidFill>
              </a:rPr>
              <a:t>Dr. Bouquot, Soft Tissue Tumors</a:t>
            </a:r>
          </a:p>
        </p:txBody>
      </p:sp>
      <p:sp>
        <p:nvSpPr>
          <p:cNvPr id="96261" name="Slide Number Placeholder 4"/>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969" eaLnBrk="0" hangingPunct="0">
              <a:defRPr sz="1900">
                <a:solidFill>
                  <a:schemeClr val="tx1"/>
                </a:solidFill>
                <a:latin typeface="Arial" charset="0"/>
              </a:defRPr>
            </a:lvl1pPr>
            <a:lvl2pPr marL="720884" indent="-277263" defTabSz="914969" eaLnBrk="0" hangingPunct="0">
              <a:defRPr sz="1900">
                <a:solidFill>
                  <a:schemeClr val="tx1"/>
                </a:solidFill>
                <a:latin typeface="Arial" charset="0"/>
              </a:defRPr>
            </a:lvl2pPr>
            <a:lvl3pPr marL="1109053" indent="-221811" defTabSz="914969" eaLnBrk="0" hangingPunct="0">
              <a:defRPr sz="1900">
                <a:solidFill>
                  <a:schemeClr val="tx1"/>
                </a:solidFill>
                <a:latin typeface="Arial" charset="0"/>
              </a:defRPr>
            </a:lvl3pPr>
            <a:lvl4pPr marL="1552674" indent="-221811" defTabSz="914969" eaLnBrk="0" hangingPunct="0">
              <a:defRPr sz="1900">
                <a:solidFill>
                  <a:schemeClr val="tx1"/>
                </a:solidFill>
                <a:latin typeface="Arial" charset="0"/>
              </a:defRPr>
            </a:lvl4pPr>
            <a:lvl5pPr marL="1996295" indent="-221811" defTabSz="914969" eaLnBrk="0" hangingPunct="0">
              <a:defRPr sz="1900">
                <a:solidFill>
                  <a:schemeClr val="tx1"/>
                </a:solidFill>
                <a:latin typeface="Arial" charset="0"/>
              </a:defRPr>
            </a:lvl5pPr>
            <a:lvl6pPr marL="2439916" indent="-221811" defTabSz="914969" eaLnBrk="0" fontAlgn="base" hangingPunct="0">
              <a:spcBef>
                <a:spcPct val="0"/>
              </a:spcBef>
              <a:spcAft>
                <a:spcPct val="0"/>
              </a:spcAft>
              <a:defRPr sz="1900">
                <a:solidFill>
                  <a:schemeClr val="tx1"/>
                </a:solidFill>
                <a:latin typeface="Arial" charset="0"/>
              </a:defRPr>
            </a:lvl6pPr>
            <a:lvl7pPr marL="2883538" indent="-221811" defTabSz="914969" eaLnBrk="0" fontAlgn="base" hangingPunct="0">
              <a:spcBef>
                <a:spcPct val="0"/>
              </a:spcBef>
              <a:spcAft>
                <a:spcPct val="0"/>
              </a:spcAft>
              <a:defRPr sz="1900">
                <a:solidFill>
                  <a:schemeClr val="tx1"/>
                </a:solidFill>
                <a:latin typeface="Arial" charset="0"/>
              </a:defRPr>
            </a:lvl7pPr>
            <a:lvl8pPr marL="3327159" indent="-221811" defTabSz="914969" eaLnBrk="0" fontAlgn="base" hangingPunct="0">
              <a:spcBef>
                <a:spcPct val="0"/>
              </a:spcBef>
              <a:spcAft>
                <a:spcPct val="0"/>
              </a:spcAft>
              <a:defRPr sz="1900">
                <a:solidFill>
                  <a:schemeClr val="tx1"/>
                </a:solidFill>
                <a:latin typeface="Arial" charset="0"/>
              </a:defRPr>
            </a:lvl8pPr>
            <a:lvl9pPr marL="3770780" indent="-221811" defTabSz="914969" eaLnBrk="0" fontAlgn="base" hangingPunct="0">
              <a:spcBef>
                <a:spcPct val="0"/>
              </a:spcBef>
              <a:spcAft>
                <a:spcPct val="0"/>
              </a:spcAft>
              <a:defRPr sz="1900">
                <a:solidFill>
                  <a:schemeClr val="tx1"/>
                </a:solidFill>
                <a:latin typeface="Arial" charset="0"/>
              </a:defRPr>
            </a:lvl9pPr>
          </a:lstStyle>
          <a:p>
            <a:pPr eaLnBrk="1" hangingPunct="1">
              <a:defRPr/>
            </a:pPr>
            <a:fld id="{DB1E472E-3F18-49A5-B209-9E7BA2A53810}" type="slidenum">
              <a:rPr lang="en-US" sz="1200">
                <a:solidFill>
                  <a:prstClr val="black"/>
                </a:solidFill>
              </a:rPr>
              <a:pPr eaLnBrk="1" hangingPunct="1">
                <a:defRPr/>
              </a:pPr>
              <a:t>2</a:t>
            </a:fld>
            <a:endParaRPr lang="en-US" sz="1200" dirty="0">
              <a:solidFill>
                <a:prstClr val="black"/>
              </a:solidFill>
            </a:endParaRPr>
          </a:p>
        </p:txBody>
      </p:sp>
      <p:sp>
        <p:nvSpPr>
          <p:cNvPr id="96262" name="Date Placeholder 5"/>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969" eaLnBrk="0" hangingPunct="0">
              <a:defRPr sz="1900">
                <a:solidFill>
                  <a:schemeClr val="tx1"/>
                </a:solidFill>
                <a:latin typeface="Arial" charset="0"/>
              </a:defRPr>
            </a:lvl1pPr>
            <a:lvl2pPr marL="720884" indent="-277263" defTabSz="914969" eaLnBrk="0" hangingPunct="0">
              <a:defRPr sz="1900">
                <a:solidFill>
                  <a:schemeClr val="tx1"/>
                </a:solidFill>
                <a:latin typeface="Arial" charset="0"/>
              </a:defRPr>
            </a:lvl2pPr>
            <a:lvl3pPr marL="1109053" indent="-221811" defTabSz="914969" eaLnBrk="0" hangingPunct="0">
              <a:defRPr sz="1900">
                <a:solidFill>
                  <a:schemeClr val="tx1"/>
                </a:solidFill>
                <a:latin typeface="Arial" charset="0"/>
              </a:defRPr>
            </a:lvl3pPr>
            <a:lvl4pPr marL="1552674" indent="-221811" defTabSz="914969" eaLnBrk="0" hangingPunct="0">
              <a:defRPr sz="1900">
                <a:solidFill>
                  <a:schemeClr val="tx1"/>
                </a:solidFill>
                <a:latin typeface="Arial" charset="0"/>
              </a:defRPr>
            </a:lvl4pPr>
            <a:lvl5pPr marL="1996295" indent="-221811" defTabSz="914969" eaLnBrk="0" hangingPunct="0">
              <a:defRPr sz="1900">
                <a:solidFill>
                  <a:schemeClr val="tx1"/>
                </a:solidFill>
                <a:latin typeface="Arial" charset="0"/>
              </a:defRPr>
            </a:lvl5pPr>
            <a:lvl6pPr marL="2439916" indent="-221811" defTabSz="914969" eaLnBrk="0" fontAlgn="base" hangingPunct="0">
              <a:spcBef>
                <a:spcPct val="0"/>
              </a:spcBef>
              <a:spcAft>
                <a:spcPct val="0"/>
              </a:spcAft>
              <a:defRPr sz="1900">
                <a:solidFill>
                  <a:schemeClr val="tx1"/>
                </a:solidFill>
                <a:latin typeface="Arial" charset="0"/>
              </a:defRPr>
            </a:lvl6pPr>
            <a:lvl7pPr marL="2883538" indent="-221811" defTabSz="914969" eaLnBrk="0" fontAlgn="base" hangingPunct="0">
              <a:spcBef>
                <a:spcPct val="0"/>
              </a:spcBef>
              <a:spcAft>
                <a:spcPct val="0"/>
              </a:spcAft>
              <a:defRPr sz="1900">
                <a:solidFill>
                  <a:schemeClr val="tx1"/>
                </a:solidFill>
                <a:latin typeface="Arial" charset="0"/>
              </a:defRPr>
            </a:lvl7pPr>
            <a:lvl8pPr marL="3327159" indent="-221811" defTabSz="914969" eaLnBrk="0" fontAlgn="base" hangingPunct="0">
              <a:spcBef>
                <a:spcPct val="0"/>
              </a:spcBef>
              <a:spcAft>
                <a:spcPct val="0"/>
              </a:spcAft>
              <a:defRPr sz="1900">
                <a:solidFill>
                  <a:schemeClr val="tx1"/>
                </a:solidFill>
                <a:latin typeface="Arial" charset="0"/>
              </a:defRPr>
            </a:lvl8pPr>
            <a:lvl9pPr marL="3770780" indent="-221811" defTabSz="914969" eaLnBrk="0" fontAlgn="base" hangingPunct="0">
              <a:spcBef>
                <a:spcPct val="0"/>
              </a:spcBef>
              <a:spcAft>
                <a:spcPct val="0"/>
              </a:spcAft>
              <a:defRPr sz="1900">
                <a:solidFill>
                  <a:schemeClr val="tx1"/>
                </a:solidFill>
                <a:latin typeface="Arial" charset="0"/>
              </a:defRPr>
            </a:lvl9pPr>
          </a:lstStyle>
          <a:p>
            <a:pPr eaLnBrk="1" hangingPunct="1">
              <a:defRPr/>
            </a:pPr>
            <a:r>
              <a:rPr lang="en-US" sz="1200" dirty="0">
                <a:solidFill>
                  <a:prstClr val="black"/>
                </a:solidFill>
              </a:rPr>
              <a:t>January, 2009</a:t>
            </a:r>
          </a:p>
        </p:txBody>
      </p:sp>
    </p:spTree>
    <p:extLst>
      <p:ext uri="{BB962C8B-B14F-4D97-AF65-F5344CB8AC3E}">
        <p14:creationId xmlns:p14="http://schemas.microsoft.com/office/powerpoint/2010/main" val="4192569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xfrm>
            <a:off x="381000" y="685800"/>
            <a:ext cx="6096000" cy="3429000"/>
          </a:xfrm>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552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969" eaLnBrk="0" hangingPunct="0">
              <a:defRPr sz="1900">
                <a:solidFill>
                  <a:schemeClr val="tx1"/>
                </a:solidFill>
                <a:latin typeface="Arial" charset="0"/>
              </a:defRPr>
            </a:lvl1pPr>
            <a:lvl2pPr marL="720884" indent="-277263" defTabSz="914969" eaLnBrk="0" hangingPunct="0">
              <a:defRPr sz="1900">
                <a:solidFill>
                  <a:schemeClr val="tx1"/>
                </a:solidFill>
                <a:latin typeface="Arial" charset="0"/>
              </a:defRPr>
            </a:lvl2pPr>
            <a:lvl3pPr marL="1109053" indent="-221811" defTabSz="914969" eaLnBrk="0" hangingPunct="0">
              <a:defRPr sz="1900">
                <a:solidFill>
                  <a:schemeClr val="tx1"/>
                </a:solidFill>
                <a:latin typeface="Arial" charset="0"/>
              </a:defRPr>
            </a:lvl3pPr>
            <a:lvl4pPr marL="1552674" indent="-221811" defTabSz="914969" eaLnBrk="0" hangingPunct="0">
              <a:defRPr sz="1900">
                <a:solidFill>
                  <a:schemeClr val="tx1"/>
                </a:solidFill>
                <a:latin typeface="Arial" charset="0"/>
              </a:defRPr>
            </a:lvl4pPr>
            <a:lvl5pPr marL="1996295" indent="-221811" defTabSz="914969" eaLnBrk="0" hangingPunct="0">
              <a:defRPr sz="1900">
                <a:solidFill>
                  <a:schemeClr val="tx1"/>
                </a:solidFill>
                <a:latin typeface="Arial" charset="0"/>
              </a:defRPr>
            </a:lvl5pPr>
            <a:lvl6pPr marL="2439916" indent="-221811" defTabSz="914969" eaLnBrk="0" fontAlgn="base" hangingPunct="0">
              <a:spcBef>
                <a:spcPct val="0"/>
              </a:spcBef>
              <a:spcAft>
                <a:spcPct val="0"/>
              </a:spcAft>
              <a:defRPr sz="1900">
                <a:solidFill>
                  <a:schemeClr val="tx1"/>
                </a:solidFill>
                <a:latin typeface="Arial" charset="0"/>
              </a:defRPr>
            </a:lvl6pPr>
            <a:lvl7pPr marL="2883538" indent="-221811" defTabSz="914969" eaLnBrk="0" fontAlgn="base" hangingPunct="0">
              <a:spcBef>
                <a:spcPct val="0"/>
              </a:spcBef>
              <a:spcAft>
                <a:spcPct val="0"/>
              </a:spcAft>
              <a:defRPr sz="1900">
                <a:solidFill>
                  <a:schemeClr val="tx1"/>
                </a:solidFill>
                <a:latin typeface="Arial" charset="0"/>
              </a:defRPr>
            </a:lvl7pPr>
            <a:lvl8pPr marL="3327159" indent="-221811" defTabSz="914969" eaLnBrk="0" fontAlgn="base" hangingPunct="0">
              <a:spcBef>
                <a:spcPct val="0"/>
              </a:spcBef>
              <a:spcAft>
                <a:spcPct val="0"/>
              </a:spcAft>
              <a:defRPr sz="1900">
                <a:solidFill>
                  <a:schemeClr val="tx1"/>
                </a:solidFill>
                <a:latin typeface="Arial" charset="0"/>
              </a:defRPr>
            </a:lvl8pPr>
            <a:lvl9pPr marL="3770780" indent="-221811" defTabSz="914969" eaLnBrk="0" fontAlgn="base" hangingPunct="0">
              <a:spcBef>
                <a:spcPct val="0"/>
              </a:spcBef>
              <a:spcAft>
                <a:spcPct val="0"/>
              </a:spcAft>
              <a:defRPr sz="1900">
                <a:solidFill>
                  <a:schemeClr val="tx1"/>
                </a:solidFill>
                <a:latin typeface="Arial" charset="0"/>
              </a:defRPr>
            </a:lvl9pPr>
          </a:lstStyle>
          <a:p>
            <a:pPr eaLnBrk="1" hangingPunct="1">
              <a:defRPr/>
            </a:pPr>
            <a:fld id="{15D2D4CD-7146-4202-A2B1-0076BF33B95E}" type="slidenum">
              <a:rPr lang="en-US" sz="1200"/>
              <a:pPr eaLnBrk="1" hangingPunct="1">
                <a:defRPr/>
              </a:pPr>
              <a:t>28</a:t>
            </a:fld>
            <a:endParaRPr lang="en-US" sz="1200"/>
          </a:p>
        </p:txBody>
      </p:sp>
      <p:sp>
        <p:nvSpPr>
          <p:cNvPr id="235525"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969" eaLnBrk="0" hangingPunct="0">
              <a:defRPr sz="1900">
                <a:solidFill>
                  <a:schemeClr val="tx1"/>
                </a:solidFill>
                <a:latin typeface="Arial" charset="0"/>
              </a:defRPr>
            </a:lvl1pPr>
            <a:lvl2pPr marL="720884" indent="-277263" defTabSz="914969" eaLnBrk="0" hangingPunct="0">
              <a:defRPr sz="1900">
                <a:solidFill>
                  <a:schemeClr val="tx1"/>
                </a:solidFill>
                <a:latin typeface="Arial" charset="0"/>
              </a:defRPr>
            </a:lvl2pPr>
            <a:lvl3pPr marL="1109053" indent="-221811" defTabSz="914969" eaLnBrk="0" hangingPunct="0">
              <a:defRPr sz="1900">
                <a:solidFill>
                  <a:schemeClr val="tx1"/>
                </a:solidFill>
                <a:latin typeface="Arial" charset="0"/>
              </a:defRPr>
            </a:lvl3pPr>
            <a:lvl4pPr marL="1552674" indent="-221811" defTabSz="914969" eaLnBrk="0" hangingPunct="0">
              <a:defRPr sz="1900">
                <a:solidFill>
                  <a:schemeClr val="tx1"/>
                </a:solidFill>
                <a:latin typeface="Arial" charset="0"/>
              </a:defRPr>
            </a:lvl4pPr>
            <a:lvl5pPr marL="1996295" indent="-221811" defTabSz="914969" eaLnBrk="0" hangingPunct="0">
              <a:defRPr sz="1900">
                <a:solidFill>
                  <a:schemeClr val="tx1"/>
                </a:solidFill>
                <a:latin typeface="Arial" charset="0"/>
              </a:defRPr>
            </a:lvl5pPr>
            <a:lvl6pPr marL="2439916" indent="-221811" defTabSz="914969" eaLnBrk="0" fontAlgn="base" hangingPunct="0">
              <a:spcBef>
                <a:spcPct val="0"/>
              </a:spcBef>
              <a:spcAft>
                <a:spcPct val="0"/>
              </a:spcAft>
              <a:defRPr sz="1900">
                <a:solidFill>
                  <a:schemeClr val="tx1"/>
                </a:solidFill>
                <a:latin typeface="Arial" charset="0"/>
              </a:defRPr>
            </a:lvl6pPr>
            <a:lvl7pPr marL="2883538" indent="-221811" defTabSz="914969" eaLnBrk="0" fontAlgn="base" hangingPunct="0">
              <a:spcBef>
                <a:spcPct val="0"/>
              </a:spcBef>
              <a:spcAft>
                <a:spcPct val="0"/>
              </a:spcAft>
              <a:defRPr sz="1900">
                <a:solidFill>
                  <a:schemeClr val="tx1"/>
                </a:solidFill>
                <a:latin typeface="Arial" charset="0"/>
              </a:defRPr>
            </a:lvl7pPr>
            <a:lvl8pPr marL="3327159" indent="-221811" defTabSz="914969" eaLnBrk="0" fontAlgn="base" hangingPunct="0">
              <a:spcBef>
                <a:spcPct val="0"/>
              </a:spcBef>
              <a:spcAft>
                <a:spcPct val="0"/>
              </a:spcAft>
              <a:defRPr sz="1900">
                <a:solidFill>
                  <a:schemeClr val="tx1"/>
                </a:solidFill>
                <a:latin typeface="Arial" charset="0"/>
              </a:defRPr>
            </a:lvl8pPr>
            <a:lvl9pPr marL="3770780" indent="-221811" defTabSz="914969" eaLnBrk="0" fontAlgn="base" hangingPunct="0">
              <a:spcBef>
                <a:spcPct val="0"/>
              </a:spcBef>
              <a:spcAft>
                <a:spcPct val="0"/>
              </a:spcAft>
              <a:defRPr sz="1900">
                <a:solidFill>
                  <a:schemeClr val="tx1"/>
                </a:solidFill>
                <a:latin typeface="Arial" charset="0"/>
              </a:defRPr>
            </a:lvl9pPr>
          </a:lstStyle>
          <a:p>
            <a:pPr eaLnBrk="1" hangingPunct="1">
              <a:defRPr/>
            </a:pPr>
            <a:r>
              <a:rPr lang="en-US" sz="1200"/>
              <a:t>Charleston, West Virginia, 2017</a:t>
            </a:r>
          </a:p>
        </p:txBody>
      </p:sp>
      <p:sp>
        <p:nvSpPr>
          <p:cNvPr id="235526" name="Header Placeholder 5"/>
          <p:cNvSpPr>
            <a:spLocks noGrp="1"/>
          </p:cNvSpPr>
          <p:nvPr>
            <p:ph type="hdr" sz="quarter"/>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969" eaLnBrk="0" hangingPunct="0">
              <a:defRPr sz="1900">
                <a:solidFill>
                  <a:schemeClr val="tx1"/>
                </a:solidFill>
                <a:latin typeface="Arial" charset="0"/>
              </a:defRPr>
            </a:lvl1pPr>
            <a:lvl2pPr marL="720884" indent="-277263" defTabSz="914969" eaLnBrk="0" hangingPunct="0">
              <a:defRPr sz="1900">
                <a:solidFill>
                  <a:schemeClr val="tx1"/>
                </a:solidFill>
                <a:latin typeface="Arial" charset="0"/>
              </a:defRPr>
            </a:lvl2pPr>
            <a:lvl3pPr marL="1109053" indent="-221811" defTabSz="914969" eaLnBrk="0" hangingPunct="0">
              <a:defRPr sz="1900">
                <a:solidFill>
                  <a:schemeClr val="tx1"/>
                </a:solidFill>
                <a:latin typeface="Arial" charset="0"/>
              </a:defRPr>
            </a:lvl3pPr>
            <a:lvl4pPr marL="1552674" indent="-221811" defTabSz="914969" eaLnBrk="0" hangingPunct="0">
              <a:defRPr sz="1900">
                <a:solidFill>
                  <a:schemeClr val="tx1"/>
                </a:solidFill>
                <a:latin typeface="Arial" charset="0"/>
              </a:defRPr>
            </a:lvl4pPr>
            <a:lvl5pPr marL="1996295" indent="-221811" defTabSz="914969" eaLnBrk="0" hangingPunct="0">
              <a:defRPr sz="1900">
                <a:solidFill>
                  <a:schemeClr val="tx1"/>
                </a:solidFill>
                <a:latin typeface="Arial" charset="0"/>
              </a:defRPr>
            </a:lvl5pPr>
            <a:lvl6pPr marL="2439916" indent="-221811" defTabSz="914969" eaLnBrk="0" fontAlgn="base" hangingPunct="0">
              <a:spcBef>
                <a:spcPct val="0"/>
              </a:spcBef>
              <a:spcAft>
                <a:spcPct val="0"/>
              </a:spcAft>
              <a:defRPr sz="1900">
                <a:solidFill>
                  <a:schemeClr val="tx1"/>
                </a:solidFill>
                <a:latin typeface="Arial" charset="0"/>
              </a:defRPr>
            </a:lvl6pPr>
            <a:lvl7pPr marL="2883538" indent="-221811" defTabSz="914969" eaLnBrk="0" fontAlgn="base" hangingPunct="0">
              <a:spcBef>
                <a:spcPct val="0"/>
              </a:spcBef>
              <a:spcAft>
                <a:spcPct val="0"/>
              </a:spcAft>
              <a:defRPr sz="1900">
                <a:solidFill>
                  <a:schemeClr val="tx1"/>
                </a:solidFill>
                <a:latin typeface="Arial" charset="0"/>
              </a:defRPr>
            </a:lvl7pPr>
            <a:lvl8pPr marL="3327159" indent="-221811" defTabSz="914969" eaLnBrk="0" fontAlgn="base" hangingPunct="0">
              <a:spcBef>
                <a:spcPct val="0"/>
              </a:spcBef>
              <a:spcAft>
                <a:spcPct val="0"/>
              </a:spcAft>
              <a:defRPr sz="1900">
                <a:solidFill>
                  <a:schemeClr val="tx1"/>
                </a:solidFill>
                <a:latin typeface="Arial" charset="0"/>
              </a:defRPr>
            </a:lvl8pPr>
            <a:lvl9pPr marL="3770780" indent="-221811" defTabSz="914969" eaLnBrk="0" fontAlgn="base" hangingPunct="0">
              <a:spcBef>
                <a:spcPct val="0"/>
              </a:spcBef>
              <a:spcAft>
                <a:spcPct val="0"/>
              </a:spcAft>
              <a:defRPr sz="1900">
                <a:solidFill>
                  <a:schemeClr val="tx1"/>
                </a:solidFill>
                <a:latin typeface="Arial" charset="0"/>
              </a:defRPr>
            </a:lvl9pPr>
          </a:lstStyle>
          <a:p>
            <a:pPr eaLnBrk="1" hangingPunct="1">
              <a:defRPr/>
            </a:pPr>
            <a:r>
              <a:rPr lang="en-US" sz="1200"/>
              <a:t>Dr. Bouquot's cell: 281-745-2330</a:t>
            </a:r>
            <a:endParaRPr lang="en-US" sz="1200" dirty="0"/>
          </a:p>
        </p:txBody>
      </p:sp>
    </p:spTree>
    <p:extLst>
      <p:ext uri="{BB962C8B-B14F-4D97-AF65-F5344CB8AC3E}">
        <p14:creationId xmlns:p14="http://schemas.microsoft.com/office/powerpoint/2010/main" val="881783687"/>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Slide Image Placeholder 1"/>
          <p:cNvSpPr>
            <a:spLocks noGrp="1" noRot="1" noChangeAspect="1" noTextEdit="1"/>
          </p:cNvSpPr>
          <p:nvPr>
            <p:ph type="sldImg"/>
          </p:nvPr>
        </p:nvSpPr>
        <p:spPr>
          <a:xfrm>
            <a:off x="381000" y="685800"/>
            <a:ext cx="6096000" cy="3429000"/>
          </a:xfrm>
          <a:ln/>
        </p:spPr>
      </p:sp>
      <p:sp>
        <p:nvSpPr>
          <p:cNvPr id="386051" name="Notes Placeholder 2"/>
          <p:cNvSpPr>
            <a:spLocks noGrp="1"/>
          </p:cNvSpPr>
          <p:nvPr>
            <p:ph type="body" idx="1"/>
          </p:nvPr>
        </p:nvSpPr>
        <p:spPr>
          <a:noFill/>
          <a:ln/>
        </p:spPr>
        <p:txBody>
          <a:bodyPr/>
          <a:lstStyle/>
          <a:p>
            <a:pPr eaLnBrk="1" hangingPunct="1"/>
            <a:endParaRPr lang="en-US"/>
          </a:p>
        </p:txBody>
      </p:sp>
      <p:sp>
        <p:nvSpPr>
          <p:cNvPr id="386052" name="Slide Number Placeholder 3"/>
          <p:cNvSpPr>
            <a:spLocks noGrp="1"/>
          </p:cNvSpPr>
          <p:nvPr>
            <p:ph type="sldNum" sz="quarter" idx="5"/>
          </p:nvPr>
        </p:nvSpPr>
        <p:spPr>
          <a:noFill/>
        </p:spPr>
        <p:txBody>
          <a:bodyPr/>
          <a:lstStyle/>
          <a:p>
            <a:fld id="{23566C2A-F835-45C2-83A3-8165C30A1319}" type="slidenum">
              <a:rPr lang="en-US" smtClean="0"/>
              <a:pPr/>
              <a:t>270</a:t>
            </a:fld>
            <a:endParaRPr lang="en-US"/>
          </a:p>
        </p:txBody>
      </p:sp>
    </p:spTree>
    <p:extLst>
      <p:ext uri="{BB962C8B-B14F-4D97-AF65-F5344CB8AC3E}">
        <p14:creationId xmlns:p14="http://schemas.microsoft.com/office/powerpoint/2010/main" val="2625639535"/>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a:xfrm>
            <a:off x="381000" y="685800"/>
            <a:ext cx="6096000" cy="3429000"/>
          </a:xfrm>
          <a:ln/>
        </p:spPr>
      </p:sp>
      <p:sp>
        <p:nvSpPr>
          <p:cNvPr id="288771" name="Notes Placeholder 2"/>
          <p:cNvSpPr>
            <a:spLocks noGrp="1"/>
          </p:cNvSpPr>
          <p:nvPr>
            <p:ph type="body" idx="1"/>
          </p:nvPr>
        </p:nvSpPr>
        <p:spPr>
          <a:noFill/>
          <a:ln/>
        </p:spPr>
        <p:txBody>
          <a:bodyPr/>
          <a:lstStyle/>
          <a:p>
            <a:endParaRPr lang="en-US"/>
          </a:p>
        </p:txBody>
      </p:sp>
      <p:sp>
        <p:nvSpPr>
          <p:cNvPr id="4" name="Slide Number Placeholder 3"/>
          <p:cNvSpPr>
            <a:spLocks noGrp="1"/>
          </p:cNvSpPr>
          <p:nvPr>
            <p:ph type="sldNum" sz="quarter" idx="5"/>
          </p:nvPr>
        </p:nvSpPr>
        <p:spPr/>
        <p:txBody>
          <a:bodyPr/>
          <a:lstStyle/>
          <a:p>
            <a:pPr>
              <a:defRPr/>
            </a:pPr>
            <a:fld id="{A6EDA204-B395-4FF3-8AEA-8E29B910850E}" type="slidenum">
              <a:rPr lang="en-US" smtClean="0"/>
              <a:pPr>
                <a:defRPr/>
              </a:pPr>
              <a:t>271</a:t>
            </a:fld>
            <a:endParaRPr lang="en-US"/>
          </a:p>
        </p:txBody>
      </p:sp>
    </p:spTree>
    <p:extLst>
      <p:ext uri="{BB962C8B-B14F-4D97-AF65-F5344CB8AC3E}">
        <p14:creationId xmlns:p14="http://schemas.microsoft.com/office/powerpoint/2010/main" val="2885315413"/>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Slide Image Placeholder 1"/>
          <p:cNvSpPr>
            <a:spLocks noGrp="1" noRot="1" noChangeAspect="1" noTextEdit="1"/>
          </p:cNvSpPr>
          <p:nvPr>
            <p:ph type="sldImg"/>
          </p:nvPr>
        </p:nvSpPr>
        <p:spPr>
          <a:xfrm>
            <a:off x="381000" y="685800"/>
            <a:ext cx="6096000" cy="3429000"/>
          </a:xfrm>
          <a:ln/>
        </p:spPr>
      </p:sp>
      <p:sp>
        <p:nvSpPr>
          <p:cNvPr id="391171" name="Notes Placeholder 2"/>
          <p:cNvSpPr>
            <a:spLocks noGrp="1"/>
          </p:cNvSpPr>
          <p:nvPr>
            <p:ph type="body" idx="1"/>
          </p:nvPr>
        </p:nvSpPr>
        <p:spPr>
          <a:noFill/>
          <a:ln/>
        </p:spPr>
        <p:txBody>
          <a:bodyPr/>
          <a:lstStyle/>
          <a:p>
            <a:pPr eaLnBrk="1" hangingPunct="1"/>
            <a:endParaRPr lang="en-US"/>
          </a:p>
        </p:txBody>
      </p:sp>
      <p:sp>
        <p:nvSpPr>
          <p:cNvPr id="391172" name="Slide Number Placeholder 3"/>
          <p:cNvSpPr>
            <a:spLocks noGrp="1"/>
          </p:cNvSpPr>
          <p:nvPr>
            <p:ph type="sldNum" sz="quarter" idx="5"/>
          </p:nvPr>
        </p:nvSpPr>
        <p:spPr>
          <a:noFill/>
        </p:spPr>
        <p:txBody>
          <a:bodyPr/>
          <a:lstStyle/>
          <a:p>
            <a:fld id="{6C747CD3-128A-4FEF-8D9E-70D09D1A5508}" type="slidenum">
              <a:rPr lang="en-US" smtClean="0"/>
              <a:pPr/>
              <a:t>272</a:t>
            </a:fld>
            <a:endParaRPr lang="en-US"/>
          </a:p>
        </p:txBody>
      </p:sp>
    </p:spTree>
    <p:extLst>
      <p:ext uri="{BB962C8B-B14F-4D97-AF65-F5344CB8AC3E}">
        <p14:creationId xmlns:p14="http://schemas.microsoft.com/office/powerpoint/2010/main" val="1753097937"/>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Slide Image Placeholder 1"/>
          <p:cNvSpPr>
            <a:spLocks noGrp="1" noRot="1" noChangeAspect="1" noTextEdit="1"/>
          </p:cNvSpPr>
          <p:nvPr>
            <p:ph type="sldImg"/>
          </p:nvPr>
        </p:nvSpPr>
        <p:spPr>
          <a:xfrm>
            <a:off x="381000" y="685800"/>
            <a:ext cx="6096000" cy="3429000"/>
          </a:xfrm>
          <a:ln/>
        </p:spPr>
      </p:sp>
      <p:sp>
        <p:nvSpPr>
          <p:cNvPr id="391171" name="Notes Placeholder 2"/>
          <p:cNvSpPr>
            <a:spLocks noGrp="1"/>
          </p:cNvSpPr>
          <p:nvPr>
            <p:ph type="body" idx="1"/>
          </p:nvPr>
        </p:nvSpPr>
        <p:spPr>
          <a:noFill/>
          <a:ln/>
        </p:spPr>
        <p:txBody>
          <a:bodyPr/>
          <a:lstStyle/>
          <a:p>
            <a:pPr eaLnBrk="1" hangingPunct="1"/>
            <a:endParaRPr lang="en-US"/>
          </a:p>
        </p:txBody>
      </p:sp>
      <p:sp>
        <p:nvSpPr>
          <p:cNvPr id="391172" name="Slide Number Placeholder 3"/>
          <p:cNvSpPr>
            <a:spLocks noGrp="1"/>
          </p:cNvSpPr>
          <p:nvPr>
            <p:ph type="sldNum" sz="quarter" idx="5"/>
          </p:nvPr>
        </p:nvSpPr>
        <p:spPr>
          <a:noFill/>
        </p:spPr>
        <p:txBody>
          <a:bodyPr/>
          <a:lstStyle/>
          <a:p>
            <a:fld id="{6C747CD3-128A-4FEF-8D9E-70D09D1A5508}" type="slidenum">
              <a:rPr lang="en-US" smtClean="0"/>
              <a:pPr/>
              <a:t>273</a:t>
            </a:fld>
            <a:endParaRPr lang="en-US"/>
          </a:p>
        </p:txBody>
      </p:sp>
    </p:spTree>
    <p:extLst>
      <p:ext uri="{BB962C8B-B14F-4D97-AF65-F5344CB8AC3E}">
        <p14:creationId xmlns:p14="http://schemas.microsoft.com/office/powerpoint/2010/main" val="17142420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xfrm>
            <a:off x="381000" y="685800"/>
            <a:ext cx="6096000" cy="3429000"/>
          </a:xfrm>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552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969" eaLnBrk="0" hangingPunct="0">
              <a:defRPr sz="1900">
                <a:solidFill>
                  <a:schemeClr val="tx1"/>
                </a:solidFill>
                <a:latin typeface="Arial" charset="0"/>
              </a:defRPr>
            </a:lvl1pPr>
            <a:lvl2pPr marL="720884" indent="-277263" defTabSz="914969" eaLnBrk="0" hangingPunct="0">
              <a:defRPr sz="1900">
                <a:solidFill>
                  <a:schemeClr val="tx1"/>
                </a:solidFill>
                <a:latin typeface="Arial" charset="0"/>
              </a:defRPr>
            </a:lvl2pPr>
            <a:lvl3pPr marL="1109053" indent="-221811" defTabSz="914969" eaLnBrk="0" hangingPunct="0">
              <a:defRPr sz="1900">
                <a:solidFill>
                  <a:schemeClr val="tx1"/>
                </a:solidFill>
                <a:latin typeface="Arial" charset="0"/>
              </a:defRPr>
            </a:lvl3pPr>
            <a:lvl4pPr marL="1552674" indent="-221811" defTabSz="914969" eaLnBrk="0" hangingPunct="0">
              <a:defRPr sz="1900">
                <a:solidFill>
                  <a:schemeClr val="tx1"/>
                </a:solidFill>
                <a:latin typeface="Arial" charset="0"/>
              </a:defRPr>
            </a:lvl4pPr>
            <a:lvl5pPr marL="1996295" indent="-221811" defTabSz="914969" eaLnBrk="0" hangingPunct="0">
              <a:defRPr sz="1900">
                <a:solidFill>
                  <a:schemeClr val="tx1"/>
                </a:solidFill>
                <a:latin typeface="Arial" charset="0"/>
              </a:defRPr>
            </a:lvl5pPr>
            <a:lvl6pPr marL="2439916" indent="-221811" defTabSz="914969" eaLnBrk="0" fontAlgn="base" hangingPunct="0">
              <a:spcBef>
                <a:spcPct val="0"/>
              </a:spcBef>
              <a:spcAft>
                <a:spcPct val="0"/>
              </a:spcAft>
              <a:defRPr sz="1900">
                <a:solidFill>
                  <a:schemeClr val="tx1"/>
                </a:solidFill>
                <a:latin typeface="Arial" charset="0"/>
              </a:defRPr>
            </a:lvl6pPr>
            <a:lvl7pPr marL="2883538" indent="-221811" defTabSz="914969" eaLnBrk="0" fontAlgn="base" hangingPunct="0">
              <a:spcBef>
                <a:spcPct val="0"/>
              </a:spcBef>
              <a:spcAft>
                <a:spcPct val="0"/>
              </a:spcAft>
              <a:defRPr sz="1900">
                <a:solidFill>
                  <a:schemeClr val="tx1"/>
                </a:solidFill>
                <a:latin typeface="Arial" charset="0"/>
              </a:defRPr>
            </a:lvl7pPr>
            <a:lvl8pPr marL="3327159" indent="-221811" defTabSz="914969" eaLnBrk="0" fontAlgn="base" hangingPunct="0">
              <a:spcBef>
                <a:spcPct val="0"/>
              </a:spcBef>
              <a:spcAft>
                <a:spcPct val="0"/>
              </a:spcAft>
              <a:defRPr sz="1900">
                <a:solidFill>
                  <a:schemeClr val="tx1"/>
                </a:solidFill>
                <a:latin typeface="Arial" charset="0"/>
              </a:defRPr>
            </a:lvl8pPr>
            <a:lvl9pPr marL="3770780" indent="-221811" defTabSz="914969" eaLnBrk="0" fontAlgn="base" hangingPunct="0">
              <a:spcBef>
                <a:spcPct val="0"/>
              </a:spcBef>
              <a:spcAft>
                <a:spcPct val="0"/>
              </a:spcAft>
              <a:defRPr sz="1900">
                <a:solidFill>
                  <a:schemeClr val="tx1"/>
                </a:solidFill>
                <a:latin typeface="Arial" charset="0"/>
              </a:defRPr>
            </a:lvl9pPr>
          </a:lstStyle>
          <a:p>
            <a:pPr eaLnBrk="1" hangingPunct="1">
              <a:defRPr/>
            </a:pPr>
            <a:fld id="{15D2D4CD-7146-4202-A2B1-0076BF33B95E}" type="slidenum">
              <a:rPr lang="en-US" sz="1200"/>
              <a:pPr eaLnBrk="1" hangingPunct="1">
                <a:defRPr/>
              </a:pPr>
              <a:t>29</a:t>
            </a:fld>
            <a:endParaRPr lang="en-US" sz="1200"/>
          </a:p>
        </p:txBody>
      </p:sp>
      <p:sp>
        <p:nvSpPr>
          <p:cNvPr id="235525"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969" eaLnBrk="0" hangingPunct="0">
              <a:defRPr sz="1900">
                <a:solidFill>
                  <a:schemeClr val="tx1"/>
                </a:solidFill>
                <a:latin typeface="Arial" charset="0"/>
              </a:defRPr>
            </a:lvl1pPr>
            <a:lvl2pPr marL="720884" indent="-277263" defTabSz="914969" eaLnBrk="0" hangingPunct="0">
              <a:defRPr sz="1900">
                <a:solidFill>
                  <a:schemeClr val="tx1"/>
                </a:solidFill>
                <a:latin typeface="Arial" charset="0"/>
              </a:defRPr>
            </a:lvl2pPr>
            <a:lvl3pPr marL="1109053" indent="-221811" defTabSz="914969" eaLnBrk="0" hangingPunct="0">
              <a:defRPr sz="1900">
                <a:solidFill>
                  <a:schemeClr val="tx1"/>
                </a:solidFill>
                <a:latin typeface="Arial" charset="0"/>
              </a:defRPr>
            </a:lvl3pPr>
            <a:lvl4pPr marL="1552674" indent="-221811" defTabSz="914969" eaLnBrk="0" hangingPunct="0">
              <a:defRPr sz="1900">
                <a:solidFill>
                  <a:schemeClr val="tx1"/>
                </a:solidFill>
                <a:latin typeface="Arial" charset="0"/>
              </a:defRPr>
            </a:lvl4pPr>
            <a:lvl5pPr marL="1996295" indent="-221811" defTabSz="914969" eaLnBrk="0" hangingPunct="0">
              <a:defRPr sz="1900">
                <a:solidFill>
                  <a:schemeClr val="tx1"/>
                </a:solidFill>
                <a:latin typeface="Arial" charset="0"/>
              </a:defRPr>
            </a:lvl5pPr>
            <a:lvl6pPr marL="2439916" indent="-221811" defTabSz="914969" eaLnBrk="0" fontAlgn="base" hangingPunct="0">
              <a:spcBef>
                <a:spcPct val="0"/>
              </a:spcBef>
              <a:spcAft>
                <a:spcPct val="0"/>
              </a:spcAft>
              <a:defRPr sz="1900">
                <a:solidFill>
                  <a:schemeClr val="tx1"/>
                </a:solidFill>
                <a:latin typeface="Arial" charset="0"/>
              </a:defRPr>
            </a:lvl6pPr>
            <a:lvl7pPr marL="2883538" indent="-221811" defTabSz="914969" eaLnBrk="0" fontAlgn="base" hangingPunct="0">
              <a:spcBef>
                <a:spcPct val="0"/>
              </a:spcBef>
              <a:spcAft>
                <a:spcPct val="0"/>
              </a:spcAft>
              <a:defRPr sz="1900">
                <a:solidFill>
                  <a:schemeClr val="tx1"/>
                </a:solidFill>
                <a:latin typeface="Arial" charset="0"/>
              </a:defRPr>
            </a:lvl7pPr>
            <a:lvl8pPr marL="3327159" indent="-221811" defTabSz="914969" eaLnBrk="0" fontAlgn="base" hangingPunct="0">
              <a:spcBef>
                <a:spcPct val="0"/>
              </a:spcBef>
              <a:spcAft>
                <a:spcPct val="0"/>
              </a:spcAft>
              <a:defRPr sz="1900">
                <a:solidFill>
                  <a:schemeClr val="tx1"/>
                </a:solidFill>
                <a:latin typeface="Arial" charset="0"/>
              </a:defRPr>
            </a:lvl8pPr>
            <a:lvl9pPr marL="3770780" indent="-221811" defTabSz="914969" eaLnBrk="0" fontAlgn="base" hangingPunct="0">
              <a:spcBef>
                <a:spcPct val="0"/>
              </a:spcBef>
              <a:spcAft>
                <a:spcPct val="0"/>
              </a:spcAft>
              <a:defRPr sz="1900">
                <a:solidFill>
                  <a:schemeClr val="tx1"/>
                </a:solidFill>
                <a:latin typeface="Arial" charset="0"/>
              </a:defRPr>
            </a:lvl9pPr>
          </a:lstStyle>
          <a:p>
            <a:pPr eaLnBrk="1" hangingPunct="1">
              <a:defRPr/>
            </a:pPr>
            <a:r>
              <a:rPr lang="en-US" sz="1200"/>
              <a:t>Charleston, West Virginia, 2017</a:t>
            </a:r>
          </a:p>
        </p:txBody>
      </p:sp>
      <p:sp>
        <p:nvSpPr>
          <p:cNvPr id="235526" name="Header Placeholder 5"/>
          <p:cNvSpPr>
            <a:spLocks noGrp="1"/>
          </p:cNvSpPr>
          <p:nvPr>
            <p:ph type="hdr" sz="quarter"/>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969" eaLnBrk="0" hangingPunct="0">
              <a:defRPr sz="1900">
                <a:solidFill>
                  <a:schemeClr val="tx1"/>
                </a:solidFill>
                <a:latin typeface="Arial" charset="0"/>
              </a:defRPr>
            </a:lvl1pPr>
            <a:lvl2pPr marL="720884" indent="-277263" defTabSz="914969" eaLnBrk="0" hangingPunct="0">
              <a:defRPr sz="1900">
                <a:solidFill>
                  <a:schemeClr val="tx1"/>
                </a:solidFill>
                <a:latin typeface="Arial" charset="0"/>
              </a:defRPr>
            </a:lvl2pPr>
            <a:lvl3pPr marL="1109053" indent="-221811" defTabSz="914969" eaLnBrk="0" hangingPunct="0">
              <a:defRPr sz="1900">
                <a:solidFill>
                  <a:schemeClr val="tx1"/>
                </a:solidFill>
                <a:latin typeface="Arial" charset="0"/>
              </a:defRPr>
            </a:lvl3pPr>
            <a:lvl4pPr marL="1552674" indent="-221811" defTabSz="914969" eaLnBrk="0" hangingPunct="0">
              <a:defRPr sz="1900">
                <a:solidFill>
                  <a:schemeClr val="tx1"/>
                </a:solidFill>
                <a:latin typeface="Arial" charset="0"/>
              </a:defRPr>
            </a:lvl4pPr>
            <a:lvl5pPr marL="1996295" indent="-221811" defTabSz="914969" eaLnBrk="0" hangingPunct="0">
              <a:defRPr sz="1900">
                <a:solidFill>
                  <a:schemeClr val="tx1"/>
                </a:solidFill>
                <a:latin typeface="Arial" charset="0"/>
              </a:defRPr>
            </a:lvl5pPr>
            <a:lvl6pPr marL="2439916" indent="-221811" defTabSz="914969" eaLnBrk="0" fontAlgn="base" hangingPunct="0">
              <a:spcBef>
                <a:spcPct val="0"/>
              </a:spcBef>
              <a:spcAft>
                <a:spcPct val="0"/>
              </a:spcAft>
              <a:defRPr sz="1900">
                <a:solidFill>
                  <a:schemeClr val="tx1"/>
                </a:solidFill>
                <a:latin typeface="Arial" charset="0"/>
              </a:defRPr>
            </a:lvl6pPr>
            <a:lvl7pPr marL="2883538" indent="-221811" defTabSz="914969" eaLnBrk="0" fontAlgn="base" hangingPunct="0">
              <a:spcBef>
                <a:spcPct val="0"/>
              </a:spcBef>
              <a:spcAft>
                <a:spcPct val="0"/>
              </a:spcAft>
              <a:defRPr sz="1900">
                <a:solidFill>
                  <a:schemeClr val="tx1"/>
                </a:solidFill>
                <a:latin typeface="Arial" charset="0"/>
              </a:defRPr>
            </a:lvl7pPr>
            <a:lvl8pPr marL="3327159" indent="-221811" defTabSz="914969" eaLnBrk="0" fontAlgn="base" hangingPunct="0">
              <a:spcBef>
                <a:spcPct val="0"/>
              </a:spcBef>
              <a:spcAft>
                <a:spcPct val="0"/>
              </a:spcAft>
              <a:defRPr sz="1900">
                <a:solidFill>
                  <a:schemeClr val="tx1"/>
                </a:solidFill>
                <a:latin typeface="Arial" charset="0"/>
              </a:defRPr>
            </a:lvl8pPr>
            <a:lvl9pPr marL="3770780" indent="-221811" defTabSz="914969" eaLnBrk="0" fontAlgn="base" hangingPunct="0">
              <a:spcBef>
                <a:spcPct val="0"/>
              </a:spcBef>
              <a:spcAft>
                <a:spcPct val="0"/>
              </a:spcAft>
              <a:defRPr sz="1900">
                <a:solidFill>
                  <a:schemeClr val="tx1"/>
                </a:solidFill>
                <a:latin typeface="Arial" charset="0"/>
              </a:defRPr>
            </a:lvl9pPr>
          </a:lstStyle>
          <a:p>
            <a:pPr eaLnBrk="1" hangingPunct="1">
              <a:defRPr/>
            </a:pPr>
            <a:r>
              <a:rPr lang="en-US" sz="1200"/>
              <a:t>Dr. Bouquot's cell: 281-745-2330</a:t>
            </a:r>
            <a:endParaRPr lang="en-US" sz="1200" dirty="0"/>
          </a:p>
        </p:txBody>
      </p:sp>
    </p:spTree>
    <p:extLst>
      <p:ext uri="{BB962C8B-B14F-4D97-AF65-F5344CB8AC3E}">
        <p14:creationId xmlns:p14="http://schemas.microsoft.com/office/powerpoint/2010/main" val="14431783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xfrm>
            <a:off x="381000" y="685800"/>
            <a:ext cx="6096000" cy="3429000"/>
          </a:xfrm>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552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969" eaLnBrk="0" hangingPunct="0">
              <a:defRPr sz="1900">
                <a:solidFill>
                  <a:schemeClr val="tx1"/>
                </a:solidFill>
                <a:latin typeface="Arial" charset="0"/>
              </a:defRPr>
            </a:lvl1pPr>
            <a:lvl2pPr marL="720884" indent="-277263" defTabSz="914969" eaLnBrk="0" hangingPunct="0">
              <a:defRPr sz="1900">
                <a:solidFill>
                  <a:schemeClr val="tx1"/>
                </a:solidFill>
                <a:latin typeface="Arial" charset="0"/>
              </a:defRPr>
            </a:lvl2pPr>
            <a:lvl3pPr marL="1109053" indent="-221811" defTabSz="914969" eaLnBrk="0" hangingPunct="0">
              <a:defRPr sz="1900">
                <a:solidFill>
                  <a:schemeClr val="tx1"/>
                </a:solidFill>
                <a:latin typeface="Arial" charset="0"/>
              </a:defRPr>
            </a:lvl3pPr>
            <a:lvl4pPr marL="1552674" indent="-221811" defTabSz="914969" eaLnBrk="0" hangingPunct="0">
              <a:defRPr sz="1900">
                <a:solidFill>
                  <a:schemeClr val="tx1"/>
                </a:solidFill>
                <a:latin typeface="Arial" charset="0"/>
              </a:defRPr>
            </a:lvl4pPr>
            <a:lvl5pPr marL="1996295" indent="-221811" defTabSz="914969" eaLnBrk="0" hangingPunct="0">
              <a:defRPr sz="1900">
                <a:solidFill>
                  <a:schemeClr val="tx1"/>
                </a:solidFill>
                <a:latin typeface="Arial" charset="0"/>
              </a:defRPr>
            </a:lvl5pPr>
            <a:lvl6pPr marL="2439916" indent="-221811" defTabSz="914969" eaLnBrk="0" fontAlgn="base" hangingPunct="0">
              <a:spcBef>
                <a:spcPct val="0"/>
              </a:spcBef>
              <a:spcAft>
                <a:spcPct val="0"/>
              </a:spcAft>
              <a:defRPr sz="1900">
                <a:solidFill>
                  <a:schemeClr val="tx1"/>
                </a:solidFill>
                <a:latin typeface="Arial" charset="0"/>
              </a:defRPr>
            </a:lvl6pPr>
            <a:lvl7pPr marL="2883538" indent="-221811" defTabSz="914969" eaLnBrk="0" fontAlgn="base" hangingPunct="0">
              <a:spcBef>
                <a:spcPct val="0"/>
              </a:spcBef>
              <a:spcAft>
                <a:spcPct val="0"/>
              </a:spcAft>
              <a:defRPr sz="1900">
                <a:solidFill>
                  <a:schemeClr val="tx1"/>
                </a:solidFill>
                <a:latin typeface="Arial" charset="0"/>
              </a:defRPr>
            </a:lvl7pPr>
            <a:lvl8pPr marL="3327159" indent="-221811" defTabSz="914969" eaLnBrk="0" fontAlgn="base" hangingPunct="0">
              <a:spcBef>
                <a:spcPct val="0"/>
              </a:spcBef>
              <a:spcAft>
                <a:spcPct val="0"/>
              </a:spcAft>
              <a:defRPr sz="1900">
                <a:solidFill>
                  <a:schemeClr val="tx1"/>
                </a:solidFill>
                <a:latin typeface="Arial" charset="0"/>
              </a:defRPr>
            </a:lvl8pPr>
            <a:lvl9pPr marL="3770780" indent="-221811" defTabSz="914969" eaLnBrk="0" fontAlgn="base" hangingPunct="0">
              <a:spcBef>
                <a:spcPct val="0"/>
              </a:spcBef>
              <a:spcAft>
                <a:spcPct val="0"/>
              </a:spcAft>
              <a:defRPr sz="1900">
                <a:solidFill>
                  <a:schemeClr val="tx1"/>
                </a:solidFill>
                <a:latin typeface="Arial" charset="0"/>
              </a:defRPr>
            </a:lvl9pPr>
          </a:lstStyle>
          <a:p>
            <a:pPr eaLnBrk="1" hangingPunct="1">
              <a:defRPr/>
            </a:pPr>
            <a:fld id="{15D2D4CD-7146-4202-A2B1-0076BF33B95E}" type="slidenum">
              <a:rPr lang="en-US" sz="1200"/>
              <a:pPr eaLnBrk="1" hangingPunct="1">
                <a:defRPr/>
              </a:pPr>
              <a:t>30</a:t>
            </a:fld>
            <a:endParaRPr lang="en-US" sz="1200"/>
          </a:p>
        </p:txBody>
      </p:sp>
      <p:sp>
        <p:nvSpPr>
          <p:cNvPr id="235525"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969" eaLnBrk="0" hangingPunct="0">
              <a:defRPr sz="1900">
                <a:solidFill>
                  <a:schemeClr val="tx1"/>
                </a:solidFill>
                <a:latin typeface="Arial" charset="0"/>
              </a:defRPr>
            </a:lvl1pPr>
            <a:lvl2pPr marL="720884" indent="-277263" defTabSz="914969" eaLnBrk="0" hangingPunct="0">
              <a:defRPr sz="1900">
                <a:solidFill>
                  <a:schemeClr val="tx1"/>
                </a:solidFill>
                <a:latin typeface="Arial" charset="0"/>
              </a:defRPr>
            </a:lvl2pPr>
            <a:lvl3pPr marL="1109053" indent="-221811" defTabSz="914969" eaLnBrk="0" hangingPunct="0">
              <a:defRPr sz="1900">
                <a:solidFill>
                  <a:schemeClr val="tx1"/>
                </a:solidFill>
                <a:latin typeface="Arial" charset="0"/>
              </a:defRPr>
            </a:lvl3pPr>
            <a:lvl4pPr marL="1552674" indent="-221811" defTabSz="914969" eaLnBrk="0" hangingPunct="0">
              <a:defRPr sz="1900">
                <a:solidFill>
                  <a:schemeClr val="tx1"/>
                </a:solidFill>
                <a:latin typeface="Arial" charset="0"/>
              </a:defRPr>
            </a:lvl4pPr>
            <a:lvl5pPr marL="1996295" indent="-221811" defTabSz="914969" eaLnBrk="0" hangingPunct="0">
              <a:defRPr sz="1900">
                <a:solidFill>
                  <a:schemeClr val="tx1"/>
                </a:solidFill>
                <a:latin typeface="Arial" charset="0"/>
              </a:defRPr>
            </a:lvl5pPr>
            <a:lvl6pPr marL="2439916" indent="-221811" defTabSz="914969" eaLnBrk="0" fontAlgn="base" hangingPunct="0">
              <a:spcBef>
                <a:spcPct val="0"/>
              </a:spcBef>
              <a:spcAft>
                <a:spcPct val="0"/>
              </a:spcAft>
              <a:defRPr sz="1900">
                <a:solidFill>
                  <a:schemeClr val="tx1"/>
                </a:solidFill>
                <a:latin typeface="Arial" charset="0"/>
              </a:defRPr>
            </a:lvl6pPr>
            <a:lvl7pPr marL="2883538" indent="-221811" defTabSz="914969" eaLnBrk="0" fontAlgn="base" hangingPunct="0">
              <a:spcBef>
                <a:spcPct val="0"/>
              </a:spcBef>
              <a:spcAft>
                <a:spcPct val="0"/>
              </a:spcAft>
              <a:defRPr sz="1900">
                <a:solidFill>
                  <a:schemeClr val="tx1"/>
                </a:solidFill>
                <a:latin typeface="Arial" charset="0"/>
              </a:defRPr>
            </a:lvl7pPr>
            <a:lvl8pPr marL="3327159" indent="-221811" defTabSz="914969" eaLnBrk="0" fontAlgn="base" hangingPunct="0">
              <a:spcBef>
                <a:spcPct val="0"/>
              </a:spcBef>
              <a:spcAft>
                <a:spcPct val="0"/>
              </a:spcAft>
              <a:defRPr sz="1900">
                <a:solidFill>
                  <a:schemeClr val="tx1"/>
                </a:solidFill>
                <a:latin typeface="Arial" charset="0"/>
              </a:defRPr>
            </a:lvl8pPr>
            <a:lvl9pPr marL="3770780" indent="-221811" defTabSz="914969" eaLnBrk="0" fontAlgn="base" hangingPunct="0">
              <a:spcBef>
                <a:spcPct val="0"/>
              </a:spcBef>
              <a:spcAft>
                <a:spcPct val="0"/>
              </a:spcAft>
              <a:defRPr sz="1900">
                <a:solidFill>
                  <a:schemeClr val="tx1"/>
                </a:solidFill>
                <a:latin typeface="Arial" charset="0"/>
              </a:defRPr>
            </a:lvl9pPr>
          </a:lstStyle>
          <a:p>
            <a:pPr eaLnBrk="1" hangingPunct="1">
              <a:defRPr/>
            </a:pPr>
            <a:r>
              <a:rPr lang="en-US" sz="1200"/>
              <a:t>Charleston, West Virginia, 2017</a:t>
            </a:r>
          </a:p>
        </p:txBody>
      </p:sp>
      <p:sp>
        <p:nvSpPr>
          <p:cNvPr id="235526" name="Header Placeholder 5"/>
          <p:cNvSpPr>
            <a:spLocks noGrp="1"/>
          </p:cNvSpPr>
          <p:nvPr>
            <p:ph type="hdr" sz="quarter"/>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969" eaLnBrk="0" hangingPunct="0">
              <a:defRPr sz="1900">
                <a:solidFill>
                  <a:schemeClr val="tx1"/>
                </a:solidFill>
                <a:latin typeface="Arial" charset="0"/>
              </a:defRPr>
            </a:lvl1pPr>
            <a:lvl2pPr marL="720884" indent="-277263" defTabSz="914969" eaLnBrk="0" hangingPunct="0">
              <a:defRPr sz="1900">
                <a:solidFill>
                  <a:schemeClr val="tx1"/>
                </a:solidFill>
                <a:latin typeface="Arial" charset="0"/>
              </a:defRPr>
            </a:lvl2pPr>
            <a:lvl3pPr marL="1109053" indent="-221811" defTabSz="914969" eaLnBrk="0" hangingPunct="0">
              <a:defRPr sz="1900">
                <a:solidFill>
                  <a:schemeClr val="tx1"/>
                </a:solidFill>
                <a:latin typeface="Arial" charset="0"/>
              </a:defRPr>
            </a:lvl3pPr>
            <a:lvl4pPr marL="1552674" indent="-221811" defTabSz="914969" eaLnBrk="0" hangingPunct="0">
              <a:defRPr sz="1900">
                <a:solidFill>
                  <a:schemeClr val="tx1"/>
                </a:solidFill>
                <a:latin typeface="Arial" charset="0"/>
              </a:defRPr>
            </a:lvl4pPr>
            <a:lvl5pPr marL="1996295" indent="-221811" defTabSz="914969" eaLnBrk="0" hangingPunct="0">
              <a:defRPr sz="1900">
                <a:solidFill>
                  <a:schemeClr val="tx1"/>
                </a:solidFill>
                <a:latin typeface="Arial" charset="0"/>
              </a:defRPr>
            </a:lvl5pPr>
            <a:lvl6pPr marL="2439916" indent="-221811" defTabSz="914969" eaLnBrk="0" fontAlgn="base" hangingPunct="0">
              <a:spcBef>
                <a:spcPct val="0"/>
              </a:spcBef>
              <a:spcAft>
                <a:spcPct val="0"/>
              </a:spcAft>
              <a:defRPr sz="1900">
                <a:solidFill>
                  <a:schemeClr val="tx1"/>
                </a:solidFill>
                <a:latin typeface="Arial" charset="0"/>
              </a:defRPr>
            </a:lvl6pPr>
            <a:lvl7pPr marL="2883538" indent="-221811" defTabSz="914969" eaLnBrk="0" fontAlgn="base" hangingPunct="0">
              <a:spcBef>
                <a:spcPct val="0"/>
              </a:spcBef>
              <a:spcAft>
                <a:spcPct val="0"/>
              </a:spcAft>
              <a:defRPr sz="1900">
                <a:solidFill>
                  <a:schemeClr val="tx1"/>
                </a:solidFill>
                <a:latin typeface="Arial" charset="0"/>
              </a:defRPr>
            </a:lvl7pPr>
            <a:lvl8pPr marL="3327159" indent="-221811" defTabSz="914969" eaLnBrk="0" fontAlgn="base" hangingPunct="0">
              <a:spcBef>
                <a:spcPct val="0"/>
              </a:spcBef>
              <a:spcAft>
                <a:spcPct val="0"/>
              </a:spcAft>
              <a:defRPr sz="1900">
                <a:solidFill>
                  <a:schemeClr val="tx1"/>
                </a:solidFill>
                <a:latin typeface="Arial" charset="0"/>
              </a:defRPr>
            </a:lvl8pPr>
            <a:lvl9pPr marL="3770780" indent="-221811" defTabSz="914969" eaLnBrk="0" fontAlgn="base" hangingPunct="0">
              <a:spcBef>
                <a:spcPct val="0"/>
              </a:spcBef>
              <a:spcAft>
                <a:spcPct val="0"/>
              </a:spcAft>
              <a:defRPr sz="1900">
                <a:solidFill>
                  <a:schemeClr val="tx1"/>
                </a:solidFill>
                <a:latin typeface="Arial" charset="0"/>
              </a:defRPr>
            </a:lvl9pPr>
          </a:lstStyle>
          <a:p>
            <a:pPr eaLnBrk="1" hangingPunct="1">
              <a:defRPr/>
            </a:pPr>
            <a:r>
              <a:rPr lang="en-US" sz="1200"/>
              <a:t>Dr. Bouquot's cell: 281-745-2330</a:t>
            </a:r>
            <a:endParaRPr lang="en-US" sz="1200" dirty="0"/>
          </a:p>
        </p:txBody>
      </p:sp>
    </p:spTree>
    <p:extLst>
      <p:ext uri="{BB962C8B-B14F-4D97-AF65-F5344CB8AC3E}">
        <p14:creationId xmlns:p14="http://schemas.microsoft.com/office/powerpoint/2010/main" val="17786357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xfrm>
            <a:off x="381000" y="685800"/>
            <a:ext cx="6096000" cy="3429000"/>
          </a:xfrm>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552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969" eaLnBrk="0" hangingPunct="0">
              <a:defRPr sz="1900">
                <a:solidFill>
                  <a:schemeClr val="tx1"/>
                </a:solidFill>
                <a:latin typeface="Arial" charset="0"/>
              </a:defRPr>
            </a:lvl1pPr>
            <a:lvl2pPr marL="720884" indent="-277263" defTabSz="914969" eaLnBrk="0" hangingPunct="0">
              <a:defRPr sz="1900">
                <a:solidFill>
                  <a:schemeClr val="tx1"/>
                </a:solidFill>
                <a:latin typeface="Arial" charset="0"/>
              </a:defRPr>
            </a:lvl2pPr>
            <a:lvl3pPr marL="1109053" indent="-221811" defTabSz="914969" eaLnBrk="0" hangingPunct="0">
              <a:defRPr sz="1900">
                <a:solidFill>
                  <a:schemeClr val="tx1"/>
                </a:solidFill>
                <a:latin typeface="Arial" charset="0"/>
              </a:defRPr>
            </a:lvl3pPr>
            <a:lvl4pPr marL="1552674" indent="-221811" defTabSz="914969" eaLnBrk="0" hangingPunct="0">
              <a:defRPr sz="1900">
                <a:solidFill>
                  <a:schemeClr val="tx1"/>
                </a:solidFill>
                <a:latin typeface="Arial" charset="0"/>
              </a:defRPr>
            </a:lvl4pPr>
            <a:lvl5pPr marL="1996295" indent="-221811" defTabSz="914969" eaLnBrk="0" hangingPunct="0">
              <a:defRPr sz="1900">
                <a:solidFill>
                  <a:schemeClr val="tx1"/>
                </a:solidFill>
                <a:latin typeface="Arial" charset="0"/>
              </a:defRPr>
            </a:lvl5pPr>
            <a:lvl6pPr marL="2439916" indent="-221811" defTabSz="914969" eaLnBrk="0" fontAlgn="base" hangingPunct="0">
              <a:spcBef>
                <a:spcPct val="0"/>
              </a:spcBef>
              <a:spcAft>
                <a:spcPct val="0"/>
              </a:spcAft>
              <a:defRPr sz="1900">
                <a:solidFill>
                  <a:schemeClr val="tx1"/>
                </a:solidFill>
                <a:latin typeface="Arial" charset="0"/>
              </a:defRPr>
            </a:lvl6pPr>
            <a:lvl7pPr marL="2883538" indent="-221811" defTabSz="914969" eaLnBrk="0" fontAlgn="base" hangingPunct="0">
              <a:spcBef>
                <a:spcPct val="0"/>
              </a:spcBef>
              <a:spcAft>
                <a:spcPct val="0"/>
              </a:spcAft>
              <a:defRPr sz="1900">
                <a:solidFill>
                  <a:schemeClr val="tx1"/>
                </a:solidFill>
                <a:latin typeface="Arial" charset="0"/>
              </a:defRPr>
            </a:lvl7pPr>
            <a:lvl8pPr marL="3327159" indent="-221811" defTabSz="914969" eaLnBrk="0" fontAlgn="base" hangingPunct="0">
              <a:spcBef>
                <a:spcPct val="0"/>
              </a:spcBef>
              <a:spcAft>
                <a:spcPct val="0"/>
              </a:spcAft>
              <a:defRPr sz="1900">
                <a:solidFill>
                  <a:schemeClr val="tx1"/>
                </a:solidFill>
                <a:latin typeface="Arial" charset="0"/>
              </a:defRPr>
            </a:lvl8pPr>
            <a:lvl9pPr marL="3770780" indent="-221811" defTabSz="914969" eaLnBrk="0" fontAlgn="base" hangingPunct="0">
              <a:spcBef>
                <a:spcPct val="0"/>
              </a:spcBef>
              <a:spcAft>
                <a:spcPct val="0"/>
              </a:spcAft>
              <a:defRPr sz="1900">
                <a:solidFill>
                  <a:schemeClr val="tx1"/>
                </a:solidFill>
                <a:latin typeface="Arial" charset="0"/>
              </a:defRPr>
            </a:lvl9pPr>
          </a:lstStyle>
          <a:p>
            <a:pPr eaLnBrk="1" hangingPunct="1">
              <a:defRPr/>
            </a:pPr>
            <a:fld id="{15D2D4CD-7146-4202-A2B1-0076BF33B95E}" type="slidenum">
              <a:rPr lang="en-US" sz="1200"/>
              <a:pPr eaLnBrk="1" hangingPunct="1">
                <a:defRPr/>
              </a:pPr>
              <a:t>31</a:t>
            </a:fld>
            <a:endParaRPr lang="en-US" sz="1200"/>
          </a:p>
        </p:txBody>
      </p:sp>
      <p:sp>
        <p:nvSpPr>
          <p:cNvPr id="235525"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969" eaLnBrk="0" hangingPunct="0">
              <a:defRPr sz="1900">
                <a:solidFill>
                  <a:schemeClr val="tx1"/>
                </a:solidFill>
                <a:latin typeface="Arial" charset="0"/>
              </a:defRPr>
            </a:lvl1pPr>
            <a:lvl2pPr marL="720884" indent="-277263" defTabSz="914969" eaLnBrk="0" hangingPunct="0">
              <a:defRPr sz="1900">
                <a:solidFill>
                  <a:schemeClr val="tx1"/>
                </a:solidFill>
                <a:latin typeface="Arial" charset="0"/>
              </a:defRPr>
            </a:lvl2pPr>
            <a:lvl3pPr marL="1109053" indent="-221811" defTabSz="914969" eaLnBrk="0" hangingPunct="0">
              <a:defRPr sz="1900">
                <a:solidFill>
                  <a:schemeClr val="tx1"/>
                </a:solidFill>
                <a:latin typeface="Arial" charset="0"/>
              </a:defRPr>
            </a:lvl3pPr>
            <a:lvl4pPr marL="1552674" indent="-221811" defTabSz="914969" eaLnBrk="0" hangingPunct="0">
              <a:defRPr sz="1900">
                <a:solidFill>
                  <a:schemeClr val="tx1"/>
                </a:solidFill>
                <a:latin typeface="Arial" charset="0"/>
              </a:defRPr>
            </a:lvl4pPr>
            <a:lvl5pPr marL="1996295" indent="-221811" defTabSz="914969" eaLnBrk="0" hangingPunct="0">
              <a:defRPr sz="1900">
                <a:solidFill>
                  <a:schemeClr val="tx1"/>
                </a:solidFill>
                <a:latin typeface="Arial" charset="0"/>
              </a:defRPr>
            </a:lvl5pPr>
            <a:lvl6pPr marL="2439916" indent="-221811" defTabSz="914969" eaLnBrk="0" fontAlgn="base" hangingPunct="0">
              <a:spcBef>
                <a:spcPct val="0"/>
              </a:spcBef>
              <a:spcAft>
                <a:spcPct val="0"/>
              </a:spcAft>
              <a:defRPr sz="1900">
                <a:solidFill>
                  <a:schemeClr val="tx1"/>
                </a:solidFill>
                <a:latin typeface="Arial" charset="0"/>
              </a:defRPr>
            </a:lvl6pPr>
            <a:lvl7pPr marL="2883538" indent="-221811" defTabSz="914969" eaLnBrk="0" fontAlgn="base" hangingPunct="0">
              <a:spcBef>
                <a:spcPct val="0"/>
              </a:spcBef>
              <a:spcAft>
                <a:spcPct val="0"/>
              </a:spcAft>
              <a:defRPr sz="1900">
                <a:solidFill>
                  <a:schemeClr val="tx1"/>
                </a:solidFill>
                <a:latin typeface="Arial" charset="0"/>
              </a:defRPr>
            </a:lvl7pPr>
            <a:lvl8pPr marL="3327159" indent="-221811" defTabSz="914969" eaLnBrk="0" fontAlgn="base" hangingPunct="0">
              <a:spcBef>
                <a:spcPct val="0"/>
              </a:spcBef>
              <a:spcAft>
                <a:spcPct val="0"/>
              </a:spcAft>
              <a:defRPr sz="1900">
                <a:solidFill>
                  <a:schemeClr val="tx1"/>
                </a:solidFill>
                <a:latin typeface="Arial" charset="0"/>
              </a:defRPr>
            </a:lvl8pPr>
            <a:lvl9pPr marL="3770780" indent="-221811" defTabSz="914969" eaLnBrk="0" fontAlgn="base" hangingPunct="0">
              <a:spcBef>
                <a:spcPct val="0"/>
              </a:spcBef>
              <a:spcAft>
                <a:spcPct val="0"/>
              </a:spcAft>
              <a:defRPr sz="1900">
                <a:solidFill>
                  <a:schemeClr val="tx1"/>
                </a:solidFill>
                <a:latin typeface="Arial" charset="0"/>
              </a:defRPr>
            </a:lvl9pPr>
          </a:lstStyle>
          <a:p>
            <a:pPr eaLnBrk="1" hangingPunct="1">
              <a:defRPr/>
            </a:pPr>
            <a:r>
              <a:rPr lang="en-US" sz="1200"/>
              <a:t>Charleston, West Virginia, 2017</a:t>
            </a:r>
          </a:p>
        </p:txBody>
      </p:sp>
      <p:sp>
        <p:nvSpPr>
          <p:cNvPr id="235526" name="Header Placeholder 5"/>
          <p:cNvSpPr>
            <a:spLocks noGrp="1"/>
          </p:cNvSpPr>
          <p:nvPr>
            <p:ph type="hdr" sz="quarter"/>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969" eaLnBrk="0" hangingPunct="0">
              <a:defRPr sz="1900">
                <a:solidFill>
                  <a:schemeClr val="tx1"/>
                </a:solidFill>
                <a:latin typeface="Arial" charset="0"/>
              </a:defRPr>
            </a:lvl1pPr>
            <a:lvl2pPr marL="720884" indent="-277263" defTabSz="914969" eaLnBrk="0" hangingPunct="0">
              <a:defRPr sz="1900">
                <a:solidFill>
                  <a:schemeClr val="tx1"/>
                </a:solidFill>
                <a:latin typeface="Arial" charset="0"/>
              </a:defRPr>
            </a:lvl2pPr>
            <a:lvl3pPr marL="1109053" indent="-221811" defTabSz="914969" eaLnBrk="0" hangingPunct="0">
              <a:defRPr sz="1900">
                <a:solidFill>
                  <a:schemeClr val="tx1"/>
                </a:solidFill>
                <a:latin typeface="Arial" charset="0"/>
              </a:defRPr>
            </a:lvl3pPr>
            <a:lvl4pPr marL="1552674" indent="-221811" defTabSz="914969" eaLnBrk="0" hangingPunct="0">
              <a:defRPr sz="1900">
                <a:solidFill>
                  <a:schemeClr val="tx1"/>
                </a:solidFill>
                <a:latin typeface="Arial" charset="0"/>
              </a:defRPr>
            </a:lvl4pPr>
            <a:lvl5pPr marL="1996295" indent="-221811" defTabSz="914969" eaLnBrk="0" hangingPunct="0">
              <a:defRPr sz="1900">
                <a:solidFill>
                  <a:schemeClr val="tx1"/>
                </a:solidFill>
                <a:latin typeface="Arial" charset="0"/>
              </a:defRPr>
            </a:lvl5pPr>
            <a:lvl6pPr marL="2439916" indent="-221811" defTabSz="914969" eaLnBrk="0" fontAlgn="base" hangingPunct="0">
              <a:spcBef>
                <a:spcPct val="0"/>
              </a:spcBef>
              <a:spcAft>
                <a:spcPct val="0"/>
              </a:spcAft>
              <a:defRPr sz="1900">
                <a:solidFill>
                  <a:schemeClr val="tx1"/>
                </a:solidFill>
                <a:latin typeface="Arial" charset="0"/>
              </a:defRPr>
            </a:lvl6pPr>
            <a:lvl7pPr marL="2883538" indent="-221811" defTabSz="914969" eaLnBrk="0" fontAlgn="base" hangingPunct="0">
              <a:spcBef>
                <a:spcPct val="0"/>
              </a:spcBef>
              <a:spcAft>
                <a:spcPct val="0"/>
              </a:spcAft>
              <a:defRPr sz="1900">
                <a:solidFill>
                  <a:schemeClr val="tx1"/>
                </a:solidFill>
                <a:latin typeface="Arial" charset="0"/>
              </a:defRPr>
            </a:lvl7pPr>
            <a:lvl8pPr marL="3327159" indent="-221811" defTabSz="914969" eaLnBrk="0" fontAlgn="base" hangingPunct="0">
              <a:spcBef>
                <a:spcPct val="0"/>
              </a:spcBef>
              <a:spcAft>
                <a:spcPct val="0"/>
              </a:spcAft>
              <a:defRPr sz="1900">
                <a:solidFill>
                  <a:schemeClr val="tx1"/>
                </a:solidFill>
                <a:latin typeface="Arial" charset="0"/>
              </a:defRPr>
            </a:lvl8pPr>
            <a:lvl9pPr marL="3770780" indent="-221811" defTabSz="914969" eaLnBrk="0" fontAlgn="base" hangingPunct="0">
              <a:spcBef>
                <a:spcPct val="0"/>
              </a:spcBef>
              <a:spcAft>
                <a:spcPct val="0"/>
              </a:spcAft>
              <a:defRPr sz="1900">
                <a:solidFill>
                  <a:schemeClr val="tx1"/>
                </a:solidFill>
                <a:latin typeface="Arial" charset="0"/>
              </a:defRPr>
            </a:lvl9pPr>
          </a:lstStyle>
          <a:p>
            <a:pPr eaLnBrk="1" hangingPunct="1">
              <a:defRPr/>
            </a:pPr>
            <a:r>
              <a:rPr lang="en-US" sz="1200"/>
              <a:t>Dr. Bouquot's cell: 281-745-2330</a:t>
            </a:r>
            <a:endParaRPr lang="en-US" sz="1200" dirty="0"/>
          </a:p>
        </p:txBody>
      </p:sp>
    </p:spTree>
    <p:extLst>
      <p:ext uri="{BB962C8B-B14F-4D97-AF65-F5344CB8AC3E}">
        <p14:creationId xmlns:p14="http://schemas.microsoft.com/office/powerpoint/2010/main" val="27647498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xfrm>
            <a:off x="381000" y="685800"/>
            <a:ext cx="6096000" cy="3429000"/>
          </a:xfrm>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552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969" eaLnBrk="0" hangingPunct="0">
              <a:defRPr sz="1900">
                <a:solidFill>
                  <a:schemeClr val="tx1"/>
                </a:solidFill>
                <a:latin typeface="Arial" charset="0"/>
              </a:defRPr>
            </a:lvl1pPr>
            <a:lvl2pPr marL="720884" indent="-277263" defTabSz="914969" eaLnBrk="0" hangingPunct="0">
              <a:defRPr sz="1900">
                <a:solidFill>
                  <a:schemeClr val="tx1"/>
                </a:solidFill>
                <a:latin typeface="Arial" charset="0"/>
              </a:defRPr>
            </a:lvl2pPr>
            <a:lvl3pPr marL="1109053" indent="-221811" defTabSz="914969" eaLnBrk="0" hangingPunct="0">
              <a:defRPr sz="1900">
                <a:solidFill>
                  <a:schemeClr val="tx1"/>
                </a:solidFill>
                <a:latin typeface="Arial" charset="0"/>
              </a:defRPr>
            </a:lvl3pPr>
            <a:lvl4pPr marL="1552674" indent="-221811" defTabSz="914969" eaLnBrk="0" hangingPunct="0">
              <a:defRPr sz="1900">
                <a:solidFill>
                  <a:schemeClr val="tx1"/>
                </a:solidFill>
                <a:latin typeface="Arial" charset="0"/>
              </a:defRPr>
            </a:lvl4pPr>
            <a:lvl5pPr marL="1996295" indent="-221811" defTabSz="914969" eaLnBrk="0" hangingPunct="0">
              <a:defRPr sz="1900">
                <a:solidFill>
                  <a:schemeClr val="tx1"/>
                </a:solidFill>
                <a:latin typeface="Arial" charset="0"/>
              </a:defRPr>
            </a:lvl5pPr>
            <a:lvl6pPr marL="2439916" indent="-221811" defTabSz="914969" eaLnBrk="0" fontAlgn="base" hangingPunct="0">
              <a:spcBef>
                <a:spcPct val="0"/>
              </a:spcBef>
              <a:spcAft>
                <a:spcPct val="0"/>
              </a:spcAft>
              <a:defRPr sz="1900">
                <a:solidFill>
                  <a:schemeClr val="tx1"/>
                </a:solidFill>
                <a:latin typeface="Arial" charset="0"/>
              </a:defRPr>
            </a:lvl6pPr>
            <a:lvl7pPr marL="2883538" indent="-221811" defTabSz="914969" eaLnBrk="0" fontAlgn="base" hangingPunct="0">
              <a:spcBef>
                <a:spcPct val="0"/>
              </a:spcBef>
              <a:spcAft>
                <a:spcPct val="0"/>
              </a:spcAft>
              <a:defRPr sz="1900">
                <a:solidFill>
                  <a:schemeClr val="tx1"/>
                </a:solidFill>
                <a:latin typeface="Arial" charset="0"/>
              </a:defRPr>
            </a:lvl7pPr>
            <a:lvl8pPr marL="3327159" indent="-221811" defTabSz="914969" eaLnBrk="0" fontAlgn="base" hangingPunct="0">
              <a:spcBef>
                <a:spcPct val="0"/>
              </a:spcBef>
              <a:spcAft>
                <a:spcPct val="0"/>
              </a:spcAft>
              <a:defRPr sz="1900">
                <a:solidFill>
                  <a:schemeClr val="tx1"/>
                </a:solidFill>
                <a:latin typeface="Arial" charset="0"/>
              </a:defRPr>
            </a:lvl8pPr>
            <a:lvl9pPr marL="3770780" indent="-221811" defTabSz="914969" eaLnBrk="0" fontAlgn="base" hangingPunct="0">
              <a:spcBef>
                <a:spcPct val="0"/>
              </a:spcBef>
              <a:spcAft>
                <a:spcPct val="0"/>
              </a:spcAft>
              <a:defRPr sz="1900">
                <a:solidFill>
                  <a:schemeClr val="tx1"/>
                </a:solidFill>
                <a:latin typeface="Arial" charset="0"/>
              </a:defRPr>
            </a:lvl9pPr>
          </a:lstStyle>
          <a:p>
            <a:pPr eaLnBrk="1" hangingPunct="1">
              <a:defRPr/>
            </a:pPr>
            <a:fld id="{15D2D4CD-7146-4202-A2B1-0076BF33B95E}" type="slidenum">
              <a:rPr lang="en-US" sz="1200"/>
              <a:pPr eaLnBrk="1" hangingPunct="1">
                <a:defRPr/>
              </a:pPr>
              <a:t>32</a:t>
            </a:fld>
            <a:endParaRPr lang="en-US" sz="1200"/>
          </a:p>
        </p:txBody>
      </p:sp>
      <p:sp>
        <p:nvSpPr>
          <p:cNvPr id="235525"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969" eaLnBrk="0" hangingPunct="0">
              <a:defRPr sz="1900">
                <a:solidFill>
                  <a:schemeClr val="tx1"/>
                </a:solidFill>
                <a:latin typeface="Arial" charset="0"/>
              </a:defRPr>
            </a:lvl1pPr>
            <a:lvl2pPr marL="720884" indent="-277263" defTabSz="914969" eaLnBrk="0" hangingPunct="0">
              <a:defRPr sz="1900">
                <a:solidFill>
                  <a:schemeClr val="tx1"/>
                </a:solidFill>
                <a:latin typeface="Arial" charset="0"/>
              </a:defRPr>
            </a:lvl2pPr>
            <a:lvl3pPr marL="1109053" indent="-221811" defTabSz="914969" eaLnBrk="0" hangingPunct="0">
              <a:defRPr sz="1900">
                <a:solidFill>
                  <a:schemeClr val="tx1"/>
                </a:solidFill>
                <a:latin typeface="Arial" charset="0"/>
              </a:defRPr>
            </a:lvl3pPr>
            <a:lvl4pPr marL="1552674" indent="-221811" defTabSz="914969" eaLnBrk="0" hangingPunct="0">
              <a:defRPr sz="1900">
                <a:solidFill>
                  <a:schemeClr val="tx1"/>
                </a:solidFill>
                <a:latin typeface="Arial" charset="0"/>
              </a:defRPr>
            </a:lvl4pPr>
            <a:lvl5pPr marL="1996295" indent="-221811" defTabSz="914969" eaLnBrk="0" hangingPunct="0">
              <a:defRPr sz="1900">
                <a:solidFill>
                  <a:schemeClr val="tx1"/>
                </a:solidFill>
                <a:latin typeface="Arial" charset="0"/>
              </a:defRPr>
            </a:lvl5pPr>
            <a:lvl6pPr marL="2439916" indent="-221811" defTabSz="914969" eaLnBrk="0" fontAlgn="base" hangingPunct="0">
              <a:spcBef>
                <a:spcPct val="0"/>
              </a:spcBef>
              <a:spcAft>
                <a:spcPct val="0"/>
              </a:spcAft>
              <a:defRPr sz="1900">
                <a:solidFill>
                  <a:schemeClr val="tx1"/>
                </a:solidFill>
                <a:latin typeface="Arial" charset="0"/>
              </a:defRPr>
            </a:lvl6pPr>
            <a:lvl7pPr marL="2883538" indent="-221811" defTabSz="914969" eaLnBrk="0" fontAlgn="base" hangingPunct="0">
              <a:spcBef>
                <a:spcPct val="0"/>
              </a:spcBef>
              <a:spcAft>
                <a:spcPct val="0"/>
              </a:spcAft>
              <a:defRPr sz="1900">
                <a:solidFill>
                  <a:schemeClr val="tx1"/>
                </a:solidFill>
                <a:latin typeface="Arial" charset="0"/>
              </a:defRPr>
            </a:lvl7pPr>
            <a:lvl8pPr marL="3327159" indent="-221811" defTabSz="914969" eaLnBrk="0" fontAlgn="base" hangingPunct="0">
              <a:spcBef>
                <a:spcPct val="0"/>
              </a:spcBef>
              <a:spcAft>
                <a:spcPct val="0"/>
              </a:spcAft>
              <a:defRPr sz="1900">
                <a:solidFill>
                  <a:schemeClr val="tx1"/>
                </a:solidFill>
                <a:latin typeface="Arial" charset="0"/>
              </a:defRPr>
            </a:lvl8pPr>
            <a:lvl9pPr marL="3770780" indent="-221811" defTabSz="914969" eaLnBrk="0" fontAlgn="base" hangingPunct="0">
              <a:spcBef>
                <a:spcPct val="0"/>
              </a:spcBef>
              <a:spcAft>
                <a:spcPct val="0"/>
              </a:spcAft>
              <a:defRPr sz="1900">
                <a:solidFill>
                  <a:schemeClr val="tx1"/>
                </a:solidFill>
                <a:latin typeface="Arial" charset="0"/>
              </a:defRPr>
            </a:lvl9pPr>
          </a:lstStyle>
          <a:p>
            <a:pPr eaLnBrk="1" hangingPunct="1">
              <a:defRPr/>
            </a:pPr>
            <a:r>
              <a:rPr lang="en-US" sz="1200"/>
              <a:t>Charleston, West Virginia, 2017</a:t>
            </a:r>
          </a:p>
        </p:txBody>
      </p:sp>
      <p:sp>
        <p:nvSpPr>
          <p:cNvPr id="235526" name="Header Placeholder 5"/>
          <p:cNvSpPr>
            <a:spLocks noGrp="1"/>
          </p:cNvSpPr>
          <p:nvPr>
            <p:ph type="hdr" sz="quarter"/>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969" eaLnBrk="0" hangingPunct="0">
              <a:defRPr sz="1900">
                <a:solidFill>
                  <a:schemeClr val="tx1"/>
                </a:solidFill>
                <a:latin typeface="Arial" charset="0"/>
              </a:defRPr>
            </a:lvl1pPr>
            <a:lvl2pPr marL="720884" indent="-277263" defTabSz="914969" eaLnBrk="0" hangingPunct="0">
              <a:defRPr sz="1900">
                <a:solidFill>
                  <a:schemeClr val="tx1"/>
                </a:solidFill>
                <a:latin typeface="Arial" charset="0"/>
              </a:defRPr>
            </a:lvl2pPr>
            <a:lvl3pPr marL="1109053" indent="-221811" defTabSz="914969" eaLnBrk="0" hangingPunct="0">
              <a:defRPr sz="1900">
                <a:solidFill>
                  <a:schemeClr val="tx1"/>
                </a:solidFill>
                <a:latin typeface="Arial" charset="0"/>
              </a:defRPr>
            </a:lvl3pPr>
            <a:lvl4pPr marL="1552674" indent="-221811" defTabSz="914969" eaLnBrk="0" hangingPunct="0">
              <a:defRPr sz="1900">
                <a:solidFill>
                  <a:schemeClr val="tx1"/>
                </a:solidFill>
                <a:latin typeface="Arial" charset="0"/>
              </a:defRPr>
            </a:lvl4pPr>
            <a:lvl5pPr marL="1996295" indent="-221811" defTabSz="914969" eaLnBrk="0" hangingPunct="0">
              <a:defRPr sz="1900">
                <a:solidFill>
                  <a:schemeClr val="tx1"/>
                </a:solidFill>
                <a:latin typeface="Arial" charset="0"/>
              </a:defRPr>
            </a:lvl5pPr>
            <a:lvl6pPr marL="2439916" indent="-221811" defTabSz="914969" eaLnBrk="0" fontAlgn="base" hangingPunct="0">
              <a:spcBef>
                <a:spcPct val="0"/>
              </a:spcBef>
              <a:spcAft>
                <a:spcPct val="0"/>
              </a:spcAft>
              <a:defRPr sz="1900">
                <a:solidFill>
                  <a:schemeClr val="tx1"/>
                </a:solidFill>
                <a:latin typeface="Arial" charset="0"/>
              </a:defRPr>
            </a:lvl6pPr>
            <a:lvl7pPr marL="2883538" indent="-221811" defTabSz="914969" eaLnBrk="0" fontAlgn="base" hangingPunct="0">
              <a:spcBef>
                <a:spcPct val="0"/>
              </a:spcBef>
              <a:spcAft>
                <a:spcPct val="0"/>
              </a:spcAft>
              <a:defRPr sz="1900">
                <a:solidFill>
                  <a:schemeClr val="tx1"/>
                </a:solidFill>
                <a:latin typeface="Arial" charset="0"/>
              </a:defRPr>
            </a:lvl7pPr>
            <a:lvl8pPr marL="3327159" indent="-221811" defTabSz="914969" eaLnBrk="0" fontAlgn="base" hangingPunct="0">
              <a:spcBef>
                <a:spcPct val="0"/>
              </a:spcBef>
              <a:spcAft>
                <a:spcPct val="0"/>
              </a:spcAft>
              <a:defRPr sz="1900">
                <a:solidFill>
                  <a:schemeClr val="tx1"/>
                </a:solidFill>
                <a:latin typeface="Arial" charset="0"/>
              </a:defRPr>
            </a:lvl8pPr>
            <a:lvl9pPr marL="3770780" indent="-221811" defTabSz="914969" eaLnBrk="0" fontAlgn="base" hangingPunct="0">
              <a:spcBef>
                <a:spcPct val="0"/>
              </a:spcBef>
              <a:spcAft>
                <a:spcPct val="0"/>
              </a:spcAft>
              <a:defRPr sz="1900">
                <a:solidFill>
                  <a:schemeClr val="tx1"/>
                </a:solidFill>
                <a:latin typeface="Arial" charset="0"/>
              </a:defRPr>
            </a:lvl9pPr>
          </a:lstStyle>
          <a:p>
            <a:pPr eaLnBrk="1" hangingPunct="1">
              <a:defRPr/>
            </a:pPr>
            <a:r>
              <a:rPr lang="en-US" sz="1200"/>
              <a:t>Dr. Bouquot's cell: 281-745-2330</a:t>
            </a:r>
            <a:endParaRPr lang="en-US" sz="1200" dirty="0"/>
          </a:p>
        </p:txBody>
      </p:sp>
    </p:spTree>
    <p:extLst>
      <p:ext uri="{BB962C8B-B14F-4D97-AF65-F5344CB8AC3E}">
        <p14:creationId xmlns:p14="http://schemas.microsoft.com/office/powerpoint/2010/main" val="28972368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381000" y="685800"/>
            <a:ext cx="6096000" cy="3429000"/>
          </a:xfrm>
          <a:ln/>
        </p:spPr>
      </p:sp>
      <p:sp>
        <p:nvSpPr>
          <p:cNvPr id="118787" name="Notes Placeholder 2"/>
          <p:cNvSpPr>
            <a:spLocks noGrp="1"/>
          </p:cNvSpPr>
          <p:nvPr>
            <p:ph type="body" idx="1"/>
          </p:nvPr>
        </p:nvSpPr>
        <p:spPr>
          <a:noFill/>
          <a:ln/>
        </p:spPr>
        <p:txBody>
          <a:bodyPr/>
          <a:lstStyle/>
          <a:p>
            <a:pPr eaLnBrk="1" hangingPunct="1"/>
            <a:endParaRPr lang="en-US"/>
          </a:p>
        </p:txBody>
      </p:sp>
      <p:sp>
        <p:nvSpPr>
          <p:cNvPr id="118788" name="Slide Number Placeholder 3"/>
          <p:cNvSpPr>
            <a:spLocks noGrp="1"/>
          </p:cNvSpPr>
          <p:nvPr>
            <p:ph type="sldNum" sz="quarter" idx="5"/>
          </p:nvPr>
        </p:nvSpPr>
        <p:spPr>
          <a:noFill/>
        </p:spPr>
        <p:txBody>
          <a:bodyPr/>
          <a:lstStyle/>
          <a:p>
            <a:fld id="{AB79818D-0D19-4021-9E80-C164A84FC061}" type="slidenum">
              <a:rPr lang="en-US"/>
              <a:pPr/>
              <a:t>40</a:t>
            </a:fld>
            <a:endParaRPr lang="en-US"/>
          </a:p>
        </p:txBody>
      </p:sp>
      <p:sp>
        <p:nvSpPr>
          <p:cNvPr id="5" name="Date Placeholder 4"/>
          <p:cNvSpPr>
            <a:spLocks noGrp="1"/>
          </p:cNvSpPr>
          <p:nvPr>
            <p:ph type="dt" idx="10"/>
          </p:nvPr>
        </p:nvSpPr>
        <p:spPr/>
        <p:txBody>
          <a:bodyPr/>
          <a:lstStyle/>
          <a:p>
            <a:pPr>
              <a:defRPr/>
            </a:pPr>
            <a:r>
              <a:rPr lang="en-US"/>
              <a:t>May, 2009</a:t>
            </a:r>
          </a:p>
        </p:txBody>
      </p:sp>
      <p:sp>
        <p:nvSpPr>
          <p:cNvPr id="6" name="Header Placeholder 5"/>
          <p:cNvSpPr>
            <a:spLocks noGrp="1"/>
          </p:cNvSpPr>
          <p:nvPr>
            <p:ph type="hdr" sz="quarter" idx="11"/>
          </p:nvPr>
        </p:nvSpPr>
        <p:spPr/>
        <p:txBody>
          <a:bodyPr/>
          <a:lstStyle/>
          <a:p>
            <a:pPr>
              <a:defRPr/>
            </a:pPr>
            <a:r>
              <a:rPr lang="en-US"/>
              <a:t>Dr. Bouquot, Oral Precancer</a:t>
            </a:r>
          </a:p>
        </p:txBody>
      </p:sp>
    </p:spTree>
    <p:extLst>
      <p:ext uri="{BB962C8B-B14F-4D97-AF65-F5344CB8AC3E}">
        <p14:creationId xmlns:p14="http://schemas.microsoft.com/office/powerpoint/2010/main" val="28549926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xfrm>
            <a:off x="381000" y="685800"/>
            <a:ext cx="6096000" cy="3429000"/>
          </a:xfrm>
          <a:ln/>
        </p:spPr>
      </p:sp>
      <p:sp>
        <p:nvSpPr>
          <p:cNvPr id="124931" name="Rectangle 3"/>
          <p:cNvSpPr>
            <a:spLocks noGrp="1" noChangeArrowheads="1"/>
          </p:cNvSpPr>
          <p:nvPr>
            <p:ph type="body" idx="1"/>
          </p:nvPr>
        </p:nvSpPr>
        <p:spPr>
          <a:noFill/>
          <a:ln/>
        </p:spPr>
        <p:txBody>
          <a:bodyPr/>
          <a:lstStyle/>
          <a:p>
            <a:endParaRPr lang="en-US">
              <a:latin typeface="Arial" pitchFamily="34" charset="0"/>
            </a:endParaRPr>
          </a:p>
        </p:txBody>
      </p:sp>
      <p:sp>
        <p:nvSpPr>
          <p:cNvPr id="2" name="Header Placeholder 1"/>
          <p:cNvSpPr>
            <a:spLocks noGrp="1"/>
          </p:cNvSpPr>
          <p:nvPr>
            <p:ph type="hdr" sz="quarter" idx="10"/>
          </p:nvPr>
        </p:nvSpPr>
        <p:spPr/>
        <p:txBody>
          <a:bodyPr/>
          <a:lstStyle/>
          <a:p>
            <a:pPr>
              <a:defRPr/>
            </a:pPr>
            <a:r>
              <a:rPr lang="en-US"/>
              <a:t>Dr. Bouquot, Oral Cancer, Precancer</a:t>
            </a:r>
          </a:p>
        </p:txBody>
      </p:sp>
    </p:spTree>
    <p:extLst>
      <p:ext uri="{BB962C8B-B14F-4D97-AF65-F5344CB8AC3E}">
        <p14:creationId xmlns:p14="http://schemas.microsoft.com/office/powerpoint/2010/main" val="38223601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1292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27204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2689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anose="020B0604020202020204" pitchFamily="34" charset="0"/>
            </a:endParaRPr>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2AEC297-1154-44D8-A5D6-D525951ADDEF}" type="slidenum">
              <a:rPr kumimoji="0" lang="en-US" sz="1200" b="0" i="0" u="none" strike="noStrike" kern="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4581"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panose="020B0604020202020204" pitchFamily="34" charset="0"/>
                <a:ea typeface="+mn-ea"/>
                <a:cs typeface="+mn-cs"/>
              </a:rPr>
              <a:t>Dr. Bouquot, Oral Cancer, Precancer</a:t>
            </a:r>
          </a:p>
        </p:txBody>
      </p:sp>
    </p:spTree>
    <p:extLst>
      <p:ext uri="{BB962C8B-B14F-4D97-AF65-F5344CB8AC3E}">
        <p14:creationId xmlns:p14="http://schemas.microsoft.com/office/powerpoint/2010/main" val="15736096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50369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xfrm>
            <a:off x="381000" y="685800"/>
            <a:ext cx="6096000" cy="3429000"/>
          </a:xfrm>
          <a:ln/>
        </p:spPr>
      </p:sp>
      <p:sp>
        <p:nvSpPr>
          <p:cNvPr id="190467" name="Notes Placeholder 2"/>
          <p:cNvSpPr>
            <a:spLocks noGrp="1"/>
          </p:cNvSpPr>
          <p:nvPr>
            <p:ph type="body" idx="1"/>
          </p:nvPr>
        </p:nvSpPr>
        <p:spPr>
          <a:noFill/>
          <a:ln/>
        </p:spPr>
        <p:txBody>
          <a:bodyPr/>
          <a:lstStyle/>
          <a:p>
            <a:pPr eaLnBrk="1" hangingPunct="1"/>
            <a:endParaRPr lang="en-US" dirty="0"/>
          </a:p>
        </p:txBody>
      </p:sp>
      <p:sp>
        <p:nvSpPr>
          <p:cNvPr id="190468" name="Slide Number Placeholder 3"/>
          <p:cNvSpPr>
            <a:spLocks noGrp="1"/>
          </p:cNvSpPr>
          <p:nvPr>
            <p:ph type="sldNum" sz="quarter" idx="5"/>
          </p:nvPr>
        </p:nvSpPr>
        <p:spPr>
          <a:noFill/>
        </p:spPr>
        <p:txBody>
          <a:bodyPr/>
          <a:lstStyle/>
          <a:p>
            <a:fld id="{A8C0D873-867C-40BD-9400-5AA5FA60441A}" type="slidenum">
              <a:rPr lang="en-US" smtClean="0"/>
              <a:pPr/>
              <a:t>50</a:t>
            </a:fld>
            <a:endParaRPr lang="en-US" dirty="0"/>
          </a:p>
        </p:txBody>
      </p:sp>
      <p:sp>
        <p:nvSpPr>
          <p:cNvPr id="5" name="Date Placeholder 4"/>
          <p:cNvSpPr>
            <a:spLocks noGrp="1"/>
          </p:cNvSpPr>
          <p:nvPr>
            <p:ph type="dt" idx="10"/>
          </p:nvPr>
        </p:nvSpPr>
        <p:spPr/>
        <p:txBody>
          <a:bodyPr/>
          <a:lstStyle/>
          <a:p>
            <a:pPr>
              <a:defRPr/>
            </a:pPr>
            <a:r>
              <a:rPr lang="en-US"/>
              <a:t>University of Texas, Houston, 2010</a:t>
            </a:r>
            <a:endParaRPr lang="en-US" dirty="0"/>
          </a:p>
        </p:txBody>
      </p:sp>
      <p:sp>
        <p:nvSpPr>
          <p:cNvPr id="6" name="Header Placeholder 5"/>
          <p:cNvSpPr>
            <a:spLocks noGrp="1"/>
          </p:cNvSpPr>
          <p:nvPr>
            <p:ph type="hdr" sz="quarter" idx="11"/>
          </p:nvPr>
        </p:nvSpPr>
        <p:spPr/>
        <p:txBody>
          <a:bodyPr/>
          <a:lstStyle/>
          <a:p>
            <a:pPr>
              <a:defRPr/>
            </a:pPr>
            <a:r>
              <a:rPr lang="en-US"/>
              <a:t>Dr. Bouquot, The Abused Mouth</a:t>
            </a:r>
            <a:endParaRPr lang="en-US" dirty="0"/>
          </a:p>
        </p:txBody>
      </p:sp>
    </p:spTree>
    <p:extLst>
      <p:ext uri="{BB962C8B-B14F-4D97-AF65-F5344CB8AC3E}">
        <p14:creationId xmlns:p14="http://schemas.microsoft.com/office/powerpoint/2010/main" val="22733186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xfrm>
            <a:off x="381000" y="685800"/>
            <a:ext cx="6096000" cy="3429000"/>
          </a:xfrm>
          <a:ln/>
        </p:spPr>
      </p:sp>
      <p:sp>
        <p:nvSpPr>
          <p:cNvPr id="153603" name="Notes Placeholder 2"/>
          <p:cNvSpPr>
            <a:spLocks noGrp="1"/>
          </p:cNvSpPr>
          <p:nvPr>
            <p:ph type="body" idx="1"/>
          </p:nvPr>
        </p:nvSpPr>
        <p:spPr>
          <a:noFill/>
          <a:ln/>
        </p:spPr>
        <p:txBody>
          <a:bodyPr/>
          <a:lstStyle/>
          <a:p>
            <a:pPr eaLnBrk="1" hangingPunct="1"/>
            <a:endParaRPr lang="en-US"/>
          </a:p>
        </p:txBody>
      </p:sp>
      <p:sp>
        <p:nvSpPr>
          <p:cNvPr id="153604" name="Slide Number Placeholder 3"/>
          <p:cNvSpPr>
            <a:spLocks noGrp="1"/>
          </p:cNvSpPr>
          <p:nvPr>
            <p:ph type="sldNum" sz="quarter" idx="5"/>
          </p:nvPr>
        </p:nvSpPr>
        <p:spPr>
          <a:noFill/>
        </p:spPr>
        <p:txBody>
          <a:bodyPr/>
          <a:lstStyle/>
          <a:p>
            <a:fld id="{D960D3E1-1CEE-4BB8-BE7D-F34A5A25456E}" type="slidenum">
              <a:rPr lang="en-US" smtClean="0"/>
              <a:pPr/>
              <a:t>52</a:t>
            </a:fld>
            <a:endParaRPr lang="en-US"/>
          </a:p>
        </p:txBody>
      </p:sp>
      <p:sp>
        <p:nvSpPr>
          <p:cNvPr id="5" name="Date Placeholder 4"/>
          <p:cNvSpPr>
            <a:spLocks noGrp="1"/>
          </p:cNvSpPr>
          <p:nvPr>
            <p:ph type="dt" idx="10"/>
          </p:nvPr>
        </p:nvSpPr>
        <p:spPr/>
        <p:txBody>
          <a:bodyPr/>
          <a:lstStyle/>
          <a:p>
            <a:pPr>
              <a:defRPr/>
            </a:pPr>
            <a:r>
              <a:rPr lang="en-US"/>
              <a:t>University of Texas, Houston, 2010</a:t>
            </a:r>
            <a:endParaRPr lang="en-US" dirty="0"/>
          </a:p>
        </p:txBody>
      </p:sp>
      <p:sp>
        <p:nvSpPr>
          <p:cNvPr id="6" name="Header Placeholder 5"/>
          <p:cNvSpPr>
            <a:spLocks noGrp="1"/>
          </p:cNvSpPr>
          <p:nvPr>
            <p:ph type="hdr" sz="quarter" idx="11"/>
          </p:nvPr>
        </p:nvSpPr>
        <p:spPr/>
        <p:txBody>
          <a:bodyPr/>
          <a:lstStyle/>
          <a:p>
            <a:pPr>
              <a:defRPr/>
            </a:pPr>
            <a:r>
              <a:rPr lang="en-US"/>
              <a:t>Dr. Bouquot, The Abused Mouth</a:t>
            </a:r>
            <a:endParaRPr lang="en-US" dirty="0"/>
          </a:p>
        </p:txBody>
      </p:sp>
    </p:spTree>
    <p:extLst>
      <p:ext uri="{BB962C8B-B14F-4D97-AF65-F5344CB8AC3E}">
        <p14:creationId xmlns:p14="http://schemas.microsoft.com/office/powerpoint/2010/main" val="3418240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xfrm>
            <a:off x="381000" y="685800"/>
            <a:ext cx="6096000" cy="3429000"/>
          </a:xfrm>
          <a:ln/>
        </p:spPr>
      </p:sp>
      <p:sp>
        <p:nvSpPr>
          <p:cNvPr id="153603" name="Notes Placeholder 2"/>
          <p:cNvSpPr>
            <a:spLocks noGrp="1"/>
          </p:cNvSpPr>
          <p:nvPr>
            <p:ph type="body" idx="1"/>
          </p:nvPr>
        </p:nvSpPr>
        <p:spPr>
          <a:noFill/>
          <a:ln/>
        </p:spPr>
        <p:txBody>
          <a:bodyPr/>
          <a:lstStyle/>
          <a:p>
            <a:pPr eaLnBrk="1" hangingPunct="1"/>
            <a:endParaRPr lang="en-US"/>
          </a:p>
        </p:txBody>
      </p:sp>
      <p:sp>
        <p:nvSpPr>
          <p:cNvPr id="153604" name="Slide Number Placeholder 3"/>
          <p:cNvSpPr>
            <a:spLocks noGrp="1"/>
          </p:cNvSpPr>
          <p:nvPr>
            <p:ph type="sldNum" sz="quarter" idx="5"/>
          </p:nvPr>
        </p:nvSpPr>
        <p:spPr>
          <a:noFill/>
        </p:spPr>
        <p:txBody>
          <a:bodyPr/>
          <a:lstStyle/>
          <a:p>
            <a:fld id="{D960D3E1-1CEE-4BB8-BE7D-F34A5A25456E}" type="slidenum">
              <a:rPr lang="en-US" smtClean="0"/>
              <a:pPr/>
              <a:t>53</a:t>
            </a:fld>
            <a:endParaRPr lang="en-US"/>
          </a:p>
        </p:txBody>
      </p:sp>
      <p:sp>
        <p:nvSpPr>
          <p:cNvPr id="5" name="Date Placeholder 4"/>
          <p:cNvSpPr>
            <a:spLocks noGrp="1"/>
          </p:cNvSpPr>
          <p:nvPr>
            <p:ph type="dt" idx="10"/>
          </p:nvPr>
        </p:nvSpPr>
        <p:spPr/>
        <p:txBody>
          <a:bodyPr/>
          <a:lstStyle/>
          <a:p>
            <a:pPr>
              <a:defRPr/>
            </a:pPr>
            <a:r>
              <a:rPr lang="en-US"/>
              <a:t>University of Texas, Houston, 2010</a:t>
            </a:r>
            <a:endParaRPr lang="en-US" dirty="0"/>
          </a:p>
        </p:txBody>
      </p:sp>
      <p:sp>
        <p:nvSpPr>
          <p:cNvPr id="6" name="Header Placeholder 5"/>
          <p:cNvSpPr>
            <a:spLocks noGrp="1"/>
          </p:cNvSpPr>
          <p:nvPr>
            <p:ph type="hdr" sz="quarter" idx="11"/>
          </p:nvPr>
        </p:nvSpPr>
        <p:spPr/>
        <p:txBody>
          <a:bodyPr/>
          <a:lstStyle/>
          <a:p>
            <a:pPr>
              <a:defRPr/>
            </a:pPr>
            <a:r>
              <a:rPr lang="en-US"/>
              <a:t>Dr. Bouquot, The Abused Mouth</a:t>
            </a:r>
            <a:endParaRPr lang="en-US" dirty="0"/>
          </a:p>
        </p:txBody>
      </p:sp>
    </p:spTree>
    <p:extLst>
      <p:ext uri="{BB962C8B-B14F-4D97-AF65-F5344CB8AC3E}">
        <p14:creationId xmlns:p14="http://schemas.microsoft.com/office/powerpoint/2010/main" val="5551921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xfrm>
            <a:off x="381000" y="685800"/>
            <a:ext cx="6096000" cy="3429000"/>
          </a:xfrm>
          <a:ln/>
        </p:spPr>
      </p:sp>
      <p:sp>
        <p:nvSpPr>
          <p:cNvPr id="153603" name="Notes Placeholder 2"/>
          <p:cNvSpPr>
            <a:spLocks noGrp="1"/>
          </p:cNvSpPr>
          <p:nvPr>
            <p:ph type="body" idx="1"/>
          </p:nvPr>
        </p:nvSpPr>
        <p:spPr>
          <a:noFill/>
          <a:ln/>
        </p:spPr>
        <p:txBody>
          <a:bodyPr/>
          <a:lstStyle/>
          <a:p>
            <a:pPr eaLnBrk="1" hangingPunct="1"/>
            <a:endParaRPr lang="en-US"/>
          </a:p>
        </p:txBody>
      </p:sp>
      <p:sp>
        <p:nvSpPr>
          <p:cNvPr id="153604" name="Slide Number Placeholder 3"/>
          <p:cNvSpPr>
            <a:spLocks noGrp="1"/>
          </p:cNvSpPr>
          <p:nvPr>
            <p:ph type="sldNum" sz="quarter" idx="5"/>
          </p:nvPr>
        </p:nvSpPr>
        <p:spPr>
          <a:noFill/>
        </p:spPr>
        <p:txBody>
          <a:bodyPr/>
          <a:lstStyle/>
          <a:p>
            <a:fld id="{D960D3E1-1CEE-4BB8-BE7D-F34A5A25456E}" type="slidenum">
              <a:rPr lang="en-US" smtClean="0"/>
              <a:pPr/>
              <a:t>54</a:t>
            </a:fld>
            <a:endParaRPr lang="en-US"/>
          </a:p>
        </p:txBody>
      </p:sp>
      <p:sp>
        <p:nvSpPr>
          <p:cNvPr id="5" name="Date Placeholder 4"/>
          <p:cNvSpPr>
            <a:spLocks noGrp="1"/>
          </p:cNvSpPr>
          <p:nvPr>
            <p:ph type="dt" idx="10"/>
          </p:nvPr>
        </p:nvSpPr>
        <p:spPr/>
        <p:txBody>
          <a:bodyPr/>
          <a:lstStyle/>
          <a:p>
            <a:pPr>
              <a:defRPr/>
            </a:pPr>
            <a:r>
              <a:rPr lang="en-US"/>
              <a:t>University of Texas, Houston, 2010</a:t>
            </a:r>
            <a:endParaRPr lang="en-US" dirty="0"/>
          </a:p>
        </p:txBody>
      </p:sp>
      <p:sp>
        <p:nvSpPr>
          <p:cNvPr id="6" name="Header Placeholder 5"/>
          <p:cNvSpPr>
            <a:spLocks noGrp="1"/>
          </p:cNvSpPr>
          <p:nvPr>
            <p:ph type="hdr" sz="quarter" idx="11"/>
          </p:nvPr>
        </p:nvSpPr>
        <p:spPr/>
        <p:txBody>
          <a:bodyPr/>
          <a:lstStyle/>
          <a:p>
            <a:pPr>
              <a:defRPr/>
            </a:pPr>
            <a:r>
              <a:rPr lang="en-US"/>
              <a:t>Dr. Bouquot, The Abused Mouth</a:t>
            </a:r>
            <a:endParaRPr lang="en-US" dirty="0"/>
          </a:p>
        </p:txBody>
      </p:sp>
    </p:spTree>
    <p:extLst>
      <p:ext uri="{BB962C8B-B14F-4D97-AF65-F5344CB8AC3E}">
        <p14:creationId xmlns:p14="http://schemas.microsoft.com/office/powerpoint/2010/main" val="39382012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a:xfrm>
            <a:off x="381000" y="685800"/>
            <a:ext cx="6096000" cy="3429000"/>
          </a:xfrm>
          <a:ln/>
        </p:spPr>
      </p:sp>
      <p:sp>
        <p:nvSpPr>
          <p:cNvPr id="289795" name="Notes Placeholder 2"/>
          <p:cNvSpPr>
            <a:spLocks noGrp="1"/>
          </p:cNvSpPr>
          <p:nvPr>
            <p:ph type="body" idx="1"/>
          </p:nvPr>
        </p:nvSpPr>
        <p:spPr>
          <a:noFill/>
          <a:ln/>
        </p:spPr>
        <p:txBody>
          <a:bodyPr/>
          <a:lstStyle/>
          <a:p>
            <a:pPr eaLnBrk="1" hangingPunct="1"/>
            <a:endParaRPr lang="en-US" dirty="0">
              <a:latin typeface="Arial" pitchFamily="34" charset="0"/>
            </a:endParaRPr>
          </a:p>
        </p:txBody>
      </p:sp>
      <p:sp>
        <p:nvSpPr>
          <p:cNvPr id="289796" name="Slide Number Placeholder 3"/>
          <p:cNvSpPr>
            <a:spLocks noGrp="1"/>
          </p:cNvSpPr>
          <p:nvPr>
            <p:ph type="sldNum" sz="quarter" idx="5"/>
          </p:nvPr>
        </p:nvSpPr>
        <p:spPr>
          <a:noFill/>
        </p:spPr>
        <p:txBody>
          <a:bodyPr/>
          <a:lstStyle/>
          <a:p>
            <a:fld id="{66B92322-E3A4-4F64-95F4-6E43C4A48490}" type="slidenum">
              <a:rPr lang="en-US" smtClean="0">
                <a:latin typeface="Arial" pitchFamily="34" charset="0"/>
              </a:rPr>
              <a:pPr/>
              <a:t>55</a:t>
            </a:fld>
            <a:endParaRPr lang="en-US" dirty="0">
              <a:latin typeface="Arial" pitchFamily="34" charset="0"/>
            </a:endParaRPr>
          </a:p>
        </p:txBody>
      </p:sp>
      <p:sp>
        <p:nvSpPr>
          <p:cNvPr id="5" name="Date Placeholder 4"/>
          <p:cNvSpPr>
            <a:spLocks noGrp="1"/>
          </p:cNvSpPr>
          <p:nvPr>
            <p:ph type="dt" idx="10"/>
          </p:nvPr>
        </p:nvSpPr>
        <p:spPr/>
        <p:txBody>
          <a:bodyPr/>
          <a:lstStyle/>
          <a:p>
            <a:pPr>
              <a:defRPr/>
            </a:pPr>
            <a:r>
              <a:rPr lang="en-US"/>
              <a:t>University of Texas, Houston, 2010</a:t>
            </a:r>
            <a:endParaRPr lang="en-US" dirty="0"/>
          </a:p>
        </p:txBody>
      </p:sp>
      <p:sp>
        <p:nvSpPr>
          <p:cNvPr id="6" name="Header Placeholder 5"/>
          <p:cNvSpPr>
            <a:spLocks noGrp="1"/>
          </p:cNvSpPr>
          <p:nvPr>
            <p:ph type="hdr" sz="quarter" idx="11"/>
          </p:nvPr>
        </p:nvSpPr>
        <p:spPr/>
        <p:txBody>
          <a:bodyPr/>
          <a:lstStyle/>
          <a:p>
            <a:pPr>
              <a:defRPr/>
            </a:pPr>
            <a:r>
              <a:rPr lang="en-US"/>
              <a:t>Dr. Bouquot, The Abused Mouth</a:t>
            </a:r>
            <a:endParaRPr lang="en-US" dirty="0"/>
          </a:p>
        </p:txBody>
      </p:sp>
    </p:spTree>
    <p:extLst>
      <p:ext uri="{BB962C8B-B14F-4D97-AF65-F5344CB8AC3E}">
        <p14:creationId xmlns:p14="http://schemas.microsoft.com/office/powerpoint/2010/main" val="41639308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2666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xfrm>
            <a:off x="381000" y="685800"/>
            <a:ext cx="6096000" cy="3429000"/>
          </a:xfrm>
          <a:ln/>
        </p:spPr>
      </p:sp>
      <p:sp>
        <p:nvSpPr>
          <p:cNvPr id="190467" name="Notes Placeholder 2"/>
          <p:cNvSpPr>
            <a:spLocks noGrp="1"/>
          </p:cNvSpPr>
          <p:nvPr>
            <p:ph type="body" idx="1"/>
          </p:nvPr>
        </p:nvSpPr>
        <p:spPr>
          <a:noFill/>
          <a:ln/>
        </p:spPr>
        <p:txBody>
          <a:bodyPr/>
          <a:lstStyle/>
          <a:p>
            <a:pPr eaLnBrk="1" hangingPunct="1"/>
            <a:endParaRPr lang="en-US" dirty="0"/>
          </a:p>
        </p:txBody>
      </p:sp>
      <p:sp>
        <p:nvSpPr>
          <p:cNvPr id="190468" name="Slide Number Placeholder 3"/>
          <p:cNvSpPr>
            <a:spLocks noGrp="1"/>
          </p:cNvSpPr>
          <p:nvPr>
            <p:ph type="sldNum" sz="quarter" idx="5"/>
          </p:nvPr>
        </p:nvSpPr>
        <p:spPr>
          <a:noFill/>
        </p:spPr>
        <p:txBody>
          <a:bodyPr/>
          <a:lstStyle/>
          <a:p>
            <a:fld id="{A8C0D873-867C-40BD-9400-5AA5FA60441A}" type="slidenum">
              <a:rPr lang="en-US" smtClean="0"/>
              <a:pPr/>
              <a:t>58</a:t>
            </a:fld>
            <a:endParaRPr lang="en-US" dirty="0"/>
          </a:p>
        </p:txBody>
      </p:sp>
      <p:sp>
        <p:nvSpPr>
          <p:cNvPr id="5" name="Date Placeholder 4"/>
          <p:cNvSpPr>
            <a:spLocks noGrp="1"/>
          </p:cNvSpPr>
          <p:nvPr>
            <p:ph type="dt" idx="10"/>
          </p:nvPr>
        </p:nvSpPr>
        <p:spPr/>
        <p:txBody>
          <a:bodyPr/>
          <a:lstStyle/>
          <a:p>
            <a:pPr>
              <a:defRPr/>
            </a:pPr>
            <a:r>
              <a:rPr lang="en-US"/>
              <a:t>University of Texas, Houston, 2010</a:t>
            </a:r>
            <a:endParaRPr lang="en-US" dirty="0"/>
          </a:p>
        </p:txBody>
      </p:sp>
      <p:sp>
        <p:nvSpPr>
          <p:cNvPr id="6" name="Header Placeholder 5"/>
          <p:cNvSpPr>
            <a:spLocks noGrp="1"/>
          </p:cNvSpPr>
          <p:nvPr>
            <p:ph type="hdr" sz="quarter" idx="11"/>
          </p:nvPr>
        </p:nvSpPr>
        <p:spPr/>
        <p:txBody>
          <a:bodyPr/>
          <a:lstStyle/>
          <a:p>
            <a:pPr>
              <a:defRPr/>
            </a:pPr>
            <a:r>
              <a:rPr lang="en-US"/>
              <a:t>Dr. Bouquot, The Abused Mouth</a:t>
            </a:r>
            <a:endParaRPr lang="en-US" dirty="0"/>
          </a:p>
        </p:txBody>
      </p:sp>
    </p:spTree>
    <p:extLst>
      <p:ext uri="{BB962C8B-B14F-4D97-AF65-F5344CB8AC3E}">
        <p14:creationId xmlns:p14="http://schemas.microsoft.com/office/powerpoint/2010/main" val="31892941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xfrm>
            <a:off x="381000" y="685800"/>
            <a:ext cx="6096000" cy="3429000"/>
          </a:xfrm>
          <a:ln/>
        </p:spPr>
      </p:sp>
      <p:sp>
        <p:nvSpPr>
          <p:cNvPr id="190467" name="Notes Placeholder 2"/>
          <p:cNvSpPr>
            <a:spLocks noGrp="1"/>
          </p:cNvSpPr>
          <p:nvPr>
            <p:ph type="body" idx="1"/>
          </p:nvPr>
        </p:nvSpPr>
        <p:spPr>
          <a:noFill/>
          <a:ln/>
        </p:spPr>
        <p:txBody>
          <a:bodyPr/>
          <a:lstStyle/>
          <a:p>
            <a:pPr eaLnBrk="1" hangingPunct="1"/>
            <a:endParaRPr lang="en-US" dirty="0"/>
          </a:p>
        </p:txBody>
      </p:sp>
      <p:sp>
        <p:nvSpPr>
          <p:cNvPr id="190468" name="Slide Number Placeholder 3"/>
          <p:cNvSpPr>
            <a:spLocks noGrp="1"/>
          </p:cNvSpPr>
          <p:nvPr>
            <p:ph type="sldNum" sz="quarter" idx="5"/>
          </p:nvPr>
        </p:nvSpPr>
        <p:spPr>
          <a:noFill/>
        </p:spPr>
        <p:txBody>
          <a:bodyPr/>
          <a:lstStyle/>
          <a:p>
            <a:fld id="{A8C0D873-867C-40BD-9400-5AA5FA60441A}" type="slidenum">
              <a:rPr lang="en-US" smtClean="0"/>
              <a:pPr/>
              <a:t>59</a:t>
            </a:fld>
            <a:endParaRPr lang="en-US" dirty="0"/>
          </a:p>
        </p:txBody>
      </p:sp>
      <p:sp>
        <p:nvSpPr>
          <p:cNvPr id="5" name="Date Placeholder 4"/>
          <p:cNvSpPr>
            <a:spLocks noGrp="1"/>
          </p:cNvSpPr>
          <p:nvPr>
            <p:ph type="dt" idx="10"/>
          </p:nvPr>
        </p:nvSpPr>
        <p:spPr/>
        <p:txBody>
          <a:bodyPr/>
          <a:lstStyle/>
          <a:p>
            <a:pPr>
              <a:defRPr/>
            </a:pPr>
            <a:r>
              <a:rPr lang="en-US"/>
              <a:t>University of Texas, Houston, 2010</a:t>
            </a:r>
            <a:endParaRPr lang="en-US" dirty="0"/>
          </a:p>
        </p:txBody>
      </p:sp>
      <p:sp>
        <p:nvSpPr>
          <p:cNvPr id="6" name="Header Placeholder 5"/>
          <p:cNvSpPr>
            <a:spLocks noGrp="1"/>
          </p:cNvSpPr>
          <p:nvPr>
            <p:ph type="hdr" sz="quarter" idx="11"/>
          </p:nvPr>
        </p:nvSpPr>
        <p:spPr/>
        <p:txBody>
          <a:bodyPr/>
          <a:lstStyle/>
          <a:p>
            <a:pPr>
              <a:defRPr/>
            </a:pPr>
            <a:r>
              <a:rPr lang="en-US"/>
              <a:t>Dr. Bouquot, The Abused Mouth</a:t>
            </a:r>
            <a:endParaRPr lang="en-US" dirty="0"/>
          </a:p>
        </p:txBody>
      </p:sp>
    </p:spTree>
    <p:extLst>
      <p:ext uri="{BB962C8B-B14F-4D97-AF65-F5344CB8AC3E}">
        <p14:creationId xmlns:p14="http://schemas.microsoft.com/office/powerpoint/2010/main" val="42239072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p:spPr>
        <p:txBody>
          <a:bodyPr/>
          <a:lstStyle/>
          <a:p>
            <a:pPr eaLnBrk="1" hangingPunct="1"/>
            <a:endParaRPr lang="en-US"/>
          </a:p>
        </p:txBody>
      </p:sp>
      <p:sp>
        <p:nvSpPr>
          <p:cNvPr id="184324" name="Slide Number Placeholder 3"/>
          <p:cNvSpPr>
            <a:spLocks noGrp="1"/>
          </p:cNvSpPr>
          <p:nvPr>
            <p:ph type="sldNum" sz="quarter" idx="5"/>
          </p:nvPr>
        </p:nvSpPr>
        <p:spPr>
          <a:noFill/>
        </p:spPr>
        <p:txBody>
          <a:bodyPr/>
          <a:lstStyle/>
          <a:p>
            <a:fld id="{C1B76F14-3B43-4F55-9AE4-DAA7B4E2AFF7}" type="slidenum">
              <a:rPr lang="en-US" smtClean="0"/>
              <a:pPr/>
              <a:t>60</a:t>
            </a:fld>
            <a:endParaRPr lang="en-US"/>
          </a:p>
        </p:txBody>
      </p:sp>
      <p:sp>
        <p:nvSpPr>
          <p:cNvPr id="5" name="Date Placeholder 4"/>
          <p:cNvSpPr>
            <a:spLocks noGrp="1"/>
          </p:cNvSpPr>
          <p:nvPr>
            <p:ph type="dt" idx="10"/>
          </p:nvPr>
        </p:nvSpPr>
        <p:spPr/>
        <p:txBody>
          <a:bodyPr/>
          <a:lstStyle/>
          <a:p>
            <a:pPr>
              <a:defRPr/>
            </a:pPr>
            <a:r>
              <a:rPr lang="en-US"/>
              <a:t>June, 2010</a:t>
            </a:r>
          </a:p>
        </p:txBody>
      </p:sp>
      <p:sp>
        <p:nvSpPr>
          <p:cNvPr id="6" name="Header Placeholder 5"/>
          <p:cNvSpPr>
            <a:spLocks noGrp="1"/>
          </p:cNvSpPr>
          <p:nvPr>
            <p:ph type="hdr" sz="quarter" idx="11"/>
          </p:nvPr>
        </p:nvSpPr>
        <p:spPr/>
        <p:txBody>
          <a:bodyPr/>
          <a:lstStyle/>
          <a:p>
            <a:pPr>
              <a:defRPr/>
            </a:pPr>
            <a:r>
              <a:rPr lang="en-US"/>
              <a:t>Dr. Bouquot, Pediatric Oral Pathology</a:t>
            </a:r>
          </a:p>
        </p:txBody>
      </p:sp>
    </p:spTree>
    <p:extLst>
      <p:ext uri="{BB962C8B-B14F-4D97-AF65-F5344CB8AC3E}">
        <p14:creationId xmlns:p14="http://schemas.microsoft.com/office/powerpoint/2010/main" val="2724323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9C60F-50DB-4EC4-BA85-B05970C55331}" type="slidenum">
              <a:rPr lang="en-US" smtClean="0"/>
              <a:t>4</a:t>
            </a:fld>
            <a:endParaRPr lang="en-US"/>
          </a:p>
        </p:txBody>
      </p:sp>
    </p:spTree>
    <p:extLst>
      <p:ext uri="{BB962C8B-B14F-4D97-AF65-F5344CB8AC3E}">
        <p14:creationId xmlns:p14="http://schemas.microsoft.com/office/powerpoint/2010/main" val="16658405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xfrm>
            <a:off x="381000" y="685800"/>
            <a:ext cx="6096000" cy="3429000"/>
          </a:xfrm>
          <a:ln/>
        </p:spPr>
      </p:sp>
      <p:sp>
        <p:nvSpPr>
          <p:cNvPr id="178179" name="Notes Placeholder 2"/>
          <p:cNvSpPr>
            <a:spLocks noGrp="1"/>
          </p:cNvSpPr>
          <p:nvPr>
            <p:ph type="body" idx="1"/>
          </p:nvPr>
        </p:nvSpPr>
        <p:spPr>
          <a:noFill/>
          <a:ln/>
        </p:spPr>
        <p:txBody>
          <a:bodyPr/>
          <a:lstStyle/>
          <a:p>
            <a:pPr eaLnBrk="1" hangingPunct="1"/>
            <a:endParaRPr lang="en-US"/>
          </a:p>
        </p:txBody>
      </p:sp>
      <p:sp>
        <p:nvSpPr>
          <p:cNvPr id="178180" name="Slide Number Placeholder 3"/>
          <p:cNvSpPr>
            <a:spLocks noGrp="1"/>
          </p:cNvSpPr>
          <p:nvPr>
            <p:ph type="sldNum" sz="quarter" idx="5"/>
          </p:nvPr>
        </p:nvSpPr>
        <p:spPr>
          <a:noFill/>
        </p:spPr>
        <p:txBody>
          <a:bodyPr/>
          <a:lstStyle/>
          <a:p>
            <a:fld id="{84F4773F-19CC-450A-B54F-34514BCDD521}" type="slidenum">
              <a:rPr lang="en-US" smtClean="0"/>
              <a:pPr/>
              <a:t>65</a:t>
            </a:fld>
            <a:endParaRPr lang="en-US"/>
          </a:p>
        </p:txBody>
      </p:sp>
      <p:sp>
        <p:nvSpPr>
          <p:cNvPr id="5" name="Date Placeholder 4"/>
          <p:cNvSpPr>
            <a:spLocks noGrp="1"/>
          </p:cNvSpPr>
          <p:nvPr>
            <p:ph type="dt" idx="10"/>
          </p:nvPr>
        </p:nvSpPr>
        <p:spPr/>
        <p:txBody>
          <a:bodyPr/>
          <a:lstStyle/>
          <a:p>
            <a:pPr>
              <a:defRPr/>
            </a:pPr>
            <a:r>
              <a:rPr lang="en-US"/>
              <a:t>University of Texas, Houston, 2010</a:t>
            </a:r>
            <a:endParaRPr lang="en-US" dirty="0"/>
          </a:p>
        </p:txBody>
      </p:sp>
      <p:sp>
        <p:nvSpPr>
          <p:cNvPr id="6" name="Header Placeholder 5"/>
          <p:cNvSpPr>
            <a:spLocks noGrp="1"/>
          </p:cNvSpPr>
          <p:nvPr>
            <p:ph type="hdr" sz="quarter" idx="11"/>
          </p:nvPr>
        </p:nvSpPr>
        <p:spPr/>
        <p:txBody>
          <a:bodyPr/>
          <a:lstStyle/>
          <a:p>
            <a:pPr>
              <a:defRPr/>
            </a:pPr>
            <a:r>
              <a:rPr lang="en-US"/>
              <a:t>Dr. Bouquot, The Abused Mouth</a:t>
            </a:r>
            <a:endParaRPr lang="en-US" dirty="0"/>
          </a:p>
        </p:txBody>
      </p:sp>
    </p:spTree>
    <p:extLst>
      <p:ext uri="{BB962C8B-B14F-4D97-AF65-F5344CB8AC3E}">
        <p14:creationId xmlns:p14="http://schemas.microsoft.com/office/powerpoint/2010/main" val="8211162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xfrm>
            <a:off x="381000" y="685800"/>
            <a:ext cx="6096000" cy="3429000"/>
          </a:xfrm>
          <a:ln/>
        </p:spPr>
      </p:sp>
      <p:sp>
        <p:nvSpPr>
          <p:cNvPr id="178179" name="Notes Placeholder 2"/>
          <p:cNvSpPr>
            <a:spLocks noGrp="1"/>
          </p:cNvSpPr>
          <p:nvPr>
            <p:ph type="body" idx="1"/>
          </p:nvPr>
        </p:nvSpPr>
        <p:spPr>
          <a:noFill/>
          <a:ln/>
        </p:spPr>
        <p:txBody>
          <a:bodyPr/>
          <a:lstStyle/>
          <a:p>
            <a:pPr eaLnBrk="1" hangingPunct="1"/>
            <a:endParaRPr lang="en-US"/>
          </a:p>
        </p:txBody>
      </p:sp>
      <p:sp>
        <p:nvSpPr>
          <p:cNvPr id="178180" name="Slide Number Placeholder 3"/>
          <p:cNvSpPr>
            <a:spLocks noGrp="1"/>
          </p:cNvSpPr>
          <p:nvPr>
            <p:ph type="sldNum" sz="quarter" idx="5"/>
          </p:nvPr>
        </p:nvSpPr>
        <p:spPr>
          <a:noFill/>
        </p:spPr>
        <p:txBody>
          <a:bodyPr/>
          <a:lstStyle/>
          <a:p>
            <a:fld id="{84F4773F-19CC-450A-B54F-34514BCDD521}" type="slidenum">
              <a:rPr lang="en-US" smtClean="0"/>
              <a:pPr/>
              <a:t>66</a:t>
            </a:fld>
            <a:endParaRPr lang="en-US"/>
          </a:p>
        </p:txBody>
      </p:sp>
      <p:sp>
        <p:nvSpPr>
          <p:cNvPr id="5" name="Date Placeholder 4"/>
          <p:cNvSpPr>
            <a:spLocks noGrp="1"/>
          </p:cNvSpPr>
          <p:nvPr>
            <p:ph type="dt" idx="10"/>
          </p:nvPr>
        </p:nvSpPr>
        <p:spPr/>
        <p:txBody>
          <a:bodyPr/>
          <a:lstStyle/>
          <a:p>
            <a:pPr>
              <a:defRPr/>
            </a:pPr>
            <a:r>
              <a:rPr lang="en-US"/>
              <a:t>University of Texas, Houston, 2010</a:t>
            </a:r>
            <a:endParaRPr lang="en-US" dirty="0"/>
          </a:p>
        </p:txBody>
      </p:sp>
      <p:sp>
        <p:nvSpPr>
          <p:cNvPr id="6" name="Header Placeholder 5"/>
          <p:cNvSpPr>
            <a:spLocks noGrp="1"/>
          </p:cNvSpPr>
          <p:nvPr>
            <p:ph type="hdr" sz="quarter" idx="11"/>
          </p:nvPr>
        </p:nvSpPr>
        <p:spPr/>
        <p:txBody>
          <a:bodyPr/>
          <a:lstStyle/>
          <a:p>
            <a:pPr>
              <a:defRPr/>
            </a:pPr>
            <a:r>
              <a:rPr lang="en-US"/>
              <a:t>Dr. Bouquot, The Abused Mouth</a:t>
            </a:r>
            <a:endParaRPr lang="en-US" dirty="0"/>
          </a:p>
        </p:txBody>
      </p:sp>
    </p:spTree>
    <p:extLst>
      <p:ext uri="{BB962C8B-B14F-4D97-AF65-F5344CB8AC3E}">
        <p14:creationId xmlns:p14="http://schemas.microsoft.com/office/powerpoint/2010/main" val="15264276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xfrm>
            <a:off x="381000" y="685800"/>
            <a:ext cx="6096000" cy="3429000"/>
          </a:xfrm>
          <a:ln/>
        </p:spPr>
      </p:sp>
      <p:sp>
        <p:nvSpPr>
          <p:cNvPr id="178179" name="Notes Placeholder 2"/>
          <p:cNvSpPr>
            <a:spLocks noGrp="1"/>
          </p:cNvSpPr>
          <p:nvPr>
            <p:ph type="body" idx="1"/>
          </p:nvPr>
        </p:nvSpPr>
        <p:spPr>
          <a:noFill/>
          <a:ln/>
        </p:spPr>
        <p:txBody>
          <a:bodyPr/>
          <a:lstStyle/>
          <a:p>
            <a:pPr eaLnBrk="1" hangingPunct="1"/>
            <a:endParaRPr lang="en-US"/>
          </a:p>
        </p:txBody>
      </p:sp>
      <p:sp>
        <p:nvSpPr>
          <p:cNvPr id="178180" name="Slide Number Placeholder 3"/>
          <p:cNvSpPr>
            <a:spLocks noGrp="1"/>
          </p:cNvSpPr>
          <p:nvPr>
            <p:ph type="sldNum" sz="quarter" idx="5"/>
          </p:nvPr>
        </p:nvSpPr>
        <p:spPr>
          <a:noFill/>
        </p:spPr>
        <p:txBody>
          <a:bodyPr/>
          <a:lstStyle/>
          <a:p>
            <a:fld id="{84F4773F-19CC-450A-B54F-34514BCDD521}" type="slidenum">
              <a:rPr lang="en-US" smtClean="0"/>
              <a:pPr/>
              <a:t>67</a:t>
            </a:fld>
            <a:endParaRPr lang="en-US"/>
          </a:p>
        </p:txBody>
      </p:sp>
      <p:sp>
        <p:nvSpPr>
          <p:cNvPr id="5" name="Date Placeholder 4"/>
          <p:cNvSpPr>
            <a:spLocks noGrp="1"/>
          </p:cNvSpPr>
          <p:nvPr>
            <p:ph type="dt" idx="10"/>
          </p:nvPr>
        </p:nvSpPr>
        <p:spPr/>
        <p:txBody>
          <a:bodyPr/>
          <a:lstStyle/>
          <a:p>
            <a:pPr>
              <a:defRPr/>
            </a:pPr>
            <a:r>
              <a:rPr lang="en-US"/>
              <a:t>University of Texas, Houston, 2010</a:t>
            </a:r>
            <a:endParaRPr lang="en-US" dirty="0"/>
          </a:p>
        </p:txBody>
      </p:sp>
      <p:sp>
        <p:nvSpPr>
          <p:cNvPr id="6" name="Header Placeholder 5"/>
          <p:cNvSpPr>
            <a:spLocks noGrp="1"/>
          </p:cNvSpPr>
          <p:nvPr>
            <p:ph type="hdr" sz="quarter" idx="11"/>
          </p:nvPr>
        </p:nvSpPr>
        <p:spPr/>
        <p:txBody>
          <a:bodyPr/>
          <a:lstStyle/>
          <a:p>
            <a:pPr>
              <a:defRPr/>
            </a:pPr>
            <a:r>
              <a:rPr lang="en-US"/>
              <a:t>Dr. Bouquot, The Abused Mouth</a:t>
            </a:r>
            <a:endParaRPr lang="en-US" dirty="0"/>
          </a:p>
        </p:txBody>
      </p:sp>
    </p:spTree>
    <p:extLst>
      <p:ext uri="{BB962C8B-B14F-4D97-AF65-F5344CB8AC3E}">
        <p14:creationId xmlns:p14="http://schemas.microsoft.com/office/powerpoint/2010/main" val="21958814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xfrm>
            <a:off x="381000" y="685800"/>
            <a:ext cx="6096000" cy="3429000"/>
          </a:xfrm>
          <a:ln/>
        </p:spPr>
      </p:sp>
      <p:sp>
        <p:nvSpPr>
          <p:cNvPr id="178179" name="Notes Placeholder 2"/>
          <p:cNvSpPr>
            <a:spLocks noGrp="1"/>
          </p:cNvSpPr>
          <p:nvPr>
            <p:ph type="body" idx="1"/>
          </p:nvPr>
        </p:nvSpPr>
        <p:spPr>
          <a:noFill/>
          <a:ln/>
        </p:spPr>
        <p:txBody>
          <a:bodyPr/>
          <a:lstStyle/>
          <a:p>
            <a:pPr eaLnBrk="1" hangingPunct="1"/>
            <a:endParaRPr lang="en-US"/>
          </a:p>
        </p:txBody>
      </p:sp>
      <p:sp>
        <p:nvSpPr>
          <p:cNvPr id="178180" name="Slide Number Placeholder 3"/>
          <p:cNvSpPr>
            <a:spLocks noGrp="1"/>
          </p:cNvSpPr>
          <p:nvPr>
            <p:ph type="sldNum" sz="quarter" idx="5"/>
          </p:nvPr>
        </p:nvSpPr>
        <p:spPr>
          <a:noFill/>
        </p:spPr>
        <p:txBody>
          <a:bodyPr/>
          <a:lstStyle/>
          <a:p>
            <a:fld id="{84F4773F-19CC-450A-B54F-34514BCDD521}" type="slidenum">
              <a:rPr lang="en-US" smtClean="0"/>
              <a:pPr/>
              <a:t>68</a:t>
            </a:fld>
            <a:endParaRPr lang="en-US"/>
          </a:p>
        </p:txBody>
      </p:sp>
      <p:sp>
        <p:nvSpPr>
          <p:cNvPr id="5" name="Date Placeholder 4"/>
          <p:cNvSpPr>
            <a:spLocks noGrp="1"/>
          </p:cNvSpPr>
          <p:nvPr>
            <p:ph type="dt" idx="10"/>
          </p:nvPr>
        </p:nvSpPr>
        <p:spPr/>
        <p:txBody>
          <a:bodyPr/>
          <a:lstStyle/>
          <a:p>
            <a:pPr>
              <a:defRPr/>
            </a:pPr>
            <a:r>
              <a:rPr lang="en-US"/>
              <a:t>University of Texas, Houston, 2010</a:t>
            </a:r>
            <a:endParaRPr lang="en-US" dirty="0"/>
          </a:p>
        </p:txBody>
      </p:sp>
      <p:sp>
        <p:nvSpPr>
          <p:cNvPr id="6" name="Header Placeholder 5"/>
          <p:cNvSpPr>
            <a:spLocks noGrp="1"/>
          </p:cNvSpPr>
          <p:nvPr>
            <p:ph type="hdr" sz="quarter" idx="11"/>
          </p:nvPr>
        </p:nvSpPr>
        <p:spPr/>
        <p:txBody>
          <a:bodyPr/>
          <a:lstStyle/>
          <a:p>
            <a:pPr>
              <a:defRPr/>
            </a:pPr>
            <a:r>
              <a:rPr lang="en-US"/>
              <a:t>Dr. Bouquot, The Abused Mouth</a:t>
            </a:r>
            <a:endParaRPr lang="en-US" dirty="0"/>
          </a:p>
        </p:txBody>
      </p:sp>
    </p:spTree>
    <p:extLst>
      <p:ext uri="{BB962C8B-B14F-4D97-AF65-F5344CB8AC3E}">
        <p14:creationId xmlns:p14="http://schemas.microsoft.com/office/powerpoint/2010/main" val="1163682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xfrm>
            <a:off x="381000" y="685800"/>
            <a:ext cx="6096000" cy="3429000"/>
          </a:xfrm>
          <a:ln/>
        </p:spPr>
      </p:sp>
      <p:sp>
        <p:nvSpPr>
          <p:cNvPr id="178179" name="Notes Placeholder 2"/>
          <p:cNvSpPr>
            <a:spLocks noGrp="1"/>
          </p:cNvSpPr>
          <p:nvPr>
            <p:ph type="body" idx="1"/>
          </p:nvPr>
        </p:nvSpPr>
        <p:spPr>
          <a:noFill/>
          <a:ln/>
        </p:spPr>
        <p:txBody>
          <a:bodyPr/>
          <a:lstStyle/>
          <a:p>
            <a:pPr eaLnBrk="1" hangingPunct="1"/>
            <a:endParaRPr lang="en-US"/>
          </a:p>
        </p:txBody>
      </p:sp>
      <p:sp>
        <p:nvSpPr>
          <p:cNvPr id="178180" name="Slide Number Placeholder 3"/>
          <p:cNvSpPr>
            <a:spLocks noGrp="1"/>
          </p:cNvSpPr>
          <p:nvPr>
            <p:ph type="sldNum" sz="quarter" idx="5"/>
          </p:nvPr>
        </p:nvSpPr>
        <p:spPr>
          <a:noFill/>
        </p:spPr>
        <p:txBody>
          <a:bodyPr/>
          <a:lstStyle/>
          <a:p>
            <a:fld id="{84F4773F-19CC-450A-B54F-34514BCDD521}" type="slidenum">
              <a:rPr lang="en-US" smtClean="0"/>
              <a:pPr/>
              <a:t>69</a:t>
            </a:fld>
            <a:endParaRPr lang="en-US"/>
          </a:p>
        </p:txBody>
      </p:sp>
      <p:sp>
        <p:nvSpPr>
          <p:cNvPr id="5" name="Date Placeholder 4"/>
          <p:cNvSpPr>
            <a:spLocks noGrp="1"/>
          </p:cNvSpPr>
          <p:nvPr>
            <p:ph type="dt" idx="10"/>
          </p:nvPr>
        </p:nvSpPr>
        <p:spPr/>
        <p:txBody>
          <a:bodyPr/>
          <a:lstStyle/>
          <a:p>
            <a:pPr>
              <a:defRPr/>
            </a:pPr>
            <a:r>
              <a:rPr lang="en-US"/>
              <a:t>University of Texas, Houston, 2010</a:t>
            </a:r>
            <a:endParaRPr lang="en-US" dirty="0"/>
          </a:p>
        </p:txBody>
      </p:sp>
      <p:sp>
        <p:nvSpPr>
          <p:cNvPr id="6" name="Header Placeholder 5"/>
          <p:cNvSpPr>
            <a:spLocks noGrp="1"/>
          </p:cNvSpPr>
          <p:nvPr>
            <p:ph type="hdr" sz="quarter" idx="11"/>
          </p:nvPr>
        </p:nvSpPr>
        <p:spPr/>
        <p:txBody>
          <a:bodyPr/>
          <a:lstStyle/>
          <a:p>
            <a:pPr>
              <a:defRPr/>
            </a:pPr>
            <a:r>
              <a:rPr lang="en-US"/>
              <a:t>Dr. Bouquot, The Abused Mouth</a:t>
            </a:r>
            <a:endParaRPr lang="en-US" dirty="0"/>
          </a:p>
        </p:txBody>
      </p:sp>
    </p:spTree>
    <p:extLst>
      <p:ext uri="{BB962C8B-B14F-4D97-AF65-F5344CB8AC3E}">
        <p14:creationId xmlns:p14="http://schemas.microsoft.com/office/powerpoint/2010/main" val="24642250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xfrm>
            <a:off x="381000" y="685800"/>
            <a:ext cx="6096000" cy="3429000"/>
          </a:xfrm>
          <a:ln/>
        </p:spPr>
      </p:sp>
      <p:sp>
        <p:nvSpPr>
          <p:cNvPr id="224259" name="Notes Placeholder 2"/>
          <p:cNvSpPr>
            <a:spLocks noGrp="1"/>
          </p:cNvSpPr>
          <p:nvPr>
            <p:ph type="body" idx="1"/>
          </p:nvPr>
        </p:nvSpPr>
        <p:spPr>
          <a:noFill/>
          <a:ln/>
        </p:spPr>
        <p:txBody>
          <a:bodyPr/>
          <a:lstStyle/>
          <a:p>
            <a:pPr eaLnBrk="1" hangingPunct="1"/>
            <a:endParaRPr lang="en-US" dirty="0">
              <a:latin typeface="Arial" pitchFamily="34" charset="0"/>
            </a:endParaRPr>
          </a:p>
        </p:txBody>
      </p:sp>
      <p:sp>
        <p:nvSpPr>
          <p:cNvPr id="224260" name="Slide Number Placeholder 3"/>
          <p:cNvSpPr>
            <a:spLocks noGrp="1"/>
          </p:cNvSpPr>
          <p:nvPr>
            <p:ph type="sldNum" sz="quarter" idx="5"/>
          </p:nvPr>
        </p:nvSpPr>
        <p:spPr>
          <a:noFill/>
        </p:spPr>
        <p:txBody>
          <a:bodyPr/>
          <a:lstStyle/>
          <a:p>
            <a:fld id="{C8721558-BB0B-4CFA-9E31-EA37A04E80CB}" type="slidenum">
              <a:rPr lang="en-US" smtClean="0">
                <a:latin typeface="Arial" pitchFamily="34" charset="0"/>
              </a:rPr>
              <a:pPr/>
              <a:t>70</a:t>
            </a:fld>
            <a:endParaRPr lang="en-US" dirty="0">
              <a:latin typeface="Arial" pitchFamily="34" charset="0"/>
            </a:endParaRPr>
          </a:p>
        </p:txBody>
      </p:sp>
      <p:sp>
        <p:nvSpPr>
          <p:cNvPr id="5" name="Date Placeholder 4"/>
          <p:cNvSpPr>
            <a:spLocks noGrp="1"/>
          </p:cNvSpPr>
          <p:nvPr>
            <p:ph type="dt" idx="10"/>
          </p:nvPr>
        </p:nvSpPr>
        <p:spPr/>
        <p:txBody>
          <a:bodyPr/>
          <a:lstStyle/>
          <a:p>
            <a:pPr>
              <a:defRPr/>
            </a:pPr>
            <a:r>
              <a:rPr lang="en-US"/>
              <a:t>University of Texas, Houston, 2010</a:t>
            </a:r>
            <a:endParaRPr lang="en-US" dirty="0"/>
          </a:p>
        </p:txBody>
      </p:sp>
      <p:sp>
        <p:nvSpPr>
          <p:cNvPr id="6" name="Header Placeholder 5"/>
          <p:cNvSpPr>
            <a:spLocks noGrp="1"/>
          </p:cNvSpPr>
          <p:nvPr>
            <p:ph type="hdr" sz="quarter" idx="11"/>
          </p:nvPr>
        </p:nvSpPr>
        <p:spPr/>
        <p:txBody>
          <a:bodyPr/>
          <a:lstStyle/>
          <a:p>
            <a:pPr>
              <a:defRPr/>
            </a:pPr>
            <a:r>
              <a:rPr lang="en-US"/>
              <a:t>Dr. Bouquot, The Abused Mouth</a:t>
            </a:r>
            <a:endParaRPr lang="en-US" dirty="0"/>
          </a:p>
        </p:txBody>
      </p:sp>
    </p:spTree>
    <p:extLst>
      <p:ext uri="{BB962C8B-B14F-4D97-AF65-F5344CB8AC3E}">
        <p14:creationId xmlns:p14="http://schemas.microsoft.com/office/powerpoint/2010/main" val="22633432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xfrm>
            <a:off x="381000" y="685800"/>
            <a:ext cx="6096000" cy="3429000"/>
          </a:xfrm>
          <a:ln/>
        </p:spPr>
      </p:sp>
      <p:sp>
        <p:nvSpPr>
          <p:cNvPr id="8195" name="Notes Placeholder 2"/>
          <p:cNvSpPr>
            <a:spLocks noGrp="1"/>
          </p:cNvSpPr>
          <p:nvPr>
            <p:ph type="body" idx="1"/>
          </p:nvPr>
        </p:nvSpPr>
        <p:spPr>
          <a:noFill/>
          <a:ln/>
        </p:spPr>
        <p:txBody>
          <a:bodyPr/>
          <a:lstStyle/>
          <a:p>
            <a:pPr eaLnBrk="1" hangingPunct="1"/>
            <a:endParaRPr lang="en-US" dirty="0">
              <a:latin typeface="Arial" charset="0"/>
            </a:endParaRPr>
          </a:p>
        </p:txBody>
      </p:sp>
      <p:sp>
        <p:nvSpPr>
          <p:cNvPr id="8196" name="Slide Number Placeholder 3"/>
          <p:cNvSpPr>
            <a:spLocks noGrp="1"/>
          </p:cNvSpPr>
          <p:nvPr>
            <p:ph type="sldNum" sz="quarter" idx="5"/>
          </p:nvPr>
        </p:nvSpPr>
        <p:spPr>
          <a:noFill/>
        </p:spPr>
        <p:txBody>
          <a:bodyPr/>
          <a:lstStyle/>
          <a:p>
            <a:fld id="{D3B4763E-1BAF-4BF1-AF66-36589A7D5E05}" type="slidenum">
              <a:rPr lang="en-US">
                <a:latin typeface="Arial" charset="0"/>
              </a:rPr>
              <a:pPr/>
              <a:t>71</a:t>
            </a:fld>
            <a:endParaRPr lang="en-US" dirty="0">
              <a:latin typeface="Arial" charset="0"/>
            </a:endParaRPr>
          </a:p>
        </p:txBody>
      </p:sp>
    </p:spTree>
    <p:extLst>
      <p:ext uri="{BB962C8B-B14F-4D97-AF65-F5344CB8AC3E}">
        <p14:creationId xmlns:p14="http://schemas.microsoft.com/office/powerpoint/2010/main" val="20600333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xfrm>
            <a:off x="381000" y="685800"/>
            <a:ext cx="6096000" cy="3429000"/>
          </a:xfrm>
          <a:ln/>
        </p:spPr>
      </p:sp>
      <p:sp>
        <p:nvSpPr>
          <p:cNvPr id="225283" name="Notes Placeholder 2"/>
          <p:cNvSpPr>
            <a:spLocks noGrp="1"/>
          </p:cNvSpPr>
          <p:nvPr>
            <p:ph type="body" idx="1"/>
          </p:nvPr>
        </p:nvSpPr>
        <p:spPr>
          <a:noFill/>
          <a:ln/>
        </p:spPr>
        <p:txBody>
          <a:bodyPr/>
          <a:lstStyle/>
          <a:p>
            <a:pPr eaLnBrk="1" hangingPunct="1"/>
            <a:endParaRPr lang="en-US" dirty="0">
              <a:latin typeface="Arial" pitchFamily="34" charset="0"/>
            </a:endParaRPr>
          </a:p>
        </p:txBody>
      </p:sp>
      <p:sp>
        <p:nvSpPr>
          <p:cNvPr id="225284" name="Slide Number Placeholder 3"/>
          <p:cNvSpPr>
            <a:spLocks noGrp="1"/>
          </p:cNvSpPr>
          <p:nvPr>
            <p:ph type="sldNum" sz="quarter" idx="5"/>
          </p:nvPr>
        </p:nvSpPr>
        <p:spPr>
          <a:noFill/>
        </p:spPr>
        <p:txBody>
          <a:bodyPr/>
          <a:lstStyle/>
          <a:p>
            <a:fld id="{7AAE60FD-444A-49F0-99D2-7A0ADE1E0F8E}" type="slidenum">
              <a:rPr lang="en-US" smtClean="0">
                <a:latin typeface="Arial" pitchFamily="34" charset="0"/>
              </a:rPr>
              <a:pPr/>
              <a:t>72</a:t>
            </a:fld>
            <a:endParaRPr lang="en-US" dirty="0">
              <a:latin typeface="Arial" pitchFamily="34" charset="0"/>
            </a:endParaRPr>
          </a:p>
        </p:txBody>
      </p:sp>
      <p:sp>
        <p:nvSpPr>
          <p:cNvPr id="5" name="Date Placeholder 4"/>
          <p:cNvSpPr>
            <a:spLocks noGrp="1"/>
          </p:cNvSpPr>
          <p:nvPr>
            <p:ph type="dt" idx="10"/>
          </p:nvPr>
        </p:nvSpPr>
        <p:spPr/>
        <p:txBody>
          <a:bodyPr/>
          <a:lstStyle/>
          <a:p>
            <a:pPr>
              <a:defRPr/>
            </a:pPr>
            <a:r>
              <a:rPr lang="en-US"/>
              <a:t>University of Texas, Houston, 2010</a:t>
            </a:r>
            <a:endParaRPr lang="en-US" dirty="0"/>
          </a:p>
        </p:txBody>
      </p:sp>
      <p:sp>
        <p:nvSpPr>
          <p:cNvPr id="6" name="Header Placeholder 5"/>
          <p:cNvSpPr>
            <a:spLocks noGrp="1"/>
          </p:cNvSpPr>
          <p:nvPr>
            <p:ph type="hdr" sz="quarter" idx="11"/>
          </p:nvPr>
        </p:nvSpPr>
        <p:spPr/>
        <p:txBody>
          <a:bodyPr/>
          <a:lstStyle/>
          <a:p>
            <a:pPr>
              <a:defRPr/>
            </a:pPr>
            <a:r>
              <a:rPr lang="en-US"/>
              <a:t>Dr. Bouquot, The Abused Mouth</a:t>
            </a:r>
            <a:endParaRPr lang="en-US" dirty="0"/>
          </a:p>
        </p:txBody>
      </p:sp>
    </p:spTree>
    <p:extLst>
      <p:ext uri="{BB962C8B-B14F-4D97-AF65-F5344CB8AC3E}">
        <p14:creationId xmlns:p14="http://schemas.microsoft.com/office/powerpoint/2010/main" val="20631050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a:xfrm>
            <a:off x="381000" y="685800"/>
            <a:ext cx="6096000" cy="3429000"/>
          </a:xfrm>
          <a:ln/>
        </p:spPr>
      </p:sp>
      <p:sp>
        <p:nvSpPr>
          <p:cNvPr id="226307" name="Notes Placeholder 2"/>
          <p:cNvSpPr>
            <a:spLocks noGrp="1"/>
          </p:cNvSpPr>
          <p:nvPr>
            <p:ph type="body" idx="1"/>
          </p:nvPr>
        </p:nvSpPr>
        <p:spPr>
          <a:noFill/>
          <a:ln/>
        </p:spPr>
        <p:txBody>
          <a:bodyPr/>
          <a:lstStyle/>
          <a:p>
            <a:endParaRPr lang="en-US" dirty="0">
              <a:latin typeface="Arial" pitchFamily="34" charset="0"/>
            </a:endParaRPr>
          </a:p>
        </p:txBody>
      </p:sp>
      <p:sp>
        <p:nvSpPr>
          <p:cNvPr id="226308" name="Slide Number Placeholder 3"/>
          <p:cNvSpPr>
            <a:spLocks noGrp="1"/>
          </p:cNvSpPr>
          <p:nvPr>
            <p:ph type="sldNum" sz="quarter" idx="5"/>
          </p:nvPr>
        </p:nvSpPr>
        <p:spPr>
          <a:noFill/>
        </p:spPr>
        <p:txBody>
          <a:bodyPr/>
          <a:lstStyle/>
          <a:p>
            <a:fld id="{4942F033-4E59-4E93-822E-1FC8FC96E2FA}" type="slidenum">
              <a:rPr lang="en-US" smtClean="0">
                <a:latin typeface="Arial" pitchFamily="34" charset="0"/>
              </a:rPr>
              <a:pPr/>
              <a:t>73</a:t>
            </a:fld>
            <a:endParaRPr lang="en-US" dirty="0">
              <a:latin typeface="Arial" pitchFamily="34" charset="0"/>
            </a:endParaRPr>
          </a:p>
        </p:txBody>
      </p:sp>
      <p:sp>
        <p:nvSpPr>
          <p:cNvPr id="5" name="Date Placeholder 4"/>
          <p:cNvSpPr>
            <a:spLocks noGrp="1"/>
          </p:cNvSpPr>
          <p:nvPr>
            <p:ph type="dt" idx="10"/>
          </p:nvPr>
        </p:nvSpPr>
        <p:spPr/>
        <p:txBody>
          <a:bodyPr/>
          <a:lstStyle/>
          <a:p>
            <a:pPr>
              <a:defRPr/>
            </a:pPr>
            <a:r>
              <a:rPr lang="en-US"/>
              <a:t>University of Texas, Houston, 2010</a:t>
            </a:r>
            <a:endParaRPr lang="en-US" dirty="0"/>
          </a:p>
        </p:txBody>
      </p:sp>
      <p:sp>
        <p:nvSpPr>
          <p:cNvPr id="6" name="Header Placeholder 5"/>
          <p:cNvSpPr>
            <a:spLocks noGrp="1"/>
          </p:cNvSpPr>
          <p:nvPr>
            <p:ph type="hdr" sz="quarter" idx="11"/>
          </p:nvPr>
        </p:nvSpPr>
        <p:spPr/>
        <p:txBody>
          <a:bodyPr/>
          <a:lstStyle/>
          <a:p>
            <a:pPr>
              <a:defRPr/>
            </a:pPr>
            <a:r>
              <a:rPr lang="en-US"/>
              <a:t>Dr. Bouquot, The Abused Mouth</a:t>
            </a:r>
            <a:endParaRPr lang="en-US" dirty="0"/>
          </a:p>
        </p:txBody>
      </p:sp>
    </p:spTree>
    <p:extLst>
      <p:ext uri="{BB962C8B-B14F-4D97-AF65-F5344CB8AC3E}">
        <p14:creationId xmlns:p14="http://schemas.microsoft.com/office/powerpoint/2010/main" val="32393015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a:xfrm>
            <a:off x="381000" y="685800"/>
            <a:ext cx="6096000" cy="3429000"/>
          </a:xfrm>
          <a:ln/>
        </p:spPr>
      </p:sp>
      <p:sp>
        <p:nvSpPr>
          <p:cNvPr id="244739" name="Notes Placeholder 2"/>
          <p:cNvSpPr>
            <a:spLocks noGrp="1"/>
          </p:cNvSpPr>
          <p:nvPr>
            <p:ph type="body" idx="1"/>
          </p:nvPr>
        </p:nvSpPr>
        <p:spPr>
          <a:noFill/>
          <a:ln/>
        </p:spPr>
        <p:txBody>
          <a:bodyPr/>
          <a:lstStyle/>
          <a:p>
            <a:pPr eaLnBrk="1" hangingPunct="1"/>
            <a:endParaRPr lang="en-US">
              <a:latin typeface="Arial" pitchFamily="34" charset="0"/>
            </a:endParaRPr>
          </a:p>
        </p:txBody>
      </p:sp>
      <p:sp>
        <p:nvSpPr>
          <p:cNvPr id="242692" name="Slide Number Placeholder 3"/>
          <p:cNvSpPr>
            <a:spLocks noGrp="1"/>
          </p:cNvSpPr>
          <p:nvPr>
            <p:ph type="sldNum" sz="quarter" idx="5"/>
          </p:nvPr>
        </p:nvSpPr>
        <p:spPr/>
        <p:txBody>
          <a:bodyPr/>
          <a:lstStyle/>
          <a:p>
            <a:pPr>
              <a:defRPr/>
            </a:pPr>
            <a:fld id="{20261EEC-CEF8-491F-BAC4-694B13AB94F7}" type="slidenum">
              <a:rPr lang="en-US" smtClean="0"/>
              <a:pPr>
                <a:defRPr/>
              </a:pPr>
              <a:t>74</a:t>
            </a:fld>
            <a:endParaRPr lang="en-US"/>
          </a:p>
        </p:txBody>
      </p:sp>
      <p:sp>
        <p:nvSpPr>
          <p:cNvPr id="5" name="Date Placeholder 4"/>
          <p:cNvSpPr>
            <a:spLocks noGrp="1"/>
          </p:cNvSpPr>
          <p:nvPr>
            <p:ph type="dt" idx="10"/>
          </p:nvPr>
        </p:nvSpPr>
        <p:spPr/>
        <p:txBody>
          <a:bodyPr/>
          <a:lstStyle/>
          <a:p>
            <a:pPr>
              <a:defRPr/>
            </a:pPr>
            <a:r>
              <a:rPr lang="en-US"/>
              <a:t>University of Texas, Houston, 2010</a:t>
            </a:r>
            <a:endParaRPr lang="en-US" dirty="0"/>
          </a:p>
        </p:txBody>
      </p:sp>
      <p:sp>
        <p:nvSpPr>
          <p:cNvPr id="6" name="Header Placeholder 5"/>
          <p:cNvSpPr>
            <a:spLocks noGrp="1"/>
          </p:cNvSpPr>
          <p:nvPr>
            <p:ph type="hdr" sz="quarter" idx="11"/>
          </p:nvPr>
        </p:nvSpPr>
        <p:spPr/>
        <p:txBody>
          <a:bodyPr/>
          <a:lstStyle/>
          <a:p>
            <a:pPr>
              <a:defRPr/>
            </a:pPr>
            <a:r>
              <a:rPr lang="en-US"/>
              <a:t>Dr. Bouquot, The Abused Mouth</a:t>
            </a:r>
            <a:endParaRPr lang="en-US" dirty="0"/>
          </a:p>
        </p:txBody>
      </p:sp>
    </p:spTree>
    <p:extLst>
      <p:ext uri="{BB962C8B-B14F-4D97-AF65-F5344CB8AC3E}">
        <p14:creationId xmlns:p14="http://schemas.microsoft.com/office/powerpoint/2010/main" val="1477525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pPr eaLnBrk="1" hangingPunct="1"/>
            <a:endParaRPr lang="en-US"/>
          </a:p>
        </p:txBody>
      </p:sp>
      <p:sp>
        <p:nvSpPr>
          <p:cNvPr id="118788" name="Slide Number Placeholder 3"/>
          <p:cNvSpPr>
            <a:spLocks noGrp="1"/>
          </p:cNvSpPr>
          <p:nvPr>
            <p:ph type="sldNum" sz="quarter" idx="5"/>
          </p:nvPr>
        </p:nvSpPr>
        <p:spPr>
          <a:noFill/>
        </p:spPr>
        <p:txBody>
          <a:bodyPr/>
          <a:lstStyle/>
          <a:p>
            <a:fld id="{AB79818D-0D19-4021-9E80-C164A84FC061}" type="slidenum">
              <a:rPr lang="en-US">
                <a:solidFill>
                  <a:prstClr val="black"/>
                </a:solidFill>
              </a:rPr>
              <a:pPr/>
              <a:t>5</a:t>
            </a:fld>
            <a:endParaRPr lang="en-US">
              <a:solidFill>
                <a:prstClr val="black"/>
              </a:solidFill>
            </a:endParaRPr>
          </a:p>
        </p:txBody>
      </p:sp>
      <p:sp>
        <p:nvSpPr>
          <p:cNvPr id="5" name="Date Placeholder 4"/>
          <p:cNvSpPr>
            <a:spLocks noGrp="1"/>
          </p:cNvSpPr>
          <p:nvPr>
            <p:ph type="dt" idx="10"/>
          </p:nvPr>
        </p:nvSpPr>
        <p:spPr/>
        <p:txBody>
          <a:bodyPr/>
          <a:lstStyle/>
          <a:p>
            <a:pPr>
              <a:defRPr/>
            </a:pPr>
            <a:r>
              <a:rPr lang="en-US">
                <a:solidFill>
                  <a:prstClr val="black"/>
                </a:solidFill>
              </a:rPr>
              <a:t>March, 2011</a:t>
            </a:r>
          </a:p>
        </p:txBody>
      </p:sp>
      <p:sp>
        <p:nvSpPr>
          <p:cNvPr id="6" name="Header Placeholder 5"/>
          <p:cNvSpPr>
            <a:spLocks noGrp="1"/>
          </p:cNvSpPr>
          <p:nvPr>
            <p:ph type="hdr" sz="quarter" idx="11"/>
          </p:nvPr>
        </p:nvSpPr>
        <p:spPr/>
        <p:txBody>
          <a:bodyPr/>
          <a:lstStyle/>
          <a:p>
            <a:pPr>
              <a:defRPr/>
            </a:pPr>
            <a:r>
              <a:rPr lang="en-US">
                <a:solidFill>
                  <a:prstClr val="black"/>
                </a:solidFill>
              </a:rPr>
              <a:t>Dr. Bouquot, Precancer's Gadgets</a:t>
            </a:r>
          </a:p>
        </p:txBody>
      </p:sp>
    </p:spTree>
    <p:extLst>
      <p:ext uri="{BB962C8B-B14F-4D97-AF65-F5344CB8AC3E}">
        <p14:creationId xmlns:p14="http://schemas.microsoft.com/office/powerpoint/2010/main" val="39043046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p:spPr>
        <p:txBody>
          <a:bodyPr/>
          <a:lstStyle/>
          <a:p>
            <a:pPr eaLnBrk="1" hangingPunct="1"/>
            <a:endParaRPr lang="en-US"/>
          </a:p>
        </p:txBody>
      </p:sp>
      <p:sp>
        <p:nvSpPr>
          <p:cNvPr id="184324" name="Slide Number Placeholder 3"/>
          <p:cNvSpPr>
            <a:spLocks noGrp="1"/>
          </p:cNvSpPr>
          <p:nvPr>
            <p:ph type="sldNum" sz="quarter" idx="5"/>
          </p:nvPr>
        </p:nvSpPr>
        <p:spPr>
          <a:noFill/>
        </p:spPr>
        <p:txBody>
          <a:bodyPr/>
          <a:lstStyle/>
          <a:p>
            <a:fld id="{C1B76F14-3B43-4F55-9AE4-DAA7B4E2AFF7}" type="slidenum">
              <a:rPr lang="en-US" smtClean="0"/>
              <a:pPr/>
              <a:t>75</a:t>
            </a:fld>
            <a:endParaRPr lang="en-US"/>
          </a:p>
        </p:txBody>
      </p:sp>
      <p:sp>
        <p:nvSpPr>
          <p:cNvPr id="5" name="Date Placeholder 4"/>
          <p:cNvSpPr>
            <a:spLocks noGrp="1"/>
          </p:cNvSpPr>
          <p:nvPr>
            <p:ph type="dt" idx="10"/>
          </p:nvPr>
        </p:nvSpPr>
        <p:spPr/>
        <p:txBody>
          <a:bodyPr/>
          <a:lstStyle/>
          <a:p>
            <a:pPr>
              <a:defRPr/>
            </a:pPr>
            <a:r>
              <a:rPr lang="en-US"/>
              <a:t>June, 2010</a:t>
            </a:r>
          </a:p>
        </p:txBody>
      </p:sp>
      <p:sp>
        <p:nvSpPr>
          <p:cNvPr id="6" name="Header Placeholder 5"/>
          <p:cNvSpPr>
            <a:spLocks noGrp="1"/>
          </p:cNvSpPr>
          <p:nvPr>
            <p:ph type="hdr" sz="quarter" idx="11"/>
          </p:nvPr>
        </p:nvSpPr>
        <p:spPr/>
        <p:txBody>
          <a:bodyPr/>
          <a:lstStyle/>
          <a:p>
            <a:pPr>
              <a:defRPr/>
            </a:pPr>
            <a:r>
              <a:rPr lang="en-US"/>
              <a:t>Dr. Bouquot, Pediatric Oral Pathology</a:t>
            </a:r>
          </a:p>
        </p:txBody>
      </p:sp>
    </p:spTree>
    <p:extLst>
      <p:ext uri="{BB962C8B-B14F-4D97-AF65-F5344CB8AC3E}">
        <p14:creationId xmlns:p14="http://schemas.microsoft.com/office/powerpoint/2010/main" val="288151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xfrm>
            <a:off x="381000" y="685800"/>
            <a:ext cx="6096000" cy="3429000"/>
          </a:xfrm>
          <a:ln/>
        </p:spPr>
      </p:sp>
      <p:sp>
        <p:nvSpPr>
          <p:cNvPr id="156675" name="Notes Placeholder 2"/>
          <p:cNvSpPr>
            <a:spLocks noGrp="1"/>
          </p:cNvSpPr>
          <p:nvPr>
            <p:ph type="body" idx="1"/>
          </p:nvPr>
        </p:nvSpPr>
        <p:spPr>
          <a:noFill/>
          <a:ln/>
        </p:spPr>
        <p:txBody>
          <a:bodyPr/>
          <a:lstStyle/>
          <a:p>
            <a:endParaRPr lang="en-US"/>
          </a:p>
        </p:txBody>
      </p:sp>
      <p:sp>
        <p:nvSpPr>
          <p:cNvPr id="156676" name="Slide Number Placeholder 3"/>
          <p:cNvSpPr>
            <a:spLocks noGrp="1"/>
          </p:cNvSpPr>
          <p:nvPr>
            <p:ph type="sldNum" sz="quarter" idx="5"/>
          </p:nvPr>
        </p:nvSpPr>
        <p:spPr>
          <a:noFill/>
        </p:spPr>
        <p:txBody>
          <a:bodyPr/>
          <a:lstStyle/>
          <a:p>
            <a:fld id="{55829974-1FC7-4AA1-BF1F-386335D6796A}" type="slidenum">
              <a:rPr lang="en-US" smtClean="0"/>
              <a:pPr/>
              <a:t>76</a:t>
            </a:fld>
            <a:endParaRPr lang="en-US"/>
          </a:p>
        </p:txBody>
      </p:sp>
      <p:sp>
        <p:nvSpPr>
          <p:cNvPr id="5" name="Date Placeholder 4"/>
          <p:cNvSpPr>
            <a:spLocks noGrp="1"/>
          </p:cNvSpPr>
          <p:nvPr>
            <p:ph type="dt" idx="10"/>
          </p:nvPr>
        </p:nvSpPr>
        <p:spPr/>
        <p:txBody>
          <a:bodyPr/>
          <a:lstStyle/>
          <a:p>
            <a:pPr>
              <a:defRPr/>
            </a:pPr>
            <a:r>
              <a:rPr lang="en-US"/>
              <a:t>University of Texas, Houston, 2010</a:t>
            </a:r>
            <a:endParaRPr lang="en-US" dirty="0"/>
          </a:p>
        </p:txBody>
      </p:sp>
      <p:sp>
        <p:nvSpPr>
          <p:cNvPr id="6" name="Header Placeholder 5"/>
          <p:cNvSpPr>
            <a:spLocks noGrp="1"/>
          </p:cNvSpPr>
          <p:nvPr>
            <p:ph type="hdr" sz="quarter" idx="11"/>
          </p:nvPr>
        </p:nvSpPr>
        <p:spPr/>
        <p:txBody>
          <a:bodyPr/>
          <a:lstStyle/>
          <a:p>
            <a:pPr>
              <a:defRPr/>
            </a:pPr>
            <a:r>
              <a:rPr lang="en-US"/>
              <a:t>Dr. Bouquot, The Abused Mouth</a:t>
            </a:r>
            <a:endParaRPr lang="en-US" dirty="0"/>
          </a:p>
        </p:txBody>
      </p:sp>
    </p:spTree>
    <p:extLst>
      <p:ext uri="{BB962C8B-B14F-4D97-AF65-F5344CB8AC3E}">
        <p14:creationId xmlns:p14="http://schemas.microsoft.com/office/powerpoint/2010/main" val="21281576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xfrm>
            <a:off x="381000" y="685800"/>
            <a:ext cx="6096000" cy="3429000"/>
          </a:xfrm>
          <a:ln/>
        </p:spPr>
      </p:sp>
      <p:sp>
        <p:nvSpPr>
          <p:cNvPr id="156675" name="Notes Placeholder 2"/>
          <p:cNvSpPr>
            <a:spLocks noGrp="1"/>
          </p:cNvSpPr>
          <p:nvPr>
            <p:ph type="body" idx="1"/>
          </p:nvPr>
        </p:nvSpPr>
        <p:spPr>
          <a:noFill/>
          <a:ln/>
        </p:spPr>
        <p:txBody>
          <a:bodyPr/>
          <a:lstStyle/>
          <a:p>
            <a:endParaRPr lang="en-US"/>
          </a:p>
        </p:txBody>
      </p:sp>
      <p:sp>
        <p:nvSpPr>
          <p:cNvPr id="156676" name="Slide Number Placeholder 3"/>
          <p:cNvSpPr>
            <a:spLocks noGrp="1"/>
          </p:cNvSpPr>
          <p:nvPr>
            <p:ph type="sldNum" sz="quarter" idx="5"/>
          </p:nvPr>
        </p:nvSpPr>
        <p:spPr>
          <a:noFill/>
        </p:spPr>
        <p:txBody>
          <a:bodyPr/>
          <a:lstStyle/>
          <a:p>
            <a:fld id="{55829974-1FC7-4AA1-BF1F-386335D6796A}" type="slidenum">
              <a:rPr lang="en-US" smtClean="0"/>
              <a:pPr/>
              <a:t>77</a:t>
            </a:fld>
            <a:endParaRPr lang="en-US"/>
          </a:p>
        </p:txBody>
      </p:sp>
      <p:sp>
        <p:nvSpPr>
          <p:cNvPr id="5" name="Date Placeholder 4"/>
          <p:cNvSpPr>
            <a:spLocks noGrp="1"/>
          </p:cNvSpPr>
          <p:nvPr>
            <p:ph type="dt" idx="10"/>
          </p:nvPr>
        </p:nvSpPr>
        <p:spPr/>
        <p:txBody>
          <a:bodyPr/>
          <a:lstStyle/>
          <a:p>
            <a:pPr>
              <a:defRPr/>
            </a:pPr>
            <a:r>
              <a:rPr lang="en-US"/>
              <a:t>University of Texas, Houston, 2010</a:t>
            </a:r>
            <a:endParaRPr lang="en-US" dirty="0"/>
          </a:p>
        </p:txBody>
      </p:sp>
      <p:sp>
        <p:nvSpPr>
          <p:cNvPr id="6" name="Header Placeholder 5"/>
          <p:cNvSpPr>
            <a:spLocks noGrp="1"/>
          </p:cNvSpPr>
          <p:nvPr>
            <p:ph type="hdr" sz="quarter" idx="11"/>
          </p:nvPr>
        </p:nvSpPr>
        <p:spPr/>
        <p:txBody>
          <a:bodyPr/>
          <a:lstStyle/>
          <a:p>
            <a:pPr>
              <a:defRPr/>
            </a:pPr>
            <a:r>
              <a:rPr lang="en-US"/>
              <a:t>Dr. Bouquot, The Abused Mouth</a:t>
            </a:r>
            <a:endParaRPr lang="en-US" dirty="0"/>
          </a:p>
        </p:txBody>
      </p:sp>
    </p:spTree>
    <p:extLst>
      <p:ext uri="{BB962C8B-B14F-4D97-AF65-F5344CB8AC3E}">
        <p14:creationId xmlns:p14="http://schemas.microsoft.com/office/powerpoint/2010/main" val="42101430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xfrm>
            <a:off x="381000" y="685800"/>
            <a:ext cx="6096000" cy="3429000"/>
          </a:xfrm>
          <a:ln/>
        </p:spPr>
      </p:sp>
      <p:sp>
        <p:nvSpPr>
          <p:cNvPr id="156675" name="Notes Placeholder 2"/>
          <p:cNvSpPr>
            <a:spLocks noGrp="1"/>
          </p:cNvSpPr>
          <p:nvPr>
            <p:ph type="body" idx="1"/>
          </p:nvPr>
        </p:nvSpPr>
        <p:spPr>
          <a:noFill/>
          <a:ln/>
        </p:spPr>
        <p:txBody>
          <a:bodyPr/>
          <a:lstStyle/>
          <a:p>
            <a:endParaRPr lang="en-US"/>
          </a:p>
        </p:txBody>
      </p:sp>
      <p:sp>
        <p:nvSpPr>
          <p:cNvPr id="156676" name="Slide Number Placeholder 3"/>
          <p:cNvSpPr>
            <a:spLocks noGrp="1"/>
          </p:cNvSpPr>
          <p:nvPr>
            <p:ph type="sldNum" sz="quarter" idx="5"/>
          </p:nvPr>
        </p:nvSpPr>
        <p:spPr>
          <a:noFill/>
        </p:spPr>
        <p:txBody>
          <a:bodyPr/>
          <a:lstStyle/>
          <a:p>
            <a:fld id="{55829974-1FC7-4AA1-BF1F-386335D6796A}" type="slidenum">
              <a:rPr lang="en-US" smtClean="0"/>
              <a:pPr/>
              <a:t>78</a:t>
            </a:fld>
            <a:endParaRPr lang="en-US"/>
          </a:p>
        </p:txBody>
      </p:sp>
      <p:sp>
        <p:nvSpPr>
          <p:cNvPr id="5" name="Date Placeholder 4"/>
          <p:cNvSpPr>
            <a:spLocks noGrp="1"/>
          </p:cNvSpPr>
          <p:nvPr>
            <p:ph type="dt" idx="10"/>
          </p:nvPr>
        </p:nvSpPr>
        <p:spPr/>
        <p:txBody>
          <a:bodyPr/>
          <a:lstStyle/>
          <a:p>
            <a:pPr>
              <a:defRPr/>
            </a:pPr>
            <a:r>
              <a:rPr lang="en-US"/>
              <a:t>University of Texas, Houston, 2010</a:t>
            </a:r>
            <a:endParaRPr lang="en-US" dirty="0"/>
          </a:p>
        </p:txBody>
      </p:sp>
      <p:sp>
        <p:nvSpPr>
          <p:cNvPr id="6" name="Header Placeholder 5"/>
          <p:cNvSpPr>
            <a:spLocks noGrp="1"/>
          </p:cNvSpPr>
          <p:nvPr>
            <p:ph type="hdr" sz="quarter" idx="11"/>
          </p:nvPr>
        </p:nvSpPr>
        <p:spPr/>
        <p:txBody>
          <a:bodyPr/>
          <a:lstStyle/>
          <a:p>
            <a:pPr>
              <a:defRPr/>
            </a:pPr>
            <a:r>
              <a:rPr lang="en-US"/>
              <a:t>Dr. Bouquot, The Abused Mouth</a:t>
            </a:r>
            <a:endParaRPr lang="en-US" dirty="0"/>
          </a:p>
        </p:txBody>
      </p:sp>
    </p:spTree>
    <p:extLst>
      <p:ext uri="{BB962C8B-B14F-4D97-AF65-F5344CB8AC3E}">
        <p14:creationId xmlns:p14="http://schemas.microsoft.com/office/powerpoint/2010/main" val="24119577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xfrm>
            <a:off x="381000" y="685800"/>
            <a:ext cx="6096000" cy="3429000"/>
          </a:xfrm>
          <a:ln/>
        </p:spPr>
      </p:sp>
      <p:sp>
        <p:nvSpPr>
          <p:cNvPr id="157699" name="Notes Placeholder 2"/>
          <p:cNvSpPr>
            <a:spLocks noGrp="1"/>
          </p:cNvSpPr>
          <p:nvPr>
            <p:ph type="body" idx="1"/>
          </p:nvPr>
        </p:nvSpPr>
        <p:spPr>
          <a:noFill/>
          <a:ln/>
        </p:spPr>
        <p:txBody>
          <a:bodyPr/>
          <a:lstStyle/>
          <a:p>
            <a:pPr eaLnBrk="1" hangingPunct="1"/>
            <a:endParaRPr lang="en-US"/>
          </a:p>
        </p:txBody>
      </p:sp>
      <p:sp>
        <p:nvSpPr>
          <p:cNvPr id="157700" name="Slide Number Placeholder 3"/>
          <p:cNvSpPr>
            <a:spLocks noGrp="1"/>
          </p:cNvSpPr>
          <p:nvPr>
            <p:ph type="sldNum" sz="quarter" idx="5"/>
          </p:nvPr>
        </p:nvSpPr>
        <p:spPr>
          <a:noFill/>
        </p:spPr>
        <p:txBody>
          <a:bodyPr/>
          <a:lstStyle/>
          <a:p>
            <a:fld id="{BA1A997A-4A88-4220-A8DC-125D246B6324}" type="slidenum">
              <a:rPr lang="en-US" smtClean="0"/>
              <a:pPr/>
              <a:t>79</a:t>
            </a:fld>
            <a:endParaRPr lang="en-US"/>
          </a:p>
        </p:txBody>
      </p:sp>
      <p:sp>
        <p:nvSpPr>
          <p:cNvPr id="5" name="Date Placeholder 4"/>
          <p:cNvSpPr>
            <a:spLocks noGrp="1"/>
          </p:cNvSpPr>
          <p:nvPr>
            <p:ph type="dt" idx="10"/>
          </p:nvPr>
        </p:nvSpPr>
        <p:spPr/>
        <p:txBody>
          <a:bodyPr/>
          <a:lstStyle/>
          <a:p>
            <a:pPr>
              <a:defRPr/>
            </a:pPr>
            <a:r>
              <a:rPr lang="en-US"/>
              <a:t>University of Texas, Houston, 2010</a:t>
            </a:r>
            <a:endParaRPr lang="en-US" dirty="0"/>
          </a:p>
        </p:txBody>
      </p:sp>
      <p:sp>
        <p:nvSpPr>
          <p:cNvPr id="6" name="Header Placeholder 5"/>
          <p:cNvSpPr>
            <a:spLocks noGrp="1"/>
          </p:cNvSpPr>
          <p:nvPr>
            <p:ph type="hdr" sz="quarter" idx="11"/>
          </p:nvPr>
        </p:nvSpPr>
        <p:spPr/>
        <p:txBody>
          <a:bodyPr/>
          <a:lstStyle/>
          <a:p>
            <a:pPr>
              <a:defRPr/>
            </a:pPr>
            <a:r>
              <a:rPr lang="en-US"/>
              <a:t>Dr. Bouquot, The Abused Mouth</a:t>
            </a:r>
            <a:endParaRPr lang="en-US" dirty="0"/>
          </a:p>
        </p:txBody>
      </p:sp>
    </p:spTree>
    <p:extLst>
      <p:ext uri="{BB962C8B-B14F-4D97-AF65-F5344CB8AC3E}">
        <p14:creationId xmlns:p14="http://schemas.microsoft.com/office/powerpoint/2010/main" val="16138316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xfrm>
            <a:off x="381000" y="685800"/>
            <a:ext cx="6096000" cy="3429000"/>
          </a:xfrm>
          <a:ln/>
        </p:spPr>
      </p:sp>
      <p:sp>
        <p:nvSpPr>
          <p:cNvPr id="279555" name="Notes Placeholder 2"/>
          <p:cNvSpPr>
            <a:spLocks noGrp="1"/>
          </p:cNvSpPr>
          <p:nvPr>
            <p:ph type="body" idx="1"/>
          </p:nvPr>
        </p:nvSpPr>
        <p:spPr>
          <a:noFill/>
          <a:ln/>
        </p:spPr>
        <p:txBody>
          <a:bodyPr/>
          <a:lstStyle/>
          <a:p>
            <a:endParaRPr lang="en-US" dirty="0">
              <a:latin typeface="Arial" pitchFamily="34" charset="0"/>
            </a:endParaRPr>
          </a:p>
        </p:txBody>
      </p:sp>
      <p:sp>
        <p:nvSpPr>
          <p:cNvPr id="279556" name="Slide Number Placeholder 3"/>
          <p:cNvSpPr>
            <a:spLocks noGrp="1"/>
          </p:cNvSpPr>
          <p:nvPr>
            <p:ph type="sldNum" sz="quarter" idx="5"/>
          </p:nvPr>
        </p:nvSpPr>
        <p:spPr>
          <a:noFill/>
        </p:spPr>
        <p:txBody>
          <a:bodyPr/>
          <a:lstStyle/>
          <a:p>
            <a:fld id="{AF46C1FE-E7B5-44EF-ADB0-10F79CD89D51}" type="slidenum">
              <a:rPr lang="en-US" smtClean="0">
                <a:latin typeface="Arial" pitchFamily="34" charset="0"/>
              </a:rPr>
              <a:pPr/>
              <a:t>81</a:t>
            </a:fld>
            <a:endParaRPr lang="en-US" dirty="0">
              <a:latin typeface="Arial" pitchFamily="34" charset="0"/>
            </a:endParaRPr>
          </a:p>
        </p:txBody>
      </p:sp>
      <p:sp>
        <p:nvSpPr>
          <p:cNvPr id="5" name="Date Placeholder 4"/>
          <p:cNvSpPr>
            <a:spLocks noGrp="1"/>
          </p:cNvSpPr>
          <p:nvPr>
            <p:ph type="dt" idx="10"/>
          </p:nvPr>
        </p:nvSpPr>
        <p:spPr/>
        <p:txBody>
          <a:bodyPr/>
          <a:lstStyle/>
          <a:p>
            <a:pPr>
              <a:defRPr/>
            </a:pPr>
            <a:r>
              <a:rPr lang="en-US"/>
              <a:t>University of Texas, Houston, 2010</a:t>
            </a:r>
            <a:endParaRPr lang="en-US" dirty="0"/>
          </a:p>
        </p:txBody>
      </p:sp>
      <p:sp>
        <p:nvSpPr>
          <p:cNvPr id="6" name="Header Placeholder 5"/>
          <p:cNvSpPr>
            <a:spLocks noGrp="1"/>
          </p:cNvSpPr>
          <p:nvPr>
            <p:ph type="hdr" sz="quarter" idx="11"/>
          </p:nvPr>
        </p:nvSpPr>
        <p:spPr/>
        <p:txBody>
          <a:bodyPr/>
          <a:lstStyle/>
          <a:p>
            <a:pPr>
              <a:defRPr/>
            </a:pPr>
            <a:r>
              <a:rPr lang="en-US"/>
              <a:t>Dr. Bouquot, The Abused Mouth</a:t>
            </a:r>
            <a:endParaRPr lang="en-US" dirty="0"/>
          </a:p>
        </p:txBody>
      </p:sp>
    </p:spTree>
    <p:extLst>
      <p:ext uri="{BB962C8B-B14F-4D97-AF65-F5344CB8AC3E}">
        <p14:creationId xmlns:p14="http://schemas.microsoft.com/office/powerpoint/2010/main" val="19499126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a:xfrm>
            <a:off x="381000" y="685800"/>
            <a:ext cx="6096000" cy="3429000"/>
          </a:xfrm>
          <a:ln/>
        </p:spPr>
      </p:sp>
      <p:sp>
        <p:nvSpPr>
          <p:cNvPr id="228355" name="Notes Placeholder 2"/>
          <p:cNvSpPr>
            <a:spLocks noGrp="1"/>
          </p:cNvSpPr>
          <p:nvPr>
            <p:ph type="body" idx="1"/>
          </p:nvPr>
        </p:nvSpPr>
        <p:spPr>
          <a:noFill/>
          <a:ln/>
        </p:spPr>
        <p:txBody>
          <a:bodyPr/>
          <a:lstStyle/>
          <a:p>
            <a:pPr eaLnBrk="1" hangingPunct="1"/>
            <a:endParaRPr lang="en-US"/>
          </a:p>
        </p:txBody>
      </p:sp>
      <p:sp>
        <p:nvSpPr>
          <p:cNvPr id="228356" name="Header Placeholder 3"/>
          <p:cNvSpPr>
            <a:spLocks noGrp="1"/>
          </p:cNvSpPr>
          <p:nvPr>
            <p:ph type="hdr" sz="quarter"/>
          </p:nvPr>
        </p:nvSpPr>
        <p:spPr>
          <a:noFill/>
        </p:spPr>
        <p:txBody>
          <a:bodyPr/>
          <a:lstStyle/>
          <a:p>
            <a:r>
              <a:rPr lang="en-US"/>
              <a:t>Dr. J.E. Bouquot, The Ischemic Jaw</a:t>
            </a:r>
          </a:p>
        </p:txBody>
      </p:sp>
      <p:sp>
        <p:nvSpPr>
          <p:cNvPr id="228357" name="Slide Number Placeholder 4"/>
          <p:cNvSpPr>
            <a:spLocks noGrp="1"/>
          </p:cNvSpPr>
          <p:nvPr>
            <p:ph type="sldNum" sz="quarter" idx="5"/>
          </p:nvPr>
        </p:nvSpPr>
        <p:spPr>
          <a:noFill/>
        </p:spPr>
        <p:txBody>
          <a:bodyPr/>
          <a:lstStyle/>
          <a:p>
            <a:fld id="{2D361D03-10B0-41E8-B3C9-6DE63EBF7AB9}" type="slidenum">
              <a:rPr lang="en-US" smtClean="0"/>
              <a:pPr/>
              <a:t>82</a:t>
            </a:fld>
            <a:endParaRPr lang="en-US"/>
          </a:p>
        </p:txBody>
      </p:sp>
    </p:spTree>
    <p:extLst>
      <p:ext uri="{BB962C8B-B14F-4D97-AF65-F5344CB8AC3E}">
        <p14:creationId xmlns:p14="http://schemas.microsoft.com/office/powerpoint/2010/main" val="30985168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xfrm>
            <a:off x="381000" y="685800"/>
            <a:ext cx="6096000" cy="3429000"/>
          </a:xfrm>
          <a:ln/>
        </p:spPr>
      </p:sp>
      <p:sp>
        <p:nvSpPr>
          <p:cNvPr id="279555" name="Notes Placeholder 2"/>
          <p:cNvSpPr>
            <a:spLocks noGrp="1"/>
          </p:cNvSpPr>
          <p:nvPr>
            <p:ph type="body" idx="1"/>
          </p:nvPr>
        </p:nvSpPr>
        <p:spPr>
          <a:noFill/>
          <a:ln/>
        </p:spPr>
        <p:txBody>
          <a:bodyPr/>
          <a:lstStyle/>
          <a:p>
            <a:endParaRPr lang="en-US" dirty="0">
              <a:latin typeface="Arial" pitchFamily="34" charset="0"/>
            </a:endParaRPr>
          </a:p>
        </p:txBody>
      </p:sp>
      <p:sp>
        <p:nvSpPr>
          <p:cNvPr id="279556" name="Slide Number Placeholder 3"/>
          <p:cNvSpPr>
            <a:spLocks noGrp="1"/>
          </p:cNvSpPr>
          <p:nvPr>
            <p:ph type="sldNum" sz="quarter" idx="5"/>
          </p:nvPr>
        </p:nvSpPr>
        <p:spPr>
          <a:noFill/>
        </p:spPr>
        <p:txBody>
          <a:bodyPr/>
          <a:lstStyle/>
          <a:p>
            <a:fld id="{AF46C1FE-E7B5-44EF-ADB0-10F79CD89D51}" type="slidenum">
              <a:rPr lang="en-US" smtClean="0">
                <a:latin typeface="Arial" pitchFamily="34" charset="0"/>
              </a:rPr>
              <a:pPr/>
              <a:t>85</a:t>
            </a:fld>
            <a:endParaRPr lang="en-US" dirty="0">
              <a:latin typeface="Arial" pitchFamily="34" charset="0"/>
            </a:endParaRPr>
          </a:p>
        </p:txBody>
      </p:sp>
      <p:sp>
        <p:nvSpPr>
          <p:cNvPr id="5" name="Date Placeholder 4"/>
          <p:cNvSpPr>
            <a:spLocks noGrp="1"/>
          </p:cNvSpPr>
          <p:nvPr>
            <p:ph type="dt" idx="10"/>
          </p:nvPr>
        </p:nvSpPr>
        <p:spPr/>
        <p:txBody>
          <a:bodyPr/>
          <a:lstStyle/>
          <a:p>
            <a:pPr>
              <a:defRPr/>
            </a:pPr>
            <a:r>
              <a:rPr lang="en-US"/>
              <a:t>University of Texas, Houston, 2010</a:t>
            </a:r>
            <a:endParaRPr lang="en-US" dirty="0"/>
          </a:p>
        </p:txBody>
      </p:sp>
      <p:sp>
        <p:nvSpPr>
          <p:cNvPr id="6" name="Header Placeholder 5"/>
          <p:cNvSpPr>
            <a:spLocks noGrp="1"/>
          </p:cNvSpPr>
          <p:nvPr>
            <p:ph type="hdr" sz="quarter" idx="11"/>
          </p:nvPr>
        </p:nvSpPr>
        <p:spPr/>
        <p:txBody>
          <a:bodyPr/>
          <a:lstStyle/>
          <a:p>
            <a:pPr>
              <a:defRPr/>
            </a:pPr>
            <a:r>
              <a:rPr lang="en-US"/>
              <a:t>Dr. Bouquot, The Abused Mouth</a:t>
            </a:r>
            <a:endParaRPr lang="en-US" dirty="0"/>
          </a:p>
        </p:txBody>
      </p:sp>
    </p:spTree>
    <p:extLst>
      <p:ext uri="{BB962C8B-B14F-4D97-AF65-F5344CB8AC3E}">
        <p14:creationId xmlns:p14="http://schemas.microsoft.com/office/powerpoint/2010/main" val="32861005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xfrm>
            <a:off x="381000" y="685800"/>
            <a:ext cx="6096000" cy="3429000"/>
          </a:xfrm>
          <a:ln/>
        </p:spPr>
      </p:sp>
      <p:sp>
        <p:nvSpPr>
          <p:cNvPr id="279555" name="Notes Placeholder 2"/>
          <p:cNvSpPr>
            <a:spLocks noGrp="1"/>
          </p:cNvSpPr>
          <p:nvPr>
            <p:ph type="body" idx="1"/>
          </p:nvPr>
        </p:nvSpPr>
        <p:spPr>
          <a:noFill/>
          <a:ln/>
        </p:spPr>
        <p:txBody>
          <a:bodyPr/>
          <a:lstStyle/>
          <a:p>
            <a:endParaRPr lang="en-US" dirty="0">
              <a:latin typeface="Arial" pitchFamily="34" charset="0"/>
            </a:endParaRPr>
          </a:p>
        </p:txBody>
      </p:sp>
      <p:sp>
        <p:nvSpPr>
          <p:cNvPr id="279556" name="Slide Number Placeholder 3"/>
          <p:cNvSpPr>
            <a:spLocks noGrp="1"/>
          </p:cNvSpPr>
          <p:nvPr>
            <p:ph type="sldNum" sz="quarter" idx="5"/>
          </p:nvPr>
        </p:nvSpPr>
        <p:spPr>
          <a:noFill/>
        </p:spPr>
        <p:txBody>
          <a:bodyPr/>
          <a:lstStyle/>
          <a:p>
            <a:fld id="{AF46C1FE-E7B5-44EF-ADB0-10F79CD89D51}" type="slidenum">
              <a:rPr lang="en-US" smtClean="0">
                <a:latin typeface="Arial" pitchFamily="34" charset="0"/>
              </a:rPr>
              <a:pPr/>
              <a:t>86</a:t>
            </a:fld>
            <a:endParaRPr lang="en-US" dirty="0">
              <a:latin typeface="Arial" pitchFamily="34" charset="0"/>
            </a:endParaRPr>
          </a:p>
        </p:txBody>
      </p:sp>
      <p:sp>
        <p:nvSpPr>
          <p:cNvPr id="5" name="Date Placeholder 4"/>
          <p:cNvSpPr>
            <a:spLocks noGrp="1"/>
          </p:cNvSpPr>
          <p:nvPr>
            <p:ph type="dt" idx="10"/>
          </p:nvPr>
        </p:nvSpPr>
        <p:spPr/>
        <p:txBody>
          <a:bodyPr/>
          <a:lstStyle/>
          <a:p>
            <a:pPr>
              <a:defRPr/>
            </a:pPr>
            <a:r>
              <a:rPr lang="en-US"/>
              <a:t>University of Texas, Houston, 2010</a:t>
            </a:r>
            <a:endParaRPr lang="en-US" dirty="0"/>
          </a:p>
        </p:txBody>
      </p:sp>
      <p:sp>
        <p:nvSpPr>
          <p:cNvPr id="6" name="Header Placeholder 5"/>
          <p:cNvSpPr>
            <a:spLocks noGrp="1"/>
          </p:cNvSpPr>
          <p:nvPr>
            <p:ph type="hdr" sz="quarter" idx="11"/>
          </p:nvPr>
        </p:nvSpPr>
        <p:spPr/>
        <p:txBody>
          <a:bodyPr/>
          <a:lstStyle/>
          <a:p>
            <a:pPr>
              <a:defRPr/>
            </a:pPr>
            <a:r>
              <a:rPr lang="en-US"/>
              <a:t>Dr. Bouquot, The Abused Mouth</a:t>
            </a:r>
            <a:endParaRPr lang="en-US" dirty="0"/>
          </a:p>
        </p:txBody>
      </p:sp>
    </p:spTree>
    <p:extLst>
      <p:ext uri="{BB962C8B-B14F-4D97-AF65-F5344CB8AC3E}">
        <p14:creationId xmlns:p14="http://schemas.microsoft.com/office/powerpoint/2010/main" val="37574696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xfrm>
            <a:off x="381000" y="685800"/>
            <a:ext cx="6096000" cy="3429000"/>
          </a:xfrm>
          <a:ln/>
        </p:spPr>
      </p:sp>
      <p:sp>
        <p:nvSpPr>
          <p:cNvPr id="279555" name="Notes Placeholder 2"/>
          <p:cNvSpPr>
            <a:spLocks noGrp="1"/>
          </p:cNvSpPr>
          <p:nvPr>
            <p:ph type="body" idx="1"/>
          </p:nvPr>
        </p:nvSpPr>
        <p:spPr>
          <a:noFill/>
          <a:ln/>
        </p:spPr>
        <p:txBody>
          <a:bodyPr/>
          <a:lstStyle/>
          <a:p>
            <a:endParaRPr lang="en-US" dirty="0">
              <a:latin typeface="Arial" pitchFamily="34" charset="0"/>
            </a:endParaRPr>
          </a:p>
        </p:txBody>
      </p:sp>
      <p:sp>
        <p:nvSpPr>
          <p:cNvPr id="279556" name="Slide Number Placeholder 3"/>
          <p:cNvSpPr>
            <a:spLocks noGrp="1"/>
          </p:cNvSpPr>
          <p:nvPr>
            <p:ph type="sldNum" sz="quarter" idx="5"/>
          </p:nvPr>
        </p:nvSpPr>
        <p:spPr>
          <a:noFill/>
        </p:spPr>
        <p:txBody>
          <a:bodyPr/>
          <a:lstStyle/>
          <a:p>
            <a:fld id="{AF46C1FE-E7B5-44EF-ADB0-10F79CD89D51}" type="slidenum">
              <a:rPr lang="en-US" smtClean="0">
                <a:latin typeface="Arial" pitchFamily="34" charset="0"/>
              </a:rPr>
              <a:pPr/>
              <a:t>87</a:t>
            </a:fld>
            <a:endParaRPr lang="en-US" dirty="0">
              <a:latin typeface="Arial" pitchFamily="34" charset="0"/>
            </a:endParaRPr>
          </a:p>
        </p:txBody>
      </p:sp>
      <p:sp>
        <p:nvSpPr>
          <p:cNvPr id="5" name="Date Placeholder 4"/>
          <p:cNvSpPr>
            <a:spLocks noGrp="1"/>
          </p:cNvSpPr>
          <p:nvPr>
            <p:ph type="dt" idx="10"/>
          </p:nvPr>
        </p:nvSpPr>
        <p:spPr/>
        <p:txBody>
          <a:bodyPr/>
          <a:lstStyle/>
          <a:p>
            <a:pPr>
              <a:defRPr/>
            </a:pPr>
            <a:r>
              <a:rPr lang="en-US"/>
              <a:t>University of Texas, Houston, 2010</a:t>
            </a:r>
            <a:endParaRPr lang="en-US" dirty="0"/>
          </a:p>
        </p:txBody>
      </p:sp>
      <p:sp>
        <p:nvSpPr>
          <p:cNvPr id="6" name="Header Placeholder 5"/>
          <p:cNvSpPr>
            <a:spLocks noGrp="1"/>
          </p:cNvSpPr>
          <p:nvPr>
            <p:ph type="hdr" sz="quarter" idx="11"/>
          </p:nvPr>
        </p:nvSpPr>
        <p:spPr/>
        <p:txBody>
          <a:bodyPr/>
          <a:lstStyle/>
          <a:p>
            <a:pPr>
              <a:defRPr/>
            </a:pPr>
            <a:r>
              <a:rPr lang="en-US"/>
              <a:t>Dr. Bouquot, The Abused Mouth</a:t>
            </a:r>
            <a:endParaRPr lang="en-US" dirty="0"/>
          </a:p>
        </p:txBody>
      </p:sp>
    </p:spTree>
    <p:extLst>
      <p:ext uri="{BB962C8B-B14F-4D97-AF65-F5344CB8AC3E}">
        <p14:creationId xmlns:p14="http://schemas.microsoft.com/office/powerpoint/2010/main" val="2859825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xfrm>
            <a:off x="381000" y="685800"/>
            <a:ext cx="6096000" cy="3429000"/>
          </a:xfrm>
          <a:ln/>
        </p:spPr>
      </p:sp>
      <p:sp>
        <p:nvSpPr>
          <p:cNvPr id="161795" name="Notes Placeholder 2"/>
          <p:cNvSpPr>
            <a:spLocks noGrp="1"/>
          </p:cNvSpPr>
          <p:nvPr>
            <p:ph type="body" idx="1"/>
          </p:nvPr>
        </p:nvSpPr>
        <p:spPr>
          <a:noFill/>
          <a:ln/>
        </p:spPr>
        <p:txBody>
          <a:bodyPr/>
          <a:lstStyle/>
          <a:p>
            <a:pPr eaLnBrk="1" hangingPunct="1"/>
            <a:endParaRPr lang="en-US"/>
          </a:p>
        </p:txBody>
      </p:sp>
      <p:sp>
        <p:nvSpPr>
          <p:cNvPr id="161796" name="Slide Number Placeholder 3"/>
          <p:cNvSpPr>
            <a:spLocks noGrp="1"/>
          </p:cNvSpPr>
          <p:nvPr>
            <p:ph type="sldNum" sz="quarter" idx="5"/>
          </p:nvPr>
        </p:nvSpPr>
        <p:spPr>
          <a:noFill/>
        </p:spPr>
        <p:txBody>
          <a:bodyPr/>
          <a:lstStyle/>
          <a:p>
            <a:fld id="{1168EC21-C20C-4D34-9C7D-C498F13DA156}" type="slidenum">
              <a:rPr lang="en-US" smtClean="0"/>
              <a:pPr/>
              <a:t>6</a:t>
            </a:fld>
            <a:endParaRPr lang="en-US"/>
          </a:p>
        </p:txBody>
      </p:sp>
    </p:spTree>
    <p:extLst>
      <p:ext uri="{BB962C8B-B14F-4D97-AF65-F5344CB8AC3E}">
        <p14:creationId xmlns:p14="http://schemas.microsoft.com/office/powerpoint/2010/main" val="7180327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xfrm>
            <a:off x="381000" y="685800"/>
            <a:ext cx="6096000" cy="3429000"/>
          </a:xfrm>
          <a:ln/>
        </p:spPr>
      </p:sp>
      <p:sp>
        <p:nvSpPr>
          <p:cNvPr id="279555" name="Notes Placeholder 2"/>
          <p:cNvSpPr>
            <a:spLocks noGrp="1"/>
          </p:cNvSpPr>
          <p:nvPr>
            <p:ph type="body" idx="1"/>
          </p:nvPr>
        </p:nvSpPr>
        <p:spPr>
          <a:noFill/>
          <a:ln/>
        </p:spPr>
        <p:txBody>
          <a:bodyPr/>
          <a:lstStyle/>
          <a:p>
            <a:endParaRPr lang="en-US" dirty="0">
              <a:latin typeface="Arial" pitchFamily="34" charset="0"/>
            </a:endParaRPr>
          </a:p>
        </p:txBody>
      </p:sp>
      <p:sp>
        <p:nvSpPr>
          <p:cNvPr id="279556" name="Slide Number Placeholder 3"/>
          <p:cNvSpPr>
            <a:spLocks noGrp="1"/>
          </p:cNvSpPr>
          <p:nvPr>
            <p:ph type="sldNum" sz="quarter" idx="5"/>
          </p:nvPr>
        </p:nvSpPr>
        <p:spPr>
          <a:noFill/>
        </p:spPr>
        <p:txBody>
          <a:bodyPr/>
          <a:lstStyle/>
          <a:p>
            <a:fld id="{AF46C1FE-E7B5-44EF-ADB0-10F79CD89D51}" type="slidenum">
              <a:rPr lang="en-US" smtClean="0">
                <a:latin typeface="Arial" pitchFamily="34" charset="0"/>
              </a:rPr>
              <a:pPr/>
              <a:t>88</a:t>
            </a:fld>
            <a:endParaRPr lang="en-US" dirty="0">
              <a:latin typeface="Arial" pitchFamily="34" charset="0"/>
            </a:endParaRPr>
          </a:p>
        </p:txBody>
      </p:sp>
      <p:sp>
        <p:nvSpPr>
          <p:cNvPr id="5" name="Date Placeholder 4"/>
          <p:cNvSpPr>
            <a:spLocks noGrp="1"/>
          </p:cNvSpPr>
          <p:nvPr>
            <p:ph type="dt" idx="10"/>
          </p:nvPr>
        </p:nvSpPr>
        <p:spPr/>
        <p:txBody>
          <a:bodyPr/>
          <a:lstStyle/>
          <a:p>
            <a:pPr>
              <a:defRPr/>
            </a:pPr>
            <a:r>
              <a:rPr lang="en-US"/>
              <a:t>University of Texas, Houston, 2010</a:t>
            </a:r>
            <a:endParaRPr lang="en-US" dirty="0"/>
          </a:p>
        </p:txBody>
      </p:sp>
      <p:sp>
        <p:nvSpPr>
          <p:cNvPr id="6" name="Header Placeholder 5"/>
          <p:cNvSpPr>
            <a:spLocks noGrp="1"/>
          </p:cNvSpPr>
          <p:nvPr>
            <p:ph type="hdr" sz="quarter" idx="11"/>
          </p:nvPr>
        </p:nvSpPr>
        <p:spPr/>
        <p:txBody>
          <a:bodyPr/>
          <a:lstStyle/>
          <a:p>
            <a:pPr>
              <a:defRPr/>
            </a:pPr>
            <a:r>
              <a:rPr lang="en-US"/>
              <a:t>Dr. Bouquot, The Abused Mouth</a:t>
            </a:r>
            <a:endParaRPr lang="en-US" dirty="0"/>
          </a:p>
        </p:txBody>
      </p:sp>
    </p:spTree>
    <p:extLst>
      <p:ext uri="{BB962C8B-B14F-4D97-AF65-F5344CB8AC3E}">
        <p14:creationId xmlns:p14="http://schemas.microsoft.com/office/powerpoint/2010/main" val="26272432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xfrm>
            <a:off x="381000" y="685800"/>
            <a:ext cx="6096000" cy="3429000"/>
          </a:xfrm>
          <a:ln/>
        </p:spPr>
      </p:sp>
      <p:sp>
        <p:nvSpPr>
          <p:cNvPr id="173059" name="Notes Placeholder 2"/>
          <p:cNvSpPr>
            <a:spLocks noGrp="1"/>
          </p:cNvSpPr>
          <p:nvPr>
            <p:ph type="body" idx="1"/>
          </p:nvPr>
        </p:nvSpPr>
        <p:spPr>
          <a:noFill/>
          <a:ln/>
        </p:spPr>
        <p:txBody>
          <a:bodyPr/>
          <a:lstStyle/>
          <a:p>
            <a:pPr eaLnBrk="1" hangingPunct="1"/>
            <a:endParaRPr lang="en-US"/>
          </a:p>
        </p:txBody>
      </p:sp>
      <p:sp>
        <p:nvSpPr>
          <p:cNvPr id="173060" name="Slide Number Placeholder 3"/>
          <p:cNvSpPr>
            <a:spLocks noGrp="1"/>
          </p:cNvSpPr>
          <p:nvPr>
            <p:ph type="sldNum" sz="quarter" idx="5"/>
          </p:nvPr>
        </p:nvSpPr>
        <p:spPr>
          <a:noFill/>
        </p:spPr>
        <p:txBody>
          <a:bodyPr/>
          <a:lstStyle/>
          <a:p>
            <a:fld id="{1037A871-CB4E-4FC8-9F7D-A79736E8E1D0}" type="slidenum">
              <a:rPr lang="en-US" smtClean="0"/>
              <a:pPr/>
              <a:t>89</a:t>
            </a:fld>
            <a:endParaRPr lang="en-US"/>
          </a:p>
        </p:txBody>
      </p:sp>
      <p:sp>
        <p:nvSpPr>
          <p:cNvPr id="5" name="Date Placeholder 4"/>
          <p:cNvSpPr>
            <a:spLocks noGrp="1"/>
          </p:cNvSpPr>
          <p:nvPr>
            <p:ph type="dt" idx="10"/>
          </p:nvPr>
        </p:nvSpPr>
        <p:spPr/>
        <p:txBody>
          <a:bodyPr/>
          <a:lstStyle/>
          <a:p>
            <a:pPr>
              <a:defRPr/>
            </a:pPr>
            <a:r>
              <a:rPr lang="en-US"/>
              <a:t>University of Texas, Houston, 2010</a:t>
            </a:r>
            <a:endParaRPr lang="en-US" dirty="0"/>
          </a:p>
        </p:txBody>
      </p:sp>
      <p:sp>
        <p:nvSpPr>
          <p:cNvPr id="6" name="Header Placeholder 5"/>
          <p:cNvSpPr>
            <a:spLocks noGrp="1"/>
          </p:cNvSpPr>
          <p:nvPr>
            <p:ph type="hdr" sz="quarter" idx="11"/>
          </p:nvPr>
        </p:nvSpPr>
        <p:spPr/>
        <p:txBody>
          <a:bodyPr/>
          <a:lstStyle/>
          <a:p>
            <a:pPr>
              <a:defRPr/>
            </a:pPr>
            <a:r>
              <a:rPr lang="en-US"/>
              <a:t>Dr. Bouquot, The Abused Mouth</a:t>
            </a:r>
            <a:endParaRPr lang="en-US" dirty="0"/>
          </a:p>
        </p:txBody>
      </p:sp>
    </p:spTree>
    <p:extLst>
      <p:ext uri="{BB962C8B-B14F-4D97-AF65-F5344CB8AC3E}">
        <p14:creationId xmlns:p14="http://schemas.microsoft.com/office/powerpoint/2010/main" val="321253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a:xfrm>
            <a:off x="381000" y="685800"/>
            <a:ext cx="6096000" cy="3429000"/>
          </a:xfrm>
          <a:ln/>
        </p:spPr>
      </p:sp>
      <p:sp>
        <p:nvSpPr>
          <p:cNvPr id="230403" name="Notes Placeholder 2"/>
          <p:cNvSpPr>
            <a:spLocks noGrp="1"/>
          </p:cNvSpPr>
          <p:nvPr>
            <p:ph type="body" idx="1"/>
          </p:nvPr>
        </p:nvSpPr>
        <p:spPr>
          <a:noFill/>
          <a:ln/>
        </p:spPr>
        <p:txBody>
          <a:bodyPr/>
          <a:lstStyle/>
          <a:p>
            <a:pPr eaLnBrk="1" hangingPunct="1"/>
            <a:endParaRPr lang="en-US" dirty="0">
              <a:latin typeface="Arial" pitchFamily="34" charset="0"/>
            </a:endParaRPr>
          </a:p>
        </p:txBody>
      </p:sp>
      <p:sp>
        <p:nvSpPr>
          <p:cNvPr id="230404" name="Slide Number Placeholder 3"/>
          <p:cNvSpPr>
            <a:spLocks noGrp="1"/>
          </p:cNvSpPr>
          <p:nvPr>
            <p:ph type="sldNum" sz="quarter" idx="5"/>
          </p:nvPr>
        </p:nvSpPr>
        <p:spPr>
          <a:noFill/>
        </p:spPr>
        <p:txBody>
          <a:bodyPr/>
          <a:lstStyle/>
          <a:p>
            <a:fld id="{E9073869-CC3D-4D07-B01A-EED2E8654933}" type="slidenum">
              <a:rPr lang="en-US" smtClean="0">
                <a:latin typeface="Arial" pitchFamily="34" charset="0"/>
              </a:rPr>
              <a:pPr/>
              <a:t>90</a:t>
            </a:fld>
            <a:endParaRPr lang="en-US" dirty="0">
              <a:latin typeface="Arial" pitchFamily="34" charset="0"/>
            </a:endParaRPr>
          </a:p>
        </p:txBody>
      </p:sp>
      <p:sp>
        <p:nvSpPr>
          <p:cNvPr id="5" name="Date Placeholder 4"/>
          <p:cNvSpPr>
            <a:spLocks noGrp="1"/>
          </p:cNvSpPr>
          <p:nvPr>
            <p:ph type="dt" idx="10"/>
          </p:nvPr>
        </p:nvSpPr>
        <p:spPr/>
        <p:txBody>
          <a:bodyPr/>
          <a:lstStyle/>
          <a:p>
            <a:pPr>
              <a:defRPr/>
            </a:pPr>
            <a:r>
              <a:rPr lang="en-US"/>
              <a:t>University of Texas, Houston, 2010</a:t>
            </a:r>
            <a:endParaRPr lang="en-US" dirty="0"/>
          </a:p>
        </p:txBody>
      </p:sp>
      <p:sp>
        <p:nvSpPr>
          <p:cNvPr id="6" name="Header Placeholder 5"/>
          <p:cNvSpPr>
            <a:spLocks noGrp="1"/>
          </p:cNvSpPr>
          <p:nvPr>
            <p:ph type="hdr" sz="quarter" idx="11"/>
          </p:nvPr>
        </p:nvSpPr>
        <p:spPr/>
        <p:txBody>
          <a:bodyPr/>
          <a:lstStyle/>
          <a:p>
            <a:pPr>
              <a:defRPr/>
            </a:pPr>
            <a:r>
              <a:rPr lang="en-US"/>
              <a:t>Dr. Bouquot, The Abused Mouth</a:t>
            </a:r>
            <a:endParaRPr lang="en-US" dirty="0"/>
          </a:p>
        </p:txBody>
      </p:sp>
    </p:spTree>
    <p:extLst>
      <p:ext uri="{BB962C8B-B14F-4D97-AF65-F5344CB8AC3E}">
        <p14:creationId xmlns:p14="http://schemas.microsoft.com/office/powerpoint/2010/main" val="13826523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xfrm>
            <a:off x="381000" y="685800"/>
            <a:ext cx="6096000" cy="3429000"/>
          </a:xfrm>
          <a:ln/>
        </p:spPr>
      </p:sp>
      <p:sp>
        <p:nvSpPr>
          <p:cNvPr id="166915" name="Notes Placeholder 2"/>
          <p:cNvSpPr>
            <a:spLocks noGrp="1"/>
          </p:cNvSpPr>
          <p:nvPr>
            <p:ph type="body" idx="1"/>
          </p:nvPr>
        </p:nvSpPr>
        <p:spPr>
          <a:noFill/>
          <a:ln/>
        </p:spPr>
        <p:txBody>
          <a:bodyPr/>
          <a:lstStyle/>
          <a:p>
            <a:pPr eaLnBrk="1" hangingPunct="1"/>
            <a:endParaRPr lang="en-US"/>
          </a:p>
        </p:txBody>
      </p:sp>
      <p:sp>
        <p:nvSpPr>
          <p:cNvPr id="166916" name="Slide Number Placeholder 3"/>
          <p:cNvSpPr>
            <a:spLocks noGrp="1"/>
          </p:cNvSpPr>
          <p:nvPr>
            <p:ph type="sldNum" sz="quarter" idx="5"/>
          </p:nvPr>
        </p:nvSpPr>
        <p:spPr>
          <a:noFill/>
        </p:spPr>
        <p:txBody>
          <a:bodyPr/>
          <a:lstStyle/>
          <a:p>
            <a:fld id="{B904CFC5-7FD1-4C3E-9F35-BAEEA37079A0}" type="slidenum">
              <a:rPr lang="en-US" smtClean="0"/>
              <a:pPr/>
              <a:t>91</a:t>
            </a:fld>
            <a:endParaRPr lang="en-US"/>
          </a:p>
        </p:txBody>
      </p:sp>
      <p:sp>
        <p:nvSpPr>
          <p:cNvPr id="5" name="Date Placeholder 4"/>
          <p:cNvSpPr>
            <a:spLocks noGrp="1"/>
          </p:cNvSpPr>
          <p:nvPr>
            <p:ph type="dt" idx="10"/>
          </p:nvPr>
        </p:nvSpPr>
        <p:spPr/>
        <p:txBody>
          <a:bodyPr/>
          <a:lstStyle/>
          <a:p>
            <a:pPr>
              <a:defRPr/>
            </a:pPr>
            <a:r>
              <a:rPr lang="en-US"/>
              <a:t>University of Texas, Houston, 2010</a:t>
            </a:r>
            <a:endParaRPr lang="en-US" dirty="0"/>
          </a:p>
        </p:txBody>
      </p:sp>
      <p:sp>
        <p:nvSpPr>
          <p:cNvPr id="6" name="Header Placeholder 5"/>
          <p:cNvSpPr>
            <a:spLocks noGrp="1"/>
          </p:cNvSpPr>
          <p:nvPr>
            <p:ph type="hdr" sz="quarter" idx="11"/>
          </p:nvPr>
        </p:nvSpPr>
        <p:spPr/>
        <p:txBody>
          <a:bodyPr/>
          <a:lstStyle/>
          <a:p>
            <a:pPr>
              <a:defRPr/>
            </a:pPr>
            <a:r>
              <a:rPr lang="en-US"/>
              <a:t>Dr. Bouquot, The Abused Mouth</a:t>
            </a:r>
            <a:endParaRPr lang="en-US" dirty="0"/>
          </a:p>
        </p:txBody>
      </p:sp>
    </p:spTree>
    <p:extLst>
      <p:ext uri="{BB962C8B-B14F-4D97-AF65-F5344CB8AC3E}">
        <p14:creationId xmlns:p14="http://schemas.microsoft.com/office/powerpoint/2010/main" val="1599499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xfrm>
            <a:off x="381000" y="685800"/>
            <a:ext cx="6096000" cy="3429000"/>
          </a:xfrm>
          <a:ln/>
        </p:spPr>
      </p:sp>
      <p:sp>
        <p:nvSpPr>
          <p:cNvPr id="165891" name="Notes Placeholder 2"/>
          <p:cNvSpPr>
            <a:spLocks noGrp="1"/>
          </p:cNvSpPr>
          <p:nvPr>
            <p:ph type="body" idx="1"/>
          </p:nvPr>
        </p:nvSpPr>
        <p:spPr>
          <a:noFill/>
          <a:ln/>
        </p:spPr>
        <p:txBody>
          <a:bodyPr/>
          <a:lstStyle/>
          <a:p>
            <a:pPr eaLnBrk="1" hangingPunct="1"/>
            <a:endParaRPr lang="en-US"/>
          </a:p>
        </p:txBody>
      </p:sp>
      <p:sp>
        <p:nvSpPr>
          <p:cNvPr id="165892" name="Slide Number Placeholder 3"/>
          <p:cNvSpPr>
            <a:spLocks noGrp="1"/>
          </p:cNvSpPr>
          <p:nvPr>
            <p:ph type="sldNum" sz="quarter" idx="5"/>
          </p:nvPr>
        </p:nvSpPr>
        <p:spPr>
          <a:noFill/>
        </p:spPr>
        <p:txBody>
          <a:bodyPr/>
          <a:lstStyle/>
          <a:p>
            <a:fld id="{62FFD45E-4ACD-43FC-A55F-1A004C040E3E}" type="slidenum">
              <a:rPr lang="en-US" smtClean="0"/>
              <a:pPr/>
              <a:t>92</a:t>
            </a:fld>
            <a:endParaRPr lang="en-US"/>
          </a:p>
        </p:txBody>
      </p:sp>
      <p:sp>
        <p:nvSpPr>
          <p:cNvPr id="5" name="Date Placeholder 4"/>
          <p:cNvSpPr>
            <a:spLocks noGrp="1"/>
          </p:cNvSpPr>
          <p:nvPr>
            <p:ph type="dt" idx="10"/>
          </p:nvPr>
        </p:nvSpPr>
        <p:spPr/>
        <p:txBody>
          <a:bodyPr/>
          <a:lstStyle/>
          <a:p>
            <a:pPr>
              <a:defRPr/>
            </a:pPr>
            <a:r>
              <a:rPr lang="en-US"/>
              <a:t>University of Texas, Houston, 2010</a:t>
            </a:r>
            <a:endParaRPr lang="en-US" dirty="0"/>
          </a:p>
        </p:txBody>
      </p:sp>
      <p:sp>
        <p:nvSpPr>
          <p:cNvPr id="6" name="Header Placeholder 5"/>
          <p:cNvSpPr>
            <a:spLocks noGrp="1"/>
          </p:cNvSpPr>
          <p:nvPr>
            <p:ph type="hdr" sz="quarter" idx="11"/>
          </p:nvPr>
        </p:nvSpPr>
        <p:spPr/>
        <p:txBody>
          <a:bodyPr/>
          <a:lstStyle/>
          <a:p>
            <a:pPr>
              <a:defRPr/>
            </a:pPr>
            <a:r>
              <a:rPr lang="en-US"/>
              <a:t>Dr. Bouquot, The Abused Mouth</a:t>
            </a:r>
            <a:endParaRPr lang="en-US" dirty="0"/>
          </a:p>
        </p:txBody>
      </p:sp>
    </p:spTree>
    <p:extLst>
      <p:ext uri="{BB962C8B-B14F-4D97-AF65-F5344CB8AC3E}">
        <p14:creationId xmlns:p14="http://schemas.microsoft.com/office/powerpoint/2010/main" val="41179258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Slide Image Placeholder 1"/>
          <p:cNvSpPr>
            <a:spLocks noGrp="1" noRot="1" noChangeAspect="1" noTextEdit="1"/>
          </p:cNvSpPr>
          <p:nvPr>
            <p:ph type="sldImg"/>
          </p:nvPr>
        </p:nvSpPr>
        <p:spPr>
          <a:xfrm>
            <a:off x="381000" y="685800"/>
            <a:ext cx="6096000" cy="3429000"/>
          </a:xfrm>
          <a:ln/>
        </p:spPr>
      </p:sp>
      <p:sp>
        <p:nvSpPr>
          <p:cNvPr id="412675" name="Notes Placeholder 2"/>
          <p:cNvSpPr>
            <a:spLocks noGrp="1"/>
          </p:cNvSpPr>
          <p:nvPr>
            <p:ph type="body" idx="1"/>
          </p:nvPr>
        </p:nvSpPr>
        <p:spPr>
          <a:noFill/>
          <a:ln/>
        </p:spPr>
        <p:txBody>
          <a:bodyPr/>
          <a:lstStyle/>
          <a:p>
            <a:endParaRPr lang="en-US" dirty="0">
              <a:latin typeface="Arial" pitchFamily="34" charset="0"/>
            </a:endParaRPr>
          </a:p>
        </p:txBody>
      </p:sp>
      <p:sp>
        <p:nvSpPr>
          <p:cNvPr id="412676" name="Slide Number Placeholder 3"/>
          <p:cNvSpPr>
            <a:spLocks noGrp="1"/>
          </p:cNvSpPr>
          <p:nvPr>
            <p:ph type="sldNum" sz="quarter" idx="5"/>
          </p:nvPr>
        </p:nvSpPr>
        <p:spPr>
          <a:noFill/>
        </p:spPr>
        <p:txBody>
          <a:bodyPr/>
          <a:lstStyle/>
          <a:p>
            <a:fld id="{4BBFD003-B6F9-47D6-875A-01556D40AADF}" type="slidenum">
              <a:rPr lang="en-US" smtClean="0">
                <a:latin typeface="Arial" pitchFamily="34" charset="0"/>
              </a:rPr>
              <a:pPr/>
              <a:t>93</a:t>
            </a:fld>
            <a:endParaRPr lang="en-US" dirty="0">
              <a:latin typeface="Arial" pitchFamily="34" charset="0"/>
            </a:endParaRPr>
          </a:p>
        </p:txBody>
      </p:sp>
      <p:sp>
        <p:nvSpPr>
          <p:cNvPr id="5" name="Date Placeholder 4"/>
          <p:cNvSpPr>
            <a:spLocks noGrp="1"/>
          </p:cNvSpPr>
          <p:nvPr>
            <p:ph type="dt" idx="10"/>
          </p:nvPr>
        </p:nvSpPr>
        <p:spPr/>
        <p:txBody>
          <a:bodyPr/>
          <a:lstStyle/>
          <a:p>
            <a:pPr>
              <a:defRPr/>
            </a:pPr>
            <a:r>
              <a:rPr lang="en-US"/>
              <a:t>University of Texas, Houston, 2010</a:t>
            </a:r>
            <a:endParaRPr lang="en-US" dirty="0"/>
          </a:p>
        </p:txBody>
      </p:sp>
      <p:sp>
        <p:nvSpPr>
          <p:cNvPr id="6" name="Header Placeholder 5"/>
          <p:cNvSpPr>
            <a:spLocks noGrp="1"/>
          </p:cNvSpPr>
          <p:nvPr>
            <p:ph type="hdr" sz="quarter" idx="11"/>
          </p:nvPr>
        </p:nvSpPr>
        <p:spPr/>
        <p:txBody>
          <a:bodyPr/>
          <a:lstStyle/>
          <a:p>
            <a:pPr>
              <a:defRPr/>
            </a:pPr>
            <a:r>
              <a:rPr lang="en-US"/>
              <a:t>Dr. Bouquot, The Abused Mouth</a:t>
            </a:r>
            <a:endParaRPr lang="en-US" dirty="0"/>
          </a:p>
        </p:txBody>
      </p:sp>
    </p:spTree>
    <p:extLst>
      <p:ext uri="{BB962C8B-B14F-4D97-AF65-F5344CB8AC3E}">
        <p14:creationId xmlns:p14="http://schemas.microsoft.com/office/powerpoint/2010/main" val="34399370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p:cNvSpPr>
            <a:spLocks noGrp="1" noRot="1" noChangeAspect="1" noTextEdit="1"/>
          </p:cNvSpPr>
          <p:nvPr>
            <p:ph type="sldImg"/>
          </p:nvPr>
        </p:nvSpPr>
        <p:spPr>
          <a:xfrm>
            <a:off x="381000" y="685800"/>
            <a:ext cx="6096000" cy="3429000"/>
          </a:xfrm>
          <a:ln/>
        </p:spPr>
      </p:sp>
      <p:sp>
        <p:nvSpPr>
          <p:cNvPr id="280579" name="Notes Placeholder 2"/>
          <p:cNvSpPr>
            <a:spLocks noGrp="1"/>
          </p:cNvSpPr>
          <p:nvPr>
            <p:ph type="body" idx="1"/>
          </p:nvPr>
        </p:nvSpPr>
        <p:spPr>
          <a:noFill/>
          <a:ln/>
        </p:spPr>
        <p:txBody>
          <a:bodyPr/>
          <a:lstStyle/>
          <a:p>
            <a:pPr eaLnBrk="1" hangingPunct="1"/>
            <a:endParaRPr lang="en-US" dirty="0">
              <a:latin typeface="Arial" pitchFamily="34" charset="0"/>
            </a:endParaRPr>
          </a:p>
        </p:txBody>
      </p:sp>
      <p:sp>
        <p:nvSpPr>
          <p:cNvPr id="280580" name="Slide Number Placeholder 3"/>
          <p:cNvSpPr>
            <a:spLocks noGrp="1"/>
          </p:cNvSpPr>
          <p:nvPr>
            <p:ph type="sldNum" sz="quarter" idx="5"/>
          </p:nvPr>
        </p:nvSpPr>
        <p:spPr>
          <a:noFill/>
        </p:spPr>
        <p:txBody>
          <a:bodyPr/>
          <a:lstStyle/>
          <a:p>
            <a:fld id="{51BCBF51-655E-4C6A-AED5-056F0EB8B6B0}" type="slidenum">
              <a:rPr lang="en-US" smtClean="0">
                <a:latin typeface="Arial" pitchFamily="34" charset="0"/>
              </a:rPr>
              <a:pPr/>
              <a:t>94</a:t>
            </a:fld>
            <a:endParaRPr lang="en-US" dirty="0">
              <a:latin typeface="Arial" pitchFamily="34" charset="0"/>
            </a:endParaRPr>
          </a:p>
        </p:txBody>
      </p:sp>
      <p:sp>
        <p:nvSpPr>
          <p:cNvPr id="5" name="Date Placeholder 4"/>
          <p:cNvSpPr>
            <a:spLocks noGrp="1"/>
          </p:cNvSpPr>
          <p:nvPr>
            <p:ph type="dt" idx="10"/>
          </p:nvPr>
        </p:nvSpPr>
        <p:spPr/>
        <p:txBody>
          <a:bodyPr/>
          <a:lstStyle/>
          <a:p>
            <a:pPr>
              <a:defRPr/>
            </a:pPr>
            <a:r>
              <a:rPr lang="en-US"/>
              <a:t>University of Texas, Houston, 2010</a:t>
            </a:r>
            <a:endParaRPr lang="en-US" dirty="0"/>
          </a:p>
        </p:txBody>
      </p:sp>
      <p:sp>
        <p:nvSpPr>
          <p:cNvPr id="6" name="Header Placeholder 5"/>
          <p:cNvSpPr>
            <a:spLocks noGrp="1"/>
          </p:cNvSpPr>
          <p:nvPr>
            <p:ph type="hdr" sz="quarter" idx="11"/>
          </p:nvPr>
        </p:nvSpPr>
        <p:spPr/>
        <p:txBody>
          <a:bodyPr/>
          <a:lstStyle/>
          <a:p>
            <a:pPr>
              <a:defRPr/>
            </a:pPr>
            <a:r>
              <a:rPr lang="en-US"/>
              <a:t>Dr. Bouquot, The Abused Mouth</a:t>
            </a:r>
            <a:endParaRPr lang="en-US" dirty="0"/>
          </a:p>
        </p:txBody>
      </p:sp>
    </p:spTree>
    <p:extLst>
      <p:ext uri="{BB962C8B-B14F-4D97-AF65-F5344CB8AC3E}">
        <p14:creationId xmlns:p14="http://schemas.microsoft.com/office/powerpoint/2010/main" val="38592947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xfrm>
            <a:off x="381000" y="685800"/>
            <a:ext cx="6096000" cy="3429000"/>
          </a:xfrm>
          <a:ln/>
        </p:spPr>
      </p:sp>
      <p:sp>
        <p:nvSpPr>
          <p:cNvPr id="158723" name="Notes Placeholder 2"/>
          <p:cNvSpPr>
            <a:spLocks noGrp="1"/>
          </p:cNvSpPr>
          <p:nvPr>
            <p:ph type="body" idx="1"/>
          </p:nvPr>
        </p:nvSpPr>
        <p:spPr>
          <a:noFill/>
          <a:ln/>
        </p:spPr>
        <p:txBody>
          <a:bodyPr/>
          <a:lstStyle/>
          <a:p>
            <a:pPr eaLnBrk="1" hangingPunct="1"/>
            <a:endParaRPr lang="en-US"/>
          </a:p>
        </p:txBody>
      </p:sp>
      <p:sp>
        <p:nvSpPr>
          <p:cNvPr id="158724" name="Slide Number Placeholder 3"/>
          <p:cNvSpPr>
            <a:spLocks noGrp="1"/>
          </p:cNvSpPr>
          <p:nvPr>
            <p:ph type="sldNum" sz="quarter" idx="5"/>
          </p:nvPr>
        </p:nvSpPr>
        <p:spPr>
          <a:noFill/>
        </p:spPr>
        <p:txBody>
          <a:bodyPr/>
          <a:lstStyle/>
          <a:p>
            <a:fld id="{48BD16AF-5CF9-47BE-98DC-176D718A14D9}" type="slidenum">
              <a:rPr lang="en-US" smtClean="0"/>
              <a:pPr/>
              <a:t>95</a:t>
            </a:fld>
            <a:endParaRPr lang="en-US"/>
          </a:p>
        </p:txBody>
      </p:sp>
      <p:sp>
        <p:nvSpPr>
          <p:cNvPr id="5" name="Date Placeholder 4"/>
          <p:cNvSpPr>
            <a:spLocks noGrp="1"/>
          </p:cNvSpPr>
          <p:nvPr>
            <p:ph type="dt" idx="10"/>
          </p:nvPr>
        </p:nvSpPr>
        <p:spPr/>
        <p:txBody>
          <a:bodyPr/>
          <a:lstStyle/>
          <a:p>
            <a:pPr>
              <a:defRPr/>
            </a:pPr>
            <a:r>
              <a:rPr lang="en-US"/>
              <a:t>University of Texas, Houston, 2010</a:t>
            </a:r>
            <a:endParaRPr lang="en-US" dirty="0"/>
          </a:p>
        </p:txBody>
      </p:sp>
      <p:sp>
        <p:nvSpPr>
          <p:cNvPr id="6" name="Header Placeholder 5"/>
          <p:cNvSpPr>
            <a:spLocks noGrp="1"/>
          </p:cNvSpPr>
          <p:nvPr>
            <p:ph type="hdr" sz="quarter" idx="11"/>
          </p:nvPr>
        </p:nvSpPr>
        <p:spPr/>
        <p:txBody>
          <a:bodyPr/>
          <a:lstStyle/>
          <a:p>
            <a:pPr>
              <a:defRPr/>
            </a:pPr>
            <a:r>
              <a:rPr lang="en-US"/>
              <a:t>Dr. Bouquot, The Abused Mouth</a:t>
            </a:r>
            <a:endParaRPr lang="en-US" dirty="0"/>
          </a:p>
        </p:txBody>
      </p:sp>
    </p:spTree>
    <p:extLst>
      <p:ext uri="{BB962C8B-B14F-4D97-AF65-F5344CB8AC3E}">
        <p14:creationId xmlns:p14="http://schemas.microsoft.com/office/powerpoint/2010/main" val="302164197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xfrm>
            <a:off x="381000" y="685800"/>
            <a:ext cx="6096000" cy="3429000"/>
          </a:xfrm>
          <a:ln/>
        </p:spPr>
      </p:sp>
      <p:sp>
        <p:nvSpPr>
          <p:cNvPr id="224259" name="Notes Placeholder 2"/>
          <p:cNvSpPr>
            <a:spLocks noGrp="1"/>
          </p:cNvSpPr>
          <p:nvPr>
            <p:ph type="body" idx="1"/>
          </p:nvPr>
        </p:nvSpPr>
        <p:spPr>
          <a:noFill/>
          <a:ln/>
        </p:spPr>
        <p:txBody>
          <a:bodyPr/>
          <a:lstStyle/>
          <a:p>
            <a:pPr eaLnBrk="1" hangingPunct="1"/>
            <a:endParaRPr lang="en-US">
              <a:latin typeface="Arial" pitchFamily="34" charset="0"/>
            </a:endParaRPr>
          </a:p>
        </p:txBody>
      </p:sp>
      <p:sp>
        <p:nvSpPr>
          <p:cNvPr id="222212" name="Slide Number Placeholder 3"/>
          <p:cNvSpPr>
            <a:spLocks noGrp="1"/>
          </p:cNvSpPr>
          <p:nvPr>
            <p:ph type="sldNum" sz="quarter" idx="5"/>
          </p:nvPr>
        </p:nvSpPr>
        <p:spPr/>
        <p:txBody>
          <a:bodyPr/>
          <a:lstStyle/>
          <a:p>
            <a:pPr>
              <a:defRPr/>
            </a:pPr>
            <a:fld id="{A9914125-E868-4658-B563-025A01319E82}" type="slidenum">
              <a:rPr lang="en-US" smtClean="0"/>
              <a:pPr>
                <a:defRPr/>
              </a:pPr>
              <a:t>96</a:t>
            </a:fld>
            <a:endParaRPr lang="en-US"/>
          </a:p>
        </p:txBody>
      </p:sp>
      <p:sp>
        <p:nvSpPr>
          <p:cNvPr id="5" name="Date Placeholder 4"/>
          <p:cNvSpPr>
            <a:spLocks noGrp="1"/>
          </p:cNvSpPr>
          <p:nvPr>
            <p:ph type="dt" idx="10"/>
          </p:nvPr>
        </p:nvSpPr>
        <p:spPr/>
        <p:txBody>
          <a:bodyPr/>
          <a:lstStyle/>
          <a:p>
            <a:pPr>
              <a:defRPr/>
            </a:pPr>
            <a:r>
              <a:rPr lang="en-US"/>
              <a:t>University of Texas, Houston, 2010</a:t>
            </a:r>
            <a:endParaRPr lang="en-US" dirty="0"/>
          </a:p>
        </p:txBody>
      </p:sp>
      <p:sp>
        <p:nvSpPr>
          <p:cNvPr id="6" name="Header Placeholder 5"/>
          <p:cNvSpPr>
            <a:spLocks noGrp="1"/>
          </p:cNvSpPr>
          <p:nvPr>
            <p:ph type="hdr" sz="quarter" idx="11"/>
          </p:nvPr>
        </p:nvSpPr>
        <p:spPr/>
        <p:txBody>
          <a:bodyPr/>
          <a:lstStyle/>
          <a:p>
            <a:pPr>
              <a:defRPr/>
            </a:pPr>
            <a:r>
              <a:rPr lang="en-US"/>
              <a:t>Dr. Bouquot, The Abused Mouth</a:t>
            </a:r>
            <a:endParaRPr lang="en-US" dirty="0"/>
          </a:p>
        </p:txBody>
      </p:sp>
    </p:spTree>
    <p:extLst>
      <p:ext uri="{BB962C8B-B14F-4D97-AF65-F5344CB8AC3E}">
        <p14:creationId xmlns:p14="http://schemas.microsoft.com/office/powerpoint/2010/main" val="356036237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xfrm>
            <a:off x="381000" y="685800"/>
            <a:ext cx="6096000" cy="3429000"/>
          </a:xfrm>
          <a:ln/>
        </p:spPr>
      </p:sp>
      <p:sp>
        <p:nvSpPr>
          <p:cNvPr id="223235" name="Notes Placeholder 2"/>
          <p:cNvSpPr>
            <a:spLocks noGrp="1"/>
          </p:cNvSpPr>
          <p:nvPr>
            <p:ph type="body" idx="1"/>
          </p:nvPr>
        </p:nvSpPr>
        <p:spPr>
          <a:noFill/>
          <a:ln/>
        </p:spPr>
        <p:txBody>
          <a:bodyPr/>
          <a:lstStyle/>
          <a:p>
            <a:pPr eaLnBrk="1" hangingPunct="1"/>
            <a:endParaRPr lang="en-US">
              <a:latin typeface="Arial" pitchFamily="34" charset="0"/>
            </a:endParaRPr>
          </a:p>
        </p:txBody>
      </p:sp>
      <p:sp>
        <p:nvSpPr>
          <p:cNvPr id="221188" name="Slide Number Placeholder 3"/>
          <p:cNvSpPr>
            <a:spLocks noGrp="1"/>
          </p:cNvSpPr>
          <p:nvPr>
            <p:ph type="sldNum" sz="quarter" idx="5"/>
          </p:nvPr>
        </p:nvSpPr>
        <p:spPr/>
        <p:txBody>
          <a:bodyPr/>
          <a:lstStyle/>
          <a:p>
            <a:pPr>
              <a:defRPr/>
            </a:pPr>
            <a:fld id="{6AEAC3A1-1782-4E6D-9A9E-436390CAB0AB}" type="slidenum">
              <a:rPr lang="en-US" smtClean="0"/>
              <a:pPr>
                <a:defRPr/>
              </a:pPr>
              <a:t>97</a:t>
            </a:fld>
            <a:endParaRPr lang="en-US"/>
          </a:p>
        </p:txBody>
      </p:sp>
      <p:sp>
        <p:nvSpPr>
          <p:cNvPr id="5" name="Date Placeholder 4"/>
          <p:cNvSpPr>
            <a:spLocks noGrp="1"/>
          </p:cNvSpPr>
          <p:nvPr>
            <p:ph type="dt" idx="10"/>
          </p:nvPr>
        </p:nvSpPr>
        <p:spPr/>
        <p:txBody>
          <a:bodyPr/>
          <a:lstStyle/>
          <a:p>
            <a:pPr>
              <a:defRPr/>
            </a:pPr>
            <a:r>
              <a:rPr lang="en-US"/>
              <a:t>University of Texas, Houston, 2010</a:t>
            </a:r>
            <a:endParaRPr lang="en-US" dirty="0"/>
          </a:p>
        </p:txBody>
      </p:sp>
      <p:sp>
        <p:nvSpPr>
          <p:cNvPr id="6" name="Header Placeholder 5"/>
          <p:cNvSpPr>
            <a:spLocks noGrp="1"/>
          </p:cNvSpPr>
          <p:nvPr>
            <p:ph type="hdr" sz="quarter" idx="11"/>
          </p:nvPr>
        </p:nvSpPr>
        <p:spPr/>
        <p:txBody>
          <a:bodyPr/>
          <a:lstStyle/>
          <a:p>
            <a:pPr>
              <a:defRPr/>
            </a:pPr>
            <a:r>
              <a:rPr lang="en-US"/>
              <a:t>Dr. Bouquot, The Abused Mouth</a:t>
            </a:r>
            <a:endParaRPr lang="en-US" dirty="0"/>
          </a:p>
        </p:txBody>
      </p:sp>
    </p:spTree>
    <p:extLst>
      <p:ext uri="{BB962C8B-B14F-4D97-AF65-F5344CB8AC3E}">
        <p14:creationId xmlns:p14="http://schemas.microsoft.com/office/powerpoint/2010/main" val="1245093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p:spPr>
        <p:txBody>
          <a:bodyPr/>
          <a:lstStyle/>
          <a:p>
            <a:pPr eaLnBrk="1" hangingPunct="1"/>
            <a:endParaRPr lang="en-US"/>
          </a:p>
        </p:txBody>
      </p:sp>
      <p:sp>
        <p:nvSpPr>
          <p:cNvPr id="184324" name="Slide Number Placeholder 3"/>
          <p:cNvSpPr>
            <a:spLocks noGrp="1"/>
          </p:cNvSpPr>
          <p:nvPr>
            <p:ph type="sldNum" sz="quarter" idx="5"/>
          </p:nvPr>
        </p:nvSpPr>
        <p:spPr>
          <a:noFill/>
        </p:spPr>
        <p:txBody>
          <a:bodyPr/>
          <a:lstStyle/>
          <a:p>
            <a:fld id="{C1B76F14-3B43-4F55-9AE4-DAA7B4E2AFF7}" type="slidenum">
              <a:rPr lang="en-US" smtClean="0"/>
              <a:pPr/>
              <a:t>7</a:t>
            </a:fld>
            <a:endParaRPr lang="en-US"/>
          </a:p>
        </p:txBody>
      </p:sp>
      <p:sp>
        <p:nvSpPr>
          <p:cNvPr id="5" name="Date Placeholder 4"/>
          <p:cNvSpPr>
            <a:spLocks noGrp="1"/>
          </p:cNvSpPr>
          <p:nvPr>
            <p:ph type="dt" idx="10"/>
          </p:nvPr>
        </p:nvSpPr>
        <p:spPr/>
        <p:txBody>
          <a:bodyPr/>
          <a:lstStyle/>
          <a:p>
            <a:pPr>
              <a:defRPr/>
            </a:pPr>
            <a:r>
              <a:rPr lang="en-US"/>
              <a:t>June, 2010</a:t>
            </a:r>
          </a:p>
        </p:txBody>
      </p:sp>
      <p:sp>
        <p:nvSpPr>
          <p:cNvPr id="6" name="Header Placeholder 5"/>
          <p:cNvSpPr>
            <a:spLocks noGrp="1"/>
          </p:cNvSpPr>
          <p:nvPr>
            <p:ph type="hdr" sz="quarter" idx="11"/>
          </p:nvPr>
        </p:nvSpPr>
        <p:spPr/>
        <p:txBody>
          <a:bodyPr/>
          <a:lstStyle/>
          <a:p>
            <a:pPr>
              <a:defRPr/>
            </a:pPr>
            <a:r>
              <a:rPr lang="en-US"/>
              <a:t>Dr. Bouquot, Pediatric Oral Pathology</a:t>
            </a:r>
          </a:p>
        </p:txBody>
      </p:sp>
    </p:spTree>
    <p:extLst>
      <p:ext uri="{BB962C8B-B14F-4D97-AF65-F5344CB8AC3E}">
        <p14:creationId xmlns:p14="http://schemas.microsoft.com/office/powerpoint/2010/main" val="4015370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Slide Image Placeholder 1"/>
          <p:cNvSpPr>
            <a:spLocks noGrp="1" noRot="1" noChangeAspect="1" noTextEdit="1"/>
          </p:cNvSpPr>
          <p:nvPr>
            <p:ph type="sldImg"/>
          </p:nvPr>
        </p:nvSpPr>
        <p:spPr>
          <a:xfrm>
            <a:off x="381000" y="685800"/>
            <a:ext cx="6096000" cy="3429000"/>
          </a:xfrm>
          <a:ln/>
        </p:spPr>
      </p:sp>
      <p:sp>
        <p:nvSpPr>
          <p:cNvPr id="395267" name="Notes Placeholder 2"/>
          <p:cNvSpPr>
            <a:spLocks noGrp="1"/>
          </p:cNvSpPr>
          <p:nvPr>
            <p:ph type="body" idx="1"/>
          </p:nvPr>
        </p:nvSpPr>
        <p:spPr>
          <a:noFill/>
          <a:ln/>
        </p:spPr>
        <p:txBody>
          <a:bodyPr/>
          <a:lstStyle/>
          <a:p>
            <a:pPr eaLnBrk="1" hangingPunct="1"/>
            <a:endParaRPr lang="en-US">
              <a:latin typeface="Arial" pitchFamily="34" charset="0"/>
            </a:endParaRPr>
          </a:p>
        </p:txBody>
      </p:sp>
      <p:sp>
        <p:nvSpPr>
          <p:cNvPr id="393220" name="Slide Number Placeholder 3"/>
          <p:cNvSpPr>
            <a:spLocks noGrp="1"/>
          </p:cNvSpPr>
          <p:nvPr>
            <p:ph type="sldNum" sz="quarter" idx="5"/>
          </p:nvPr>
        </p:nvSpPr>
        <p:spPr/>
        <p:txBody>
          <a:bodyPr/>
          <a:lstStyle/>
          <a:p>
            <a:pPr>
              <a:defRPr/>
            </a:pPr>
            <a:fld id="{0E35F9B6-F276-476B-A2EB-2ED36EE9F529}" type="slidenum">
              <a:rPr lang="en-US" smtClean="0"/>
              <a:pPr>
                <a:defRPr/>
              </a:pPr>
              <a:t>98</a:t>
            </a:fld>
            <a:endParaRPr lang="en-US"/>
          </a:p>
        </p:txBody>
      </p:sp>
      <p:sp>
        <p:nvSpPr>
          <p:cNvPr id="5" name="Date Placeholder 4"/>
          <p:cNvSpPr>
            <a:spLocks noGrp="1"/>
          </p:cNvSpPr>
          <p:nvPr>
            <p:ph type="dt" idx="10"/>
          </p:nvPr>
        </p:nvSpPr>
        <p:spPr/>
        <p:txBody>
          <a:bodyPr/>
          <a:lstStyle/>
          <a:p>
            <a:pPr>
              <a:defRPr/>
            </a:pPr>
            <a:r>
              <a:rPr lang="en-US"/>
              <a:t>University of Texas, Houston, 2010</a:t>
            </a:r>
            <a:endParaRPr lang="en-US" dirty="0"/>
          </a:p>
        </p:txBody>
      </p:sp>
      <p:sp>
        <p:nvSpPr>
          <p:cNvPr id="6" name="Header Placeholder 5"/>
          <p:cNvSpPr>
            <a:spLocks noGrp="1"/>
          </p:cNvSpPr>
          <p:nvPr>
            <p:ph type="hdr" sz="quarter" idx="11"/>
          </p:nvPr>
        </p:nvSpPr>
        <p:spPr/>
        <p:txBody>
          <a:bodyPr/>
          <a:lstStyle/>
          <a:p>
            <a:pPr>
              <a:defRPr/>
            </a:pPr>
            <a:r>
              <a:rPr lang="en-US"/>
              <a:t>Dr. Bouquot, The Abused Mouth</a:t>
            </a:r>
            <a:endParaRPr lang="en-US" dirty="0"/>
          </a:p>
        </p:txBody>
      </p:sp>
    </p:spTree>
    <p:extLst>
      <p:ext uri="{BB962C8B-B14F-4D97-AF65-F5344CB8AC3E}">
        <p14:creationId xmlns:p14="http://schemas.microsoft.com/office/powerpoint/2010/main" val="308608220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p:cNvSpPr>
            <a:spLocks noGrp="1" noRot="1" noChangeAspect="1" noTextEdit="1"/>
          </p:cNvSpPr>
          <p:nvPr>
            <p:ph type="sldImg"/>
          </p:nvPr>
        </p:nvSpPr>
        <p:spPr>
          <a:xfrm>
            <a:off x="381000" y="685800"/>
            <a:ext cx="6096000" cy="3429000"/>
          </a:xfrm>
          <a:ln/>
        </p:spPr>
      </p:sp>
      <p:sp>
        <p:nvSpPr>
          <p:cNvPr id="267267" name="Notes Placeholder 2"/>
          <p:cNvSpPr>
            <a:spLocks noGrp="1"/>
          </p:cNvSpPr>
          <p:nvPr>
            <p:ph type="body" idx="1"/>
          </p:nvPr>
        </p:nvSpPr>
        <p:spPr>
          <a:noFill/>
          <a:ln/>
        </p:spPr>
        <p:txBody>
          <a:bodyPr/>
          <a:lstStyle/>
          <a:p>
            <a:pPr eaLnBrk="1" hangingPunct="1"/>
            <a:endParaRPr lang="en-US">
              <a:latin typeface="Arial" pitchFamily="34" charset="0"/>
            </a:endParaRPr>
          </a:p>
        </p:txBody>
      </p:sp>
      <p:sp>
        <p:nvSpPr>
          <p:cNvPr id="265220" name="Slide Number Placeholder 3"/>
          <p:cNvSpPr>
            <a:spLocks noGrp="1"/>
          </p:cNvSpPr>
          <p:nvPr>
            <p:ph type="sldNum" sz="quarter" idx="5"/>
          </p:nvPr>
        </p:nvSpPr>
        <p:spPr/>
        <p:txBody>
          <a:bodyPr/>
          <a:lstStyle/>
          <a:p>
            <a:pPr>
              <a:defRPr/>
            </a:pPr>
            <a:fld id="{3F218518-23F0-4445-9DBC-F03F4A24B218}" type="slidenum">
              <a:rPr lang="en-US" smtClean="0"/>
              <a:pPr>
                <a:defRPr/>
              </a:pPr>
              <a:t>99</a:t>
            </a:fld>
            <a:endParaRPr lang="en-US"/>
          </a:p>
        </p:txBody>
      </p:sp>
      <p:sp>
        <p:nvSpPr>
          <p:cNvPr id="5" name="Date Placeholder 4"/>
          <p:cNvSpPr>
            <a:spLocks noGrp="1"/>
          </p:cNvSpPr>
          <p:nvPr>
            <p:ph type="dt" idx="10"/>
          </p:nvPr>
        </p:nvSpPr>
        <p:spPr/>
        <p:txBody>
          <a:bodyPr/>
          <a:lstStyle/>
          <a:p>
            <a:pPr>
              <a:defRPr/>
            </a:pPr>
            <a:r>
              <a:rPr lang="en-US"/>
              <a:t>University of Texas, Houston, 2010</a:t>
            </a:r>
            <a:endParaRPr lang="en-US" dirty="0"/>
          </a:p>
        </p:txBody>
      </p:sp>
      <p:sp>
        <p:nvSpPr>
          <p:cNvPr id="6" name="Header Placeholder 5"/>
          <p:cNvSpPr>
            <a:spLocks noGrp="1"/>
          </p:cNvSpPr>
          <p:nvPr>
            <p:ph type="hdr" sz="quarter" idx="11"/>
          </p:nvPr>
        </p:nvSpPr>
        <p:spPr/>
        <p:txBody>
          <a:bodyPr/>
          <a:lstStyle/>
          <a:p>
            <a:pPr>
              <a:defRPr/>
            </a:pPr>
            <a:r>
              <a:rPr lang="en-US"/>
              <a:t>Dr. Bouquot, The Abused Mouth</a:t>
            </a:r>
            <a:endParaRPr lang="en-US" dirty="0"/>
          </a:p>
        </p:txBody>
      </p:sp>
    </p:spTree>
    <p:extLst>
      <p:ext uri="{BB962C8B-B14F-4D97-AF65-F5344CB8AC3E}">
        <p14:creationId xmlns:p14="http://schemas.microsoft.com/office/powerpoint/2010/main" val="42515187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p:spPr>
        <p:txBody>
          <a:bodyPr/>
          <a:lstStyle/>
          <a:p>
            <a:pPr eaLnBrk="1" hangingPunct="1"/>
            <a:endParaRPr lang="en-US"/>
          </a:p>
        </p:txBody>
      </p:sp>
      <p:sp>
        <p:nvSpPr>
          <p:cNvPr id="184324" name="Slide Number Placeholder 3"/>
          <p:cNvSpPr>
            <a:spLocks noGrp="1"/>
          </p:cNvSpPr>
          <p:nvPr>
            <p:ph type="sldNum" sz="quarter" idx="5"/>
          </p:nvPr>
        </p:nvSpPr>
        <p:spPr>
          <a:noFill/>
        </p:spPr>
        <p:txBody>
          <a:bodyPr/>
          <a:lstStyle/>
          <a:p>
            <a:fld id="{C1B76F14-3B43-4F55-9AE4-DAA7B4E2AFF7}" type="slidenum">
              <a:rPr lang="en-US" smtClean="0"/>
              <a:pPr/>
              <a:t>100</a:t>
            </a:fld>
            <a:endParaRPr lang="en-US"/>
          </a:p>
        </p:txBody>
      </p:sp>
      <p:sp>
        <p:nvSpPr>
          <p:cNvPr id="5" name="Date Placeholder 4"/>
          <p:cNvSpPr>
            <a:spLocks noGrp="1"/>
          </p:cNvSpPr>
          <p:nvPr>
            <p:ph type="dt" idx="10"/>
          </p:nvPr>
        </p:nvSpPr>
        <p:spPr/>
        <p:txBody>
          <a:bodyPr/>
          <a:lstStyle/>
          <a:p>
            <a:pPr>
              <a:defRPr/>
            </a:pPr>
            <a:r>
              <a:rPr lang="en-US"/>
              <a:t>June, 2010</a:t>
            </a:r>
          </a:p>
        </p:txBody>
      </p:sp>
      <p:sp>
        <p:nvSpPr>
          <p:cNvPr id="6" name="Header Placeholder 5"/>
          <p:cNvSpPr>
            <a:spLocks noGrp="1"/>
          </p:cNvSpPr>
          <p:nvPr>
            <p:ph type="hdr" sz="quarter" idx="11"/>
          </p:nvPr>
        </p:nvSpPr>
        <p:spPr/>
        <p:txBody>
          <a:bodyPr/>
          <a:lstStyle/>
          <a:p>
            <a:pPr>
              <a:defRPr/>
            </a:pPr>
            <a:r>
              <a:rPr lang="en-US"/>
              <a:t>Dr. Bouquot, Pediatric Oral Pathology</a:t>
            </a:r>
          </a:p>
        </p:txBody>
      </p:sp>
    </p:spTree>
    <p:extLst>
      <p:ext uri="{BB962C8B-B14F-4D97-AF65-F5344CB8AC3E}">
        <p14:creationId xmlns:p14="http://schemas.microsoft.com/office/powerpoint/2010/main" val="133385198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a:xfrm>
            <a:off x="381000" y="685800"/>
            <a:ext cx="6096000" cy="3429000"/>
          </a:xfrm>
          <a:ln/>
        </p:spPr>
      </p:sp>
      <p:sp>
        <p:nvSpPr>
          <p:cNvPr id="246787" name="Notes Placeholder 2"/>
          <p:cNvSpPr>
            <a:spLocks noGrp="1"/>
          </p:cNvSpPr>
          <p:nvPr>
            <p:ph type="body" idx="1"/>
          </p:nvPr>
        </p:nvSpPr>
        <p:spPr>
          <a:noFill/>
          <a:ln/>
        </p:spPr>
        <p:txBody>
          <a:bodyPr/>
          <a:lstStyle/>
          <a:p>
            <a:pPr eaLnBrk="1" hangingPunct="1"/>
            <a:endParaRPr lang="en-US" dirty="0">
              <a:latin typeface="Arial" pitchFamily="34" charset="0"/>
            </a:endParaRPr>
          </a:p>
        </p:txBody>
      </p:sp>
      <p:sp>
        <p:nvSpPr>
          <p:cNvPr id="246788" name="Slide Number Placeholder 3"/>
          <p:cNvSpPr>
            <a:spLocks noGrp="1"/>
          </p:cNvSpPr>
          <p:nvPr>
            <p:ph type="sldNum" sz="quarter" idx="5"/>
          </p:nvPr>
        </p:nvSpPr>
        <p:spPr>
          <a:noFill/>
        </p:spPr>
        <p:txBody>
          <a:bodyPr/>
          <a:lstStyle/>
          <a:p>
            <a:fld id="{E2712290-05A5-485B-A2CC-72DC690E40FC}" type="slidenum">
              <a:rPr lang="en-US" smtClean="0">
                <a:latin typeface="Arial" pitchFamily="34" charset="0"/>
              </a:rPr>
              <a:pPr/>
              <a:t>104</a:t>
            </a:fld>
            <a:endParaRPr lang="en-US" dirty="0">
              <a:latin typeface="Arial" pitchFamily="34" charset="0"/>
            </a:endParaRPr>
          </a:p>
        </p:txBody>
      </p:sp>
      <p:sp>
        <p:nvSpPr>
          <p:cNvPr id="5" name="Date Placeholder 4"/>
          <p:cNvSpPr>
            <a:spLocks noGrp="1"/>
          </p:cNvSpPr>
          <p:nvPr>
            <p:ph type="dt" idx="10"/>
          </p:nvPr>
        </p:nvSpPr>
        <p:spPr/>
        <p:txBody>
          <a:bodyPr/>
          <a:lstStyle/>
          <a:p>
            <a:pPr>
              <a:defRPr/>
            </a:pPr>
            <a:r>
              <a:rPr lang="en-US" dirty="0"/>
              <a:t>Star of the South, 2009</a:t>
            </a:r>
          </a:p>
        </p:txBody>
      </p:sp>
      <p:sp>
        <p:nvSpPr>
          <p:cNvPr id="6" name="Header Placeholder 5"/>
          <p:cNvSpPr>
            <a:spLocks noGrp="1"/>
          </p:cNvSpPr>
          <p:nvPr>
            <p:ph type="hdr" sz="quarter" idx="11"/>
          </p:nvPr>
        </p:nvSpPr>
        <p:spPr/>
        <p:txBody>
          <a:bodyPr/>
          <a:lstStyle/>
          <a:p>
            <a:pPr>
              <a:defRPr/>
            </a:pPr>
            <a:r>
              <a:rPr lang="en-US" dirty="0"/>
              <a:t>Dr. Bouquot, Abused Mouth</a:t>
            </a:r>
          </a:p>
        </p:txBody>
      </p:sp>
    </p:spTree>
    <p:extLst>
      <p:ext uri="{BB962C8B-B14F-4D97-AF65-F5344CB8AC3E}">
        <p14:creationId xmlns:p14="http://schemas.microsoft.com/office/powerpoint/2010/main" val="111817883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a:xfrm>
            <a:off x="381000" y="685800"/>
            <a:ext cx="6096000" cy="3429000"/>
          </a:xfrm>
          <a:ln/>
        </p:spPr>
      </p:sp>
      <p:sp>
        <p:nvSpPr>
          <p:cNvPr id="243715" name="Notes Placeholder 2"/>
          <p:cNvSpPr>
            <a:spLocks noGrp="1"/>
          </p:cNvSpPr>
          <p:nvPr>
            <p:ph type="body" idx="1"/>
          </p:nvPr>
        </p:nvSpPr>
        <p:spPr>
          <a:noFill/>
          <a:ln/>
        </p:spPr>
        <p:txBody>
          <a:bodyPr/>
          <a:lstStyle/>
          <a:p>
            <a:pPr eaLnBrk="1" hangingPunct="1"/>
            <a:endParaRPr lang="en-US" dirty="0">
              <a:latin typeface="Arial" pitchFamily="34" charset="0"/>
            </a:endParaRPr>
          </a:p>
        </p:txBody>
      </p:sp>
      <p:sp>
        <p:nvSpPr>
          <p:cNvPr id="243716" name="Slide Number Placeholder 3"/>
          <p:cNvSpPr>
            <a:spLocks noGrp="1"/>
          </p:cNvSpPr>
          <p:nvPr>
            <p:ph type="sldNum" sz="quarter" idx="5"/>
          </p:nvPr>
        </p:nvSpPr>
        <p:spPr>
          <a:noFill/>
        </p:spPr>
        <p:txBody>
          <a:bodyPr/>
          <a:lstStyle/>
          <a:p>
            <a:fld id="{3AB4A7CE-222E-484C-A092-90C5D6746F54}" type="slidenum">
              <a:rPr lang="en-US" smtClean="0">
                <a:latin typeface="Arial" pitchFamily="34" charset="0"/>
              </a:rPr>
              <a:pPr/>
              <a:t>105</a:t>
            </a:fld>
            <a:endParaRPr lang="en-US" dirty="0">
              <a:latin typeface="Arial" pitchFamily="34" charset="0"/>
            </a:endParaRPr>
          </a:p>
        </p:txBody>
      </p:sp>
      <p:sp>
        <p:nvSpPr>
          <p:cNvPr id="5" name="Date Placeholder 4"/>
          <p:cNvSpPr>
            <a:spLocks noGrp="1"/>
          </p:cNvSpPr>
          <p:nvPr>
            <p:ph type="dt" idx="10"/>
          </p:nvPr>
        </p:nvSpPr>
        <p:spPr/>
        <p:txBody>
          <a:bodyPr/>
          <a:lstStyle/>
          <a:p>
            <a:pPr>
              <a:defRPr/>
            </a:pPr>
            <a:r>
              <a:rPr lang="en-US" dirty="0"/>
              <a:t>Star of the South, 2009</a:t>
            </a:r>
          </a:p>
        </p:txBody>
      </p:sp>
      <p:sp>
        <p:nvSpPr>
          <p:cNvPr id="6" name="Header Placeholder 5"/>
          <p:cNvSpPr>
            <a:spLocks noGrp="1"/>
          </p:cNvSpPr>
          <p:nvPr>
            <p:ph type="hdr" sz="quarter" idx="11"/>
          </p:nvPr>
        </p:nvSpPr>
        <p:spPr/>
        <p:txBody>
          <a:bodyPr/>
          <a:lstStyle/>
          <a:p>
            <a:pPr>
              <a:defRPr/>
            </a:pPr>
            <a:r>
              <a:rPr lang="en-US" dirty="0"/>
              <a:t>Dr. Bouquot, Abused Mouth</a:t>
            </a:r>
          </a:p>
        </p:txBody>
      </p:sp>
    </p:spTree>
    <p:extLst>
      <p:ext uri="{BB962C8B-B14F-4D97-AF65-F5344CB8AC3E}">
        <p14:creationId xmlns:p14="http://schemas.microsoft.com/office/powerpoint/2010/main" val="3190097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xfrm>
            <a:off x="381000" y="685800"/>
            <a:ext cx="6096000" cy="3429000"/>
          </a:xfrm>
          <a:ln/>
        </p:spPr>
      </p:sp>
      <p:sp>
        <p:nvSpPr>
          <p:cNvPr id="240643" name="Notes Placeholder 2"/>
          <p:cNvSpPr>
            <a:spLocks noGrp="1"/>
          </p:cNvSpPr>
          <p:nvPr>
            <p:ph type="body" idx="1"/>
          </p:nvPr>
        </p:nvSpPr>
        <p:spPr>
          <a:noFill/>
          <a:ln/>
        </p:spPr>
        <p:txBody>
          <a:bodyPr/>
          <a:lstStyle/>
          <a:p>
            <a:pPr eaLnBrk="1" hangingPunct="1"/>
            <a:endParaRPr lang="en-US" dirty="0">
              <a:latin typeface="Arial" pitchFamily="34" charset="0"/>
            </a:endParaRPr>
          </a:p>
        </p:txBody>
      </p:sp>
      <p:sp>
        <p:nvSpPr>
          <p:cNvPr id="240644" name="Slide Number Placeholder 3"/>
          <p:cNvSpPr>
            <a:spLocks noGrp="1"/>
          </p:cNvSpPr>
          <p:nvPr>
            <p:ph type="sldNum" sz="quarter" idx="5"/>
          </p:nvPr>
        </p:nvSpPr>
        <p:spPr>
          <a:noFill/>
        </p:spPr>
        <p:txBody>
          <a:bodyPr/>
          <a:lstStyle/>
          <a:p>
            <a:fld id="{B0E2495A-F659-474B-ABB3-99DD9E42AADE}" type="slidenum">
              <a:rPr lang="en-US" smtClean="0">
                <a:latin typeface="Arial" pitchFamily="34" charset="0"/>
              </a:rPr>
              <a:pPr/>
              <a:t>106</a:t>
            </a:fld>
            <a:endParaRPr lang="en-US" dirty="0">
              <a:latin typeface="Arial" pitchFamily="34" charset="0"/>
            </a:endParaRPr>
          </a:p>
        </p:txBody>
      </p:sp>
      <p:sp>
        <p:nvSpPr>
          <p:cNvPr id="5" name="Date Placeholder 4"/>
          <p:cNvSpPr>
            <a:spLocks noGrp="1"/>
          </p:cNvSpPr>
          <p:nvPr>
            <p:ph type="dt" idx="10"/>
          </p:nvPr>
        </p:nvSpPr>
        <p:spPr/>
        <p:txBody>
          <a:bodyPr/>
          <a:lstStyle/>
          <a:p>
            <a:pPr>
              <a:defRPr/>
            </a:pPr>
            <a:r>
              <a:rPr lang="en-US" dirty="0"/>
              <a:t>Star of the South, 2009</a:t>
            </a:r>
          </a:p>
        </p:txBody>
      </p:sp>
      <p:sp>
        <p:nvSpPr>
          <p:cNvPr id="6" name="Header Placeholder 5"/>
          <p:cNvSpPr>
            <a:spLocks noGrp="1"/>
          </p:cNvSpPr>
          <p:nvPr>
            <p:ph type="hdr" sz="quarter" idx="11"/>
          </p:nvPr>
        </p:nvSpPr>
        <p:spPr/>
        <p:txBody>
          <a:bodyPr/>
          <a:lstStyle/>
          <a:p>
            <a:pPr>
              <a:defRPr/>
            </a:pPr>
            <a:r>
              <a:rPr lang="en-US" dirty="0"/>
              <a:t>Dr. Bouquot, Abused Mouth</a:t>
            </a:r>
          </a:p>
        </p:txBody>
      </p:sp>
    </p:spTree>
    <p:extLst>
      <p:ext uri="{BB962C8B-B14F-4D97-AF65-F5344CB8AC3E}">
        <p14:creationId xmlns:p14="http://schemas.microsoft.com/office/powerpoint/2010/main" val="255510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a:xfrm>
            <a:off x="381000" y="685800"/>
            <a:ext cx="6096000" cy="3429000"/>
          </a:xfrm>
          <a:ln/>
        </p:spPr>
      </p:sp>
      <p:sp>
        <p:nvSpPr>
          <p:cNvPr id="245763" name="Notes Placeholder 2"/>
          <p:cNvSpPr>
            <a:spLocks noGrp="1"/>
          </p:cNvSpPr>
          <p:nvPr>
            <p:ph type="body" idx="1"/>
          </p:nvPr>
        </p:nvSpPr>
        <p:spPr>
          <a:noFill/>
          <a:ln/>
        </p:spPr>
        <p:txBody>
          <a:bodyPr/>
          <a:lstStyle/>
          <a:p>
            <a:pPr eaLnBrk="1" hangingPunct="1"/>
            <a:endParaRPr lang="en-US" dirty="0">
              <a:latin typeface="Arial" pitchFamily="34" charset="0"/>
            </a:endParaRPr>
          </a:p>
        </p:txBody>
      </p:sp>
      <p:sp>
        <p:nvSpPr>
          <p:cNvPr id="245764" name="Slide Number Placeholder 3"/>
          <p:cNvSpPr>
            <a:spLocks noGrp="1"/>
          </p:cNvSpPr>
          <p:nvPr>
            <p:ph type="sldNum" sz="quarter" idx="5"/>
          </p:nvPr>
        </p:nvSpPr>
        <p:spPr>
          <a:noFill/>
        </p:spPr>
        <p:txBody>
          <a:bodyPr/>
          <a:lstStyle/>
          <a:p>
            <a:fld id="{21F4A8CA-7296-4A17-935E-6EC64E00DEFD}" type="slidenum">
              <a:rPr lang="en-US" smtClean="0">
                <a:latin typeface="Arial" pitchFamily="34" charset="0"/>
              </a:rPr>
              <a:pPr/>
              <a:t>107</a:t>
            </a:fld>
            <a:endParaRPr lang="en-US" dirty="0">
              <a:latin typeface="Arial" pitchFamily="34" charset="0"/>
            </a:endParaRPr>
          </a:p>
        </p:txBody>
      </p:sp>
      <p:sp>
        <p:nvSpPr>
          <p:cNvPr id="5" name="Date Placeholder 4"/>
          <p:cNvSpPr>
            <a:spLocks noGrp="1"/>
          </p:cNvSpPr>
          <p:nvPr>
            <p:ph type="dt" idx="10"/>
          </p:nvPr>
        </p:nvSpPr>
        <p:spPr/>
        <p:txBody>
          <a:bodyPr/>
          <a:lstStyle/>
          <a:p>
            <a:pPr>
              <a:defRPr/>
            </a:pPr>
            <a:r>
              <a:rPr lang="en-US" dirty="0"/>
              <a:t>Star of the South, 2009</a:t>
            </a:r>
          </a:p>
        </p:txBody>
      </p:sp>
      <p:sp>
        <p:nvSpPr>
          <p:cNvPr id="6" name="Header Placeholder 5"/>
          <p:cNvSpPr>
            <a:spLocks noGrp="1"/>
          </p:cNvSpPr>
          <p:nvPr>
            <p:ph type="hdr" sz="quarter" idx="11"/>
          </p:nvPr>
        </p:nvSpPr>
        <p:spPr/>
        <p:txBody>
          <a:bodyPr/>
          <a:lstStyle/>
          <a:p>
            <a:pPr>
              <a:defRPr/>
            </a:pPr>
            <a:r>
              <a:rPr lang="en-US" dirty="0"/>
              <a:t>Dr. Bouquot, Abused Mouth</a:t>
            </a:r>
          </a:p>
        </p:txBody>
      </p:sp>
    </p:spTree>
    <p:extLst>
      <p:ext uri="{BB962C8B-B14F-4D97-AF65-F5344CB8AC3E}">
        <p14:creationId xmlns:p14="http://schemas.microsoft.com/office/powerpoint/2010/main" val="31969441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a:xfrm>
            <a:off x="381000" y="685800"/>
            <a:ext cx="6096000" cy="3429000"/>
          </a:xfrm>
          <a:ln/>
        </p:spPr>
      </p:sp>
      <p:sp>
        <p:nvSpPr>
          <p:cNvPr id="238595" name="Notes Placeholder 2"/>
          <p:cNvSpPr>
            <a:spLocks noGrp="1"/>
          </p:cNvSpPr>
          <p:nvPr>
            <p:ph type="body" idx="1"/>
          </p:nvPr>
        </p:nvSpPr>
        <p:spPr>
          <a:noFill/>
          <a:ln/>
        </p:spPr>
        <p:txBody>
          <a:bodyPr/>
          <a:lstStyle/>
          <a:p>
            <a:pPr eaLnBrk="1" hangingPunct="1"/>
            <a:endParaRPr lang="en-US" dirty="0">
              <a:latin typeface="Arial" pitchFamily="34" charset="0"/>
            </a:endParaRPr>
          </a:p>
        </p:txBody>
      </p:sp>
      <p:sp>
        <p:nvSpPr>
          <p:cNvPr id="238596" name="Slide Number Placeholder 3"/>
          <p:cNvSpPr>
            <a:spLocks noGrp="1"/>
          </p:cNvSpPr>
          <p:nvPr>
            <p:ph type="sldNum" sz="quarter" idx="5"/>
          </p:nvPr>
        </p:nvSpPr>
        <p:spPr>
          <a:noFill/>
        </p:spPr>
        <p:txBody>
          <a:bodyPr/>
          <a:lstStyle/>
          <a:p>
            <a:fld id="{C36FDE36-1B4C-4933-B05C-A3D52874FE4F}" type="slidenum">
              <a:rPr lang="en-US" smtClean="0">
                <a:latin typeface="Arial" pitchFamily="34" charset="0"/>
              </a:rPr>
              <a:pPr/>
              <a:t>108</a:t>
            </a:fld>
            <a:endParaRPr lang="en-US" dirty="0">
              <a:latin typeface="Arial" pitchFamily="34" charset="0"/>
            </a:endParaRPr>
          </a:p>
        </p:txBody>
      </p:sp>
      <p:sp>
        <p:nvSpPr>
          <p:cNvPr id="5" name="Date Placeholder 4"/>
          <p:cNvSpPr>
            <a:spLocks noGrp="1"/>
          </p:cNvSpPr>
          <p:nvPr>
            <p:ph type="dt" idx="10"/>
          </p:nvPr>
        </p:nvSpPr>
        <p:spPr/>
        <p:txBody>
          <a:bodyPr/>
          <a:lstStyle/>
          <a:p>
            <a:pPr>
              <a:defRPr/>
            </a:pPr>
            <a:r>
              <a:rPr lang="en-US" dirty="0"/>
              <a:t>Star of the South, 2009</a:t>
            </a:r>
          </a:p>
        </p:txBody>
      </p:sp>
      <p:sp>
        <p:nvSpPr>
          <p:cNvPr id="6" name="Header Placeholder 5"/>
          <p:cNvSpPr>
            <a:spLocks noGrp="1"/>
          </p:cNvSpPr>
          <p:nvPr>
            <p:ph type="hdr" sz="quarter" idx="11"/>
          </p:nvPr>
        </p:nvSpPr>
        <p:spPr/>
        <p:txBody>
          <a:bodyPr/>
          <a:lstStyle/>
          <a:p>
            <a:pPr>
              <a:defRPr/>
            </a:pPr>
            <a:r>
              <a:rPr lang="en-US" dirty="0"/>
              <a:t>Dr. Bouquot, Abused Mouth</a:t>
            </a:r>
          </a:p>
        </p:txBody>
      </p:sp>
    </p:spTree>
    <p:extLst>
      <p:ext uri="{BB962C8B-B14F-4D97-AF65-F5344CB8AC3E}">
        <p14:creationId xmlns:p14="http://schemas.microsoft.com/office/powerpoint/2010/main" val="262324331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xfrm>
            <a:off x="381000" y="685800"/>
            <a:ext cx="6096000" cy="3429000"/>
          </a:xfrm>
          <a:ln/>
        </p:spPr>
      </p:sp>
      <p:sp>
        <p:nvSpPr>
          <p:cNvPr id="225283" name="Notes Placeholder 2"/>
          <p:cNvSpPr>
            <a:spLocks noGrp="1"/>
          </p:cNvSpPr>
          <p:nvPr>
            <p:ph type="body" idx="1"/>
          </p:nvPr>
        </p:nvSpPr>
        <p:spPr>
          <a:noFill/>
          <a:ln/>
        </p:spPr>
        <p:txBody>
          <a:bodyPr/>
          <a:lstStyle/>
          <a:p>
            <a:pPr eaLnBrk="1" hangingPunct="1"/>
            <a:endParaRPr lang="en-US" dirty="0">
              <a:latin typeface="Arial" pitchFamily="34" charset="0"/>
            </a:endParaRPr>
          </a:p>
        </p:txBody>
      </p:sp>
      <p:sp>
        <p:nvSpPr>
          <p:cNvPr id="223236" name="Slide Number Placeholder 3"/>
          <p:cNvSpPr>
            <a:spLocks noGrp="1"/>
          </p:cNvSpPr>
          <p:nvPr>
            <p:ph type="sldNum" sz="quarter" idx="5"/>
          </p:nvPr>
        </p:nvSpPr>
        <p:spPr/>
        <p:txBody>
          <a:bodyPr/>
          <a:lstStyle/>
          <a:p>
            <a:pPr>
              <a:defRPr/>
            </a:pPr>
            <a:fld id="{0CD0ECF4-6567-4D0D-A322-BD8058FFCBF6}" type="slidenum">
              <a:rPr lang="en-US" smtClean="0"/>
              <a:pPr>
                <a:defRPr/>
              </a:pPr>
              <a:t>109</a:t>
            </a:fld>
            <a:endParaRPr lang="en-US" dirty="0"/>
          </a:p>
        </p:txBody>
      </p:sp>
      <p:sp>
        <p:nvSpPr>
          <p:cNvPr id="5" name="Date Placeholder 4"/>
          <p:cNvSpPr>
            <a:spLocks noGrp="1"/>
          </p:cNvSpPr>
          <p:nvPr>
            <p:ph type="dt" idx="10"/>
          </p:nvPr>
        </p:nvSpPr>
        <p:spPr/>
        <p:txBody>
          <a:bodyPr/>
          <a:lstStyle/>
          <a:p>
            <a:pPr>
              <a:defRPr/>
            </a:pPr>
            <a:r>
              <a:rPr lang="en-US" dirty="0"/>
              <a:t>Star of the South, 2009</a:t>
            </a:r>
          </a:p>
        </p:txBody>
      </p:sp>
      <p:sp>
        <p:nvSpPr>
          <p:cNvPr id="6" name="Header Placeholder 5"/>
          <p:cNvSpPr>
            <a:spLocks noGrp="1"/>
          </p:cNvSpPr>
          <p:nvPr>
            <p:ph type="hdr" sz="quarter" idx="11"/>
          </p:nvPr>
        </p:nvSpPr>
        <p:spPr/>
        <p:txBody>
          <a:bodyPr/>
          <a:lstStyle/>
          <a:p>
            <a:pPr>
              <a:defRPr/>
            </a:pPr>
            <a:r>
              <a:rPr lang="en-US" dirty="0"/>
              <a:t>Dr. Bouquot, Abused Mouth</a:t>
            </a:r>
          </a:p>
        </p:txBody>
      </p:sp>
    </p:spTree>
    <p:extLst>
      <p:ext uri="{BB962C8B-B14F-4D97-AF65-F5344CB8AC3E}">
        <p14:creationId xmlns:p14="http://schemas.microsoft.com/office/powerpoint/2010/main" val="197458089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p:spPr>
        <p:txBody>
          <a:bodyPr/>
          <a:lstStyle/>
          <a:p>
            <a:pPr eaLnBrk="1" hangingPunct="1"/>
            <a:endParaRPr lang="en-US"/>
          </a:p>
        </p:txBody>
      </p:sp>
      <p:sp>
        <p:nvSpPr>
          <p:cNvPr id="184324" name="Slide Number Placeholder 3"/>
          <p:cNvSpPr>
            <a:spLocks noGrp="1"/>
          </p:cNvSpPr>
          <p:nvPr>
            <p:ph type="sldNum" sz="quarter" idx="5"/>
          </p:nvPr>
        </p:nvSpPr>
        <p:spPr>
          <a:noFill/>
        </p:spPr>
        <p:txBody>
          <a:bodyPr/>
          <a:lstStyle/>
          <a:p>
            <a:fld id="{C1B76F14-3B43-4F55-9AE4-DAA7B4E2AFF7}" type="slidenum">
              <a:rPr lang="en-US" smtClean="0"/>
              <a:pPr/>
              <a:t>110</a:t>
            </a:fld>
            <a:endParaRPr lang="en-US"/>
          </a:p>
        </p:txBody>
      </p:sp>
      <p:sp>
        <p:nvSpPr>
          <p:cNvPr id="5" name="Date Placeholder 4"/>
          <p:cNvSpPr>
            <a:spLocks noGrp="1"/>
          </p:cNvSpPr>
          <p:nvPr>
            <p:ph type="dt" idx="10"/>
          </p:nvPr>
        </p:nvSpPr>
        <p:spPr/>
        <p:txBody>
          <a:bodyPr/>
          <a:lstStyle/>
          <a:p>
            <a:pPr>
              <a:defRPr/>
            </a:pPr>
            <a:r>
              <a:rPr lang="en-US"/>
              <a:t>June, 2010</a:t>
            </a:r>
          </a:p>
        </p:txBody>
      </p:sp>
      <p:sp>
        <p:nvSpPr>
          <p:cNvPr id="6" name="Header Placeholder 5"/>
          <p:cNvSpPr>
            <a:spLocks noGrp="1"/>
          </p:cNvSpPr>
          <p:nvPr>
            <p:ph type="hdr" sz="quarter" idx="11"/>
          </p:nvPr>
        </p:nvSpPr>
        <p:spPr/>
        <p:txBody>
          <a:bodyPr/>
          <a:lstStyle/>
          <a:p>
            <a:pPr>
              <a:defRPr/>
            </a:pPr>
            <a:r>
              <a:rPr lang="en-US"/>
              <a:t>Dr. Bouquot, Pediatric Oral Pathology</a:t>
            </a:r>
          </a:p>
        </p:txBody>
      </p:sp>
    </p:spTree>
    <p:extLst>
      <p:ext uri="{BB962C8B-B14F-4D97-AF65-F5344CB8AC3E}">
        <p14:creationId xmlns:p14="http://schemas.microsoft.com/office/powerpoint/2010/main" val="3067853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p:spPr>
        <p:txBody>
          <a:bodyPr/>
          <a:lstStyle/>
          <a:p>
            <a:pPr eaLnBrk="1" hangingPunct="1"/>
            <a:endParaRPr lang="en-US"/>
          </a:p>
        </p:txBody>
      </p:sp>
      <p:sp>
        <p:nvSpPr>
          <p:cNvPr id="184324" name="Slide Number Placeholder 3"/>
          <p:cNvSpPr>
            <a:spLocks noGrp="1"/>
          </p:cNvSpPr>
          <p:nvPr>
            <p:ph type="sldNum" sz="quarter" idx="5"/>
          </p:nvPr>
        </p:nvSpPr>
        <p:spPr>
          <a:noFill/>
        </p:spPr>
        <p:txBody>
          <a:bodyPr/>
          <a:lstStyle/>
          <a:p>
            <a:fld id="{C1B76F14-3B43-4F55-9AE4-DAA7B4E2AFF7}" type="slidenum">
              <a:rPr lang="en-US" smtClean="0"/>
              <a:pPr/>
              <a:t>8</a:t>
            </a:fld>
            <a:endParaRPr lang="en-US"/>
          </a:p>
        </p:txBody>
      </p:sp>
      <p:sp>
        <p:nvSpPr>
          <p:cNvPr id="5" name="Date Placeholder 4"/>
          <p:cNvSpPr>
            <a:spLocks noGrp="1"/>
          </p:cNvSpPr>
          <p:nvPr>
            <p:ph type="dt" idx="10"/>
          </p:nvPr>
        </p:nvSpPr>
        <p:spPr/>
        <p:txBody>
          <a:bodyPr/>
          <a:lstStyle/>
          <a:p>
            <a:pPr>
              <a:defRPr/>
            </a:pPr>
            <a:r>
              <a:rPr lang="en-US"/>
              <a:t>June, 2010</a:t>
            </a:r>
          </a:p>
        </p:txBody>
      </p:sp>
      <p:sp>
        <p:nvSpPr>
          <p:cNvPr id="6" name="Header Placeholder 5"/>
          <p:cNvSpPr>
            <a:spLocks noGrp="1"/>
          </p:cNvSpPr>
          <p:nvPr>
            <p:ph type="hdr" sz="quarter" idx="11"/>
          </p:nvPr>
        </p:nvSpPr>
        <p:spPr/>
        <p:txBody>
          <a:bodyPr/>
          <a:lstStyle/>
          <a:p>
            <a:pPr>
              <a:defRPr/>
            </a:pPr>
            <a:r>
              <a:rPr lang="en-US"/>
              <a:t>Dr. Bouquot, Pediatric Oral Pathology</a:t>
            </a:r>
          </a:p>
        </p:txBody>
      </p:sp>
    </p:spTree>
    <p:extLst>
      <p:ext uri="{BB962C8B-B14F-4D97-AF65-F5344CB8AC3E}">
        <p14:creationId xmlns:p14="http://schemas.microsoft.com/office/powerpoint/2010/main" val="333249233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381000" y="685800"/>
            <a:ext cx="6096000" cy="3429000"/>
          </a:xfrm>
          <a:ln/>
        </p:spPr>
      </p:sp>
      <p:sp>
        <p:nvSpPr>
          <p:cNvPr id="132099" name="Notes Placeholder 2"/>
          <p:cNvSpPr>
            <a:spLocks noGrp="1"/>
          </p:cNvSpPr>
          <p:nvPr>
            <p:ph type="body" idx="1"/>
          </p:nvPr>
        </p:nvSpPr>
        <p:spPr>
          <a:noFill/>
          <a:ln/>
        </p:spPr>
        <p:txBody>
          <a:bodyPr/>
          <a:lstStyle/>
          <a:p>
            <a:pPr eaLnBrk="1" hangingPunct="1"/>
            <a:endParaRPr lang="en-US" dirty="0"/>
          </a:p>
        </p:txBody>
      </p:sp>
      <p:sp>
        <p:nvSpPr>
          <p:cNvPr id="132100" name="Slide Number Placeholder 3"/>
          <p:cNvSpPr>
            <a:spLocks noGrp="1"/>
          </p:cNvSpPr>
          <p:nvPr>
            <p:ph type="sldNum" sz="quarter" idx="5"/>
          </p:nvPr>
        </p:nvSpPr>
        <p:spPr>
          <a:noFill/>
        </p:spPr>
        <p:txBody>
          <a:bodyPr/>
          <a:lstStyle/>
          <a:p>
            <a:fld id="{99580DE0-BB2B-4E13-A70B-1E411D0D8CDF}" type="slidenum">
              <a:rPr lang="en-US" smtClean="0"/>
              <a:pPr/>
              <a:t>111</a:t>
            </a:fld>
            <a:endParaRPr lang="en-US" dirty="0"/>
          </a:p>
        </p:txBody>
      </p:sp>
      <p:sp>
        <p:nvSpPr>
          <p:cNvPr id="5" name="Date Placeholder 4"/>
          <p:cNvSpPr>
            <a:spLocks noGrp="1"/>
          </p:cNvSpPr>
          <p:nvPr>
            <p:ph type="dt" idx="10"/>
          </p:nvPr>
        </p:nvSpPr>
        <p:spPr/>
        <p:txBody>
          <a:bodyPr/>
          <a:lstStyle/>
          <a:p>
            <a:pPr>
              <a:defRPr/>
            </a:pPr>
            <a:r>
              <a:rPr lang="en-US"/>
              <a:t>University of Texas, Houston, 2010</a:t>
            </a:r>
            <a:endParaRPr lang="en-US" dirty="0"/>
          </a:p>
        </p:txBody>
      </p:sp>
      <p:sp>
        <p:nvSpPr>
          <p:cNvPr id="6" name="Header Placeholder 5"/>
          <p:cNvSpPr>
            <a:spLocks noGrp="1"/>
          </p:cNvSpPr>
          <p:nvPr>
            <p:ph type="hdr" sz="quarter" idx="11"/>
          </p:nvPr>
        </p:nvSpPr>
        <p:spPr/>
        <p:txBody>
          <a:bodyPr/>
          <a:lstStyle/>
          <a:p>
            <a:pPr>
              <a:defRPr/>
            </a:pPr>
            <a:r>
              <a:rPr lang="en-US"/>
              <a:t>Dr. Bouquot, The Abused Mouth</a:t>
            </a:r>
            <a:endParaRPr lang="en-US" dirty="0"/>
          </a:p>
        </p:txBody>
      </p:sp>
    </p:spTree>
    <p:extLst>
      <p:ext uri="{BB962C8B-B14F-4D97-AF65-F5344CB8AC3E}">
        <p14:creationId xmlns:p14="http://schemas.microsoft.com/office/powerpoint/2010/main" val="341372256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381000" y="685800"/>
            <a:ext cx="6096000" cy="3429000"/>
          </a:xfrm>
          <a:ln/>
        </p:spPr>
      </p:sp>
      <p:sp>
        <p:nvSpPr>
          <p:cNvPr id="132099" name="Notes Placeholder 2"/>
          <p:cNvSpPr>
            <a:spLocks noGrp="1"/>
          </p:cNvSpPr>
          <p:nvPr>
            <p:ph type="body" idx="1"/>
          </p:nvPr>
        </p:nvSpPr>
        <p:spPr>
          <a:noFill/>
          <a:ln/>
        </p:spPr>
        <p:txBody>
          <a:bodyPr/>
          <a:lstStyle/>
          <a:p>
            <a:pPr eaLnBrk="1" hangingPunct="1"/>
            <a:endParaRPr lang="en-US" dirty="0"/>
          </a:p>
        </p:txBody>
      </p:sp>
      <p:sp>
        <p:nvSpPr>
          <p:cNvPr id="132100" name="Slide Number Placeholder 3"/>
          <p:cNvSpPr>
            <a:spLocks noGrp="1"/>
          </p:cNvSpPr>
          <p:nvPr>
            <p:ph type="sldNum" sz="quarter" idx="5"/>
          </p:nvPr>
        </p:nvSpPr>
        <p:spPr>
          <a:noFill/>
        </p:spPr>
        <p:txBody>
          <a:bodyPr/>
          <a:lstStyle/>
          <a:p>
            <a:fld id="{99580DE0-BB2B-4E13-A70B-1E411D0D8CDF}" type="slidenum">
              <a:rPr lang="en-US" smtClean="0"/>
              <a:pPr/>
              <a:t>112</a:t>
            </a:fld>
            <a:endParaRPr lang="en-US" dirty="0"/>
          </a:p>
        </p:txBody>
      </p:sp>
      <p:sp>
        <p:nvSpPr>
          <p:cNvPr id="5" name="Date Placeholder 4"/>
          <p:cNvSpPr>
            <a:spLocks noGrp="1"/>
          </p:cNvSpPr>
          <p:nvPr>
            <p:ph type="dt" idx="10"/>
          </p:nvPr>
        </p:nvSpPr>
        <p:spPr/>
        <p:txBody>
          <a:bodyPr/>
          <a:lstStyle/>
          <a:p>
            <a:pPr>
              <a:defRPr/>
            </a:pPr>
            <a:r>
              <a:rPr lang="en-US"/>
              <a:t>University of Texas, Houston, 2010</a:t>
            </a:r>
            <a:endParaRPr lang="en-US" dirty="0"/>
          </a:p>
        </p:txBody>
      </p:sp>
      <p:sp>
        <p:nvSpPr>
          <p:cNvPr id="6" name="Header Placeholder 5"/>
          <p:cNvSpPr>
            <a:spLocks noGrp="1"/>
          </p:cNvSpPr>
          <p:nvPr>
            <p:ph type="hdr" sz="quarter" idx="11"/>
          </p:nvPr>
        </p:nvSpPr>
        <p:spPr/>
        <p:txBody>
          <a:bodyPr/>
          <a:lstStyle/>
          <a:p>
            <a:pPr>
              <a:defRPr/>
            </a:pPr>
            <a:r>
              <a:rPr lang="en-US"/>
              <a:t>Dr. Bouquot, The Abused Mouth</a:t>
            </a:r>
            <a:endParaRPr lang="en-US" dirty="0"/>
          </a:p>
        </p:txBody>
      </p:sp>
    </p:spTree>
    <p:extLst>
      <p:ext uri="{BB962C8B-B14F-4D97-AF65-F5344CB8AC3E}">
        <p14:creationId xmlns:p14="http://schemas.microsoft.com/office/powerpoint/2010/main" val="108498846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381000" y="685800"/>
            <a:ext cx="6096000" cy="3429000"/>
          </a:xfrm>
          <a:ln/>
        </p:spPr>
      </p:sp>
      <p:sp>
        <p:nvSpPr>
          <p:cNvPr id="132099" name="Notes Placeholder 2"/>
          <p:cNvSpPr>
            <a:spLocks noGrp="1"/>
          </p:cNvSpPr>
          <p:nvPr>
            <p:ph type="body" idx="1"/>
          </p:nvPr>
        </p:nvSpPr>
        <p:spPr>
          <a:noFill/>
          <a:ln/>
        </p:spPr>
        <p:txBody>
          <a:bodyPr/>
          <a:lstStyle/>
          <a:p>
            <a:pPr eaLnBrk="1" hangingPunct="1"/>
            <a:endParaRPr lang="en-US" dirty="0"/>
          </a:p>
        </p:txBody>
      </p:sp>
      <p:sp>
        <p:nvSpPr>
          <p:cNvPr id="132100" name="Slide Number Placeholder 3"/>
          <p:cNvSpPr>
            <a:spLocks noGrp="1"/>
          </p:cNvSpPr>
          <p:nvPr>
            <p:ph type="sldNum" sz="quarter" idx="5"/>
          </p:nvPr>
        </p:nvSpPr>
        <p:spPr>
          <a:noFill/>
        </p:spPr>
        <p:txBody>
          <a:bodyPr/>
          <a:lstStyle/>
          <a:p>
            <a:fld id="{99580DE0-BB2B-4E13-A70B-1E411D0D8CDF}" type="slidenum">
              <a:rPr lang="en-US" smtClean="0"/>
              <a:pPr/>
              <a:t>113</a:t>
            </a:fld>
            <a:endParaRPr lang="en-US" dirty="0"/>
          </a:p>
        </p:txBody>
      </p:sp>
      <p:sp>
        <p:nvSpPr>
          <p:cNvPr id="5" name="Date Placeholder 4"/>
          <p:cNvSpPr>
            <a:spLocks noGrp="1"/>
          </p:cNvSpPr>
          <p:nvPr>
            <p:ph type="dt" idx="10"/>
          </p:nvPr>
        </p:nvSpPr>
        <p:spPr/>
        <p:txBody>
          <a:bodyPr/>
          <a:lstStyle/>
          <a:p>
            <a:pPr>
              <a:defRPr/>
            </a:pPr>
            <a:r>
              <a:rPr lang="en-US"/>
              <a:t>University of Texas, Houston, 2010</a:t>
            </a:r>
            <a:endParaRPr lang="en-US" dirty="0"/>
          </a:p>
        </p:txBody>
      </p:sp>
      <p:sp>
        <p:nvSpPr>
          <p:cNvPr id="6" name="Header Placeholder 5"/>
          <p:cNvSpPr>
            <a:spLocks noGrp="1"/>
          </p:cNvSpPr>
          <p:nvPr>
            <p:ph type="hdr" sz="quarter" idx="11"/>
          </p:nvPr>
        </p:nvSpPr>
        <p:spPr/>
        <p:txBody>
          <a:bodyPr/>
          <a:lstStyle/>
          <a:p>
            <a:pPr>
              <a:defRPr/>
            </a:pPr>
            <a:r>
              <a:rPr lang="en-US"/>
              <a:t>Dr. Bouquot, The Abused Mouth</a:t>
            </a:r>
            <a:endParaRPr lang="en-US" dirty="0"/>
          </a:p>
        </p:txBody>
      </p:sp>
    </p:spTree>
    <p:extLst>
      <p:ext uri="{BB962C8B-B14F-4D97-AF65-F5344CB8AC3E}">
        <p14:creationId xmlns:p14="http://schemas.microsoft.com/office/powerpoint/2010/main" val="169290813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381000" y="685800"/>
            <a:ext cx="6096000" cy="3429000"/>
          </a:xfrm>
          <a:ln/>
        </p:spPr>
      </p:sp>
      <p:sp>
        <p:nvSpPr>
          <p:cNvPr id="132099" name="Notes Placeholder 2"/>
          <p:cNvSpPr>
            <a:spLocks noGrp="1"/>
          </p:cNvSpPr>
          <p:nvPr>
            <p:ph type="body" idx="1"/>
          </p:nvPr>
        </p:nvSpPr>
        <p:spPr>
          <a:noFill/>
          <a:ln/>
        </p:spPr>
        <p:txBody>
          <a:bodyPr/>
          <a:lstStyle/>
          <a:p>
            <a:pPr eaLnBrk="1" hangingPunct="1"/>
            <a:endParaRPr lang="en-US" dirty="0"/>
          </a:p>
        </p:txBody>
      </p:sp>
      <p:sp>
        <p:nvSpPr>
          <p:cNvPr id="132100" name="Slide Number Placeholder 3"/>
          <p:cNvSpPr>
            <a:spLocks noGrp="1"/>
          </p:cNvSpPr>
          <p:nvPr>
            <p:ph type="sldNum" sz="quarter" idx="5"/>
          </p:nvPr>
        </p:nvSpPr>
        <p:spPr>
          <a:noFill/>
        </p:spPr>
        <p:txBody>
          <a:bodyPr/>
          <a:lstStyle/>
          <a:p>
            <a:fld id="{99580DE0-BB2B-4E13-A70B-1E411D0D8CDF}" type="slidenum">
              <a:rPr lang="en-US" smtClean="0"/>
              <a:pPr/>
              <a:t>114</a:t>
            </a:fld>
            <a:endParaRPr lang="en-US" dirty="0"/>
          </a:p>
        </p:txBody>
      </p:sp>
      <p:sp>
        <p:nvSpPr>
          <p:cNvPr id="5" name="Date Placeholder 4"/>
          <p:cNvSpPr>
            <a:spLocks noGrp="1"/>
          </p:cNvSpPr>
          <p:nvPr>
            <p:ph type="dt" idx="10"/>
          </p:nvPr>
        </p:nvSpPr>
        <p:spPr/>
        <p:txBody>
          <a:bodyPr/>
          <a:lstStyle/>
          <a:p>
            <a:pPr>
              <a:defRPr/>
            </a:pPr>
            <a:r>
              <a:rPr lang="en-US"/>
              <a:t>University of Texas, Houston, 2010</a:t>
            </a:r>
            <a:endParaRPr lang="en-US" dirty="0"/>
          </a:p>
        </p:txBody>
      </p:sp>
      <p:sp>
        <p:nvSpPr>
          <p:cNvPr id="6" name="Header Placeholder 5"/>
          <p:cNvSpPr>
            <a:spLocks noGrp="1"/>
          </p:cNvSpPr>
          <p:nvPr>
            <p:ph type="hdr" sz="quarter" idx="11"/>
          </p:nvPr>
        </p:nvSpPr>
        <p:spPr/>
        <p:txBody>
          <a:bodyPr/>
          <a:lstStyle/>
          <a:p>
            <a:pPr>
              <a:defRPr/>
            </a:pPr>
            <a:r>
              <a:rPr lang="en-US"/>
              <a:t>Dr. Bouquot, The Abused Mouth</a:t>
            </a:r>
            <a:endParaRPr lang="en-US" dirty="0"/>
          </a:p>
        </p:txBody>
      </p:sp>
    </p:spTree>
    <p:extLst>
      <p:ext uri="{BB962C8B-B14F-4D97-AF65-F5344CB8AC3E}">
        <p14:creationId xmlns:p14="http://schemas.microsoft.com/office/powerpoint/2010/main" val="87086220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xfrm>
            <a:off x="381000" y="685800"/>
            <a:ext cx="6096000" cy="3429000"/>
          </a:xfrm>
          <a:ln/>
        </p:spPr>
      </p:sp>
      <p:sp>
        <p:nvSpPr>
          <p:cNvPr id="156675" name="Notes Placeholder 2"/>
          <p:cNvSpPr>
            <a:spLocks noGrp="1"/>
          </p:cNvSpPr>
          <p:nvPr>
            <p:ph type="body" idx="1"/>
          </p:nvPr>
        </p:nvSpPr>
        <p:spPr>
          <a:noFill/>
          <a:ln/>
        </p:spPr>
        <p:txBody>
          <a:bodyPr/>
          <a:lstStyle/>
          <a:p>
            <a:endParaRPr lang="en-US"/>
          </a:p>
        </p:txBody>
      </p:sp>
      <p:sp>
        <p:nvSpPr>
          <p:cNvPr id="156676" name="Slide Number Placeholder 3"/>
          <p:cNvSpPr>
            <a:spLocks noGrp="1"/>
          </p:cNvSpPr>
          <p:nvPr>
            <p:ph type="sldNum" sz="quarter" idx="5"/>
          </p:nvPr>
        </p:nvSpPr>
        <p:spPr>
          <a:noFill/>
        </p:spPr>
        <p:txBody>
          <a:bodyPr/>
          <a:lstStyle/>
          <a:p>
            <a:fld id="{55829974-1FC7-4AA1-BF1F-386335D6796A}" type="slidenum">
              <a:rPr lang="en-US" smtClean="0">
                <a:solidFill>
                  <a:prstClr val="black"/>
                </a:solidFill>
              </a:rPr>
              <a:pPr/>
              <a:t>115</a:t>
            </a:fld>
            <a:endParaRPr lang="en-US">
              <a:solidFill>
                <a:prstClr val="black"/>
              </a:solidFill>
            </a:endParaRPr>
          </a:p>
        </p:txBody>
      </p:sp>
      <p:sp>
        <p:nvSpPr>
          <p:cNvPr id="5" name="Date Placeholder 4"/>
          <p:cNvSpPr>
            <a:spLocks noGrp="1"/>
          </p:cNvSpPr>
          <p:nvPr>
            <p:ph type="dt" idx="10"/>
          </p:nvPr>
        </p:nvSpPr>
        <p:spPr/>
        <p:txBody>
          <a:bodyPr/>
          <a:lstStyle/>
          <a:p>
            <a:pPr>
              <a:defRPr/>
            </a:pPr>
            <a:r>
              <a:rPr lang="en-US">
                <a:solidFill>
                  <a:prstClr val="black"/>
                </a:solidFill>
              </a:rPr>
              <a:t>Fall, 2010</a:t>
            </a:r>
            <a:endParaRPr lang="en-US" dirty="0">
              <a:solidFill>
                <a:prstClr val="black"/>
              </a:solidFill>
            </a:endParaRPr>
          </a:p>
        </p:txBody>
      </p:sp>
      <p:sp>
        <p:nvSpPr>
          <p:cNvPr id="6" name="Header Placeholder 5"/>
          <p:cNvSpPr>
            <a:spLocks noGrp="1"/>
          </p:cNvSpPr>
          <p:nvPr>
            <p:ph type="hdr" sz="quarter" idx="11"/>
          </p:nvPr>
        </p:nvSpPr>
        <p:spPr/>
        <p:txBody>
          <a:bodyPr/>
          <a:lstStyle/>
          <a:p>
            <a:pPr>
              <a:defRPr/>
            </a:pPr>
            <a:r>
              <a:rPr lang="en-US">
                <a:solidFill>
                  <a:prstClr val="black"/>
                </a:solidFill>
              </a:rPr>
              <a:t>Dr. Bouquot, Oral Injuries</a:t>
            </a:r>
            <a:endParaRPr lang="en-US" dirty="0">
              <a:solidFill>
                <a:prstClr val="black"/>
              </a:solidFill>
            </a:endParaRPr>
          </a:p>
        </p:txBody>
      </p:sp>
    </p:spTree>
    <p:extLst>
      <p:ext uri="{BB962C8B-B14F-4D97-AF65-F5344CB8AC3E}">
        <p14:creationId xmlns:p14="http://schemas.microsoft.com/office/powerpoint/2010/main" val="18375233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xfrm>
            <a:off x="381000" y="685800"/>
            <a:ext cx="6096000" cy="3429000"/>
          </a:xfrm>
          <a:ln/>
        </p:spPr>
      </p:sp>
      <p:sp>
        <p:nvSpPr>
          <p:cNvPr id="270339" name="Notes Placeholder 2"/>
          <p:cNvSpPr>
            <a:spLocks noGrp="1"/>
          </p:cNvSpPr>
          <p:nvPr>
            <p:ph type="body" idx="1"/>
          </p:nvPr>
        </p:nvSpPr>
        <p:spPr>
          <a:noFill/>
          <a:ln/>
        </p:spPr>
        <p:txBody>
          <a:bodyPr/>
          <a:lstStyle/>
          <a:p>
            <a:endParaRPr lang="en-US" dirty="0">
              <a:latin typeface="Arial" pitchFamily="34" charset="0"/>
            </a:endParaRPr>
          </a:p>
        </p:txBody>
      </p:sp>
      <p:sp>
        <p:nvSpPr>
          <p:cNvPr id="270340" name="Slide Number Placeholder 3"/>
          <p:cNvSpPr>
            <a:spLocks noGrp="1"/>
          </p:cNvSpPr>
          <p:nvPr>
            <p:ph type="sldNum" sz="quarter" idx="5"/>
          </p:nvPr>
        </p:nvSpPr>
        <p:spPr>
          <a:noFill/>
        </p:spPr>
        <p:txBody>
          <a:bodyPr/>
          <a:lstStyle/>
          <a:p>
            <a:fld id="{EE27767A-187E-43D2-AF15-9C595AA67BD7}" type="slidenum">
              <a:rPr lang="en-US" smtClean="0">
                <a:latin typeface="Arial" pitchFamily="34" charset="0"/>
              </a:rPr>
              <a:pPr/>
              <a:t>116</a:t>
            </a:fld>
            <a:endParaRPr lang="en-US" dirty="0">
              <a:latin typeface="Arial" pitchFamily="34" charset="0"/>
            </a:endParaRPr>
          </a:p>
        </p:txBody>
      </p:sp>
      <p:sp>
        <p:nvSpPr>
          <p:cNvPr id="5" name="Date Placeholder 4"/>
          <p:cNvSpPr>
            <a:spLocks noGrp="1"/>
          </p:cNvSpPr>
          <p:nvPr>
            <p:ph type="dt" idx="10"/>
          </p:nvPr>
        </p:nvSpPr>
        <p:spPr/>
        <p:txBody>
          <a:bodyPr/>
          <a:lstStyle/>
          <a:p>
            <a:pPr>
              <a:defRPr/>
            </a:pPr>
            <a:r>
              <a:rPr lang="en-US"/>
              <a:t>University of Texas, Houston, 2010</a:t>
            </a:r>
            <a:endParaRPr lang="en-US" dirty="0"/>
          </a:p>
        </p:txBody>
      </p:sp>
      <p:sp>
        <p:nvSpPr>
          <p:cNvPr id="6" name="Header Placeholder 5"/>
          <p:cNvSpPr>
            <a:spLocks noGrp="1"/>
          </p:cNvSpPr>
          <p:nvPr>
            <p:ph type="hdr" sz="quarter" idx="11"/>
          </p:nvPr>
        </p:nvSpPr>
        <p:spPr/>
        <p:txBody>
          <a:bodyPr/>
          <a:lstStyle/>
          <a:p>
            <a:pPr>
              <a:defRPr/>
            </a:pPr>
            <a:r>
              <a:rPr lang="en-US"/>
              <a:t>Dr. Bouquot, The Abused Mouth</a:t>
            </a:r>
            <a:endParaRPr lang="en-US" dirty="0"/>
          </a:p>
        </p:txBody>
      </p:sp>
    </p:spTree>
    <p:extLst>
      <p:ext uri="{BB962C8B-B14F-4D97-AF65-F5344CB8AC3E}">
        <p14:creationId xmlns:p14="http://schemas.microsoft.com/office/powerpoint/2010/main" val="41369968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xfrm>
            <a:off x="381000" y="685800"/>
            <a:ext cx="6096000" cy="3429000"/>
          </a:xfrm>
          <a:ln/>
        </p:spPr>
      </p:sp>
      <p:sp>
        <p:nvSpPr>
          <p:cNvPr id="270339" name="Notes Placeholder 2"/>
          <p:cNvSpPr>
            <a:spLocks noGrp="1"/>
          </p:cNvSpPr>
          <p:nvPr>
            <p:ph type="body" idx="1"/>
          </p:nvPr>
        </p:nvSpPr>
        <p:spPr>
          <a:noFill/>
          <a:ln/>
        </p:spPr>
        <p:txBody>
          <a:bodyPr/>
          <a:lstStyle/>
          <a:p>
            <a:endParaRPr lang="en-US" dirty="0">
              <a:latin typeface="Arial" pitchFamily="34" charset="0"/>
            </a:endParaRPr>
          </a:p>
        </p:txBody>
      </p:sp>
      <p:sp>
        <p:nvSpPr>
          <p:cNvPr id="270340" name="Slide Number Placeholder 3"/>
          <p:cNvSpPr>
            <a:spLocks noGrp="1"/>
          </p:cNvSpPr>
          <p:nvPr>
            <p:ph type="sldNum" sz="quarter" idx="5"/>
          </p:nvPr>
        </p:nvSpPr>
        <p:spPr>
          <a:noFill/>
        </p:spPr>
        <p:txBody>
          <a:bodyPr/>
          <a:lstStyle/>
          <a:p>
            <a:fld id="{EE27767A-187E-43D2-AF15-9C595AA67BD7}" type="slidenum">
              <a:rPr lang="en-US" smtClean="0">
                <a:latin typeface="Arial" pitchFamily="34" charset="0"/>
              </a:rPr>
              <a:pPr/>
              <a:t>117</a:t>
            </a:fld>
            <a:endParaRPr lang="en-US" dirty="0">
              <a:latin typeface="Arial" pitchFamily="34" charset="0"/>
            </a:endParaRPr>
          </a:p>
        </p:txBody>
      </p:sp>
      <p:sp>
        <p:nvSpPr>
          <p:cNvPr id="5" name="Date Placeholder 4"/>
          <p:cNvSpPr>
            <a:spLocks noGrp="1"/>
          </p:cNvSpPr>
          <p:nvPr>
            <p:ph type="dt" idx="10"/>
          </p:nvPr>
        </p:nvSpPr>
        <p:spPr/>
        <p:txBody>
          <a:bodyPr/>
          <a:lstStyle/>
          <a:p>
            <a:pPr>
              <a:defRPr/>
            </a:pPr>
            <a:r>
              <a:rPr lang="en-US"/>
              <a:t>University of Texas, Houston, 2010</a:t>
            </a:r>
            <a:endParaRPr lang="en-US" dirty="0"/>
          </a:p>
        </p:txBody>
      </p:sp>
      <p:sp>
        <p:nvSpPr>
          <p:cNvPr id="6" name="Header Placeholder 5"/>
          <p:cNvSpPr>
            <a:spLocks noGrp="1"/>
          </p:cNvSpPr>
          <p:nvPr>
            <p:ph type="hdr" sz="quarter" idx="11"/>
          </p:nvPr>
        </p:nvSpPr>
        <p:spPr/>
        <p:txBody>
          <a:bodyPr/>
          <a:lstStyle/>
          <a:p>
            <a:pPr>
              <a:defRPr/>
            </a:pPr>
            <a:r>
              <a:rPr lang="en-US"/>
              <a:t>Dr. Bouquot, The Abused Mouth</a:t>
            </a:r>
            <a:endParaRPr lang="en-US" dirty="0"/>
          </a:p>
        </p:txBody>
      </p:sp>
    </p:spTree>
    <p:extLst>
      <p:ext uri="{BB962C8B-B14F-4D97-AF65-F5344CB8AC3E}">
        <p14:creationId xmlns:p14="http://schemas.microsoft.com/office/powerpoint/2010/main" val="13924104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xfrm>
            <a:off x="381000" y="685800"/>
            <a:ext cx="6096000" cy="3429000"/>
          </a:xfrm>
          <a:ln/>
        </p:spPr>
      </p:sp>
      <p:sp>
        <p:nvSpPr>
          <p:cNvPr id="270339" name="Notes Placeholder 2"/>
          <p:cNvSpPr>
            <a:spLocks noGrp="1"/>
          </p:cNvSpPr>
          <p:nvPr>
            <p:ph type="body" idx="1"/>
          </p:nvPr>
        </p:nvSpPr>
        <p:spPr>
          <a:noFill/>
          <a:ln/>
        </p:spPr>
        <p:txBody>
          <a:bodyPr/>
          <a:lstStyle/>
          <a:p>
            <a:endParaRPr lang="en-US" dirty="0">
              <a:latin typeface="Arial" pitchFamily="34" charset="0"/>
            </a:endParaRPr>
          </a:p>
        </p:txBody>
      </p:sp>
      <p:sp>
        <p:nvSpPr>
          <p:cNvPr id="270340" name="Slide Number Placeholder 3"/>
          <p:cNvSpPr>
            <a:spLocks noGrp="1"/>
          </p:cNvSpPr>
          <p:nvPr>
            <p:ph type="sldNum" sz="quarter" idx="5"/>
          </p:nvPr>
        </p:nvSpPr>
        <p:spPr>
          <a:noFill/>
        </p:spPr>
        <p:txBody>
          <a:bodyPr/>
          <a:lstStyle/>
          <a:p>
            <a:fld id="{EE27767A-187E-43D2-AF15-9C595AA67BD7}" type="slidenum">
              <a:rPr lang="en-US" smtClean="0">
                <a:latin typeface="Arial" pitchFamily="34" charset="0"/>
              </a:rPr>
              <a:pPr/>
              <a:t>118</a:t>
            </a:fld>
            <a:endParaRPr lang="en-US" dirty="0">
              <a:latin typeface="Arial" pitchFamily="34" charset="0"/>
            </a:endParaRPr>
          </a:p>
        </p:txBody>
      </p:sp>
      <p:sp>
        <p:nvSpPr>
          <p:cNvPr id="5" name="Date Placeholder 4"/>
          <p:cNvSpPr>
            <a:spLocks noGrp="1"/>
          </p:cNvSpPr>
          <p:nvPr>
            <p:ph type="dt" idx="10"/>
          </p:nvPr>
        </p:nvSpPr>
        <p:spPr/>
        <p:txBody>
          <a:bodyPr/>
          <a:lstStyle/>
          <a:p>
            <a:pPr>
              <a:defRPr/>
            </a:pPr>
            <a:r>
              <a:rPr lang="en-US"/>
              <a:t>University of Texas, Houston, 2010</a:t>
            </a:r>
            <a:endParaRPr lang="en-US" dirty="0"/>
          </a:p>
        </p:txBody>
      </p:sp>
      <p:sp>
        <p:nvSpPr>
          <p:cNvPr id="6" name="Header Placeholder 5"/>
          <p:cNvSpPr>
            <a:spLocks noGrp="1"/>
          </p:cNvSpPr>
          <p:nvPr>
            <p:ph type="hdr" sz="quarter" idx="11"/>
          </p:nvPr>
        </p:nvSpPr>
        <p:spPr/>
        <p:txBody>
          <a:bodyPr/>
          <a:lstStyle/>
          <a:p>
            <a:pPr>
              <a:defRPr/>
            </a:pPr>
            <a:r>
              <a:rPr lang="en-US"/>
              <a:t>Dr. Bouquot, The Abused Mouth</a:t>
            </a:r>
            <a:endParaRPr lang="en-US" dirty="0"/>
          </a:p>
        </p:txBody>
      </p:sp>
    </p:spTree>
    <p:extLst>
      <p:ext uri="{BB962C8B-B14F-4D97-AF65-F5344CB8AC3E}">
        <p14:creationId xmlns:p14="http://schemas.microsoft.com/office/powerpoint/2010/main" val="92916883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xfrm>
            <a:off x="381000" y="685800"/>
            <a:ext cx="6096000" cy="3429000"/>
          </a:xfrm>
          <a:ln/>
        </p:spPr>
      </p:sp>
      <p:sp>
        <p:nvSpPr>
          <p:cNvPr id="270339" name="Notes Placeholder 2"/>
          <p:cNvSpPr>
            <a:spLocks noGrp="1"/>
          </p:cNvSpPr>
          <p:nvPr>
            <p:ph type="body" idx="1"/>
          </p:nvPr>
        </p:nvSpPr>
        <p:spPr>
          <a:noFill/>
          <a:ln/>
        </p:spPr>
        <p:txBody>
          <a:bodyPr/>
          <a:lstStyle/>
          <a:p>
            <a:endParaRPr lang="en-US" dirty="0">
              <a:latin typeface="Arial" pitchFamily="34" charset="0"/>
            </a:endParaRPr>
          </a:p>
        </p:txBody>
      </p:sp>
      <p:sp>
        <p:nvSpPr>
          <p:cNvPr id="270340" name="Slide Number Placeholder 3"/>
          <p:cNvSpPr>
            <a:spLocks noGrp="1"/>
          </p:cNvSpPr>
          <p:nvPr>
            <p:ph type="sldNum" sz="quarter" idx="5"/>
          </p:nvPr>
        </p:nvSpPr>
        <p:spPr>
          <a:noFill/>
        </p:spPr>
        <p:txBody>
          <a:bodyPr/>
          <a:lstStyle/>
          <a:p>
            <a:fld id="{EE27767A-187E-43D2-AF15-9C595AA67BD7}" type="slidenum">
              <a:rPr lang="en-US" smtClean="0">
                <a:latin typeface="Arial" pitchFamily="34" charset="0"/>
              </a:rPr>
              <a:pPr/>
              <a:t>122</a:t>
            </a:fld>
            <a:endParaRPr lang="en-US" dirty="0">
              <a:latin typeface="Arial" pitchFamily="34" charset="0"/>
            </a:endParaRPr>
          </a:p>
        </p:txBody>
      </p:sp>
      <p:sp>
        <p:nvSpPr>
          <p:cNvPr id="5" name="Date Placeholder 4"/>
          <p:cNvSpPr>
            <a:spLocks noGrp="1"/>
          </p:cNvSpPr>
          <p:nvPr>
            <p:ph type="dt" idx="10"/>
          </p:nvPr>
        </p:nvSpPr>
        <p:spPr/>
        <p:txBody>
          <a:bodyPr/>
          <a:lstStyle/>
          <a:p>
            <a:pPr>
              <a:defRPr/>
            </a:pPr>
            <a:r>
              <a:rPr lang="en-US" dirty="0"/>
              <a:t>University of Texas, Houston, 2010</a:t>
            </a:r>
          </a:p>
        </p:txBody>
      </p:sp>
      <p:sp>
        <p:nvSpPr>
          <p:cNvPr id="6" name="Header Placeholder 5"/>
          <p:cNvSpPr>
            <a:spLocks noGrp="1"/>
          </p:cNvSpPr>
          <p:nvPr>
            <p:ph type="hdr" sz="quarter" idx="11"/>
          </p:nvPr>
        </p:nvSpPr>
        <p:spPr/>
        <p:txBody>
          <a:bodyPr/>
          <a:lstStyle/>
          <a:p>
            <a:pPr>
              <a:defRPr/>
            </a:pPr>
            <a:r>
              <a:rPr lang="en-US" dirty="0"/>
              <a:t>Dr. Bouquot, The Abused Mouth</a:t>
            </a:r>
          </a:p>
        </p:txBody>
      </p:sp>
    </p:spTree>
    <p:extLst>
      <p:ext uri="{BB962C8B-B14F-4D97-AF65-F5344CB8AC3E}">
        <p14:creationId xmlns:p14="http://schemas.microsoft.com/office/powerpoint/2010/main" val="365121882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xfrm>
            <a:off x="381000" y="685800"/>
            <a:ext cx="6096000" cy="3429000"/>
          </a:xfrm>
          <a:ln/>
        </p:spPr>
      </p:sp>
      <p:sp>
        <p:nvSpPr>
          <p:cNvPr id="270339" name="Notes Placeholder 2"/>
          <p:cNvSpPr>
            <a:spLocks noGrp="1"/>
          </p:cNvSpPr>
          <p:nvPr>
            <p:ph type="body" idx="1"/>
          </p:nvPr>
        </p:nvSpPr>
        <p:spPr>
          <a:noFill/>
          <a:ln/>
        </p:spPr>
        <p:txBody>
          <a:bodyPr/>
          <a:lstStyle/>
          <a:p>
            <a:endParaRPr lang="en-US" dirty="0">
              <a:latin typeface="Arial" pitchFamily="34" charset="0"/>
            </a:endParaRPr>
          </a:p>
        </p:txBody>
      </p:sp>
      <p:sp>
        <p:nvSpPr>
          <p:cNvPr id="270340" name="Slide Number Placeholder 3"/>
          <p:cNvSpPr>
            <a:spLocks noGrp="1"/>
          </p:cNvSpPr>
          <p:nvPr>
            <p:ph type="sldNum" sz="quarter" idx="5"/>
          </p:nvPr>
        </p:nvSpPr>
        <p:spPr>
          <a:noFill/>
        </p:spPr>
        <p:txBody>
          <a:bodyPr/>
          <a:lstStyle/>
          <a:p>
            <a:fld id="{EE27767A-187E-43D2-AF15-9C595AA67BD7}" type="slidenum">
              <a:rPr lang="en-US" smtClean="0">
                <a:latin typeface="Arial" pitchFamily="34" charset="0"/>
              </a:rPr>
              <a:pPr/>
              <a:t>123</a:t>
            </a:fld>
            <a:endParaRPr lang="en-US" dirty="0">
              <a:latin typeface="Arial" pitchFamily="34" charset="0"/>
            </a:endParaRPr>
          </a:p>
        </p:txBody>
      </p:sp>
      <p:sp>
        <p:nvSpPr>
          <p:cNvPr id="5" name="Date Placeholder 4"/>
          <p:cNvSpPr>
            <a:spLocks noGrp="1"/>
          </p:cNvSpPr>
          <p:nvPr>
            <p:ph type="dt" idx="10"/>
          </p:nvPr>
        </p:nvSpPr>
        <p:spPr/>
        <p:txBody>
          <a:bodyPr/>
          <a:lstStyle/>
          <a:p>
            <a:pPr>
              <a:defRPr/>
            </a:pPr>
            <a:r>
              <a:rPr lang="en-US" dirty="0"/>
              <a:t>University of Texas, Houston, 2010</a:t>
            </a:r>
          </a:p>
        </p:txBody>
      </p:sp>
      <p:sp>
        <p:nvSpPr>
          <p:cNvPr id="6" name="Header Placeholder 5"/>
          <p:cNvSpPr>
            <a:spLocks noGrp="1"/>
          </p:cNvSpPr>
          <p:nvPr>
            <p:ph type="hdr" sz="quarter" idx="11"/>
          </p:nvPr>
        </p:nvSpPr>
        <p:spPr/>
        <p:txBody>
          <a:bodyPr/>
          <a:lstStyle/>
          <a:p>
            <a:pPr>
              <a:defRPr/>
            </a:pPr>
            <a:r>
              <a:rPr lang="en-US" dirty="0"/>
              <a:t>Dr. Bouquot, The Abused Mouth</a:t>
            </a:r>
          </a:p>
        </p:txBody>
      </p:sp>
    </p:spTree>
    <p:extLst>
      <p:ext uri="{BB962C8B-B14F-4D97-AF65-F5344CB8AC3E}">
        <p14:creationId xmlns:p14="http://schemas.microsoft.com/office/powerpoint/2010/main" val="1746694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p:spPr>
        <p:txBody>
          <a:bodyPr/>
          <a:lstStyle/>
          <a:p>
            <a:pPr eaLnBrk="1" hangingPunct="1"/>
            <a:endParaRPr lang="en-US"/>
          </a:p>
        </p:txBody>
      </p:sp>
      <p:sp>
        <p:nvSpPr>
          <p:cNvPr id="184324" name="Slide Number Placeholder 3"/>
          <p:cNvSpPr>
            <a:spLocks noGrp="1"/>
          </p:cNvSpPr>
          <p:nvPr>
            <p:ph type="sldNum" sz="quarter" idx="5"/>
          </p:nvPr>
        </p:nvSpPr>
        <p:spPr>
          <a:noFill/>
        </p:spPr>
        <p:txBody>
          <a:bodyPr/>
          <a:lstStyle/>
          <a:p>
            <a:fld id="{C1B76F14-3B43-4F55-9AE4-DAA7B4E2AFF7}" type="slidenum">
              <a:rPr lang="en-US" smtClean="0"/>
              <a:pPr/>
              <a:t>9</a:t>
            </a:fld>
            <a:endParaRPr lang="en-US"/>
          </a:p>
        </p:txBody>
      </p:sp>
      <p:sp>
        <p:nvSpPr>
          <p:cNvPr id="5" name="Date Placeholder 4"/>
          <p:cNvSpPr>
            <a:spLocks noGrp="1"/>
          </p:cNvSpPr>
          <p:nvPr>
            <p:ph type="dt" idx="10"/>
          </p:nvPr>
        </p:nvSpPr>
        <p:spPr/>
        <p:txBody>
          <a:bodyPr/>
          <a:lstStyle/>
          <a:p>
            <a:pPr>
              <a:defRPr/>
            </a:pPr>
            <a:r>
              <a:rPr lang="en-US"/>
              <a:t>June, 2010</a:t>
            </a:r>
          </a:p>
        </p:txBody>
      </p:sp>
      <p:sp>
        <p:nvSpPr>
          <p:cNvPr id="6" name="Header Placeholder 5"/>
          <p:cNvSpPr>
            <a:spLocks noGrp="1"/>
          </p:cNvSpPr>
          <p:nvPr>
            <p:ph type="hdr" sz="quarter" idx="11"/>
          </p:nvPr>
        </p:nvSpPr>
        <p:spPr/>
        <p:txBody>
          <a:bodyPr/>
          <a:lstStyle/>
          <a:p>
            <a:pPr>
              <a:defRPr/>
            </a:pPr>
            <a:r>
              <a:rPr lang="en-US"/>
              <a:t>Dr. Bouquot, Pediatric Oral Pathology</a:t>
            </a:r>
          </a:p>
        </p:txBody>
      </p:sp>
    </p:spTree>
    <p:extLst>
      <p:ext uri="{BB962C8B-B14F-4D97-AF65-F5344CB8AC3E}">
        <p14:creationId xmlns:p14="http://schemas.microsoft.com/office/powerpoint/2010/main" val="92793650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xfrm>
            <a:off x="381000" y="685800"/>
            <a:ext cx="6096000" cy="3429000"/>
          </a:xfrm>
          <a:ln/>
        </p:spPr>
      </p:sp>
      <p:sp>
        <p:nvSpPr>
          <p:cNvPr id="270339" name="Notes Placeholder 2"/>
          <p:cNvSpPr>
            <a:spLocks noGrp="1"/>
          </p:cNvSpPr>
          <p:nvPr>
            <p:ph type="body" idx="1"/>
          </p:nvPr>
        </p:nvSpPr>
        <p:spPr>
          <a:noFill/>
          <a:ln/>
        </p:spPr>
        <p:txBody>
          <a:bodyPr/>
          <a:lstStyle/>
          <a:p>
            <a:endParaRPr lang="en-US" dirty="0">
              <a:latin typeface="Arial" pitchFamily="34" charset="0"/>
            </a:endParaRPr>
          </a:p>
        </p:txBody>
      </p:sp>
      <p:sp>
        <p:nvSpPr>
          <p:cNvPr id="270340" name="Slide Number Placeholder 3"/>
          <p:cNvSpPr>
            <a:spLocks noGrp="1"/>
          </p:cNvSpPr>
          <p:nvPr>
            <p:ph type="sldNum" sz="quarter" idx="5"/>
          </p:nvPr>
        </p:nvSpPr>
        <p:spPr>
          <a:noFill/>
        </p:spPr>
        <p:txBody>
          <a:bodyPr/>
          <a:lstStyle/>
          <a:p>
            <a:fld id="{EE27767A-187E-43D2-AF15-9C595AA67BD7}" type="slidenum">
              <a:rPr lang="en-US" smtClean="0">
                <a:latin typeface="Arial" pitchFamily="34" charset="0"/>
              </a:rPr>
              <a:pPr/>
              <a:t>124</a:t>
            </a:fld>
            <a:endParaRPr lang="en-US" dirty="0">
              <a:latin typeface="Arial" pitchFamily="34" charset="0"/>
            </a:endParaRPr>
          </a:p>
        </p:txBody>
      </p:sp>
      <p:sp>
        <p:nvSpPr>
          <p:cNvPr id="5" name="Date Placeholder 4"/>
          <p:cNvSpPr>
            <a:spLocks noGrp="1"/>
          </p:cNvSpPr>
          <p:nvPr>
            <p:ph type="dt" idx="10"/>
          </p:nvPr>
        </p:nvSpPr>
        <p:spPr/>
        <p:txBody>
          <a:bodyPr/>
          <a:lstStyle/>
          <a:p>
            <a:pPr>
              <a:defRPr/>
            </a:pPr>
            <a:r>
              <a:rPr lang="en-US" dirty="0"/>
              <a:t>University of Texas, Houston, 2010</a:t>
            </a:r>
          </a:p>
        </p:txBody>
      </p:sp>
      <p:sp>
        <p:nvSpPr>
          <p:cNvPr id="6" name="Header Placeholder 5"/>
          <p:cNvSpPr>
            <a:spLocks noGrp="1"/>
          </p:cNvSpPr>
          <p:nvPr>
            <p:ph type="hdr" sz="quarter" idx="11"/>
          </p:nvPr>
        </p:nvSpPr>
        <p:spPr/>
        <p:txBody>
          <a:bodyPr/>
          <a:lstStyle/>
          <a:p>
            <a:pPr>
              <a:defRPr/>
            </a:pPr>
            <a:r>
              <a:rPr lang="en-US" dirty="0"/>
              <a:t>Dr. Bouquot, The Abused Mouth</a:t>
            </a:r>
          </a:p>
        </p:txBody>
      </p:sp>
    </p:spTree>
    <p:extLst>
      <p:ext uri="{BB962C8B-B14F-4D97-AF65-F5344CB8AC3E}">
        <p14:creationId xmlns:p14="http://schemas.microsoft.com/office/powerpoint/2010/main" val="185928383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xfrm>
            <a:off x="381000" y="685800"/>
            <a:ext cx="6096000" cy="3429000"/>
          </a:xfrm>
          <a:ln/>
        </p:spPr>
      </p:sp>
      <p:sp>
        <p:nvSpPr>
          <p:cNvPr id="270339" name="Notes Placeholder 2"/>
          <p:cNvSpPr>
            <a:spLocks noGrp="1"/>
          </p:cNvSpPr>
          <p:nvPr>
            <p:ph type="body" idx="1"/>
          </p:nvPr>
        </p:nvSpPr>
        <p:spPr>
          <a:noFill/>
          <a:ln/>
        </p:spPr>
        <p:txBody>
          <a:bodyPr/>
          <a:lstStyle/>
          <a:p>
            <a:endParaRPr lang="en-US" dirty="0">
              <a:latin typeface="Arial" pitchFamily="34" charset="0"/>
            </a:endParaRPr>
          </a:p>
        </p:txBody>
      </p:sp>
      <p:sp>
        <p:nvSpPr>
          <p:cNvPr id="270340" name="Slide Number Placeholder 3"/>
          <p:cNvSpPr>
            <a:spLocks noGrp="1"/>
          </p:cNvSpPr>
          <p:nvPr>
            <p:ph type="sldNum" sz="quarter" idx="5"/>
          </p:nvPr>
        </p:nvSpPr>
        <p:spPr>
          <a:noFill/>
        </p:spPr>
        <p:txBody>
          <a:bodyPr/>
          <a:lstStyle/>
          <a:p>
            <a:fld id="{EE27767A-187E-43D2-AF15-9C595AA67BD7}" type="slidenum">
              <a:rPr lang="en-US" smtClean="0">
                <a:latin typeface="Arial" pitchFamily="34" charset="0"/>
              </a:rPr>
              <a:pPr/>
              <a:t>125</a:t>
            </a:fld>
            <a:endParaRPr lang="en-US" dirty="0">
              <a:latin typeface="Arial" pitchFamily="34" charset="0"/>
            </a:endParaRPr>
          </a:p>
        </p:txBody>
      </p:sp>
      <p:sp>
        <p:nvSpPr>
          <p:cNvPr id="5" name="Date Placeholder 4"/>
          <p:cNvSpPr>
            <a:spLocks noGrp="1"/>
          </p:cNvSpPr>
          <p:nvPr>
            <p:ph type="dt" idx="10"/>
          </p:nvPr>
        </p:nvSpPr>
        <p:spPr/>
        <p:txBody>
          <a:bodyPr/>
          <a:lstStyle/>
          <a:p>
            <a:pPr>
              <a:defRPr/>
            </a:pPr>
            <a:r>
              <a:rPr lang="en-US" dirty="0"/>
              <a:t>University of Texas, Houston, 2010</a:t>
            </a:r>
          </a:p>
        </p:txBody>
      </p:sp>
      <p:sp>
        <p:nvSpPr>
          <p:cNvPr id="6" name="Header Placeholder 5"/>
          <p:cNvSpPr>
            <a:spLocks noGrp="1"/>
          </p:cNvSpPr>
          <p:nvPr>
            <p:ph type="hdr" sz="quarter" idx="11"/>
          </p:nvPr>
        </p:nvSpPr>
        <p:spPr/>
        <p:txBody>
          <a:bodyPr/>
          <a:lstStyle/>
          <a:p>
            <a:pPr>
              <a:defRPr/>
            </a:pPr>
            <a:r>
              <a:rPr lang="en-US" dirty="0"/>
              <a:t>Dr. Bouquot, The Abused Mouth</a:t>
            </a:r>
          </a:p>
        </p:txBody>
      </p:sp>
    </p:spTree>
    <p:extLst>
      <p:ext uri="{BB962C8B-B14F-4D97-AF65-F5344CB8AC3E}">
        <p14:creationId xmlns:p14="http://schemas.microsoft.com/office/powerpoint/2010/main" val="156265762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xfrm>
            <a:off x="381000" y="685800"/>
            <a:ext cx="6096000" cy="3429000"/>
          </a:xfrm>
          <a:ln/>
        </p:spPr>
      </p:sp>
      <p:sp>
        <p:nvSpPr>
          <p:cNvPr id="270339" name="Notes Placeholder 2"/>
          <p:cNvSpPr>
            <a:spLocks noGrp="1"/>
          </p:cNvSpPr>
          <p:nvPr>
            <p:ph type="body" idx="1"/>
          </p:nvPr>
        </p:nvSpPr>
        <p:spPr>
          <a:noFill/>
          <a:ln/>
        </p:spPr>
        <p:txBody>
          <a:bodyPr/>
          <a:lstStyle/>
          <a:p>
            <a:endParaRPr lang="en-US" dirty="0">
              <a:latin typeface="Arial" pitchFamily="34" charset="0"/>
            </a:endParaRPr>
          </a:p>
        </p:txBody>
      </p:sp>
      <p:sp>
        <p:nvSpPr>
          <p:cNvPr id="270340" name="Slide Number Placeholder 3"/>
          <p:cNvSpPr>
            <a:spLocks noGrp="1"/>
          </p:cNvSpPr>
          <p:nvPr>
            <p:ph type="sldNum" sz="quarter" idx="5"/>
          </p:nvPr>
        </p:nvSpPr>
        <p:spPr>
          <a:noFill/>
        </p:spPr>
        <p:txBody>
          <a:bodyPr/>
          <a:lstStyle/>
          <a:p>
            <a:fld id="{EE27767A-187E-43D2-AF15-9C595AA67BD7}" type="slidenum">
              <a:rPr lang="en-US" smtClean="0">
                <a:latin typeface="Arial" pitchFamily="34" charset="0"/>
              </a:rPr>
              <a:pPr/>
              <a:t>126</a:t>
            </a:fld>
            <a:endParaRPr lang="en-US" dirty="0">
              <a:latin typeface="Arial" pitchFamily="34" charset="0"/>
            </a:endParaRPr>
          </a:p>
        </p:txBody>
      </p:sp>
      <p:sp>
        <p:nvSpPr>
          <p:cNvPr id="5" name="Date Placeholder 4"/>
          <p:cNvSpPr>
            <a:spLocks noGrp="1"/>
          </p:cNvSpPr>
          <p:nvPr>
            <p:ph type="dt" idx="10"/>
          </p:nvPr>
        </p:nvSpPr>
        <p:spPr/>
        <p:txBody>
          <a:bodyPr/>
          <a:lstStyle/>
          <a:p>
            <a:pPr>
              <a:defRPr/>
            </a:pPr>
            <a:r>
              <a:rPr lang="en-US" dirty="0"/>
              <a:t>University of Texas, Houston, 2010</a:t>
            </a:r>
          </a:p>
        </p:txBody>
      </p:sp>
      <p:sp>
        <p:nvSpPr>
          <p:cNvPr id="6" name="Header Placeholder 5"/>
          <p:cNvSpPr>
            <a:spLocks noGrp="1"/>
          </p:cNvSpPr>
          <p:nvPr>
            <p:ph type="hdr" sz="quarter" idx="11"/>
          </p:nvPr>
        </p:nvSpPr>
        <p:spPr/>
        <p:txBody>
          <a:bodyPr/>
          <a:lstStyle/>
          <a:p>
            <a:pPr>
              <a:defRPr/>
            </a:pPr>
            <a:r>
              <a:rPr lang="en-US" dirty="0"/>
              <a:t>Dr. Bouquot, The Abused Mouth</a:t>
            </a:r>
          </a:p>
        </p:txBody>
      </p:sp>
    </p:spTree>
    <p:extLst>
      <p:ext uri="{BB962C8B-B14F-4D97-AF65-F5344CB8AC3E}">
        <p14:creationId xmlns:p14="http://schemas.microsoft.com/office/powerpoint/2010/main" val="378753210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xfrm>
            <a:off x="381000" y="685800"/>
            <a:ext cx="6096000" cy="3429000"/>
          </a:xfrm>
          <a:ln/>
        </p:spPr>
      </p:sp>
      <p:sp>
        <p:nvSpPr>
          <p:cNvPr id="270339" name="Notes Placeholder 2"/>
          <p:cNvSpPr>
            <a:spLocks noGrp="1"/>
          </p:cNvSpPr>
          <p:nvPr>
            <p:ph type="body" idx="1"/>
          </p:nvPr>
        </p:nvSpPr>
        <p:spPr>
          <a:noFill/>
          <a:ln/>
        </p:spPr>
        <p:txBody>
          <a:bodyPr/>
          <a:lstStyle/>
          <a:p>
            <a:endParaRPr lang="en-US" dirty="0">
              <a:latin typeface="Arial" pitchFamily="34" charset="0"/>
            </a:endParaRPr>
          </a:p>
        </p:txBody>
      </p:sp>
      <p:sp>
        <p:nvSpPr>
          <p:cNvPr id="270340" name="Slide Number Placeholder 3"/>
          <p:cNvSpPr>
            <a:spLocks noGrp="1"/>
          </p:cNvSpPr>
          <p:nvPr>
            <p:ph type="sldNum" sz="quarter" idx="5"/>
          </p:nvPr>
        </p:nvSpPr>
        <p:spPr>
          <a:noFill/>
        </p:spPr>
        <p:txBody>
          <a:bodyPr/>
          <a:lstStyle/>
          <a:p>
            <a:fld id="{EE27767A-187E-43D2-AF15-9C595AA67BD7}" type="slidenum">
              <a:rPr lang="en-US" smtClean="0">
                <a:latin typeface="Arial" pitchFamily="34" charset="0"/>
              </a:rPr>
              <a:pPr/>
              <a:t>127</a:t>
            </a:fld>
            <a:endParaRPr lang="en-US" dirty="0">
              <a:latin typeface="Arial" pitchFamily="34" charset="0"/>
            </a:endParaRPr>
          </a:p>
        </p:txBody>
      </p:sp>
      <p:sp>
        <p:nvSpPr>
          <p:cNvPr id="5" name="Date Placeholder 4"/>
          <p:cNvSpPr>
            <a:spLocks noGrp="1"/>
          </p:cNvSpPr>
          <p:nvPr>
            <p:ph type="dt" idx="10"/>
          </p:nvPr>
        </p:nvSpPr>
        <p:spPr/>
        <p:txBody>
          <a:bodyPr/>
          <a:lstStyle/>
          <a:p>
            <a:pPr>
              <a:defRPr/>
            </a:pPr>
            <a:r>
              <a:rPr lang="en-US" dirty="0"/>
              <a:t>University of Texas, Houston, 2010</a:t>
            </a:r>
          </a:p>
        </p:txBody>
      </p:sp>
      <p:sp>
        <p:nvSpPr>
          <p:cNvPr id="6" name="Header Placeholder 5"/>
          <p:cNvSpPr>
            <a:spLocks noGrp="1"/>
          </p:cNvSpPr>
          <p:nvPr>
            <p:ph type="hdr" sz="quarter" idx="11"/>
          </p:nvPr>
        </p:nvSpPr>
        <p:spPr/>
        <p:txBody>
          <a:bodyPr/>
          <a:lstStyle/>
          <a:p>
            <a:pPr>
              <a:defRPr/>
            </a:pPr>
            <a:r>
              <a:rPr lang="en-US" dirty="0"/>
              <a:t>Dr. Bouquot, The Abused Mouth</a:t>
            </a:r>
          </a:p>
        </p:txBody>
      </p:sp>
    </p:spTree>
    <p:extLst>
      <p:ext uri="{BB962C8B-B14F-4D97-AF65-F5344CB8AC3E}">
        <p14:creationId xmlns:p14="http://schemas.microsoft.com/office/powerpoint/2010/main" val="403542221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xfrm>
            <a:off x="381000" y="685800"/>
            <a:ext cx="6096000" cy="3429000"/>
          </a:xfrm>
          <a:ln/>
        </p:spPr>
      </p:sp>
      <p:sp>
        <p:nvSpPr>
          <p:cNvPr id="270339" name="Notes Placeholder 2"/>
          <p:cNvSpPr>
            <a:spLocks noGrp="1"/>
          </p:cNvSpPr>
          <p:nvPr>
            <p:ph type="body" idx="1"/>
          </p:nvPr>
        </p:nvSpPr>
        <p:spPr>
          <a:noFill/>
          <a:ln/>
        </p:spPr>
        <p:txBody>
          <a:bodyPr/>
          <a:lstStyle/>
          <a:p>
            <a:endParaRPr lang="en-US" dirty="0">
              <a:latin typeface="Arial" pitchFamily="34" charset="0"/>
            </a:endParaRPr>
          </a:p>
        </p:txBody>
      </p:sp>
      <p:sp>
        <p:nvSpPr>
          <p:cNvPr id="270340" name="Slide Number Placeholder 3"/>
          <p:cNvSpPr>
            <a:spLocks noGrp="1"/>
          </p:cNvSpPr>
          <p:nvPr>
            <p:ph type="sldNum" sz="quarter" idx="5"/>
          </p:nvPr>
        </p:nvSpPr>
        <p:spPr>
          <a:noFill/>
        </p:spPr>
        <p:txBody>
          <a:bodyPr/>
          <a:lstStyle/>
          <a:p>
            <a:fld id="{EE27767A-187E-43D2-AF15-9C595AA67BD7}" type="slidenum">
              <a:rPr lang="en-US" smtClean="0">
                <a:latin typeface="Arial" pitchFamily="34" charset="0"/>
              </a:rPr>
              <a:pPr/>
              <a:t>128</a:t>
            </a:fld>
            <a:endParaRPr lang="en-US" dirty="0">
              <a:latin typeface="Arial" pitchFamily="34" charset="0"/>
            </a:endParaRPr>
          </a:p>
        </p:txBody>
      </p:sp>
      <p:sp>
        <p:nvSpPr>
          <p:cNvPr id="5" name="Date Placeholder 4"/>
          <p:cNvSpPr>
            <a:spLocks noGrp="1"/>
          </p:cNvSpPr>
          <p:nvPr>
            <p:ph type="dt" idx="10"/>
          </p:nvPr>
        </p:nvSpPr>
        <p:spPr/>
        <p:txBody>
          <a:bodyPr/>
          <a:lstStyle/>
          <a:p>
            <a:pPr>
              <a:defRPr/>
            </a:pPr>
            <a:r>
              <a:rPr lang="en-US" dirty="0"/>
              <a:t>University of Texas, Houston, 2010</a:t>
            </a:r>
          </a:p>
        </p:txBody>
      </p:sp>
      <p:sp>
        <p:nvSpPr>
          <p:cNvPr id="6" name="Header Placeholder 5"/>
          <p:cNvSpPr>
            <a:spLocks noGrp="1"/>
          </p:cNvSpPr>
          <p:nvPr>
            <p:ph type="hdr" sz="quarter" idx="11"/>
          </p:nvPr>
        </p:nvSpPr>
        <p:spPr/>
        <p:txBody>
          <a:bodyPr/>
          <a:lstStyle/>
          <a:p>
            <a:pPr>
              <a:defRPr/>
            </a:pPr>
            <a:r>
              <a:rPr lang="en-US" dirty="0"/>
              <a:t>Dr. Bouquot, The Abused Mouth</a:t>
            </a:r>
          </a:p>
        </p:txBody>
      </p:sp>
    </p:spTree>
    <p:extLst>
      <p:ext uri="{BB962C8B-B14F-4D97-AF65-F5344CB8AC3E}">
        <p14:creationId xmlns:p14="http://schemas.microsoft.com/office/powerpoint/2010/main" val="230576038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xfrm>
            <a:off x="381000" y="685800"/>
            <a:ext cx="6096000" cy="3429000"/>
          </a:xfrm>
          <a:ln/>
        </p:spPr>
      </p:sp>
      <p:sp>
        <p:nvSpPr>
          <p:cNvPr id="271363" name="Notes Placeholder 2"/>
          <p:cNvSpPr>
            <a:spLocks noGrp="1"/>
          </p:cNvSpPr>
          <p:nvPr>
            <p:ph type="body" idx="1"/>
          </p:nvPr>
        </p:nvSpPr>
        <p:spPr>
          <a:noFill/>
          <a:ln/>
        </p:spPr>
        <p:txBody>
          <a:bodyPr/>
          <a:lstStyle/>
          <a:p>
            <a:pPr eaLnBrk="1" hangingPunct="1"/>
            <a:endParaRPr lang="en-US" dirty="0">
              <a:latin typeface="Arial" pitchFamily="34" charset="0"/>
            </a:endParaRPr>
          </a:p>
        </p:txBody>
      </p:sp>
      <p:sp>
        <p:nvSpPr>
          <p:cNvPr id="271364" name="Slide Number Placeholder 3"/>
          <p:cNvSpPr>
            <a:spLocks noGrp="1"/>
          </p:cNvSpPr>
          <p:nvPr>
            <p:ph type="sldNum" sz="quarter" idx="5"/>
          </p:nvPr>
        </p:nvSpPr>
        <p:spPr>
          <a:noFill/>
        </p:spPr>
        <p:txBody>
          <a:bodyPr/>
          <a:lstStyle/>
          <a:p>
            <a:fld id="{AE0BF87C-00BB-4105-BEFF-1BD8CC470621}" type="slidenum">
              <a:rPr lang="en-US" smtClean="0">
                <a:latin typeface="Arial" pitchFamily="34" charset="0"/>
              </a:rPr>
              <a:pPr/>
              <a:t>129</a:t>
            </a:fld>
            <a:endParaRPr lang="en-US" dirty="0">
              <a:latin typeface="Arial" pitchFamily="34" charset="0"/>
            </a:endParaRPr>
          </a:p>
        </p:txBody>
      </p:sp>
      <p:sp>
        <p:nvSpPr>
          <p:cNvPr id="5" name="Date Placeholder 4"/>
          <p:cNvSpPr>
            <a:spLocks noGrp="1"/>
          </p:cNvSpPr>
          <p:nvPr>
            <p:ph type="dt" idx="10"/>
          </p:nvPr>
        </p:nvSpPr>
        <p:spPr/>
        <p:txBody>
          <a:bodyPr/>
          <a:lstStyle/>
          <a:p>
            <a:pPr>
              <a:defRPr/>
            </a:pPr>
            <a:r>
              <a:rPr lang="en-US" dirty="0"/>
              <a:t>University of Texas, Houston, 2010</a:t>
            </a:r>
          </a:p>
        </p:txBody>
      </p:sp>
      <p:sp>
        <p:nvSpPr>
          <p:cNvPr id="6" name="Header Placeholder 5"/>
          <p:cNvSpPr>
            <a:spLocks noGrp="1"/>
          </p:cNvSpPr>
          <p:nvPr>
            <p:ph type="hdr" sz="quarter" idx="11"/>
          </p:nvPr>
        </p:nvSpPr>
        <p:spPr/>
        <p:txBody>
          <a:bodyPr/>
          <a:lstStyle/>
          <a:p>
            <a:pPr>
              <a:defRPr/>
            </a:pPr>
            <a:r>
              <a:rPr lang="en-US" dirty="0"/>
              <a:t>Dr. Bouquot, The Abused Mouth</a:t>
            </a:r>
          </a:p>
        </p:txBody>
      </p:sp>
    </p:spTree>
    <p:extLst>
      <p:ext uri="{BB962C8B-B14F-4D97-AF65-F5344CB8AC3E}">
        <p14:creationId xmlns:p14="http://schemas.microsoft.com/office/powerpoint/2010/main" val="250092340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00F29DB3-2A82-42AD-91E8-BF4F2597950E}" type="slidenum">
              <a:rPr lang="en-US"/>
              <a:pPr/>
              <a:t>130</a:t>
            </a:fld>
            <a:endParaRPr lang="en-US" dirty="0"/>
          </a:p>
        </p:txBody>
      </p:sp>
      <p:sp>
        <p:nvSpPr>
          <p:cNvPr id="274435" name="Rectangle 2"/>
          <p:cNvSpPr>
            <a:spLocks noGrp="1" noRot="1" noChangeAspect="1" noChangeArrowheads="1" noTextEdit="1"/>
          </p:cNvSpPr>
          <p:nvPr>
            <p:ph type="sldImg"/>
          </p:nvPr>
        </p:nvSpPr>
        <p:spPr>
          <a:xfrm>
            <a:off x="381000" y="685800"/>
            <a:ext cx="6096000" cy="3429000"/>
          </a:xfrm>
          <a:ln/>
        </p:spPr>
      </p:sp>
      <p:sp>
        <p:nvSpPr>
          <p:cNvPr id="274436" name="Rectangle 3"/>
          <p:cNvSpPr>
            <a:spLocks noGrp="1" noChangeArrowheads="1"/>
          </p:cNvSpPr>
          <p:nvPr>
            <p:ph type="body" idx="1"/>
          </p:nvPr>
        </p:nvSpPr>
        <p:spPr>
          <a:noFill/>
          <a:ln/>
        </p:spPr>
        <p:txBody>
          <a:bodyPr/>
          <a:lstStyle/>
          <a:p>
            <a:pPr eaLnBrk="1" hangingPunct="1"/>
            <a:endParaRPr lang="en-US" dirty="0"/>
          </a:p>
        </p:txBody>
      </p:sp>
      <p:sp>
        <p:nvSpPr>
          <p:cNvPr id="5" name="Date Placeholder 4"/>
          <p:cNvSpPr>
            <a:spLocks noGrp="1"/>
          </p:cNvSpPr>
          <p:nvPr>
            <p:ph type="dt" idx="10"/>
          </p:nvPr>
        </p:nvSpPr>
        <p:spPr/>
        <p:txBody>
          <a:bodyPr/>
          <a:lstStyle/>
          <a:p>
            <a:pPr>
              <a:defRPr/>
            </a:pPr>
            <a:r>
              <a:rPr lang="en-US" dirty="0"/>
              <a:t>May, 2009</a:t>
            </a:r>
          </a:p>
        </p:txBody>
      </p:sp>
      <p:sp>
        <p:nvSpPr>
          <p:cNvPr id="6" name="Header Placeholder 5"/>
          <p:cNvSpPr>
            <a:spLocks noGrp="1"/>
          </p:cNvSpPr>
          <p:nvPr>
            <p:ph type="hdr" sz="quarter" idx="11"/>
          </p:nvPr>
        </p:nvSpPr>
        <p:spPr/>
        <p:txBody>
          <a:bodyPr/>
          <a:lstStyle/>
          <a:p>
            <a:pPr>
              <a:defRPr/>
            </a:pPr>
            <a:r>
              <a:rPr lang="en-US" dirty="0"/>
              <a:t>Dr. Bouquot, Oral Precancer</a:t>
            </a:r>
          </a:p>
        </p:txBody>
      </p:sp>
    </p:spTree>
    <p:extLst>
      <p:ext uri="{BB962C8B-B14F-4D97-AF65-F5344CB8AC3E}">
        <p14:creationId xmlns:p14="http://schemas.microsoft.com/office/powerpoint/2010/main" val="71297947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381000" y="685800"/>
            <a:ext cx="6096000" cy="3429000"/>
          </a:xfrm>
          <a:ln/>
        </p:spPr>
      </p:sp>
      <p:sp>
        <p:nvSpPr>
          <p:cNvPr id="132099" name="Notes Placeholder 2"/>
          <p:cNvSpPr>
            <a:spLocks noGrp="1"/>
          </p:cNvSpPr>
          <p:nvPr>
            <p:ph type="body" idx="1"/>
          </p:nvPr>
        </p:nvSpPr>
        <p:spPr>
          <a:noFill/>
          <a:ln/>
        </p:spPr>
        <p:txBody>
          <a:bodyPr/>
          <a:lstStyle/>
          <a:p>
            <a:pPr eaLnBrk="1" hangingPunct="1"/>
            <a:endParaRPr lang="en-US" dirty="0"/>
          </a:p>
        </p:txBody>
      </p:sp>
      <p:sp>
        <p:nvSpPr>
          <p:cNvPr id="132100" name="Slide Number Placeholder 3"/>
          <p:cNvSpPr>
            <a:spLocks noGrp="1"/>
          </p:cNvSpPr>
          <p:nvPr>
            <p:ph type="sldNum" sz="quarter" idx="5"/>
          </p:nvPr>
        </p:nvSpPr>
        <p:spPr>
          <a:noFill/>
        </p:spPr>
        <p:txBody>
          <a:bodyPr/>
          <a:lstStyle/>
          <a:p>
            <a:fld id="{99580DE0-BB2B-4E13-A70B-1E411D0D8CDF}" type="slidenum">
              <a:rPr lang="en-US" smtClean="0"/>
              <a:pPr/>
              <a:t>131</a:t>
            </a:fld>
            <a:endParaRPr lang="en-US" dirty="0"/>
          </a:p>
        </p:txBody>
      </p:sp>
      <p:sp>
        <p:nvSpPr>
          <p:cNvPr id="5" name="Date Placeholder 4"/>
          <p:cNvSpPr>
            <a:spLocks noGrp="1"/>
          </p:cNvSpPr>
          <p:nvPr>
            <p:ph type="dt" idx="10"/>
          </p:nvPr>
        </p:nvSpPr>
        <p:spPr/>
        <p:txBody>
          <a:bodyPr/>
          <a:lstStyle/>
          <a:p>
            <a:pPr>
              <a:defRPr/>
            </a:pPr>
            <a:r>
              <a:rPr lang="en-US" dirty="0"/>
              <a:t>University of Texas, Houston, 2010</a:t>
            </a:r>
          </a:p>
        </p:txBody>
      </p:sp>
      <p:sp>
        <p:nvSpPr>
          <p:cNvPr id="6" name="Header Placeholder 5"/>
          <p:cNvSpPr>
            <a:spLocks noGrp="1"/>
          </p:cNvSpPr>
          <p:nvPr>
            <p:ph type="hdr" sz="quarter" idx="11"/>
          </p:nvPr>
        </p:nvSpPr>
        <p:spPr/>
        <p:txBody>
          <a:bodyPr/>
          <a:lstStyle/>
          <a:p>
            <a:pPr>
              <a:defRPr/>
            </a:pPr>
            <a:r>
              <a:rPr lang="en-US" dirty="0"/>
              <a:t>Dr. Bouquot, The Abused Mouth</a:t>
            </a:r>
          </a:p>
        </p:txBody>
      </p:sp>
    </p:spTree>
    <p:extLst>
      <p:ext uri="{BB962C8B-B14F-4D97-AF65-F5344CB8AC3E}">
        <p14:creationId xmlns:p14="http://schemas.microsoft.com/office/powerpoint/2010/main" val="171319529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xfrm>
            <a:off x="381000" y="685800"/>
            <a:ext cx="6096000" cy="3429000"/>
          </a:xfrm>
          <a:ln/>
        </p:spPr>
      </p:sp>
      <p:sp>
        <p:nvSpPr>
          <p:cNvPr id="375811" name="Notes Placeholder 2"/>
          <p:cNvSpPr>
            <a:spLocks noGrp="1"/>
          </p:cNvSpPr>
          <p:nvPr>
            <p:ph type="body" idx="1"/>
          </p:nvPr>
        </p:nvSpPr>
        <p:spPr>
          <a:noFill/>
          <a:ln/>
        </p:spPr>
        <p:txBody>
          <a:bodyPr/>
          <a:lstStyle/>
          <a:p>
            <a:endParaRPr lang="en-US" dirty="0">
              <a:latin typeface="Arial" pitchFamily="34" charset="0"/>
            </a:endParaRPr>
          </a:p>
        </p:txBody>
      </p:sp>
      <p:sp>
        <p:nvSpPr>
          <p:cNvPr id="373764" name="Slide Number Placeholder 3"/>
          <p:cNvSpPr>
            <a:spLocks noGrp="1"/>
          </p:cNvSpPr>
          <p:nvPr>
            <p:ph type="sldNum" sz="quarter" idx="5"/>
          </p:nvPr>
        </p:nvSpPr>
        <p:spPr/>
        <p:txBody>
          <a:bodyPr/>
          <a:lstStyle/>
          <a:p>
            <a:pPr>
              <a:defRPr/>
            </a:pPr>
            <a:fld id="{F61183F0-53CD-448B-8F78-4AD4A892D355}" type="slidenum">
              <a:rPr lang="en-US" smtClean="0"/>
              <a:pPr>
                <a:defRPr/>
              </a:pPr>
              <a:t>132</a:t>
            </a:fld>
            <a:endParaRPr lang="en-US" dirty="0"/>
          </a:p>
        </p:txBody>
      </p:sp>
      <p:sp>
        <p:nvSpPr>
          <p:cNvPr id="5" name="Date Placeholder 4"/>
          <p:cNvSpPr>
            <a:spLocks noGrp="1"/>
          </p:cNvSpPr>
          <p:nvPr>
            <p:ph type="dt" idx="10"/>
          </p:nvPr>
        </p:nvSpPr>
        <p:spPr/>
        <p:txBody>
          <a:bodyPr/>
          <a:lstStyle/>
          <a:p>
            <a:pPr>
              <a:defRPr/>
            </a:pPr>
            <a:r>
              <a:rPr lang="en-US" dirty="0"/>
              <a:t>University of Texas, Houston, 2010</a:t>
            </a:r>
          </a:p>
        </p:txBody>
      </p:sp>
      <p:sp>
        <p:nvSpPr>
          <p:cNvPr id="6" name="Header Placeholder 5"/>
          <p:cNvSpPr>
            <a:spLocks noGrp="1"/>
          </p:cNvSpPr>
          <p:nvPr>
            <p:ph type="hdr" sz="quarter" idx="11"/>
          </p:nvPr>
        </p:nvSpPr>
        <p:spPr/>
        <p:txBody>
          <a:bodyPr/>
          <a:lstStyle/>
          <a:p>
            <a:pPr>
              <a:defRPr/>
            </a:pPr>
            <a:r>
              <a:rPr lang="en-US" dirty="0"/>
              <a:t>Dr. Bouquot, The Abused Mouth</a:t>
            </a:r>
          </a:p>
        </p:txBody>
      </p:sp>
    </p:spTree>
    <p:extLst>
      <p:ext uri="{BB962C8B-B14F-4D97-AF65-F5344CB8AC3E}">
        <p14:creationId xmlns:p14="http://schemas.microsoft.com/office/powerpoint/2010/main" val="174414927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xfrm>
            <a:off x="381000" y="685800"/>
            <a:ext cx="6096000" cy="3429000"/>
          </a:xfrm>
          <a:ln/>
        </p:spPr>
      </p:sp>
      <p:sp>
        <p:nvSpPr>
          <p:cNvPr id="146435" name="Notes Placeholder 2"/>
          <p:cNvSpPr>
            <a:spLocks noGrp="1"/>
          </p:cNvSpPr>
          <p:nvPr>
            <p:ph type="body" idx="1"/>
          </p:nvPr>
        </p:nvSpPr>
        <p:spPr>
          <a:noFill/>
          <a:ln/>
        </p:spPr>
        <p:txBody>
          <a:bodyPr/>
          <a:lstStyle/>
          <a:p>
            <a:endParaRPr lang="en-US" dirty="0"/>
          </a:p>
        </p:txBody>
      </p:sp>
      <p:sp>
        <p:nvSpPr>
          <p:cNvPr id="146436" name="Slide Number Placeholder 3"/>
          <p:cNvSpPr>
            <a:spLocks noGrp="1"/>
          </p:cNvSpPr>
          <p:nvPr>
            <p:ph type="sldNum" sz="quarter" idx="5"/>
          </p:nvPr>
        </p:nvSpPr>
        <p:spPr>
          <a:noFill/>
        </p:spPr>
        <p:txBody>
          <a:bodyPr/>
          <a:lstStyle/>
          <a:p>
            <a:fld id="{C64C4CDA-2F90-462E-841F-2C9CAE65D94A}" type="slidenum">
              <a:rPr lang="en-US" smtClean="0"/>
              <a:pPr/>
              <a:t>133</a:t>
            </a:fld>
            <a:endParaRPr lang="en-US" dirty="0"/>
          </a:p>
        </p:txBody>
      </p:sp>
      <p:sp>
        <p:nvSpPr>
          <p:cNvPr id="5" name="Date Placeholder 4"/>
          <p:cNvSpPr>
            <a:spLocks noGrp="1"/>
          </p:cNvSpPr>
          <p:nvPr>
            <p:ph type="dt" idx="10"/>
          </p:nvPr>
        </p:nvSpPr>
        <p:spPr/>
        <p:txBody>
          <a:bodyPr/>
          <a:lstStyle/>
          <a:p>
            <a:pPr>
              <a:defRPr/>
            </a:pPr>
            <a:r>
              <a:rPr lang="en-US" dirty="0"/>
              <a:t>University of Texas, Houston, 2010</a:t>
            </a:r>
          </a:p>
        </p:txBody>
      </p:sp>
      <p:sp>
        <p:nvSpPr>
          <p:cNvPr id="6" name="Header Placeholder 5"/>
          <p:cNvSpPr>
            <a:spLocks noGrp="1"/>
          </p:cNvSpPr>
          <p:nvPr>
            <p:ph type="hdr" sz="quarter" idx="11"/>
          </p:nvPr>
        </p:nvSpPr>
        <p:spPr/>
        <p:txBody>
          <a:bodyPr/>
          <a:lstStyle/>
          <a:p>
            <a:pPr>
              <a:defRPr/>
            </a:pPr>
            <a:r>
              <a:rPr lang="en-US" dirty="0"/>
              <a:t>Dr. Bouquot, The Abused Mouth</a:t>
            </a:r>
          </a:p>
        </p:txBody>
      </p:sp>
    </p:spTree>
    <p:extLst>
      <p:ext uri="{BB962C8B-B14F-4D97-AF65-F5344CB8AC3E}">
        <p14:creationId xmlns:p14="http://schemas.microsoft.com/office/powerpoint/2010/main" val="1854573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a:defRPr/>
            </a:pPr>
            <a:endParaRPr lang="en-US">
              <a:solidFill>
                <a:srgbClr val="D6ECFF">
                  <a:shade val="75000"/>
                </a:srgbClr>
              </a:solidFill>
            </a:endParaRPr>
          </a:p>
        </p:txBody>
      </p:sp>
      <p:sp>
        <p:nvSpPr>
          <p:cNvPr id="8" name="Footer Placeholder 7"/>
          <p:cNvSpPr>
            <a:spLocks noGrp="1"/>
          </p:cNvSpPr>
          <p:nvPr>
            <p:ph type="ftr" sz="quarter" idx="11"/>
          </p:nvPr>
        </p:nvSpPr>
        <p:spPr/>
        <p:txBody>
          <a:bodyPr/>
          <a:lstStyle/>
          <a:p>
            <a:pPr>
              <a:defRPr/>
            </a:pPr>
            <a:endParaRPr lang="en-US">
              <a:solidFill>
                <a:srgbClr val="D6ECFF">
                  <a:shade val="75000"/>
                </a:srgbClr>
              </a:solidFill>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a:defRPr/>
            </a:pPr>
            <a:fld id="{A4D16931-D798-43F2-8745-E9F6E58803D0}" type="slidenum">
              <a:rPr lang="en-US" smtClean="0">
                <a:solidFill>
                  <a:srgbClr val="D6ECFF">
                    <a:shade val="75000"/>
                  </a:srgbClr>
                </a:solidFill>
              </a:rPr>
              <a:pPr>
                <a:defRPr/>
              </a:pPr>
              <a:t>‹#›</a:t>
            </a:fld>
            <a:endParaRPr lang="en-US">
              <a:solidFill>
                <a:srgbClr val="D6ECFF">
                  <a:shade val="75000"/>
                </a:srgbClr>
              </a:solidFill>
            </a:endParaRPr>
          </a:p>
        </p:txBody>
      </p:sp>
    </p:spTree>
    <p:extLst>
      <p:ext uri="{BB962C8B-B14F-4D97-AF65-F5344CB8AC3E}">
        <p14:creationId xmlns:p14="http://schemas.microsoft.com/office/powerpoint/2010/main" val="328552358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a:defRPr/>
            </a:pPr>
            <a:endParaRPr lang="en-US">
              <a:solidFill>
                <a:srgbClr val="D6ECFF">
                  <a:shade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D6ECFF">
                  <a:shade val="75000"/>
                </a:srgbClr>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632847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a:defRPr/>
            </a:pPr>
            <a:endParaRPr lang="en-US">
              <a:solidFill>
                <a:srgbClr val="D6ECFF">
                  <a:shade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D6ECFF">
                  <a:shade val="75000"/>
                </a:srgbClr>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220116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a:defRPr/>
            </a:pPr>
            <a:endParaRPr lang="en-US">
              <a:solidFill>
                <a:srgbClr val="D6ECFF">
                  <a:shade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D6ECFF">
                  <a:shade val="75000"/>
                </a:srgbClr>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791852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a:defRPr/>
            </a:pPr>
            <a:endParaRPr lang="en-US">
              <a:solidFill>
                <a:srgbClr val="D6ECFF">
                  <a:shade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D6ECFF">
                  <a:shade val="75000"/>
                </a:srgbClr>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4387251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a:defRPr/>
            </a:pPr>
            <a:endParaRPr lang="en-US">
              <a:solidFill>
                <a:srgbClr val="D6ECFF">
                  <a:shade val="75000"/>
                </a:srgbClr>
              </a:solidFill>
            </a:endParaRPr>
          </a:p>
        </p:txBody>
      </p:sp>
      <p:sp>
        <p:nvSpPr>
          <p:cNvPr id="4" name="Footer Placeholder 3"/>
          <p:cNvSpPr>
            <a:spLocks noGrp="1"/>
          </p:cNvSpPr>
          <p:nvPr>
            <p:ph type="ftr" sz="quarter" idx="11"/>
          </p:nvPr>
        </p:nvSpPr>
        <p:spPr/>
        <p:txBody>
          <a:bodyPr/>
          <a:lstStyle/>
          <a:p>
            <a:pPr>
              <a:defRPr/>
            </a:pPr>
            <a:endParaRPr lang="en-US">
              <a:solidFill>
                <a:srgbClr val="D6ECFF">
                  <a:shade val="75000"/>
                </a:srgbClr>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4805322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a:defRPr/>
            </a:pPr>
            <a:endParaRPr lang="en-US">
              <a:solidFill>
                <a:srgbClr val="D6ECFF">
                  <a:shade val="75000"/>
                </a:srgbClr>
              </a:solidFill>
            </a:endParaRPr>
          </a:p>
        </p:txBody>
      </p:sp>
      <p:sp>
        <p:nvSpPr>
          <p:cNvPr id="4" name="Footer Placeholder 3"/>
          <p:cNvSpPr>
            <a:spLocks noGrp="1"/>
          </p:cNvSpPr>
          <p:nvPr>
            <p:ph type="ftr" sz="quarter" idx="11"/>
          </p:nvPr>
        </p:nvSpPr>
        <p:spPr/>
        <p:txBody>
          <a:bodyPr/>
          <a:lstStyle/>
          <a:p>
            <a:pPr>
              <a:defRPr/>
            </a:pPr>
            <a:endParaRPr lang="en-US">
              <a:solidFill>
                <a:srgbClr val="D6ECFF">
                  <a:shade val="75000"/>
                </a:srgbClr>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9390085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a:defRPr/>
            </a:pPr>
            <a:endParaRPr lang="en-US">
              <a:solidFill>
                <a:srgbClr val="D6ECFF">
                  <a:shade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D6ECFF">
                  <a:shade val="75000"/>
                </a:srgb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685304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a:defRPr/>
            </a:pPr>
            <a:endParaRPr lang="en-US">
              <a:solidFill>
                <a:srgbClr val="D6ECFF">
                  <a:shade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D6ECFF">
                  <a:shade val="75000"/>
                </a:srgb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668355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8636000" y="76201"/>
            <a:ext cx="3352800" cy="288925"/>
          </a:xfrm>
          <a:prstGeom prst="rect">
            <a:avLst/>
          </a:prstGeom>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xfrm>
            <a:off x="10972800" y="6477001"/>
            <a:ext cx="1016000" cy="244475"/>
          </a:xfrm>
          <a:prstGeom prst="rect">
            <a:avLst/>
          </a:prstGeom>
          <a:ln/>
        </p:spPr>
        <p:txBody>
          <a:bodyPr/>
          <a:lstStyle>
            <a:lvl1pPr>
              <a:defRPr/>
            </a:lvl1pPr>
          </a:lstStyle>
          <a:p>
            <a:pPr>
              <a:defRPr/>
            </a:pPr>
            <a:fld id="{8462CA70-AF63-4015-88B7-518D42B3EC6C}" type="slidenum">
              <a:rPr lang="en-US"/>
              <a:pPr>
                <a:defRPr/>
              </a:pPr>
              <a:t>‹#›</a:t>
            </a:fld>
            <a:endParaRPr lang="en-US"/>
          </a:p>
        </p:txBody>
      </p:sp>
      <p:sp>
        <p:nvSpPr>
          <p:cNvPr id="7" name="Rectangle 14"/>
          <p:cNvSpPr>
            <a:spLocks noGrp="1" noChangeArrowheads="1"/>
          </p:cNvSpPr>
          <p:nvPr>
            <p:ph type="ftr" sz="quarter" idx="12"/>
          </p:nvPr>
        </p:nvSpPr>
        <p:spPr>
          <a:xfrm>
            <a:off x="4165600" y="76201"/>
            <a:ext cx="4470400" cy="288925"/>
          </a:xfrm>
          <a:prstGeom prst="rect">
            <a:avLst/>
          </a:prstGeom>
          <a:ln/>
        </p:spPr>
        <p:txBody>
          <a:bodyPr/>
          <a:lstStyle>
            <a:lvl1pPr>
              <a:defRPr/>
            </a:lvl1pPr>
          </a:lstStyle>
          <a:p>
            <a:pPr>
              <a:defRPr/>
            </a:pPr>
            <a:endParaRPr lang="en-US"/>
          </a:p>
        </p:txBody>
      </p:sp>
    </p:spTree>
    <p:extLst>
      <p:ext uri="{BB962C8B-B14F-4D97-AF65-F5344CB8AC3E}">
        <p14:creationId xmlns:p14="http://schemas.microsoft.com/office/powerpoint/2010/main" val="2797206592"/>
      </p:ext>
    </p:extLst>
  </p:cSld>
  <p:clrMapOvr>
    <a:masterClrMapping/>
  </p:clrMapOvr>
  <mc:AlternateContent xmlns:mc="http://schemas.openxmlformats.org/markup-compatibility/2006" xmlns:p14="http://schemas.microsoft.com/office/powerpoint/2010/main">
    <mc:Choice Requires="p14">
      <p:transition spd="slow" p14:dur="1500">
        <p:zoom/>
      </p:transition>
    </mc:Choice>
    <mc:Fallback xmlns="">
      <p:transition spd="slow">
        <p:zo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xfrm>
            <a:off x="838200" y="6356350"/>
            <a:ext cx="2743200" cy="365125"/>
          </a:xfrm>
          <a:prstGeom prst="rect">
            <a:avLst/>
          </a:prstGeom>
          <a:ln/>
        </p:spPr>
        <p:txBody>
          <a:bodyPr/>
          <a:lstStyle>
            <a:lvl1pPr>
              <a:defRPr/>
            </a:lvl1pPr>
          </a:lstStyle>
          <a:p>
            <a:pPr>
              <a:defRPr/>
            </a:pPr>
            <a:endParaRPr lang="en-US" dirty="0"/>
          </a:p>
        </p:txBody>
      </p:sp>
      <p:sp>
        <p:nvSpPr>
          <p:cNvPr id="7" name="Rectangle 3"/>
          <p:cNvSpPr>
            <a:spLocks noGrp="1" noChangeArrowheads="1"/>
          </p:cNvSpPr>
          <p:nvPr>
            <p:ph type="sldNum" sz="quarter" idx="11"/>
          </p:nvPr>
        </p:nvSpPr>
        <p:spPr>
          <a:xfrm>
            <a:off x="8610600" y="6356352"/>
            <a:ext cx="2743200" cy="365125"/>
          </a:xfrm>
          <a:prstGeom prst="rect">
            <a:avLst/>
          </a:prstGeom>
          <a:ln/>
        </p:spPr>
        <p:txBody>
          <a:bodyPr/>
          <a:lstStyle>
            <a:lvl1pPr>
              <a:defRPr/>
            </a:lvl1pPr>
          </a:lstStyle>
          <a:p>
            <a:pPr>
              <a:defRPr/>
            </a:pPr>
            <a:fld id="{8F9E9968-FC28-4DD4-8485-31C40C4628B0}" type="slidenum">
              <a:rPr lang="en-US"/>
              <a:pPr>
                <a:defRPr/>
              </a:pPr>
              <a:t>‹#›</a:t>
            </a:fld>
            <a:endParaRPr lang="en-US" dirty="0"/>
          </a:p>
        </p:txBody>
      </p:sp>
      <p:sp>
        <p:nvSpPr>
          <p:cNvPr id="8" name="Rectangle 14"/>
          <p:cNvSpPr>
            <a:spLocks noGrp="1" noChangeArrowheads="1"/>
          </p:cNvSpPr>
          <p:nvPr>
            <p:ph type="ftr" sz="quarter" idx="12"/>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85046299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a:defRPr/>
            </a:pPr>
            <a:endParaRPr lang="en-US">
              <a:solidFill>
                <a:srgbClr val="D6ECFF">
                  <a:shade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D6ECFF">
                  <a:shade val="75000"/>
                </a:srgb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a:defRPr/>
            </a:pPr>
            <a:fld id="{43CB7070-DF95-46F3-89FF-93761AAA4152}" type="slidenum">
              <a:rPr lang="en-US" smtClean="0">
                <a:solidFill>
                  <a:srgbClr val="D6ECFF">
                    <a:shade val="75000"/>
                  </a:srgbClr>
                </a:solidFill>
              </a:rPr>
              <a:pPr>
                <a:defRPr/>
              </a:pPr>
              <a:t>‹#›</a:t>
            </a:fld>
            <a:endParaRPr lang="en-US">
              <a:solidFill>
                <a:srgbClr val="D6ECFF">
                  <a:shade val="75000"/>
                </a:srgbClr>
              </a:solidFill>
            </a:endParaRPr>
          </a:p>
        </p:txBody>
      </p:sp>
    </p:spTree>
    <p:extLst>
      <p:ext uri="{BB962C8B-B14F-4D97-AF65-F5344CB8AC3E}">
        <p14:creationId xmlns:p14="http://schemas.microsoft.com/office/powerpoint/2010/main" val="155111178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xfrm>
            <a:off x="838200" y="6356350"/>
            <a:ext cx="2743200" cy="365125"/>
          </a:xfrm>
          <a:prstGeom prst="rect">
            <a:avLst/>
          </a:prstGeom>
          <a:ln/>
        </p:spPr>
        <p:txBody>
          <a:bodyPr/>
          <a:lstStyle>
            <a:lvl1pPr>
              <a:defRPr/>
            </a:lvl1pPr>
          </a:lstStyle>
          <a:p>
            <a:pPr>
              <a:defRPr/>
            </a:pPr>
            <a:endParaRPr lang="en-US" dirty="0"/>
          </a:p>
        </p:txBody>
      </p:sp>
      <p:sp>
        <p:nvSpPr>
          <p:cNvPr id="8" name="Rectangle 3"/>
          <p:cNvSpPr>
            <a:spLocks noGrp="1" noChangeArrowheads="1"/>
          </p:cNvSpPr>
          <p:nvPr>
            <p:ph type="sldNum" sz="quarter" idx="11"/>
          </p:nvPr>
        </p:nvSpPr>
        <p:spPr>
          <a:xfrm>
            <a:off x="8610600" y="6356352"/>
            <a:ext cx="2743200" cy="365125"/>
          </a:xfrm>
          <a:prstGeom prst="rect">
            <a:avLst/>
          </a:prstGeom>
          <a:ln/>
        </p:spPr>
        <p:txBody>
          <a:bodyPr/>
          <a:lstStyle>
            <a:lvl1pPr>
              <a:defRPr/>
            </a:lvl1pPr>
          </a:lstStyle>
          <a:p>
            <a:pPr>
              <a:defRPr/>
            </a:pPr>
            <a:fld id="{04B7F1E7-45AD-413C-8E4F-4EC2AB5E51E6}" type="slidenum">
              <a:rPr lang="en-US"/>
              <a:pPr>
                <a:defRPr/>
              </a:pPr>
              <a:t>‹#›</a:t>
            </a:fld>
            <a:endParaRPr lang="en-US" dirty="0"/>
          </a:p>
        </p:txBody>
      </p:sp>
      <p:sp>
        <p:nvSpPr>
          <p:cNvPr id="9" name="Rectangle 14"/>
          <p:cNvSpPr>
            <a:spLocks noGrp="1" noChangeArrowheads="1"/>
          </p:cNvSpPr>
          <p:nvPr>
            <p:ph type="ftr" sz="quarter" idx="12"/>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213238456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a:defRPr/>
            </a:pPr>
            <a:endParaRPr lang="en-US">
              <a:solidFill>
                <a:srgbClr val="D6ECFF">
                  <a:shade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D6ECFF">
                  <a:shade val="75000"/>
                </a:srgb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a:defRPr/>
            </a:pPr>
            <a:fld id="{4AAB1EEA-4167-4939-8E45-387DFDC45118}" type="slidenum">
              <a:rPr lang="en-US" smtClean="0">
                <a:solidFill>
                  <a:srgbClr val="D6ECFF">
                    <a:shade val="75000"/>
                  </a:srgbClr>
                </a:solidFill>
              </a:rPr>
              <a:pPr>
                <a:defRPr/>
              </a:pPr>
              <a:t>‹#›</a:t>
            </a:fld>
            <a:endParaRPr lang="en-US">
              <a:solidFill>
                <a:srgbClr val="D6ECFF">
                  <a:shade val="75000"/>
                </a:srgbClr>
              </a:solidFill>
            </a:endParaRPr>
          </a:p>
        </p:txBody>
      </p:sp>
    </p:spTree>
    <p:extLst>
      <p:ext uri="{BB962C8B-B14F-4D97-AF65-F5344CB8AC3E}">
        <p14:creationId xmlns:p14="http://schemas.microsoft.com/office/powerpoint/2010/main" val="170877288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a:defRPr/>
            </a:pPr>
            <a:endParaRPr lang="en-US">
              <a:solidFill>
                <a:srgbClr val="D6ECFF">
                  <a:shade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D6ECFF">
                  <a:shade val="75000"/>
                </a:srgbClr>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a:defRPr/>
            </a:pPr>
            <a:fld id="{42675AD4-8FBA-4585-B0DE-E8023B2927EC}" type="slidenum">
              <a:rPr lang="en-US" smtClean="0">
                <a:solidFill>
                  <a:srgbClr val="D6ECFF">
                    <a:shade val="75000"/>
                  </a:srgbClr>
                </a:solidFill>
              </a:rPr>
              <a:pPr>
                <a:defRPr/>
              </a:pPr>
              <a:t>‹#›</a:t>
            </a:fld>
            <a:endParaRPr lang="en-US">
              <a:solidFill>
                <a:srgbClr val="D6ECFF">
                  <a:shade val="75000"/>
                </a:srgbClr>
              </a:solidFill>
            </a:endParaRPr>
          </a:p>
        </p:txBody>
      </p:sp>
    </p:spTree>
    <p:extLst>
      <p:ext uri="{BB962C8B-B14F-4D97-AF65-F5344CB8AC3E}">
        <p14:creationId xmlns:p14="http://schemas.microsoft.com/office/powerpoint/2010/main" val="381009763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a:defRPr/>
            </a:pPr>
            <a:endParaRPr lang="en-US">
              <a:solidFill>
                <a:srgbClr val="D6ECFF">
                  <a:shade val="75000"/>
                </a:srgbClr>
              </a:solidFill>
            </a:endParaRPr>
          </a:p>
        </p:txBody>
      </p:sp>
      <p:sp>
        <p:nvSpPr>
          <p:cNvPr id="8" name="Footer Placeholder 7"/>
          <p:cNvSpPr>
            <a:spLocks noGrp="1"/>
          </p:cNvSpPr>
          <p:nvPr>
            <p:ph type="ftr" sz="quarter" idx="11"/>
          </p:nvPr>
        </p:nvSpPr>
        <p:spPr/>
        <p:txBody>
          <a:bodyPr/>
          <a:lstStyle/>
          <a:p>
            <a:pPr>
              <a:defRPr/>
            </a:pPr>
            <a:endParaRPr lang="en-US">
              <a:solidFill>
                <a:srgbClr val="D6ECFF">
                  <a:shade val="75000"/>
                </a:srgbClr>
              </a:solidFill>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a:defRPr/>
            </a:pPr>
            <a:fld id="{A107BF39-78F7-488B-B34B-F89535B4060E}" type="slidenum">
              <a:rPr lang="en-US" smtClean="0">
                <a:solidFill>
                  <a:srgbClr val="D6ECFF">
                    <a:shade val="75000"/>
                  </a:srgbClr>
                </a:solidFill>
              </a:rPr>
              <a:pPr>
                <a:defRPr/>
              </a:pPr>
              <a:t>‹#›</a:t>
            </a:fld>
            <a:endParaRPr lang="en-US">
              <a:solidFill>
                <a:srgbClr val="D6ECFF">
                  <a:shade val="75000"/>
                </a:srgbClr>
              </a:solidFill>
            </a:endParaRPr>
          </a:p>
        </p:txBody>
      </p:sp>
    </p:spTree>
    <p:extLst>
      <p:ext uri="{BB962C8B-B14F-4D97-AF65-F5344CB8AC3E}">
        <p14:creationId xmlns:p14="http://schemas.microsoft.com/office/powerpoint/2010/main" val="107012144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a:defRPr/>
            </a:pPr>
            <a:endParaRPr lang="en-US">
              <a:solidFill>
                <a:srgbClr val="D6ECFF">
                  <a:shade val="75000"/>
                </a:srgbClr>
              </a:solidFill>
            </a:endParaRPr>
          </a:p>
        </p:txBody>
      </p:sp>
      <p:sp>
        <p:nvSpPr>
          <p:cNvPr id="4" name="Footer Placeholder 3"/>
          <p:cNvSpPr>
            <a:spLocks noGrp="1"/>
          </p:cNvSpPr>
          <p:nvPr>
            <p:ph type="ftr" sz="quarter" idx="11"/>
          </p:nvPr>
        </p:nvSpPr>
        <p:spPr/>
        <p:txBody>
          <a:bodyPr/>
          <a:lstStyle/>
          <a:p>
            <a:pPr>
              <a:defRPr/>
            </a:pPr>
            <a:endParaRPr lang="en-US">
              <a:solidFill>
                <a:srgbClr val="D6ECFF">
                  <a:shade val="75000"/>
                </a:srgbClr>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a:defRPr/>
            </a:pPr>
            <a:fld id="{A87B81CD-F658-44CF-B655-E8F80CF168BD}" type="slidenum">
              <a:rPr lang="en-US" smtClean="0">
                <a:solidFill>
                  <a:srgbClr val="D6ECFF">
                    <a:shade val="75000"/>
                  </a:srgbClr>
                </a:solidFill>
              </a:rPr>
              <a:pPr>
                <a:defRPr/>
              </a:pPr>
              <a:t>‹#›</a:t>
            </a:fld>
            <a:endParaRPr lang="en-US">
              <a:solidFill>
                <a:srgbClr val="D6ECFF">
                  <a:shade val="75000"/>
                </a:srgbClr>
              </a:solidFill>
            </a:endParaRPr>
          </a:p>
        </p:txBody>
      </p:sp>
    </p:spTree>
    <p:extLst>
      <p:ext uri="{BB962C8B-B14F-4D97-AF65-F5344CB8AC3E}">
        <p14:creationId xmlns:p14="http://schemas.microsoft.com/office/powerpoint/2010/main" val="114932547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a:defRPr/>
            </a:pPr>
            <a:endParaRPr lang="en-US">
              <a:solidFill>
                <a:srgbClr val="D6ECFF">
                  <a:shade val="75000"/>
                </a:srgbClr>
              </a:solidFill>
            </a:endParaRPr>
          </a:p>
        </p:txBody>
      </p:sp>
      <p:sp>
        <p:nvSpPr>
          <p:cNvPr id="3" name="Footer Placeholder 2"/>
          <p:cNvSpPr>
            <a:spLocks noGrp="1"/>
          </p:cNvSpPr>
          <p:nvPr>
            <p:ph type="ftr" sz="quarter" idx="11"/>
          </p:nvPr>
        </p:nvSpPr>
        <p:spPr/>
        <p:txBody>
          <a:bodyPr/>
          <a:lstStyle/>
          <a:p>
            <a:pPr>
              <a:defRPr/>
            </a:pPr>
            <a:endParaRPr lang="en-US">
              <a:solidFill>
                <a:srgbClr val="D6ECFF">
                  <a:shade val="75000"/>
                </a:srgbClr>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a:defRPr/>
            </a:pPr>
            <a:fld id="{AB8E1537-C8F8-4F2D-B28E-D9EC80805800}" type="slidenum">
              <a:rPr lang="en-US" smtClean="0">
                <a:solidFill>
                  <a:srgbClr val="D6ECFF">
                    <a:shade val="75000"/>
                  </a:srgbClr>
                </a:solidFill>
              </a:rPr>
              <a:pPr>
                <a:defRPr/>
              </a:pPr>
              <a:t>‹#›</a:t>
            </a:fld>
            <a:endParaRPr lang="en-US">
              <a:solidFill>
                <a:srgbClr val="D6ECFF">
                  <a:shade val="75000"/>
                </a:srgbClr>
              </a:solidFill>
            </a:endParaRPr>
          </a:p>
        </p:txBody>
      </p:sp>
    </p:spTree>
    <p:extLst>
      <p:ext uri="{BB962C8B-B14F-4D97-AF65-F5344CB8AC3E}">
        <p14:creationId xmlns:p14="http://schemas.microsoft.com/office/powerpoint/2010/main" val="393999079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a:defRPr/>
            </a:pPr>
            <a:endParaRPr lang="en-US">
              <a:solidFill>
                <a:srgbClr val="D6ECFF">
                  <a:shade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D6ECFF">
                  <a:shade val="75000"/>
                </a:srgbClr>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a:defRPr/>
            </a:pPr>
            <a:fld id="{D054B93C-D2F3-4241-BCC9-506D7F86436C}" type="slidenum">
              <a:rPr lang="en-US" smtClean="0">
                <a:solidFill>
                  <a:srgbClr val="D6ECFF">
                    <a:shade val="75000"/>
                  </a:srgbClr>
                </a:solidFill>
              </a:rPr>
              <a:pPr>
                <a:defRPr/>
              </a:pPr>
              <a:t>‹#›</a:t>
            </a:fld>
            <a:endParaRPr lang="en-US">
              <a:solidFill>
                <a:srgbClr val="D6ECFF">
                  <a:shade val="75000"/>
                </a:srgbClr>
              </a:solidFill>
            </a:endParaRPr>
          </a:p>
        </p:txBody>
      </p:sp>
    </p:spTree>
    <p:extLst>
      <p:ext uri="{BB962C8B-B14F-4D97-AF65-F5344CB8AC3E}">
        <p14:creationId xmlns:p14="http://schemas.microsoft.com/office/powerpoint/2010/main" val="122726048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a:defRPr/>
            </a:pPr>
            <a:endParaRPr lang="en-US">
              <a:solidFill>
                <a:srgbClr val="D6ECFF">
                  <a:shade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D6ECFF">
                  <a:shade val="75000"/>
                </a:srgbClr>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649518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57400" y="109402"/>
            <a:ext cx="9906000" cy="995046"/>
          </a:xfrm>
          <a:prstGeom prst="rect">
            <a:avLst/>
          </a:prstGeom>
        </p:spPr>
        <p:txBody>
          <a:bodyPr vert="horz" lIns="91440" tIns="45720" rIns="91440" bIns="45720" rtlCol="0" anchor="ctr">
            <a:normAutofit/>
            <a:scene3d>
              <a:camera prst="orthographicFront"/>
              <a:lightRig rig="threePt" dir="t"/>
            </a:scene3d>
            <a:sp3d extrusionH="57150">
              <a:bevelT w="38100" h="38100" prst="angle"/>
              <a:bevelB w="38100" h="38100" prst="angle"/>
            </a:sp3d>
          </a:bodyPr>
          <a:lstStyle/>
          <a:p>
            <a:r>
              <a:rPr lang="en-US"/>
              <a:t>Click to edit Master title style</a:t>
            </a:r>
            <a:endParaRPr lang="en-US" dirty="0"/>
          </a:p>
        </p:txBody>
      </p:sp>
      <p:sp>
        <p:nvSpPr>
          <p:cNvPr id="3" name="Text Placeholder 2"/>
          <p:cNvSpPr>
            <a:spLocks noGrp="1"/>
          </p:cNvSpPr>
          <p:nvPr>
            <p:ph type="body" idx="1"/>
          </p:nvPr>
        </p:nvSpPr>
        <p:spPr>
          <a:xfrm>
            <a:off x="4422406" y="1371600"/>
            <a:ext cx="7086600" cy="4351338"/>
          </a:xfrm>
          <a:prstGeom prst="rect">
            <a:avLst/>
          </a:prstGeom>
        </p:spPr>
        <p:txBody>
          <a:bodyPr vert="horz" lIns="91440" tIns="45720" rIns="91440" bIns="45720" rtlCol="0">
            <a:normAutofit/>
          </a:bodyPr>
          <a:lstStyle/>
          <a:p>
            <a:pPr lvl="0"/>
            <a:r>
              <a:rPr lang="en-US" dirty="0"/>
              <a:t>Click to edit Master text styles</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a:defRPr/>
            </a:pPr>
            <a:endParaRPr lang="en-US">
              <a:solidFill>
                <a:srgbClr val="D6ECFF">
                  <a:shade val="75000"/>
                </a:srgbClr>
              </a:solidFill>
            </a:endParaRPr>
          </a:p>
        </p:txBody>
      </p:sp>
      <p:grpSp>
        <p:nvGrpSpPr>
          <p:cNvPr id="7" name="Group 6">
            <a:extLst>
              <a:ext uri="{FF2B5EF4-FFF2-40B4-BE49-F238E27FC236}">
                <a16:creationId xmlns:a16="http://schemas.microsoft.com/office/drawing/2014/main" id="{72C48D51-2EBC-40AD-ADA8-EAF5727E0797}"/>
              </a:ext>
            </a:extLst>
          </p:cNvPr>
          <p:cNvGrpSpPr/>
          <p:nvPr userDrawn="1"/>
        </p:nvGrpSpPr>
        <p:grpSpPr>
          <a:xfrm>
            <a:off x="9601200" y="6507480"/>
            <a:ext cx="2488296" cy="274320"/>
            <a:chOff x="7125378" y="6464808"/>
            <a:chExt cx="1866222" cy="274320"/>
          </a:xfrm>
        </p:grpSpPr>
        <p:sp>
          <p:nvSpPr>
            <p:cNvPr id="8" name="Action Button: Back or Previous 7">
              <a:hlinkClick r:id="" action="ppaction://hlinkshowjump?jump=previousslide" highlightClick="1"/>
              <a:extLst>
                <a:ext uri="{FF2B5EF4-FFF2-40B4-BE49-F238E27FC236}">
                  <a16:creationId xmlns:a16="http://schemas.microsoft.com/office/drawing/2014/main" id="{8F330A51-5360-42D9-96C0-2AD9E683DCE4}"/>
                </a:ext>
              </a:extLst>
            </p:cNvPr>
            <p:cNvSpPr/>
            <p:nvPr userDrawn="1"/>
          </p:nvSpPr>
          <p:spPr>
            <a:xfrm>
              <a:off x="8001000" y="6464808"/>
              <a:ext cx="457200" cy="274320"/>
            </a:xfrm>
            <a:prstGeom prst="actionButtonBackPrevious">
              <a:avLst/>
            </a:prstGeom>
            <a:solidFill>
              <a:schemeClr val="bg1">
                <a:alpha val="25000"/>
              </a:schemeClr>
            </a:solidFill>
            <a:ln w="3175">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endParaRPr>
            </a:p>
          </p:txBody>
        </p:sp>
        <p:sp>
          <p:nvSpPr>
            <p:cNvPr id="9" name="Action Button: Forward or Next 8">
              <a:hlinkClick r:id="" action="ppaction://hlinkshowjump?jump=nextslide" highlightClick="1"/>
              <a:extLst>
                <a:ext uri="{FF2B5EF4-FFF2-40B4-BE49-F238E27FC236}">
                  <a16:creationId xmlns:a16="http://schemas.microsoft.com/office/drawing/2014/main" id="{B3DDCDA0-7758-47A2-9599-5ADCFFCBB260}"/>
                </a:ext>
              </a:extLst>
            </p:cNvPr>
            <p:cNvSpPr/>
            <p:nvPr/>
          </p:nvSpPr>
          <p:spPr>
            <a:xfrm>
              <a:off x="8534400" y="6464808"/>
              <a:ext cx="457200" cy="274320"/>
            </a:xfrm>
            <a:prstGeom prst="actionButtonForwardNext">
              <a:avLst/>
            </a:prstGeom>
            <a:solidFill>
              <a:schemeClr val="bg1">
                <a:alpha val="25000"/>
              </a:schemeClr>
            </a:solidFill>
            <a:ln w="3175">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endParaRPr>
            </a:p>
          </p:txBody>
        </p:sp>
        <p:sp>
          <p:nvSpPr>
            <p:cNvPr id="10" name="Action Button: Home 9">
              <a:hlinkClick r:id="" action="ppaction://hlinkshowjump?jump=firstslide" highlightClick="1"/>
              <a:extLst>
                <a:ext uri="{FF2B5EF4-FFF2-40B4-BE49-F238E27FC236}">
                  <a16:creationId xmlns:a16="http://schemas.microsoft.com/office/drawing/2014/main" id="{BDB13834-BC1E-4B5C-B10C-C5C43CCB17C1}"/>
                </a:ext>
              </a:extLst>
            </p:cNvPr>
            <p:cNvSpPr/>
            <p:nvPr/>
          </p:nvSpPr>
          <p:spPr>
            <a:xfrm>
              <a:off x="7569708" y="6464808"/>
              <a:ext cx="355092" cy="274320"/>
            </a:xfrm>
            <a:prstGeom prst="actionButtonHome">
              <a:avLst/>
            </a:prstGeom>
            <a:solidFill>
              <a:schemeClr val="bg1">
                <a:alpha val="25000"/>
              </a:schemeClr>
            </a:solidFill>
            <a:ln w="3175">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prstClr val="white"/>
                </a:solidFill>
              </a:endParaRPr>
            </a:p>
          </p:txBody>
        </p:sp>
        <p:sp>
          <p:nvSpPr>
            <p:cNvPr id="11" name="Action Button: Return 10">
              <a:hlinkClick r:id="" action="ppaction://hlinkshowjump?jump=lastslideviewed" highlightClick="1"/>
              <a:extLst>
                <a:ext uri="{FF2B5EF4-FFF2-40B4-BE49-F238E27FC236}">
                  <a16:creationId xmlns:a16="http://schemas.microsoft.com/office/drawing/2014/main" id="{FE596D9C-6889-41E9-B207-B8107FE78820}"/>
                </a:ext>
              </a:extLst>
            </p:cNvPr>
            <p:cNvSpPr/>
            <p:nvPr/>
          </p:nvSpPr>
          <p:spPr>
            <a:xfrm>
              <a:off x="7125378" y="6464808"/>
              <a:ext cx="356452" cy="274320"/>
            </a:xfrm>
            <a:prstGeom prst="actionButtonReturn">
              <a:avLst/>
            </a:prstGeom>
            <a:solidFill>
              <a:schemeClr val="bg1">
                <a:alpha val="25000"/>
              </a:schemeClr>
            </a:solidFill>
            <a:ln w="3175">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prstClr val="white"/>
                </a:solidFill>
              </a:endParaRPr>
            </a:p>
          </p:txBody>
        </p:sp>
      </p:grpSp>
      <p:sp>
        <p:nvSpPr>
          <p:cNvPr id="12" name="TextBox 11">
            <a:extLst>
              <a:ext uri="{FF2B5EF4-FFF2-40B4-BE49-F238E27FC236}">
                <a16:creationId xmlns:a16="http://schemas.microsoft.com/office/drawing/2014/main" id="{3812B765-73FF-442C-A544-D48796043E0F}"/>
              </a:ext>
            </a:extLst>
          </p:cNvPr>
          <p:cNvSpPr txBox="1"/>
          <p:nvPr userDrawn="1"/>
        </p:nvSpPr>
        <p:spPr>
          <a:xfrm rot="5400000">
            <a:off x="-1653498" y="2819551"/>
            <a:ext cx="3594254" cy="215444"/>
          </a:xfrm>
          <a:prstGeom prst="rect">
            <a:avLst/>
          </a:prstGeom>
          <a:noFill/>
        </p:spPr>
        <p:txBody>
          <a:bodyPr wrap="none" rtlCol="0">
            <a:spAutoFit/>
          </a:bodyPr>
          <a:lstStyle/>
          <a:p>
            <a:r>
              <a:rPr lang="en-US" sz="800" dirty="0">
                <a:solidFill>
                  <a:schemeClr val="tx2">
                    <a:lumMod val="40000"/>
                    <a:lumOff val="60000"/>
                    <a:alpha val="56000"/>
                  </a:schemeClr>
                </a:solidFill>
                <a:latin typeface="Arial" panose="020B0604020202020204" pitchFamily="34" charset="0"/>
                <a:cs typeface="Arial" panose="020B0604020202020204" pitchFamily="34" charset="0"/>
              </a:rPr>
              <a:t>© Dr. J.E. Bouquot, The MFCenter, &amp; colleagues; not for public distribution</a:t>
            </a:r>
          </a:p>
        </p:txBody>
      </p:sp>
      <p:pic>
        <p:nvPicPr>
          <p:cNvPr id="13" name="Picture 6" descr="frontimage">
            <a:extLst>
              <a:ext uri="{FF2B5EF4-FFF2-40B4-BE49-F238E27FC236}">
                <a16:creationId xmlns:a16="http://schemas.microsoft.com/office/drawing/2014/main" id="{2946F38B-DECE-4CF9-B3EC-655972443A09}"/>
              </a:ext>
            </a:extLst>
          </p:cNvPr>
          <p:cNvPicPr>
            <a:picLocks noChangeAspect="1" noChangeArrowheads="1"/>
          </p:cNvPicPr>
          <p:nvPr userDrawn="1"/>
        </p:nvPicPr>
        <p:blipFill>
          <a:blip r:embed="rId23" cstate="screen">
            <a:lum bright="-10000"/>
            <a:extLst>
              <a:ext uri="{28A0092B-C50C-407E-A947-70E740481C1C}">
                <a14:useLocalDpi xmlns:a14="http://schemas.microsoft.com/office/drawing/2010/main" val="0"/>
              </a:ext>
            </a:extLst>
          </a:blip>
          <a:stretch>
            <a:fillRect/>
          </a:stretch>
        </p:blipFill>
        <p:spPr>
          <a:xfrm>
            <a:off x="94650" y="88231"/>
            <a:ext cx="1868904" cy="1016216"/>
          </a:xfrm>
          <a:prstGeom prst="rect">
            <a:avLst/>
          </a:prstGeom>
          <a:noFill/>
          <a:ln w="15875">
            <a:solidFill>
              <a:schemeClr val="tx2"/>
            </a:solidFill>
          </a:ln>
          <a:scene3d>
            <a:camera prst="orthographicFront"/>
            <a:lightRig rig="threePt" dir="t"/>
          </a:scene3d>
          <a:sp3d prstMaterial="dkEdge">
            <a:bevelT w="95250" h="95250"/>
            <a:bevelB w="95250" h="95250"/>
          </a:sp3d>
        </p:spPr>
      </p:pic>
    </p:spTree>
    <p:extLst>
      <p:ext uri="{BB962C8B-B14F-4D97-AF65-F5344CB8AC3E}">
        <p14:creationId xmlns:p14="http://schemas.microsoft.com/office/powerpoint/2010/main" val="1698113650"/>
      </p:ext>
    </p:extLst>
  </p:cSld>
  <p:clrMap bg1="dk1" tx1="lt1" bg2="dk2" tx2="lt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 id="2147483862" r:id="rId14"/>
    <p:sldLayoutId id="2147483863" r:id="rId15"/>
    <p:sldLayoutId id="2147483864" r:id="rId16"/>
    <p:sldLayoutId id="2147483865" r:id="rId17"/>
    <p:sldLayoutId id="2147483867" r:id="rId18"/>
    <p:sldLayoutId id="2147483868" r:id="rId19"/>
    <p:sldLayoutId id="2147483869" r:id="rId20"/>
  </p:sldLayoutIdLst>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xStyles>
    <p:titleStyle>
      <a:lvl1pPr algn="ctr" defTabSz="914400" rtl="0" eaLnBrk="1" latinLnBrk="0" hangingPunct="1">
        <a:lnSpc>
          <a:spcPct val="90000"/>
        </a:lnSpc>
        <a:spcBef>
          <a:spcPct val="0"/>
        </a:spcBef>
        <a:buNone/>
        <a:defRPr sz="2800" b="1" kern="1200">
          <a:solidFill>
            <a:schemeClr val="tx1"/>
          </a:solidFill>
          <a:effectLst>
            <a:outerShdw blurRad="38100" dist="38100" dir="2700000" algn="tl">
              <a:srgbClr val="000000">
                <a:alpha val="43137"/>
              </a:srgbClr>
            </a:outerShdw>
          </a:effectLst>
          <a:latin typeface="+mj-lt"/>
          <a:ea typeface="+mj-ea"/>
          <a:cs typeface="+mj-cs"/>
        </a:defRPr>
      </a:lvl1pPr>
    </p:titleStyle>
    <p:bodyStyle>
      <a:lvl1pPr marL="228600" indent="-228600" algn="l" defTabSz="914400" rtl="0" eaLnBrk="1" latinLnBrk="0" hangingPunct="1">
        <a:lnSpc>
          <a:spcPct val="90000"/>
        </a:lnSpc>
        <a:spcBef>
          <a:spcPts val="1000"/>
        </a:spcBef>
        <a:buClr>
          <a:schemeClr val="tx1"/>
        </a:buClr>
        <a:buSzPct val="82000"/>
        <a:buFont typeface="Wingdings" panose="05000000000000000000" pitchFamily="2" charset="2"/>
        <a:buChar char="q"/>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Clr>
          <a:schemeClr val="tx1"/>
        </a:buClr>
        <a:buSzPct val="82000"/>
        <a:buFont typeface="Wingdings" panose="05000000000000000000" pitchFamily="2" charset="2"/>
        <a:buChar char="q"/>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Clr>
          <a:schemeClr val="tx1"/>
        </a:buClr>
        <a:buSzPct val="82000"/>
        <a:buFont typeface="Wingdings" panose="05000000000000000000" pitchFamily="2" charset="2"/>
        <a:buChar char="q"/>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Clr>
          <a:schemeClr val="tx1"/>
        </a:buClr>
        <a:buSzPct val="82000"/>
        <a:buFont typeface="Wingdings" panose="05000000000000000000" pitchFamily="2" charset="2"/>
        <a:buChar char="q"/>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Clr>
          <a:schemeClr val="tx1"/>
        </a:buClr>
        <a:buSzPct val="82000"/>
        <a:buFont typeface="Wingdings" panose="05000000000000000000" pitchFamily="2" charset="2"/>
        <a:buChar char="q"/>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159.xml"/><Relationship Id="rId13" Type="http://schemas.openxmlformats.org/officeDocument/2006/relationships/slide" Target="slide13.xml"/><Relationship Id="rId18" Type="http://schemas.openxmlformats.org/officeDocument/2006/relationships/image" Target="../media/image4.gif"/><Relationship Id="rId3" Type="http://schemas.openxmlformats.org/officeDocument/2006/relationships/notesSlide" Target="../notesSlides/notesSlide1.xml"/><Relationship Id="rId7" Type="http://schemas.openxmlformats.org/officeDocument/2006/relationships/slide" Target="slide60.xml"/><Relationship Id="rId12" Type="http://schemas.openxmlformats.org/officeDocument/2006/relationships/slide" Target="slide184.xml"/><Relationship Id="rId17" Type="http://schemas.openxmlformats.org/officeDocument/2006/relationships/slide" Target="slide5.xml"/><Relationship Id="rId2" Type="http://schemas.openxmlformats.org/officeDocument/2006/relationships/slideLayout" Target="../slideLayouts/slideLayout7.xml"/><Relationship Id="rId16" Type="http://schemas.openxmlformats.org/officeDocument/2006/relationships/slide" Target="slide6.xml"/><Relationship Id="rId1" Type="http://schemas.openxmlformats.org/officeDocument/2006/relationships/tags" Target="../tags/tag1.xml"/><Relationship Id="rId6" Type="http://schemas.openxmlformats.org/officeDocument/2006/relationships/slide" Target="slide16.xml"/><Relationship Id="rId11" Type="http://schemas.openxmlformats.org/officeDocument/2006/relationships/slide" Target="slide189.xml"/><Relationship Id="rId5" Type="http://schemas.openxmlformats.org/officeDocument/2006/relationships/slide" Target="slide110.xml"/><Relationship Id="rId15" Type="http://schemas.openxmlformats.org/officeDocument/2006/relationships/slide" Target="slide3.xml"/><Relationship Id="rId10" Type="http://schemas.openxmlformats.org/officeDocument/2006/relationships/slide" Target="slide199.xml"/><Relationship Id="rId4" Type="http://schemas.openxmlformats.org/officeDocument/2006/relationships/image" Target="../media/image3.png"/><Relationship Id="rId9" Type="http://schemas.openxmlformats.org/officeDocument/2006/relationships/slide" Target="slide75.xml"/><Relationship Id="rId14" Type="http://schemas.openxmlformats.org/officeDocument/2006/relationships/slide" Target="slide2.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eg"/></Relationships>
</file>

<file path=ppt/slides/_rels/slide100.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272.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273.gi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274.gi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278.jpeg"/><Relationship Id="rId5" Type="http://schemas.openxmlformats.org/officeDocument/2006/relationships/image" Target="../media/image271.jpeg"/><Relationship Id="rId4" Type="http://schemas.openxmlformats.org/officeDocument/2006/relationships/image" Target="../media/image277.jpeg"/></Relationships>
</file>

<file path=ppt/slides/_rels/slide106.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281.jpeg"/><Relationship Id="rId4" Type="http://schemas.openxmlformats.org/officeDocument/2006/relationships/image" Target="../media/image280.jpeg"/></Relationships>
</file>

<file path=ppt/slides/_rels/slide107.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285.jpeg"/><Relationship Id="rId4" Type="http://schemas.openxmlformats.org/officeDocument/2006/relationships/image" Target="../media/image284.jpeg"/></Relationships>
</file>

<file path=ppt/slides/_rels/slide109.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287.jpeg"/></Relationships>
</file>

<file path=ppt/slides/_rels/slide1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s>
</file>

<file path=ppt/slides/_rels/slide110.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microsoft.com/office/2007/relationships/hdphoto" Target="../media/hdphoto26.wdp"/></Relationships>
</file>

<file path=ppt/slides/_rels/slide111.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293.jpeg"/><Relationship Id="rId5" Type="http://schemas.openxmlformats.org/officeDocument/2006/relationships/image" Target="../media/image292.jpeg"/><Relationship Id="rId4" Type="http://schemas.openxmlformats.org/officeDocument/2006/relationships/image" Target="../media/image291.jpeg"/></Relationships>
</file>

<file path=ppt/slides/_rels/slide113.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296.jpeg"/><Relationship Id="rId4" Type="http://schemas.openxmlformats.org/officeDocument/2006/relationships/image" Target="../media/image295.jpeg"/></Relationships>
</file>

<file path=ppt/slides/_rels/slide114.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299.jpeg"/><Relationship Id="rId4" Type="http://schemas.openxmlformats.org/officeDocument/2006/relationships/image" Target="../media/image298.jpeg"/></Relationships>
</file>

<file path=ppt/slides/_rels/slide115.xml.rels><?xml version="1.0" encoding="UTF-8" standalone="yes"?>
<Relationships xmlns="http://schemas.openxmlformats.org/package/2006/relationships"><Relationship Id="rId3" Type="http://schemas.openxmlformats.org/officeDocument/2006/relationships/image" Target="../media/image300.jpe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302.jpg"/><Relationship Id="rId4" Type="http://schemas.openxmlformats.org/officeDocument/2006/relationships/image" Target="../media/image301.jpeg"/></Relationships>
</file>

<file path=ppt/slides/_rels/slide116.xml.rels><?xml version="1.0" encoding="UTF-8" standalone="yes"?>
<Relationships xmlns="http://schemas.openxmlformats.org/package/2006/relationships"><Relationship Id="rId3" Type="http://schemas.openxmlformats.org/officeDocument/2006/relationships/image" Target="../media/image303.jpeg"/><Relationship Id="rId2" Type="http://schemas.openxmlformats.org/officeDocument/2006/relationships/notesSlide" Target="../notesSlides/notesSlide85.xml"/><Relationship Id="rId1" Type="http://schemas.openxmlformats.org/officeDocument/2006/relationships/slideLayout" Target="../slideLayouts/slideLayout4.xml"/><Relationship Id="rId6" Type="http://schemas.openxmlformats.org/officeDocument/2006/relationships/image" Target="../media/image306.jpg"/><Relationship Id="rId5" Type="http://schemas.openxmlformats.org/officeDocument/2006/relationships/image" Target="../media/image305.jpeg"/><Relationship Id="rId4" Type="http://schemas.openxmlformats.org/officeDocument/2006/relationships/image" Target="../media/image304.jpg"/></Relationships>
</file>

<file path=ppt/slides/_rels/slide117.xml.rels><?xml version="1.0" encoding="UTF-8" standalone="yes"?>
<Relationships xmlns="http://schemas.openxmlformats.org/package/2006/relationships"><Relationship Id="rId3" Type="http://schemas.openxmlformats.org/officeDocument/2006/relationships/image" Target="../media/image307.jpg"/><Relationship Id="rId2" Type="http://schemas.openxmlformats.org/officeDocument/2006/relationships/notesSlide" Target="../notesSlides/notesSlide86.xml"/><Relationship Id="rId1" Type="http://schemas.openxmlformats.org/officeDocument/2006/relationships/slideLayout" Target="../slideLayouts/slideLayout4.xml"/><Relationship Id="rId4" Type="http://schemas.openxmlformats.org/officeDocument/2006/relationships/image" Target="../media/image308.jpg"/></Relationships>
</file>

<file path=ppt/slides/_rels/slide118.xml.rels><?xml version="1.0" encoding="UTF-8" standalone="yes"?>
<Relationships xmlns="http://schemas.openxmlformats.org/package/2006/relationships"><Relationship Id="rId3" Type="http://schemas.openxmlformats.org/officeDocument/2006/relationships/image" Target="../media/image309.jpeg"/><Relationship Id="rId2" Type="http://schemas.openxmlformats.org/officeDocument/2006/relationships/notesSlide" Target="../notesSlides/notesSlide87.xml"/><Relationship Id="rId1" Type="http://schemas.openxmlformats.org/officeDocument/2006/relationships/slideLayout" Target="../slideLayouts/slideLayout4.xml"/><Relationship Id="rId5" Type="http://schemas.openxmlformats.org/officeDocument/2006/relationships/image" Target="../media/image311.jpeg"/><Relationship Id="rId4" Type="http://schemas.openxmlformats.org/officeDocument/2006/relationships/image" Target="../media/image310.jpeg"/></Relationships>
</file>

<file path=ppt/slides/_rels/slide119.xml.rels><?xml version="1.0" encoding="UTF-8" standalone="yes"?>
<Relationships xmlns="http://schemas.openxmlformats.org/package/2006/relationships"><Relationship Id="rId8" Type="http://schemas.openxmlformats.org/officeDocument/2006/relationships/image" Target="../media/image318.jpeg"/><Relationship Id="rId3" Type="http://schemas.openxmlformats.org/officeDocument/2006/relationships/image" Target="../media/image313.jpeg"/><Relationship Id="rId7" Type="http://schemas.openxmlformats.org/officeDocument/2006/relationships/image" Target="../media/image317.jpeg"/><Relationship Id="rId12" Type="http://schemas.openxmlformats.org/officeDocument/2006/relationships/image" Target="../media/image322.jpeg"/><Relationship Id="rId2" Type="http://schemas.openxmlformats.org/officeDocument/2006/relationships/image" Target="../media/image312.jpeg"/><Relationship Id="rId1" Type="http://schemas.openxmlformats.org/officeDocument/2006/relationships/slideLayout" Target="../slideLayouts/slideLayout7.xml"/><Relationship Id="rId6" Type="http://schemas.openxmlformats.org/officeDocument/2006/relationships/image" Target="../media/image316.jpeg"/><Relationship Id="rId11" Type="http://schemas.openxmlformats.org/officeDocument/2006/relationships/image" Target="../media/image321.jpeg"/><Relationship Id="rId5" Type="http://schemas.openxmlformats.org/officeDocument/2006/relationships/image" Target="../media/image315.jpeg"/><Relationship Id="rId10" Type="http://schemas.openxmlformats.org/officeDocument/2006/relationships/image" Target="../media/image320.jpeg"/><Relationship Id="rId4" Type="http://schemas.openxmlformats.org/officeDocument/2006/relationships/image" Target="../media/image314.jpeg"/><Relationship Id="rId9" Type="http://schemas.openxmlformats.org/officeDocument/2006/relationships/image" Target="../media/image319.jpe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20.xml.rels><?xml version="1.0" encoding="UTF-8" standalone="yes"?>
<Relationships xmlns="http://schemas.openxmlformats.org/package/2006/relationships"><Relationship Id="rId8" Type="http://schemas.openxmlformats.org/officeDocument/2006/relationships/image" Target="../media/image329.jpeg"/><Relationship Id="rId13" Type="http://schemas.openxmlformats.org/officeDocument/2006/relationships/image" Target="../media/image334.jpeg"/><Relationship Id="rId3" Type="http://schemas.openxmlformats.org/officeDocument/2006/relationships/image" Target="../media/image324.jpeg"/><Relationship Id="rId7" Type="http://schemas.openxmlformats.org/officeDocument/2006/relationships/image" Target="../media/image328.jpeg"/><Relationship Id="rId12" Type="http://schemas.openxmlformats.org/officeDocument/2006/relationships/image" Target="../media/image333.jpeg"/><Relationship Id="rId2" Type="http://schemas.openxmlformats.org/officeDocument/2006/relationships/image" Target="../media/image323.jpeg"/><Relationship Id="rId1" Type="http://schemas.openxmlformats.org/officeDocument/2006/relationships/slideLayout" Target="../slideLayouts/slideLayout7.xml"/><Relationship Id="rId6" Type="http://schemas.openxmlformats.org/officeDocument/2006/relationships/image" Target="../media/image327.jpeg"/><Relationship Id="rId11" Type="http://schemas.openxmlformats.org/officeDocument/2006/relationships/image" Target="../media/image332.jpeg"/><Relationship Id="rId5" Type="http://schemas.openxmlformats.org/officeDocument/2006/relationships/image" Target="../media/image326.jpeg"/><Relationship Id="rId10" Type="http://schemas.openxmlformats.org/officeDocument/2006/relationships/image" Target="../media/image331.jpeg"/><Relationship Id="rId4" Type="http://schemas.openxmlformats.org/officeDocument/2006/relationships/image" Target="../media/image325.jpeg"/><Relationship Id="rId9" Type="http://schemas.openxmlformats.org/officeDocument/2006/relationships/image" Target="../media/image330.jpeg"/></Relationships>
</file>

<file path=ppt/slides/_rels/slide121.xml.rels><?xml version="1.0" encoding="UTF-8" standalone="yes"?>
<Relationships xmlns="http://schemas.openxmlformats.org/package/2006/relationships"><Relationship Id="rId8" Type="http://schemas.openxmlformats.org/officeDocument/2006/relationships/image" Target="../media/image341.jpeg"/><Relationship Id="rId13" Type="http://schemas.openxmlformats.org/officeDocument/2006/relationships/image" Target="../media/image346.jpeg"/><Relationship Id="rId3" Type="http://schemas.openxmlformats.org/officeDocument/2006/relationships/image" Target="../media/image336.jpeg"/><Relationship Id="rId7" Type="http://schemas.openxmlformats.org/officeDocument/2006/relationships/image" Target="../media/image340.jpeg"/><Relationship Id="rId12" Type="http://schemas.openxmlformats.org/officeDocument/2006/relationships/image" Target="../media/image345.jpeg"/><Relationship Id="rId2" Type="http://schemas.openxmlformats.org/officeDocument/2006/relationships/image" Target="../media/image335.jpeg"/><Relationship Id="rId1" Type="http://schemas.openxmlformats.org/officeDocument/2006/relationships/slideLayout" Target="../slideLayouts/slideLayout7.xml"/><Relationship Id="rId6" Type="http://schemas.openxmlformats.org/officeDocument/2006/relationships/image" Target="../media/image339.jpeg"/><Relationship Id="rId11" Type="http://schemas.openxmlformats.org/officeDocument/2006/relationships/image" Target="../media/image344.jpeg"/><Relationship Id="rId5" Type="http://schemas.openxmlformats.org/officeDocument/2006/relationships/image" Target="../media/image338.jpeg"/><Relationship Id="rId10" Type="http://schemas.openxmlformats.org/officeDocument/2006/relationships/image" Target="../media/image343.jpeg"/><Relationship Id="rId4" Type="http://schemas.openxmlformats.org/officeDocument/2006/relationships/image" Target="../media/image337.jpeg"/><Relationship Id="rId9" Type="http://schemas.openxmlformats.org/officeDocument/2006/relationships/image" Target="../media/image342.jpeg"/></Relationships>
</file>

<file path=ppt/slides/_rels/slide122.xml.rels><?xml version="1.0" encoding="UTF-8" standalone="yes"?>
<Relationships xmlns="http://schemas.openxmlformats.org/package/2006/relationships"><Relationship Id="rId3" Type="http://schemas.openxmlformats.org/officeDocument/2006/relationships/image" Target="../media/image347.jpeg"/><Relationship Id="rId2" Type="http://schemas.openxmlformats.org/officeDocument/2006/relationships/notesSlide" Target="../notesSlides/notesSlide88.xml"/><Relationship Id="rId1" Type="http://schemas.openxmlformats.org/officeDocument/2006/relationships/slideLayout" Target="../slideLayouts/slideLayout4.xml"/><Relationship Id="rId4" Type="http://schemas.openxmlformats.org/officeDocument/2006/relationships/image" Target="../media/image348.jpeg"/></Relationships>
</file>

<file path=ppt/slides/_rels/slide123.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notesSlide" Target="../notesSlides/notesSlide89.xml"/><Relationship Id="rId1" Type="http://schemas.openxmlformats.org/officeDocument/2006/relationships/slideLayout" Target="../slideLayouts/slideLayout4.xml"/><Relationship Id="rId4" Type="http://schemas.openxmlformats.org/officeDocument/2006/relationships/image" Target="../media/image350.jpg"/></Relationships>
</file>

<file path=ppt/slides/_rels/slide124.xml.rels><?xml version="1.0" encoding="UTF-8" standalone="yes"?>
<Relationships xmlns="http://schemas.openxmlformats.org/package/2006/relationships"><Relationship Id="rId3" Type="http://schemas.openxmlformats.org/officeDocument/2006/relationships/image" Target="../media/image351.jpg"/><Relationship Id="rId7" Type="http://schemas.openxmlformats.org/officeDocument/2006/relationships/image" Target="../media/image355.jpg"/><Relationship Id="rId2" Type="http://schemas.openxmlformats.org/officeDocument/2006/relationships/notesSlide" Target="../notesSlides/notesSlide90.xml"/><Relationship Id="rId1" Type="http://schemas.openxmlformats.org/officeDocument/2006/relationships/slideLayout" Target="../slideLayouts/slideLayout4.xml"/><Relationship Id="rId6" Type="http://schemas.openxmlformats.org/officeDocument/2006/relationships/image" Target="../media/image354.jpeg"/><Relationship Id="rId5" Type="http://schemas.openxmlformats.org/officeDocument/2006/relationships/image" Target="../media/image353.jpeg"/><Relationship Id="rId4" Type="http://schemas.openxmlformats.org/officeDocument/2006/relationships/image" Target="../media/image352.jpeg"/></Relationships>
</file>

<file path=ppt/slides/_rels/slide125.xml.rels><?xml version="1.0" encoding="UTF-8" standalone="yes"?>
<Relationships xmlns="http://schemas.openxmlformats.org/package/2006/relationships"><Relationship Id="rId3" Type="http://schemas.openxmlformats.org/officeDocument/2006/relationships/image" Target="../media/image356.jpeg"/><Relationship Id="rId2" Type="http://schemas.openxmlformats.org/officeDocument/2006/relationships/notesSlide" Target="../notesSlides/notesSlide91.xml"/><Relationship Id="rId1" Type="http://schemas.openxmlformats.org/officeDocument/2006/relationships/slideLayout" Target="../slideLayouts/slideLayout4.xml"/><Relationship Id="rId6" Type="http://schemas.openxmlformats.org/officeDocument/2006/relationships/image" Target="../media/image359.jpeg"/><Relationship Id="rId5" Type="http://schemas.openxmlformats.org/officeDocument/2006/relationships/image" Target="../media/image358.jpeg"/><Relationship Id="rId4" Type="http://schemas.openxmlformats.org/officeDocument/2006/relationships/image" Target="../media/image357.jpg"/></Relationships>
</file>

<file path=ppt/slides/_rels/slide126.xml.rels><?xml version="1.0" encoding="UTF-8" standalone="yes"?>
<Relationships xmlns="http://schemas.openxmlformats.org/package/2006/relationships"><Relationship Id="rId3" Type="http://schemas.openxmlformats.org/officeDocument/2006/relationships/image" Target="../media/image360.jpg"/><Relationship Id="rId2" Type="http://schemas.openxmlformats.org/officeDocument/2006/relationships/notesSlide" Target="../notesSlides/notesSlide92.xml"/><Relationship Id="rId1" Type="http://schemas.openxmlformats.org/officeDocument/2006/relationships/slideLayout" Target="../slideLayouts/slideLayout4.xml"/><Relationship Id="rId6" Type="http://schemas.openxmlformats.org/officeDocument/2006/relationships/image" Target="../media/image363.jpeg"/><Relationship Id="rId5" Type="http://schemas.openxmlformats.org/officeDocument/2006/relationships/image" Target="../media/image362.jpg"/><Relationship Id="rId4" Type="http://schemas.openxmlformats.org/officeDocument/2006/relationships/image" Target="../media/image361.jpeg"/></Relationships>
</file>

<file path=ppt/slides/_rels/slide127.xml.rels><?xml version="1.0" encoding="UTF-8" standalone="yes"?>
<Relationships xmlns="http://schemas.openxmlformats.org/package/2006/relationships"><Relationship Id="rId3" Type="http://schemas.openxmlformats.org/officeDocument/2006/relationships/image" Target="../media/image364.jpg"/><Relationship Id="rId2" Type="http://schemas.openxmlformats.org/officeDocument/2006/relationships/notesSlide" Target="../notesSlides/notesSlide93.xml"/><Relationship Id="rId1" Type="http://schemas.openxmlformats.org/officeDocument/2006/relationships/slideLayout" Target="../slideLayouts/slideLayout4.xml"/><Relationship Id="rId5" Type="http://schemas.openxmlformats.org/officeDocument/2006/relationships/image" Target="../media/image366.jpeg"/><Relationship Id="rId4" Type="http://schemas.openxmlformats.org/officeDocument/2006/relationships/image" Target="../media/image365.jpg"/></Relationships>
</file>

<file path=ppt/slides/_rels/slide128.xml.rels><?xml version="1.0" encoding="UTF-8" standalone="yes"?>
<Relationships xmlns="http://schemas.openxmlformats.org/package/2006/relationships"><Relationship Id="rId3" Type="http://schemas.openxmlformats.org/officeDocument/2006/relationships/image" Target="../media/image367.jpeg"/><Relationship Id="rId2" Type="http://schemas.openxmlformats.org/officeDocument/2006/relationships/notesSlide" Target="../notesSlides/notesSlide94.xml"/><Relationship Id="rId1" Type="http://schemas.openxmlformats.org/officeDocument/2006/relationships/slideLayout" Target="../slideLayouts/slideLayout4.xml"/><Relationship Id="rId6" Type="http://schemas.openxmlformats.org/officeDocument/2006/relationships/image" Target="../media/image370.jpeg"/><Relationship Id="rId5" Type="http://schemas.openxmlformats.org/officeDocument/2006/relationships/image" Target="../media/image369.jpeg"/><Relationship Id="rId4" Type="http://schemas.openxmlformats.org/officeDocument/2006/relationships/image" Target="../media/image368.jpeg"/></Relationships>
</file>

<file path=ppt/slides/_rels/slide129.xml.rels><?xml version="1.0" encoding="UTF-8" standalone="yes"?>
<Relationships xmlns="http://schemas.openxmlformats.org/package/2006/relationships"><Relationship Id="rId3" Type="http://schemas.openxmlformats.org/officeDocument/2006/relationships/image" Target="../media/image371.jpeg"/><Relationship Id="rId7" Type="http://schemas.openxmlformats.org/officeDocument/2006/relationships/image" Target="../media/image375.jpeg"/><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image" Target="../media/image374.jpeg"/><Relationship Id="rId5" Type="http://schemas.openxmlformats.org/officeDocument/2006/relationships/image" Target="../media/image373.jpeg"/><Relationship Id="rId4" Type="http://schemas.openxmlformats.org/officeDocument/2006/relationships/image" Target="../media/image372.jpeg"/></Relationships>
</file>

<file path=ppt/slides/_rels/slide1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376.jpe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377.jpeg"/></Relationships>
</file>

<file path=ppt/slides/_rels/slide131.xml.rels><?xml version="1.0" encoding="UTF-8" standalone="yes"?>
<Relationships xmlns="http://schemas.openxmlformats.org/package/2006/relationships"><Relationship Id="rId3" Type="http://schemas.openxmlformats.org/officeDocument/2006/relationships/image" Target="../media/image378.jp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379.jpeg"/><Relationship Id="rId2" Type="http://schemas.openxmlformats.org/officeDocument/2006/relationships/notesSlide" Target="../notesSlides/notesSlide98.xml"/><Relationship Id="rId1" Type="http://schemas.openxmlformats.org/officeDocument/2006/relationships/slideLayout" Target="../slideLayouts/slideLayout19.xml"/><Relationship Id="rId5" Type="http://schemas.openxmlformats.org/officeDocument/2006/relationships/image" Target="../media/image381.jpeg"/><Relationship Id="rId4" Type="http://schemas.openxmlformats.org/officeDocument/2006/relationships/image" Target="../media/image380.jpeg"/></Relationships>
</file>

<file path=ppt/slides/_rels/slide133.xml.rels><?xml version="1.0" encoding="UTF-8" standalone="yes"?>
<Relationships xmlns="http://schemas.openxmlformats.org/package/2006/relationships"><Relationship Id="rId3" Type="http://schemas.openxmlformats.org/officeDocument/2006/relationships/image" Target="../media/image382.jpeg"/><Relationship Id="rId2" Type="http://schemas.openxmlformats.org/officeDocument/2006/relationships/notesSlide" Target="../notesSlides/notesSlide99.xml"/><Relationship Id="rId1" Type="http://schemas.openxmlformats.org/officeDocument/2006/relationships/slideLayout" Target="../slideLayouts/slideLayout19.xml"/><Relationship Id="rId5" Type="http://schemas.openxmlformats.org/officeDocument/2006/relationships/image" Target="../media/image384.jpeg"/><Relationship Id="rId4" Type="http://schemas.openxmlformats.org/officeDocument/2006/relationships/image" Target="../media/image383.jpeg"/></Relationships>
</file>

<file path=ppt/slides/_rels/slide134.xml.rels><?xml version="1.0" encoding="UTF-8" standalone="yes"?>
<Relationships xmlns="http://schemas.openxmlformats.org/package/2006/relationships"><Relationship Id="rId3" Type="http://schemas.openxmlformats.org/officeDocument/2006/relationships/image" Target="../media/image385.jpeg"/><Relationship Id="rId7" Type="http://schemas.openxmlformats.org/officeDocument/2006/relationships/image" Target="../media/image389.jpeg"/><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image" Target="../media/image388.jpeg"/><Relationship Id="rId5" Type="http://schemas.openxmlformats.org/officeDocument/2006/relationships/image" Target="../media/image387.jpeg"/><Relationship Id="rId4" Type="http://schemas.openxmlformats.org/officeDocument/2006/relationships/image" Target="../media/image386.jpeg"/></Relationships>
</file>

<file path=ppt/slides/_rels/slide135.xml.rels><?xml version="1.0" encoding="UTF-8" standalone="yes"?>
<Relationships xmlns="http://schemas.openxmlformats.org/package/2006/relationships"><Relationship Id="rId3" Type="http://schemas.openxmlformats.org/officeDocument/2006/relationships/image" Target="../media/image390.jp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391.jpe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392.jpeg"/></Relationships>
</file>

<file path=ppt/slides/_rels/slide137.xml.rels><?xml version="1.0" encoding="UTF-8" standalone="yes"?>
<Relationships xmlns="http://schemas.openxmlformats.org/package/2006/relationships"><Relationship Id="rId3" Type="http://schemas.openxmlformats.org/officeDocument/2006/relationships/image" Target="../media/image393.jpeg"/><Relationship Id="rId2" Type="http://schemas.openxmlformats.org/officeDocument/2006/relationships/notesSlide" Target="../notesSlides/notesSlide103.xml"/><Relationship Id="rId1" Type="http://schemas.openxmlformats.org/officeDocument/2006/relationships/slideLayout" Target="../slideLayouts/slideLayout2.xml"/><Relationship Id="rId5" Type="http://schemas.openxmlformats.org/officeDocument/2006/relationships/image" Target="../media/image395.jpeg"/><Relationship Id="rId4" Type="http://schemas.openxmlformats.org/officeDocument/2006/relationships/image" Target="../media/image394.jpeg"/></Relationships>
</file>

<file path=ppt/slides/_rels/slide138.xml.rels><?xml version="1.0" encoding="UTF-8" standalone="yes"?>
<Relationships xmlns="http://schemas.openxmlformats.org/package/2006/relationships"><Relationship Id="rId3" Type="http://schemas.openxmlformats.org/officeDocument/2006/relationships/image" Target="../media/image396.jpeg"/><Relationship Id="rId2" Type="http://schemas.openxmlformats.org/officeDocument/2006/relationships/notesSlide" Target="../notesSlides/notesSlide104.xml"/><Relationship Id="rId1" Type="http://schemas.openxmlformats.org/officeDocument/2006/relationships/slideLayout" Target="../slideLayouts/slideLayout2.xml"/><Relationship Id="rId5" Type="http://schemas.openxmlformats.org/officeDocument/2006/relationships/image" Target="../media/image398.jpeg"/><Relationship Id="rId4" Type="http://schemas.openxmlformats.org/officeDocument/2006/relationships/image" Target="../media/image397.jpeg"/></Relationships>
</file>

<file path=ppt/slides/_rels/slide139.xml.rels><?xml version="1.0" encoding="UTF-8" standalone="yes"?>
<Relationships xmlns="http://schemas.openxmlformats.org/package/2006/relationships"><Relationship Id="rId3" Type="http://schemas.openxmlformats.org/officeDocument/2006/relationships/image" Target="../media/image399.jpeg"/><Relationship Id="rId2" Type="http://schemas.openxmlformats.org/officeDocument/2006/relationships/notesSlide" Target="../notesSlides/notesSlide105.xml"/><Relationship Id="rId1" Type="http://schemas.openxmlformats.org/officeDocument/2006/relationships/slideLayout" Target="../slideLayouts/slideLayout2.xml"/><Relationship Id="rId5" Type="http://schemas.openxmlformats.org/officeDocument/2006/relationships/image" Target="../media/image401.jpeg"/><Relationship Id="rId4" Type="http://schemas.openxmlformats.org/officeDocument/2006/relationships/image" Target="../media/image400.jpe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41.png"/><Relationship Id="rId4" Type="http://schemas.microsoft.com/office/2007/relationships/hdphoto" Target="../media/hdphoto10.wdp"/></Relationships>
</file>

<file path=ppt/slides/_rels/slide140.xml.rels><?xml version="1.0" encoding="UTF-8" standalone="yes"?>
<Relationships xmlns="http://schemas.openxmlformats.org/package/2006/relationships"><Relationship Id="rId3" Type="http://schemas.openxmlformats.org/officeDocument/2006/relationships/image" Target="../media/image402.jpeg"/><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microsoft.com/office/2007/relationships/hdphoto" Target="../media/hdphoto27.wdp"/><Relationship Id="rId5" Type="http://schemas.openxmlformats.org/officeDocument/2006/relationships/image" Target="../media/image404.png"/><Relationship Id="rId4" Type="http://schemas.openxmlformats.org/officeDocument/2006/relationships/image" Target="../media/image403.jpeg"/></Relationships>
</file>

<file path=ppt/slides/_rels/slide141.xml.rels><?xml version="1.0" encoding="UTF-8" standalone="yes"?>
<Relationships xmlns="http://schemas.openxmlformats.org/package/2006/relationships"><Relationship Id="rId3" Type="http://schemas.openxmlformats.org/officeDocument/2006/relationships/image" Target="../media/image405.jpeg"/><Relationship Id="rId2" Type="http://schemas.openxmlformats.org/officeDocument/2006/relationships/notesSlide" Target="../notesSlides/notesSlide107.xml"/><Relationship Id="rId1" Type="http://schemas.openxmlformats.org/officeDocument/2006/relationships/slideLayout" Target="../slideLayouts/slideLayout2.xml"/><Relationship Id="rId5" Type="http://schemas.openxmlformats.org/officeDocument/2006/relationships/image" Target="../media/image407.jpg"/><Relationship Id="rId4" Type="http://schemas.openxmlformats.org/officeDocument/2006/relationships/image" Target="../media/image406.jpg"/></Relationships>
</file>

<file path=ppt/slides/_rels/slide142.xml.rels><?xml version="1.0" encoding="UTF-8" standalone="yes"?>
<Relationships xmlns="http://schemas.openxmlformats.org/package/2006/relationships"><Relationship Id="rId3" Type="http://schemas.openxmlformats.org/officeDocument/2006/relationships/image" Target="../media/image408.jp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409.jpg"/><Relationship Id="rId7" Type="http://schemas.openxmlformats.org/officeDocument/2006/relationships/image" Target="../media/image413.jpeg"/><Relationship Id="rId2" Type="http://schemas.openxmlformats.org/officeDocument/2006/relationships/notesSlide" Target="../notesSlides/notesSlide109.xml"/><Relationship Id="rId1" Type="http://schemas.openxmlformats.org/officeDocument/2006/relationships/slideLayout" Target="../slideLayouts/slideLayout2.xml"/><Relationship Id="rId6" Type="http://schemas.openxmlformats.org/officeDocument/2006/relationships/image" Target="../media/image412.jpeg"/><Relationship Id="rId5" Type="http://schemas.openxmlformats.org/officeDocument/2006/relationships/image" Target="../media/image411.jpeg"/><Relationship Id="rId4" Type="http://schemas.openxmlformats.org/officeDocument/2006/relationships/image" Target="../media/image410.jpg"/></Relationships>
</file>

<file path=ppt/slides/_rels/slide144.xml.rels><?xml version="1.0" encoding="UTF-8" standalone="yes"?>
<Relationships xmlns="http://schemas.openxmlformats.org/package/2006/relationships"><Relationship Id="rId3" Type="http://schemas.openxmlformats.org/officeDocument/2006/relationships/image" Target="../media/image414.jpg"/><Relationship Id="rId2" Type="http://schemas.openxmlformats.org/officeDocument/2006/relationships/notesSlide" Target="../notesSlides/notesSlide110.xml"/><Relationship Id="rId1" Type="http://schemas.openxmlformats.org/officeDocument/2006/relationships/slideLayout" Target="../slideLayouts/slideLayout2.xml"/><Relationship Id="rId5" Type="http://schemas.openxmlformats.org/officeDocument/2006/relationships/image" Target="../media/image416.jpeg"/><Relationship Id="rId4" Type="http://schemas.openxmlformats.org/officeDocument/2006/relationships/image" Target="../media/image415.jpeg"/></Relationships>
</file>

<file path=ppt/slides/_rels/slide145.xml.rels><?xml version="1.0" encoding="UTF-8" standalone="yes"?>
<Relationships xmlns="http://schemas.openxmlformats.org/package/2006/relationships"><Relationship Id="rId8" Type="http://schemas.openxmlformats.org/officeDocument/2006/relationships/image" Target="../media/image422.jpeg"/><Relationship Id="rId3" Type="http://schemas.openxmlformats.org/officeDocument/2006/relationships/image" Target="../media/image417.jpeg"/><Relationship Id="rId7" Type="http://schemas.openxmlformats.org/officeDocument/2006/relationships/image" Target="../media/image421.jpg"/><Relationship Id="rId2" Type="http://schemas.openxmlformats.org/officeDocument/2006/relationships/notesSlide" Target="../notesSlides/notesSlide111.xml"/><Relationship Id="rId1" Type="http://schemas.openxmlformats.org/officeDocument/2006/relationships/slideLayout" Target="../slideLayouts/slideLayout2.xml"/><Relationship Id="rId6" Type="http://schemas.openxmlformats.org/officeDocument/2006/relationships/image" Target="../media/image420.jpeg"/><Relationship Id="rId5" Type="http://schemas.openxmlformats.org/officeDocument/2006/relationships/image" Target="../media/image419.jpeg"/><Relationship Id="rId4" Type="http://schemas.openxmlformats.org/officeDocument/2006/relationships/image" Target="../media/image418.jpeg"/></Relationships>
</file>

<file path=ppt/slides/_rels/slide146.xml.rels><?xml version="1.0" encoding="UTF-8" standalone="yes"?>
<Relationships xmlns="http://schemas.openxmlformats.org/package/2006/relationships"><Relationship Id="rId3" Type="http://schemas.openxmlformats.org/officeDocument/2006/relationships/image" Target="../media/image423.jpg"/><Relationship Id="rId2" Type="http://schemas.openxmlformats.org/officeDocument/2006/relationships/notesSlide" Target="../notesSlides/notesSlide112.xml"/><Relationship Id="rId1" Type="http://schemas.openxmlformats.org/officeDocument/2006/relationships/slideLayout" Target="../slideLayouts/slideLayout2.xml"/><Relationship Id="rId6" Type="http://schemas.openxmlformats.org/officeDocument/2006/relationships/image" Target="../media/image426.jpg"/><Relationship Id="rId5" Type="http://schemas.openxmlformats.org/officeDocument/2006/relationships/image" Target="../media/image425.jpeg"/><Relationship Id="rId4" Type="http://schemas.openxmlformats.org/officeDocument/2006/relationships/image" Target="../media/image424.jpg"/></Relationships>
</file>

<file path=ppt/slides/_rels/slide147.xml.rels><?xml version="1.0" encoding="UTF-8" standalone="yes"?>
<Relationships xmlns="http://schemas.openxmlformats.org/package/2006/relationships"><Relationship Id="rId3" Type="http://schemas.openxmlformats.org/officeDocument/2006/relationships/image" Target="../media/image427.jpeg"/><Relationship Id="rId2" Type="http://schemas.openxmlformats.org/officeDocument/2006/relationships/notesSlide" Target="../notesSlides/notesSlide113.xml"/><Relationship Id="rId1" Type="http://schemas.openxmlformats.org/officeDocument/2006/relationships/slideLayout" Target="../slideLayouts/slideLayout4.xml"/><Relationship Id="rId5" Type="http://schemas.openxmlformats.org/officeDocument/2006/relationships/image" Target="../media/image429.png"/><Relationship Id="rId4" Type="http://schemas.openxmlformats.org/officeDocument/2006/relationships/image" Target="../media/image428.jpeg"/></Relationships>
</file>

<file path=ppt/slides/_rels/slide148.xml.rels><?xml version="1.0" encoding="UTF-8" standalone="yes"?>
<Relationships xmlns="http://schemas.openxmlformats.org/package/2006/relationships"><Relationship Id="rId3" Type="http://schemas.openxmlformats.org/officeDocument/2006/relationships/image" Target="../media/image430.jpeg"/><Relationship Id="rId7" Type="http://schemas.openxmlformats.org/officeDocument/2006/relationships/image" Target="../media/image434.jpeg"/><Relationship Id="rId2" Type="http://schemas.openxmlformats.org/officeDocument/2006/relationships/notesSlide" Target="../notesSlides/notesSlide114.xml"/><Relationship Id="rId1" Type="http://schemas.openxmlformats.org/officeDocument/2006/relationships/slideLayout" Target="../slideLayouts/slideLayout2.xml"/><Relationship Id="rId6" Type="http://schemas.openxmlformats.org/officeDocument/2006/relationships/image" Target="../media/image433.jpeg"/><Relationship Id="rId5" Type="http://schemas.openxmlformats.org/officeDocument/2006/relationships/image" Target="../media/image432.jpeg"/><Relationship Id="rId4" Type="http://schemas.openxmlformats.org/officeDocument/2006/relationships/image" Target="../media/image431.jpeg"/></Relationships>
</file>

<file path=ppt/slides/_rels/slide149.xml.rels><?xml version="1.0" encoding="UTF-8" standalone="yes"?>
<Relationships xmlns="http://schemas.openxmlformats.org/package/2006/relationships"><Relationship Id="rId3" Type="http://schemas.openxmlformats.org/officeDocument/2006/relationships/image" Target="../media/image435.jp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436.jp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microsoft.com/office/2007/relationships/hdphoto" Target="../media/hdphoto12.wdp"/></Relationships>
</file>

<file path=ppt/slides/_rels/slide150.xml.rels><?xml version="1.0" encoding="UTF-8" standalone="yes"?>
<Relationships xmlns="http://schemas.openxmlformats.org/package/2006/relationships"><Relationship Id="rId3" Type="http://schemas.openxmlformats.org/officeDocument/2006/relationships/image" Target="../media/image437.jpe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438.jpeg"/></Relationships>
</file>

<file path=ppt/slides/_rels/slide151.xml.rels><?xml version="1.0" encoding="UTF-8" standalone="yes"?>
<Relationships xmlns="http://schemas.openxmlformats.org/package/2006/relationships"><Relationship Id="rId3" Type="http://schemas.openxmlformats.org/officeDocument/2006/relationships/image" Target="../media/image439.jpeg"/><Relationship Id="rId2" Type="http://schemas.openxmlformats.org/officeDocument/2006/relationships/notesSlide" Target="../notesSlides/notesSlide117.xml"/><Relationship Id="rId1" Type="http://schemas.openxmlformats.org/officeDocument/2006/relationships/slideLayout" Target="../slideLayouts/slideLayout2.xml"/><Relationship Id="rId6" Type="http://schemas.openxmlformats.org/officeDocument/2006/relationships/image" Target="../media/image442.jpeg"/><Relationship Id="rId5" Type="http://schemas.openxmlformats.org/officeDocument/2006/relationships/image" Target="../media/image441.jpeg"/><Relationship Id="rId4" Type="http://schemas.openxmlformats.org/officeDocument/2006/relationships/image" Target="../media/image440.jpeg"/></Relationships>
</file>

<file path=ppt/slides/_rels/slide152.xml.rels><?xml version="1.0" encoding="UTF-8" standalone="yes"?>
<Relationships xmlns="http://schemas.openxmlformats.org/package/2006/relationships"><Relationship Id="rId3" Type="http://schemas.openxmlformats.org/officeDocument/2006/relationships/image" Target="../media/image443.jpe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444.png"/></Relationships>
</file>

<file path=ppt/slides/_rels/slide153.xml.rels><?xml version="1.0" encoding="UTF-8" standalone="yes"?>
<Relationships xmlns="http://schemas.openxmlformats.org/package/2006/relationships"><Relationship Id="rId3" Type="http://schemas.openxmlformats.org/officeDocument/2006/relationships/image" Target="../media/image445.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446.png"/><Relationship Id="rId2" Type="http://schemas.openxmlformats.org/officeDocument/2006/relationships/notesSlide" Target="../notesSlides/notesSlide120.xml"/><Relationship Id="rId1" Type="http://schemas.openxmlformats.org/officeDocument/2006/relationships/slideLayout" Target="../slideLayouts/slideLayout2.xml"/><Relationship Id="rId5" Type="http://schemas.openxmlformats.org/officeDocument/2006/relationships/image" Target="../media/image448.jpeg"/><Relationship Id="rId4" Type="http://schemas.openxmlformats.org/officeDocument/2006/relationships/image" Target="../media/image447.jpeg"/></Relationships>
</file>

<file path=ppt/slides/_rels/slide155.xml.rels><?xml version="1.0" encoding="UTF-8" standalone="yes"?>
<Relationships xmlns="http://schemas.openxmlformats.org/package/2006/relationships"><Relationship Id="rId3" Type="http://schemas.openxmlformats.org/officeDocument/2006/relationships/image" Target="../media/image450.jpeg"/><Relationship Id="rId2" Type="http://schemas.openxmlformats.org/officeDocument/2006/relationships/image" Target="../media/image449.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451.jpeg"/><Relationship Id="rId2" Type="http://schemas.openxmlformats.org/officeDocument/2006/relationships/notesSlide" Target="../notesSlides/notesSlide121.xml"/><Relationship Id="rId1" Type="http://schemas.openxmlformats.org/officeDocument/2006/relationships/slideLayout" Target="../slideLayouts/slideLayout2.xml"/><Relationship Id="rId6" Type="http://schemas.openxmlformats.org/officeDocument/2006/relationships/image" Target="../media/image454.jpeg"/><Relationship Id="rId5" Type="http://schemas.openxmlformats.org/officeDocument/2006/relationships/image" Target="../media/image453.jpeg"/><Relationship Id="rId4" Type="http://schemas.openxmlformats.org/officeDocument/2006/relationships/image" Target="../media/image452.jpeg"/></Relationships>
</file>

<file path=ppt/slides/_rels/slide157.xml.rels><?xml version="1.0" encoding="UTF-8" standalone="yes"?>
<Relationships xmlns="http://schemas.openxmlformats.org/package/2006/relationships"><Relationship Id="rId3" Type="http://schemas.openxmlformats.org/officeDocument/2006/relationships/image" Target="../media/image455.jpe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456.jpeg"/></Relationships>
</file>

<file path=ppt/slides/_rels/slide158.xml.rels><?xml version="1.0" encoding="UTF-8" standalone="yes"?>
<Relationships xmlns="http://schemas.openxmlformats.org/package/2006/relationships"><Relationship Id="rId3" Type="http://schemas.openxmlformats.org/officeDocument/2006/relationships/image" Target="../media/image457.jpeg"/><Relationship Id="rId2" Type="http://schemas.openxmlformats.org/officeDocument/2006/relationships/notesSlide" Target="../notesSlides/notesSlide123.xml"/><Relationship Id="rId1" Type="http://schemas.openxmlformats.org/officeDocument/2006/relationships/slideLayout" Target="../slideLayouts/slideLayout2.xml"/><Relationship Id="rId5" Type="http://schemas.openxmlformats.org/officeDocument/2006/relationships/image" Target="../media/image459.jpeg"/><Relationship Id="rId4" Type="http://schemas.openxmlformats.org/officeDocument/2006/relationships/image" Target="../media/image458.jpeg"/></Relationships>
</file>

<file path=ppt/slides/_rels/slide159.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microsoft.com/office/2007/relationships/hdphoto" Target="../media/hdphoto28.wdp"/></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3.wdp"/></Relationships>
</file>

<file path=ppt/slides/_rels/slide160.xml.rels><?xml version="1.0" encoding="UTF-8" standalone="yes"?>
<Relationships xmlns="http://schemas.openxmlformats.org/package/2006/relationships"><Relationship Id="rId3" Type="http://schemas.openxmlformats.org/officeDocument/2006/relationships/image" Target="../media/image461.png"/><Relationship Id="rId2" Type="http://schemas.openxmlformats.org/officeDocument/2006/relationships/notesSlide" Target="../notesSlides/notesSlide125.xml"/><Relationship Id="rId1" Type="http://schemas.openxmlformats.org/officeDocument/2006/relationships/slideLayout" Target="../slideLayouts/slideLayout2.xml"/><Relationship Id="rId5" Type="http://schemas.openxmlformats.org/officeDocument/2006/relationships/image" Target="../media/image463.jpeg"/><Relationship Id="rId4" Type="http://schemas.openxmlformats.org/officeDocument/2006/relationships/image" Target="../media/image462.png"/></Relationships>
</file>

<file path=ppt/slides/_rels/slide161.xml.rels><?xml version="1.0" encoding="UTF-8" standalone="yes"?>
<Relationships xmlns="http://schemas.openxmlformats.org/package/2006/relationships"><Relationship Id="rId3" Type="http://schemas.openxmlformats.org/officeDocument/2006/relationships/image" Target="../media/image464.jpeg"/><Relationship Id="rId2" Type="http://schemas.openxmlformats.org/officeDocument/2006/relationships/notesSlide" Target="../notesSlides/notesSlide126.xml"/><Relationship Id="rId1" Type="http://schemas.openxmlformats.org/officeDocument/2006/relationships/slideLayout" Target="../slideLayouts/slideLayout2.xml"/><Relationship Id="rId5" Type="http://schemas.openxmlformats.org/officeDocument/2006/relationships/image" Target="../media/image466.png"/><Relationship Id="rId4" Type="http://schemas.openxmlformats.org/officeDocument/2006/relationships/image" Target="../media/image465.jpeg"/></Relationships>
</file>

<file path=ppt/slides/_rels/slide162.xml.rels><?xml version="1.0" encoding="UTF-8" standalone="yes"?>
<Relationships xmlns="http://schemas.openxmlformats.org/package/2006/relationships"><Relationship Id="rId3" Type="http://schemas.openxmlformats.org/officeDocument/2006/relationships/image" Target="../media/image467.jpeg"/><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468.jpeg"/></Relationships>
</file>

<file path=ppt/slides/_rels/slide163.xml.rels><?xml version="1.0" encoding="UTF-8" standalone="yes"?>
<Relationships xmlns="http://schemas.openxmlformats.org/package/2006/relationships"><Relationship Id="rId3" Type="http://schemas.openxmlformats.org/officeDocument/2006/relationships/image" Target="../media/image469.jpeg"/><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470.JPG"/></Relationships>
</file>

<file path=ppt/slides/_rels/slide164.xml.rels><?xml version="1.0" encoding="UTF-8" standalone="yes"?>
<Relationships xmlns="http://schemas.openxmlformats.org/package/2006/relationships"><Relationship Id="rId3" Type="http://schemas.openxmlformats.org/officeDocument/2006/relationships/image" Target="../media/image471.jpeg"/><Relationship Id="rId7" Type="http://schemas.openxmlformats.org/officeDocument/2006/relationships/image" Target="../media/image375.jpeg"/><Relationship Id="rId2" Type="http://schemas.openxmlformats.org/officeDocument/2006/relationships/notesSlide" Target="../notesSlides/notesSlide129.xml"/><Relationship Id="rId1" Type="http://schemas.openxmlformats.org/officeDocument/2006/relationships/slideLayout" Target="../slideLayouts/slideLayout2.xml"/><Relationship Id="rId6" Type="http://schemas.openxmlformats.org/officeDocument/2006/relationships/image" Target="../media/image374.jpeg"/><Relationship Id="rId5" Type="http://schemas.openxmlformats.org/officeDocument/2006/relationships/image" Target="../media/image472.jpeg"/><Relationship Id="rId4" Type="http://schemas.openxmlformats.org/officeDocument/2006/relationships/image" Target="../media/image372.jpeg"/></Relationships>
</file>

<file path=ppt/slides/_rels/slide165.xml.rels><?xml version="1.0" encoding="UTF-8" standalone="yes"?>
<Relationships xmlns="http://schemas.openxmlformats.org/package/2006/relationships"><Relationship Id="rId3" Type="http://schemas.openxmlformats.org/officeDocument/2006/relationships/image" Target="../media/image473.jpeg"/><Relationship Id="rId2" Type="http://schemas.openxmlformats.org/officeDocument/2006/relationships/notesSlide" Target="../notesSlides/notesSlide130.xml"/><Relationship Id="rId1" Type="http://schemas.openxmlformats.org/officeDocument/2006/relationships/slideLayout" Target="../slideLayouts/slideLayout2.xml"/><Relationship Id="rId6" Type="http://schemas.openxmlformats.org/officeDocument/2006/relationships/image" Target="../media/image476.jpeg"/><Relationship Id="rId5" Type="http://schemas.openxmlformats.org/officeDocument/2006/relationships/image" Target="../media/image475.jpeg"/><Relationship Id="rId4" Type="http://schemas.openxmlformats.org/officeDocument/2006/relationships/image" Target="../media/image474.jpeg"/></Relationships>
</file>

<file path=ppt/slides/_rels/slide166.xml.rels><?xml version="1.0" encoding="UTF-8" standalone="yes"?>
<Relationships xmlns="http://schemas.openxmlformats.org/package/2006/relationships"><Relationship Id="rId3" Type="http://schemas.openxmlformats.org/officeDocument/2006/relationships/image" Target="../media/image477.jpeg"/><Relationship Id="rId2" Type="http://schemas.openxmlformats.org/officeDocument/2006/relationships/notesSlide" Target="../notesSlides/notesSlide131.xml"/><Relationship Id="rId1" Type="http://schemas.openxmlformats.org/officeDocument/2006/relationships/slideLayout" Target="../slideLayouts/slideLayout2.xml"/><Relationship Id="rId6" Type="http://schemas.openxmlformats.org/officeDocument/2006/relationships/image" Target="../media/image480.jpeg"/><Relationship Id="rId5" Type="http://schemas.openxmlformats.org/officeDocument/2006/relationships/image" Target="../media/image479.jpeg"/><Relationship Id="rId4" Type="http://schemas.openxmlformats.org/officeDocument/2006/relationships/image" Target="../media/image478.jpeg"/></Relationships>
</file>

<file path=ppt/slides/_rels/slide167.xml.rels><?xml version="1.0" encoding="UTF-8" standalone="yes"?>
<Relationships xmlns="http://schemas.openxmlformats.org/package/2006/relationships"><Relationship Id="rId3" Type="http://schemas.openxmlformats.org/officeDocument/2006/relationships/image" Target="../media/image376.jpe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377.jpeg"/></Relationships>
</file>

<file path=ppt/slides/_rels/slide168.xml.rels><?xml version="1.0" encoding="UTF-8" standalone="yes"?>
<Relationships xmlns="http://schemas.openxmlformats.org/package/2006/relationships"><Relationship Id="rId3" Type="http://schemas.openxmlformats.org/officeDocument/2006/relationships/image" Target="../media/image481.jpeg"/><Relationship Id="rId7" Type="http://schemas.microsoft.com/office/2007/relationships/hdphoto" Target="../media/hdphoto29.wdp"/><Relationship Id="rId2" Type="http://schemas.openxmlformats.org/officeDocument/2006/relationships/notesSlide" Target="../notesSlides/notesSlide133.xml"/><Relationship Id="rId1" Type="http://schemas.openxmlformats.org/officeDocument/2006/relationships/slideLayout" Target="../slideLayouts/slideLayout2.xml"/><Relationship Id="rId6" Type="http://schemas.openxmlformats.org/officeDocument/2006/relationships/image" Target="../media/image484.jpeg"/><Relationship Id="rId5" Type="http://schemas.openxmlformats.org/officeDocument/2006/relationships/image" Target="../media/image483.jpeg"/><Relationship Id="rId4" Type="http://schemas.openxmlformats.org/officeDocument/2006/relationships/image" Target="../media/image482.jpeg"/></Relationships>
</file>

<file path=ppt/slides/_rels/slide169.xml.rels><?xml version="1.0" encoding="UTF-8" standalone="yes"?>
<Relationships xmlns="http://schemas.openxmlformats.org/package/2006/relationships"><Relationship Id="rId8" Type="http://schemas.openxmlformats.org/officeDocument/2006/relationships/image" Target="../media/image488.png"/><Relationship Id="rId3" Type="http://schemas.openxmlformats.org/officeDocument/2006/relationships/image" Target="../media/image485.png"/><Relationship Id="rId7" Type="http://schemas.microsoft.com/office/2007/relationships/hdphoto" Target="../media/hdphoto31.wdp"/><Relationship Id="rId2" Type="http://schemas.openxmlformats.org/officeDocument/2006/relationships/notesSlide" Target="../notesSlides/notesSlide134.xml"/><Relationship Id="rId1" Type="http://schemas.openxmlformats.org/officeDocument/2006/relationships/slideLayout" Target="../slideLayouts/slideLayout2.xml"/><Relationship Id="rId6" Type="http://schemas.openxmlformats.org/officeDocument/2006/relationships/image" Target="../media/image487.png"/><Relationship Id="rId5" Type="http://schemas.openxmlformats.org/officeDocument/2006/relationships/image" Target="../media/image486.png"/><Relationship Id="rId4" Type="http://schemas.microsoft.com/office/2007/relationships/hdphoto" Target="../media/hdphoto30.wdp"/></Relationships>
</file>

<file path=ppt/slides/_rels/slide1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8" Type="http://schemas.openxmlformats.org/officeDocument/2006/relationships/image" Target="../media/image492.jpeg"/><Relationship Id="rId3" Type="http://schemas.openxmlformats.org/officeDocument/2006/relationships/image" Target="../media/image489.png"/><Relationship Id="rId7" Type="http://schemas.microsoft.com/office/2007/relationships/hdphoto" Target="../media/hdphoto33.wdp"/><Relationship Id="rId2" Type="http://schemas.openxmlformats.org/officeDocument/2006/relationships/notesSlide" Target="../notesSlides/notesSlide135.xml"/><Relationship Id="rId1" Type="http://schemas.openxmlformats.org/officeDocument/2006/relationships/slideLayout" Target="../slideLayouts/slideLayout2.xml"/><Relationship Id="rId6" Type="http://schemas.openxmlformats.org/officeDocument/2006/relationships/image" Target="../media/image491.png"/><Relationship Id="rId5" Type="http://schemas.openxmlformats.org/officeDocument/2006/relationships/image" Target="../media/image490.jpeg"/><Relationship Id="rId4" Type="http://schemas.microsoft.com/office/2007/relationships/hdphoto" Target="../media/hdphoto32.wdp"/><Relationship Id="rId9" Type="http://schemas.openxmlformats.org/officeDocument/2006/relationships/image" Target="../media/image493.jpeg"/></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496.jpeg"/><Relationship Id="rId5" Type="http://schemas.openxmlformats.org/officeDocument/2006/relationships/image" Target="../media/image495.jpeg"/><Relationship Id="rId4" Type="http://schemas.openxmlformats.org/officeDocument/2006/relationships/image" Target="../media/image494.jpeg"/></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498.jpeg"/><Relationship Id="rId5" Type="http://schemas.microsoft.com/office/2007/relationships/hdphoto" Target="../media/hdphoto34.wdp"/><Relationship Id="rId4" Type="http://schemas.openxmlformats.org/officeDocument/2006/relationships/image" Target="../media/image497.jpeg"/></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500.jpeg"/><Relationship Id="rId4" Type="http://schemas.openxmlformats.org/officeDocument/2006/relationships/image" Target="../media/image499.png"/></Relationships>
</file>

<file path=ppt/slides/_rels/slide174.xml.rels><?xml version="1.0" encoding="UTF-8" standalone="yes"?>
<Relationships xmlns="http://schemas.openxmlformats.org/package/2006/relationships"><Relationship Id="rId8" Type="http://schemas.openxmlformats.org/officeDocument/2006/relationships/image" Target="../media/image504.png"/><Relationship Id="rId3" Type="http://schemas.openxmlformats.org/officeDocument/2006/relationships/notesSlide" Target="../notesSlides/notesSlide139.xml"/><Relationship Id="rId7" Type="http://schemas.microsoft.com/office/2007/relationships/hdphoto" Target="../media/hdphoto35.wdp"/><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503.png"/><Relationship Id="rId5" Type="http://schemas.openxmlformats.org/officeDocument/2006/relationships/image" Target="../media/image502.jpeg"/><Relationship Id="rId4" Type="http://schemas.openxmlformats.org/officeDocument/2006/relationships/image" Target="../media/image501.jpeg"/><Relationship Id="rId9" Type="http://schemas.microsoft.com/office/2007/relationships/hdphoto" Target="../media/hdphoto36.wdp"/></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40.xml"/><Relationship Id="rId7" Type="http://schemas.microsoft.com/office/2007/relationships/hdphoto" Target="../media/hdphoto37.wdp"/><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507.png"/><Relationship Id="rId5" Type="http://schemas.openxmlformats.org/officeDocument/2006/relationships/image" Target="../media/image506.jpeg"/><Relationship Id="rId4" Type="http://schemas.openxmlformats.org/officeDocument/2006/relationships/image" Target="../media/image505.png"/></Relationships>
</file>

<file path=ppt/slides/_rels/slide176.xml.rels><?xml version="1.0" encoding="UTF-8" standalone="yes"?>
<Relationships xmlns="http://schemas.openxmlformats.org/package/2006/relationships"><Relationship Id="rId3" Type="http://schemas.openxmlformats.org/officeDocument/2006/relationships/image" Target="../media/image508.jpeg"/><Relationship Id="rId2" Type="http://schemas.openxmlformats.org/officeDocument/2006/relationships/notesSlide" Target="../notesSlides/notesSlide141.xml"/><Relationship Id="rId1" Type="http://schemas.openxmlformats.org/officeDocument/2006/relationships/slideLayout" Target="../slideLayouts/slideLayout2.xml"/><Relationship Id="rId5" Type="http://schemas.openxmlformats.org/officeDocument/2006/relationships/image" Target="../media/image510.jpeg"/><Relationship Id="rId4" Type="http://schemas.openxmlformats.org/officeDocument/2006/relationships/image" Target="../media/image509.jpeg"/></Relationships>
</file>

<file path=ppt/slides/_rels/slide177.xml.rels><?xml version="1.0" encoding="UTF-8" standalone="yes"?>
<Relationships xmlns="http://schemas.openxmlformats.org/package/2006/relationships"><Relationship Id="rId3" Type="http://schemas.openxmlformats.org/officeDocument/2006/relationships/image" Target="../media/image511.jpeg"/><Relationship Id="rId2" Type="http://schemas.openxmlformats.org/officeDocument/2006/relationships/notesSlide" Target="../notesSlides/notesSlide142.xml"/><Relationship Id="rId1" Type="http://schemas.openxmlformats.org/officeDocument/2006/relationships/slideLayout" Target="../slideLayouts/slideLayout19.xml"/></Relationships>
</file>

<file path=ppt/slides/_rels/slide178.xml.rels><?xml version="1.0" encoding="UTF-8" standalone="yes"?>
<Relationships xmlns="http://schemas.openxmlformats.org/package/2006/relationships"><Relationship Id="rId3" Type="http://schemas.openxmlformats.org/officeDocument/2006/relationships/image" Target="../media/image512.png"/><Relationship Id="rId2" Type="http://schemas.openxmlformats.org/officeDocument/2006/relationships/notesSlide" Target="../notesSlides/notesSlide143.xml"/><Relationship Id="rId1" Type="http://schemas.openxmlformats.org/officeDocument/2006/relationships/slideLayout" Target="../slideLayouts/slideLayout2.xml"/><Relationship Id="rId5" Type="http://schemas.openxmlformats.org/officeDocument/2006/relationships/image" Target="../media/image514.png"/><Relationship Id="rId4" Type="http://schemas.openxmlformats.org/officeDocument/2006/relationships/image" Target="../media/image513.png"/></Relationships>
</file>

<file path=ppt/slides/_rels/slide179.xml.rels><?xml version="1.0" encoding="UTF-8" standalone="yes"?>
<Relationships xmlns="http://schemas.openxmlformats.org/package/2006/relationships"><Relationship Id="rId3" Type="http://schemas.openxmlformats.org/officeDocument/2006/relationships/image" Target="../media/image515.jpeg"/><Relationship Id="rId2" Type="http://schemas.openxmlformats.org/officeDocument/2006/relationships/notesSlide" Target="../notesSlides/notesSlide144.xml"/><Relationship Id="rId1" Type="http://schemas.openxmlformats.org/officeDocument/2006/relationships/slideLayout" Target="../slideLayouts/slideLayout4.xml"/><Relationship Id="rId5" Type="http://schemas.openxmlformats.org/officeDocument/2006/relationships/image" Target="../media/image517.jpeg"/><Relationship Id="rId4" Type="http://schemas.openxmlformats.org/officeDocument/2006/relationships/image" Target="../media/image516.jpeg"/></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518.jpeg"/><Relationship Id="rId2" Type="http://schemas.openxmlformats.org/officeDocument/2006/relationships/notesSlide" Target="../notesSlides/notesSlide145.xml"/><Relationship Id="rId1" Type="http://schemas.openxmlformats.org/officeDocument/2006/relationships/slideLayout" Target="../slideLayouts/slideLayout2.xml"/><Relationship Id="rId6" Type="http://schemas.openxmlformats.org/officeDocument/2006/relationships/image" Target="../media/image521.jpeg"/><Relationship Id="rId5" Type="http://schemas.openxmlformats.org/officeDocument/2006/relationships/image" Target="../media/image520.png"/><Relationship Id="rId4" Type="http://schemas.openxmlformats.org/officeDocument/2006/relationships/image" Target="../media/image519.jpeg"/></Relationships>
</file>

<file path=ppt/slides/_rels/slide181.xml.rels><?xml version="1.0" encoding="UTF-8" standalone="yes"?>
<Relationships xmlns="http://schemas.openxmlformats.org/package/2006/relationships"><Relationship Id="rId3" Type="http://schemas.openxmlformats.org/officeDocument/2006/relationships/image" Target="../media/image523.jpeg"/><Relationship Id="rId2" Type="http://schemas.openxmlformats.org/officeDocument/2006/relationships/image" Target="../media/image522.jpeg"/><Relationship Id="rId1" Type="http://schemas.openxmlformats.org/officeDocument/2006/relationships/slideLayout" Target="../slideLayouts/slideLayout2.xml"/><Relationship Id="rId5" Type="http://schemas.openxmlformats.org/officeDocument/2006/relationships/image" Target="../media/image525.jpeg"/><Relationship Id="rId4" Type="http://schemas.openxmlformats.org/officeDocument/2006/relationships/image" Target="../media/image524.jpeg"/></Relationships>
</file>

<file path=ppt/slides/_rels/slide182.xml.rels><?xml version="1.0" encoding="UTF-8" standalone="yes"?>
<Relationships xmlns="http://schemas.openxmlformats.org/package/2006/relationships"><Relationship Id="rId3" Type="http://schemas.openxmlformats.org/officeDocument/2006/relationships/image" Target="../media/image527.jpeg"/><Relationship Id="rId2" Type="http://schemas.openxmlformats.org/officeDocument/2006/relationships/image" Target="../media/image526.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528.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529.pn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530.jpeg"/><Relationship Id="rId2" Type="http://schemas.openxmlformats.org/officeDocument/2006/relationships/notesSlide" Target="../notesSlides/notesSlide148.xml"/><Relationship Id="rId1" Type="http://schemas.openxmlformats.org/officeDocument/2006/relationships/slideLayout" Target="../slideLayouts/slideLayout2.xml"/><Relationship Id="rId5" Type="http://schemas.openxmlformats.org/officeDocument/2006/relationships/image" Target="../media/image532.png"/><Relationship Id="rId4" Type="http://schemas.openxmlformats.org/officeDocument/2006/relationships/image" Target="../media/image531.jpeg"/></Relationships>
</file>

<file path=ppt/slides/_rels/slide186.xml.rels><?xml version="1.0" encoding="UTF-8" standalone="yes"?>
<Relationships xmlns="http://schemas.openxmlformats.org/package/2006/relationships"><Relationship Id="rId3" Type="http://schemas.openxmlformats.org/officeDocument/2006/relationships/image" Target="../media/image533.png"/><Relationship Id="rId2" Type="http://schemas.openxmlformats.org/officeDocument/2006/relationships/notesSlide" Target="../notesSlides/notesSlide149.xml"/><Relationship Id="rId1" Type="http://schemas.openxmlformats.org/officeDocument/2006/relationships/slideLayout" Target="../slideLayouts/slideLayout2.xml"/><Relationship Id="rId6" Type="http://schemas.microsoft.com/office/2007/relationships/hdphoto" Target="../media/hdphoto38.wdp"/><Relationship Id="rId5" Type="http://schemas.openxmlformats.org/officeDocument/2006/relationships/image" Target="../media/image535.png"/><Relationship Id="rId4" Type="http://schemas.openxmlformats.org/officeDocument/2006/relationships/image" Target="../media/image534.jpeg"/></Relationships>
</file>

<file path=ppt/slides/_rels/slide187.xml.rels><?xml version="1.0" encoding="UTF-8" standalone="yes"?>
<Relationships xmlns="http://schemas.openxmlformats.org/package/2006/relationships"><Relationship Id="rId3" Type="http://schemas.openxmlformats.org/officeDocument/2006/relationships/image" Target="../media/image536.png"/><Relationship Id="rId2" Type="http://schemas.openxmlformats.org/officeDocument/2006/relationships/notesSlide" Target="../notesSlides/notesSlide150.xml"/><Relationship Id="rId1" Type="http://schemas.openxmlformats.org/officeDocument/2006/relationships/slideLayout" Target="../slideLayouts/slideLayout2.xml"/><Relationship Id="rId4" Type="http://schemas.microsoft.com/office/2007/relationships/hdphoto" Target="../media/hdphoto39.wdp"/></Relationships>
</file>

<file path=ppt/slides/_rels/slide188.xml.rels><?xml version="1.0" encoding="UTF-8" standalone="yes"?>
<Relationships xmlns="http://schemas.openxmlformats.org/package/2006/relationships"><Relationship Id="rId3" Type="http://schemas.openxmlformats.org/officeDocument/2006/relationships/image" Target="../media/image537.jpeg"/><Relationship Id="rId2" Type="http://schemas.openxmlformats.org/officeDocument/2006/relationships/notesSlide" Target="../notesSlides/notesSlide151.xml"/><Relationship Id="rId1" Type="http://schemas.openxmlformats.org/officeDocument/2006/relationships/slideLayout" Target="../slideLayouts/slideLayout2.xml"/><Relationship Id="rId4" Type="http://schemas.openxmlformats.org/officeDocument/2006/relationships/image" Target="../media/image538.png"/></Relationships>
</file>

<file path=ppt/slides/_rels/slide18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2.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2.jpeg"/><Relationship Id="rId4" Type="http://schemas.microsoft.com/office/2007/relationships/hdphoto" Target="../media/hdphoto14.wdp"/></Relationships>
</file>

<file path=ppt/slides/_rels/slide190.xml.rels><?xml version="1.0" encoding="UTF-8" standalone="yes"?>
<Relationships xmlns="http://schemas.openxmlformats.org/package/2006/relationships"><Relationship Id="rId2" Type="http://schemas.openxmlformats.org/officeDocument/2006/relationships/image" Target="../media/image539.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541.jpeg"/><Relationship Id="rId2" Type="http://schemas.openxmlformats.org/officeDocument/2006/relationships/image" Target="../media/image540.jpg"/><Relationship Id="rId1" Type="http://schemas.openxmlformats.org/officeDocument/2006/relationships/slideLayout" Target="../slideLayouts/slideLayout6.xml"/><Relationship Id="rId4" Type="http://schemas.openxmlformats.org/officeDocument/2006/relationships/image" Target="../media/image542.jpeg"/></Relationships>
</file>

<file path=ppt/slides/_rels/slide192.xml.rels><?xml version="1.0" encoding="UTF-8" standalone="yes"?>
<Relationships xmlns="http://schemas.openxmlformats.org/package/2006/relationships"><Relationship Id="rId3" Type="http://schemas.openxmlformats.org/officeDocument/2006/relationships/image" Target="../media/image544.png"/><Relationship Id="rId2" Type="http://schemas.openxmlformats.org/officeDocument/2006/relationships/image" Target="../media/image543.gif"/><Relationship Id="rId1" Type="http://schemas.openxmlformats.org/officeDocument/2006/relationships/slideLayout" Target="../slideLayouts/slideLayout6.xml"/><Relationship Id="rId4" Type="http://schemas.microsoft.com/office/2007/relationships/hdphoto" Target="../media/hdphoto40.wdp"/></Relationships>
</file>

<file path=ppt/slides/_rels/slide193.xml.rels><?xml version="1.0" encoding="UTF-8" standalone="yes"?>
<Relationships xmlns="http://schemas.openxmlformats.org/package/2006/relationships"><Relationship Id="rId2" Type="http://schemas.openxmlformats.org/officeDocument/2006/relationships/image" Target="../media/image545.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546.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547.jpe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548.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549.gif"/><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3.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hyperlink" Target="mailto:bouquot@aol.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550.wmf"/><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551.pn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550.wmf"/><Relationship Id="rId2" Type="http://schemas.openxmlformats.org/officeDocument/2006/relationships/notesSlide" Target="../notesSlides/notesSlide155.xml"/><Relationship Id="rId1" Type="http://schemas.openxmlformats.org/officeDocument/2006/relationships/slideLayout" Target="../slideLayouts/slideLayout2.xml"/><Relationship Id="rId4" Type="http://schemas.openxmlformats.org/officeDocument/2006/relationships/image" Target="../media/image552.jpeg"/></Relationships>
</file>

<file path=ppt/slides/_rels/slide203.xml.rels><?xml version="1.0" encoding="UTF-8" standalone="yes"?>
<Relationships xmlns="http://schemas.openxmlformats.org/package/2006/relationships"><Relationship Id="rId3" Type="http://schemas.openxmlformats.org/officeDocument/2006/relationships/image" Target="../media/image553.pn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554.jpeg"/><Relationship Id="rId2" Type="http://schemas.openxmlformats.org/officeDocument/2006/relationships/notesSlide" Target="../notesSlides/notesSlide157.xml"/><Relationship Id="rId1" Type="http://schemas.openxmlformats.org/officeDocument/2006/relationships/slideLayout" Target="../slideLayouts/slideLayout2.xml"/><Relationship Id="rId5" Type="http://schemas.openxmlformats.org/officeDocument/2006/relationships/image" Target="../media/image556.jpeg"/><Relationship Id="rId4" Type="http://schemas.openxmlformats.org/officeDocument/2006/relationships/image" Target="../media/image555.jpeg"/></Relationships>
</file>

<file path=ppt/slides/_rels/slide205.xml.rels><?xml version="1.0" encoding="UTF-8" standalone="yes"?>
<Relationships xmlns="http://schemas.openxmlformats.org/package/2006/relationships"><Relationship Id="rId3" Type="http://schemas.openxmlformats.org/officeDocument/2006/relationships/image" Target="../media/image557.jpeg"/><Relationship Id="rId2" Type="http://schemas.openxmlformats.org/officeDocument/2006/relationships/notesSlide" Target="../notesSlides/notesSlide158.xml"/><Relationship Id="rId1" Type="http://schemas.openxmlformats.org/officeDocument/2006/relationships/slideLayout" Target="../slideLayouts/slideLayout2.xml"/><Relationship Id="rId5" Type="http://schemas.openxmlformats.org/officeDocument/2006/relationships/image" Target="../media/image559.jpeg"/><Relationship Id="rId4" Type="http://schemas.openxmlformats.org/officeDocument/2006/relationships/image" Target="../media/image558.jpeg"/></Relationships>
</file>

<file path=ppt/slides/_rels/slide206.xml.rels><?xml version="1.0" encoding="UTF-8" standalone="yes"?>
<Relationships xmlns="http://schemas.openxmlformats.org/package/2006/relationships"><Relationship Id="rId2" Type="http://schemas.openxmlformats.org/officeDocument/2006/relationships/image" Target="../media/image560.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562.jpeg"/><Relationship Id="rId2" Type="http://schemas.openxmlformats.org/officeDocument/2006/relationships/image" Target="../media/image561.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563.jpe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564.png"/><Relationship Id="rId2" Type="http://schemas.openxmlformats.org/officeDocument/2006/relationships/hyperlink" Target="http://upload.wikimedia.org/wikipedia/commons/b/ba/%E4%B8%AD%E5%9C%8B%E4%BA%BA%E6%9C%8D%E9%A3%9F%E9%B4%89%E7%89%87%E5%9C%96.PNG" TargetMode="External"/><Relationship Id="rId1" Type="http://schemas.openxmlformats.org/officeDocument/2006/relationships/slideLayout" Target="../slideLayouts/slideLayout2.xml"/><Relationship Id="rId4" Type="http://schemas.openxmlformats.org/officeDocument/2006/relationships/image" Target="../media/image565.jpe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566.png"/><Relationship Id="rId2" Type="http://schemas.openxmlformats.org/officeDocument/2006/relationships/hyperlink" Target="http://upload.wikimedia.org/wikipedia/commons/f/ff/Bayer_Heroin_bottle.jpg" TargetMode="External"/><Relationship Id="rId1" Type="http://schemas.openxmlformats.org/officeDocument/2006/relationships/slideLayout" Target="../slideLayouts/slideLayout2.xml"/><Relationship Id="rId5" Type="http://schemas.openxmlformats.org/officeDocument/2006/relationships/image" Target="../media/image567.png"/><Relationship Id="rId4" Type="http://schemas.openxmlformats.org/officeDocument/2006/relationships/hyperlink" Target="http://en.wikipedia.org/wiki/File:BayerHeroin.png" TargetMode="External"/></Relationships>
</file>

<file path=ppt/slides/_rels/slide211.xml.rels><?xml version="1.0" encoding="UTF-8" standalone="yes"?>
<Relationships xmlns="http://schemas.openxmlformats.org/package/2006/relationships"><Relationship Id="rId3" Type="http://schemas.openxmlformats.org/officeDocument/2006/relationships/image" Target="../media/image569.jpeg"/><Relationship Id="rId2" Type="http://schemas.openxmlformats.org/officeDocument/2006/relationships/image" Target="../media/image568.jpe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570.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570.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571.png"/><Relationship Id="rId2" Type="http://schemas.openxmlformats.org/officeDocument/2006/relationships/notesSlide" Target="../notesSlides/notesSlide159.xml"/><Relationship Id="rId1" Type="http://schemas.openxmlformats.org/officeDocument/2006/relationships/slideLayout" Target="../slideLayouts/slideLayout2.xml"/><Relationship Id="rId4" Type="http://schemas.openxmlformats.org/officeDocument/2006/relationships/image" Target="../media/image572.jpeg"/></Relationships>
</file>

<file path=ppt/slides/_rels/slide216.xml.rels><?xml version="1.0" encoding="UTF-8" standalone="yes"?>
<Relationships xmlns="http://schemas.openxmlformats.org/package/2006/relationships"><Relationship Id="rId3" Type="http://schemas.openxmlformats.org/officeDocument/2006/relationships/hyperlink" Target="http://upload.wikimedia.org/wikipedia/commons/2/21/MDMA_crystals.JPG" TargetMode="External"/><Relationship Id="rId2" Type="http://schemas.openxmlformats.org/officeDocument/2006/relationships/notesSlide" Target="../notesSlides/notesSlide160.xml"/><Relationship Id="rId1" Type="http://schemas.openxmlformats.org/officeDocument/2006/relationships/slideLayout" Target="../slideLayouts/slideLayout2.xml"/><Relationship Id="rId4" Type="http://schemas.openxmlformats.org/officeDocument/2006/relationships/image" Target="../media/image573.jpeg"/></Relationships>
</file>

<file path=ppt/slides/_rels/slide217.xml.rels><?xml version="1.0" encoding="UTF-8" standalone="yes"?>
<Relationships xmlns="http://schemas.openxmlformats.org/package/2006/relationships"><Relationship Id="rId3" Type="http://schemas.openxmlformats.org/officeDocument/2006/relationships/image" Target="../media/image574.jpeg"/><Relationship Id="rId2" Type="http://schemas.openxmlformats.org/officeDocument/2006/relationships/notesSlide" Target="../notesSlides/notesSlide161.xml"/><Relationship Id="rId1" Type="http://schemas.openxmlformats.org/officeDocument/2006/relationships/slideLayout" Target="../slideLayouts/slideLayout2.xml"/><Relationship Id="rId4" Type="http://schemas.openxmlformats.org/officeDocument/2006/relationships/image" Target="../media/image575.png"/></Relationships>
</file>

<file path=ppt/slides/_rels/slide218.xml.rels><?xml version="1.0" encoding="UTF-8" standalone="yes"?>
<Relationships xmlns="http://schemas.openxmlformats.org/package/2006/relationships"><Relationship Id="rId3" Type="http://schemas.openxmlformats.org/officeDocument/2006/relationships/image" Target="../media/image576.png"/><Relationship Id="rId2" Type="http://schemas.openxmlformats.org/officeDocument/2006/relationships/notesSlide" Target="../notesSlides/notesSlide162.xml"/><Relationship Id="rId1" Type="http://schemas.openxmlformats.org/officeDocument/2006/relationships/slideLayout" Target="../slideLayouts/slideLayout2.xml"/><Relationship Id="rId6" Type="http://schemas.openxmlformats.org/officeDocument/2006/relationships/image" Target="../media/image579.jpeg"/><Relationship Id="rId5" Type="http://schemas.openxmlformats.org/officeDocument/2006/relationships/image" Target="../media/image578.jpeg"/><Relationship Id="rId4" Type="http://schemas.openxmlformats.org/officeDocument/2006/relationships/image" Target="../media/image577.jpeg"/></Relationships>
</file>

<file path=ppt/slides/_rels/slide219.xml.rels><?xml version="1.0" encoding="UTF-8" standalone="yes"?>
<Relationships xmlns="http://schemas.openxmlformats.org/package/2006/relationships"><Relationship Id="rId3" Type="http://schemas.openxmlformats.org/officeDocument/2006/relationships/image" Target="../media/image580.gif"/><Relationship Id="rId2" Type="http://schemas.openxmlformats.org/officeDocument/2006/relationships/notesSlide" Target="../notesSlides/notesSlide163.xml"/><Relationship Id="rId1" Type="http://schemas.openxmlformats.org/officeDocument/2006/relationships/slideLayout" Target="../slideLayouts/slideLayout2.xml"/><Relationship Id="rId4" Type="http://schemas.openxmlformats.org/officeDocument/2006/relationships/image" Target="../media/image581.jpeg"/></Relationships>
</file>

<file path=ppt/slides/_rels/slide22.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png"/></Relationships>
</file>

<file path=ppt/slides/_rels/slide220.xml.rels><?xml version="1.0" encoding="UTF-8" standalone="yes"?>
<Relationships xmlns="http://schemas.openxmlformats.org/package/2006/relationships"><Relationship Id="rId3" Type="http://schemas.openxmlformats.org/officeDocument/2006/relationships/image" Target="../media/image582.pn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583.jpe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584.wmf"/><Relationship Id="rId2" Type="http://schemas.openxmlformats.org/officeDocument/2006/relationships/notesSlide" Target="../notesSlides/notesSlide166.xml"/><Relationship Id="rId1" Type="http://schemas.openxmlformats.org/officeDocument/2006/relationships/slideLayout" Target="../slideLayouts/slideLayout2.xml"/><Relationship Id="rId4" Type="http://schemas.openxmlformats.org/officeDocument/2006/relationships/image" Target="../media/image585.jpeg"/></Relationships>
</file>

<file path=ppt/slides/_rels/slide223.xml.rels><?xml version="1.0" encoding="UTF-8" standalone="yes"?>
<Relationships xmlns="http://schemas.openxmlformats.org/package/2006/relationships"><Relationship Id="rId3" Type="http://schemas.openxmlformats.org/officeDocument/2006/relationships/image" Target="../media/image586.pn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168.xml"/><Relationship Id="rId1" Type="http://schemas.openxmlformats.org/officeDocument/2006/relationships/slideLayout" Target="../slideLayouts/slideLayout4.xml"/></Relationships>
</file>

<file path=ppt/slides/_rels/slide225.xml.rels><?xml version="1.0" encoding="UTF-8" standalone="yes"?>
<Relationships xmlns="http://schemas.openxmlformats.org/package/2006/relationships"><Relationship Id="rId3" Type="http://schemas.openxmlformats.org/officeDocument/2006/relationships/image" Target="../media/image587.jpeg"/><Relationship Id="rId2" Type="http://schemas.openxmlformats.org/officeDocument/2006/relationships/notesSlide" Target="../notesSlides/notesSlide169.xml"/><Relationship Id="rId1" Type="http://schemas.openxmlformats.org/officeDocument/2006/relationships/slideLayout" Target="../slideLayouts/slideLayout2.xml"/><Relationship Id="rId4" Type="http://schemas.openxmlformats.org/officeDocument/2006/relationships/image" Target="../media/image588.jpeg"/></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589.png"/><Relationship Id="rId2" Type="http://schemas.openxmlformats.org/officeDocument/2006/relationships/notesSlide" Target="../notesSlides/notesSlide171.xml"/><Relationship Id="rId1" Type="http://schemas.openxmlformats.org/officeDocument/2006/relationships/slideLayout" Target="../slideLayouts/slideLayout20.xml"/></Relationships>
</file>

<file path=ppt/slides/_rels/slide228.xml.rels><?xml version="1.0" encoding="UTF-8" standalone="yes"?>
<Relationships xmlns="http://schemas.openxmlformats.org/package/2006/relationships"><Relationship Id="rId3" Type="http://schemas.openxmlformats.org/officeDocument/2006/relationships/image" Target="../media/image590.jpe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591.jpeg"/><Relationship Id="rId2" Type="http://schemas.openxmlformats.org/officeDocument/2006/relationships/notesSlide" Target="../notesSlides/notesSlide173.xml"/><Relationship Id="rId1" Type="http://schemas.openxmlformats.org/officeDocument/2006/relationships/slideLayout" Target="../slideLayouts/slideLayout2.xml"/><Relationship Id="rId4" Type="http://schemas.openxmlformats.org/officeDocument/2006/relationships/image" Target="../media/image592.jpe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microsoft.com/office/2007/relationships/hdphoto" Target="../media/hdphoto16.wdp"/></Relationships>
</file>

<file path=ppt/slides/_rels/slide230.xml.rels><?xml version="1.0" encoding="UTF-8" standalone="yes"?>
<Relationships xmlns="http://schemas.openxmlformats.org/package/2006/relationships"><Relationship Id="rId3" Type="http://schemas.openxmlformats.org/officeDocument/2006/relationships/image" Target="../media/image594.jpeg"/><Relationship Id="rId2" Type="http://schemas.openxmlformats.org/officeDocument/2006/relationships/image" Target="../media/image593.jpeg"/><Relationship Id="rId1" Type="http://schemas.openxmlformats.org/officeDocument/2006/relationships/slideLayout" Target="../slideLayouts/slideLayout6.xml"/><Relationship Id="rId5" Type="http://schemas.openxmlformats.org/officeDocument/2006/relationships/image" Target="../media/image596.jpeg"/><Relationship Id="rId4" Type="http://schemas.openxmlformats.org/officeDocument/2006/relationships/image" Target="../media/image595.jpeg"/></Relationships>
</file>

<file path=ppt/slides/_rels/slide231.xml.rels><?xml version="1.0" encoding="UTF-8" standalone="yes"?>
<Relationships xmlns="http://schemas.openxmlformats.org/package/2006/relationships"><Relationship Id="rId3" Type="http://schemas.openxmlformats.org/officeDocument/2006/relationships/image" Target="../media/image597.png"/><Relationship Id="rId2" Type="http://schemas.openxmlformats.org/officeDocument/2006/relationships/notesSlide" Target="../notesSlides/notesSlide174.xml"/><Relationship Id="rId1" Type="http://schemas.openxmlformats.org/officeDocument/2006/relationships/slideLayout" Target="../slideLayouts/slideLayout2.xml"/><Relationship Id="rId4" Type="http://schemas.openxmlformats.org/officeDocument/2006/relationships/image" Target="../media/image598.png"/></Relationships>
</file>

<file path=ppt/slides/_rels/slide232.xml.rels><?xml version="1.0" encoding="UTF-8" standalone="yes"?>
<Relationships xmlns="http://schemas.openxmlformats.org/package/2006/relationships"><Relationship Id="rId3" Type="http://schemas.openxmlformats.org/officeDocument/2006/relationships/image" Target="../media/image599.jpeg"/><Relationship Id="rId2" Type="http://schemas.openxmlformats.org/officeDocument/2006/relationships/notesSlide" Target="../notesSlides/notesSlide175.xml"/><Relationship Id="rId1" Type="http://schemas.openxmlformats.org/officeDocument/2006/relationships/slideLayout" Target="../slideLayouts/slideLayout2.xml"/><Relationship Id="rId4" Type="http://schemas.openxmlformats.org/officeDocument/2006/relationships/image" Target="../media/image600.jpeg"/></Relationships>
</file>

<file path=ppt/slides/_rels/slide233.xml.rels><?xml version="1.0" encoding="UTF-8" standalone="yes"?>
<Relationships xmlns="http://schemas.openxmlformats.org/package/2006/relationships"><Relationship Id="rId3" Type="http://schemas.openxmlformats.org/officeDocument/2006/relationships/image" Target="../media/image601.jpeg"/><Relationship Id="rId2" Type="http://schemas.openxmlformats.org/officeDocument/2006/relationships/notesSlide" Target="../notesSlides/notesSlide176.xml"/><Relationship Id="rId1" Type="http://schemas.openxmlformats.org/officeDocument/2006/relationships/slideLayout" Target="../slideLayouts/slideLayout2.xml"/><Relationship Id="rId6" Type="http://schemas.openxmlformats.org/officeDocument/2006/relationships/image" Target="../media/image604.png"/><Relationship Id="rId5" Type="http://schemas.openxmlformats.org/officeDocument/2006/relationships/image" Target="../media/image603.png"/><Relationship Id="rId4" Type="http://schemas.openxmlformats.org/officeDocument/2006/relationships/image" Target="../media/image602.png"/></Relationships>
</file>

<file path=ppt/slides/_rels/slide234.xml.rels><?xml version="1.0" encoding="UTF-8" standalone="yes"?>
<Relationships xmlns="http://schemas.openxmlformats.org/package/2006/relationships"><Relationship Id="rId3" Type="http://schemas.openxmlformats.org/officeDocument/2006/relationships/image" Target="../media/image605.jpe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606.jpeg"/><Relationship Id="rId2" Type="http://schemas.openxmlformats.org/officeDocument/2006/relationships/notesSlide" Target="../notesSlides/notesSlide178.xml"/><Relationship Id="rId1" Type="http://schemas.openxmlformats.org/officeDocument/2006/relationships/slideLayout" Target="../slideLayouts/slideLayout2.xml"/><Relationship Id="rId4" Type="http://schemas.openxmlformats.org/officeDocument/2006/relationships/image" Target="../media/image607.jpeg"/></Relationships>
</file>

<file path=ppt/slides/_rels/slide236.xml.rels><?xml version="1.0" encoding="UTF-8" standalone="yes"?>
<Relationships xmlns="http://schemas.openxmlformats.org/package/2006/relationships"><Relationship Id="rId3" Type="http://schemas.openxmlformats.org/officeDocument/2006/relationships/image" Target="../media/image608.png"/><Relationship Id="rId2" Type="http://schemas.openxmlformats.org/officeDocument/2006/relationships/notesSlide" Target="../notesSlides/notesSlide179.xml"/><Relationship Id="rId1" Type="http://schemas.openxmlformats.org/officeDocument/2006/relationships/slideLayout" Target="../slideLayouts/slideLayout2.xml"/><Relationship Id="rId5" Type="http://schemas.openxmlformats.org/officeDocument/2006/relationships/image" Target="../media/image610.png"/><Relationship Id="rId4" Type="http://schemas.openxmlformats.org/officeDocument/2006/relationships/image" Target="../media/image609.png"/></Relationships>
</file>

<file path=ppt/slides/_rels/slide237.xml.rels><?xml version="1.0" encoding="UTF-8" standalone="yes"?>
<Relationships xmlns="http://schemas.openxmlformats.org/package/2006/relationships"><Relationship Id="rId3" Type="http://schemas.openxmlformats.org/officeDocument/2006/relationships/image" Target="../media/image611.jpeg"/><Relationship Id="rId2" Type="http://schemas.openxmlformats.org/officeDocument/2006/relationships/notesSlide" Target="../notesSlides/notesSlide180.xml"/><Relationship Id="rId1" Type="http://schemas.openxmlformats.org/officeDocument/2006/relationships/slideLayout" Target="../slideLayouts/slideLayout2.xml"/><Relationship Id="rId5" Type="http://schemas.openxmlformats.org/officeDocument/2006/relationships/image" Target="../media/image613.png"/><Relationship Id="rId4" Type="http://schemas.openxmlformats.org/officeDocument/2006/relationships/image" Target="../media/image612.jpeg"/></Relationships>
</file>

<file path=ppt/slides/_rels/slide238.xml.rels><?xml version="1.0" encoding="UTF-8" standalone="yes"?>
<Relationships xmlns="http://schemas.openxmlformats.org/package/2006/relationships"><Relationship Id="rId3" Type="http://schemas.openxmlformats.org/officeDocument/2006/relationships/image" Target="../media/image614.png"/><Relationship Id="rId2" Type="http://schemas.openxmlformats.org/officeDocument/2006/relationships/notesSlide" Target="../notesSlides/notesSlide181.xml"/><Relationship Id="rId1" Type="http://schemas.openxmlformats.org/officeDocument/2006/relationships/slideLayout" Target="../slideLayouts/slideLayout2.xml"/><Relationship Id="rId6" Type="http://schemas.openxmlformats.org/officeDocument/2006/relationships/image" Target="../media/image617.jpeg"/><Relationship Id="rId5" Type="http://schemas.openxmlformats.org/officeDocument/2006/relationships/image" Target="../media/image616.jpeg"/><Relationship Id="rId4" Type="http://schemas.openxmlformats.org/officeDocument/2006/relationships/image" Target="../media/image615.jpeg"/></Relationships>
</file>

<file path=ppt/slides/_rels/slide239.xml.rels><?xml version="1.0" encoding="UTF-8" standalone="yes"?>
<Relationships xmlns="http://schemas.openxmlformats.org/package/2006/relationships"><Relationship Id="rId3" Type="http://schemas.openxmlformats.org/officeDocument/2006/relationships/image" Target="../media/image619.jpeg"/><Relationship Id="rId2" Type="http://schemas.openxmlformats.org/officeDocument/2006/relationships/image" Target="../media/image618.jpeg"/><Relationship Id="rId1" Type="http://schemas.openxmlformats.org/officeDocument/2006/relationships/slideLayout" Target="../slideLayouts/slideLayout2.xml"/><Relationship Id="rId4" Type="http://schemas.openxmlformats.org/officeDocument/2006/relationships/image" Target="../media/image620.jpe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60.png"/><Relationship Id="rId4" Type="http://schemas.microsoft.com/office/2007/relationships/hdphoto" Target="../media/hdphoto17.wdp"/></Relationships>
</file>

<file path=ppt/slides/_rels/slide240.xml.rels><?xml version="1.0" encoding="UTF-8" standalone="yes"?>
<Relationships xmlns="http://schemas.openxmlformats.org/package/2006/relationships"><Relationship Id="rId3" Type="http://schemas.openxmlformats.org/officeDocument/2006/relationships/image" Target="../media/image622.jpeg"/><Relationship Id="rId2" Type="http://schemas.openxmlformats.org/officeDocument/2006/relationships/image" Target="../media/image621.jpeg"/><Relationship Id="rId1" Type="http://schemas.openxmlformats.org/officeDocument/2006/relationships/slideLayout" Target="../slideLayouts/slideLayout2.xml"/><Relationship Id="rId5" Type="http://schemas.openxmlformats.org/officeDocument/2006/relationships/image" Target="../media/image624.jpeg"/><Relationship Id="rId4" Type="http://schemas.openxmlformats.org/officeDocument/2006/relationships/image" Target="../media/image623.jpeg"/></Relationships>
</file>

<file path=ppt/slides/_rels/slide241.xml.rels><?xml version="1.0" encoding="UTF-8" standalone="yes"?>
<Relationships xmlns="http://schemas.openxmlformats.org/package/2006/relationships"><Relationship Id="rId3" Type="http://schemas.openxmlformats.org/officeDocument/2006/relationships/image" Target="../media/image625.jpeg"/><Relationship Id="rId2" Type="http://schemas.openxmlformats.org/officeDocument/2006/relationships/notesSlide" Target="../notesSlides/notesSlide182.xml"/><Relationship Id="rId1" Type="http://schemas.openxmlformats.org/officeDocument/2006/relationships/slideLayout" Target="../slideLayouts/slideLayout2.xml"/><Relationship Id="rId4" Type="http://schemas.openxmlformats.org/officeDocument/2006/relationships/image" Target="../media/image626.jpeg"/></Relationships>
</file>

<file path=ppt/slides/_rels/slide242.xml.rels><?xml version="1.0" encoding="UTF-8" standalone="yes"?>
<Relationships xmlns="http://schemas.openxmlformats.org/package/2006/relationships"><Relationship Id="rId3" Type="http://schemas.openxmlformats.org/officeDocument/2006/relationships/image" Target="../media/image627.jpeg"/><Relationship Id="rId2" Type="http://schemas.openxmlformats.org/officeDocument/2006/relationships/notesSlide" Target="../notesSlides/notesSlide183.xml"/><Relationship Id="rId1" Type="http://schemas.openxmlformats.org/officeDocument/2006/relationships/slideLayout" Target="../slideLayouts/slideLayout2.xml"/><Relationship Id="rId4" Type="http://schemas.openxmlformats.org/officeDocument/2006/relationships/image" Target="../media/image628.jpeg"/></Relationships>
</file>

<file path=ppt/slides/_rels/slide243.xml.rels><?xml version="1.0" encoding="UTF-8" standalone="yes"?>
<Relationships xmlns="http://schemas.openxmlformats.org/package/2006/relationships"><Relationship Id="rId3" Type="http://schemas.openxmlformats.org/officeDocument/2006/relationships/image" Target="../media/image630.jpeg"/><Relationship Id="rId2" Type="http://schemas.openxmlformats.org/officeDocument/2006/relationships/image" Target="../media/image629.jpe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632.jpeg"/><Relationship Id="rId2" Type="http://schemas.openxmlformats.org/officeDocument/2006/relationships/image" Target="../media/image631.jpe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3" Type="http://schemas.openxmlformats.org/officeDocument/2006/relationships/image" Target="../media/image633.png"/><Relationship Id="rId2" Type="http://schemas.openxmlformats.org/officeDocument/2006/relationships/notesSlide" Target="../notesSlides/notesSlide184.xml"/><Relationship Id="rId1" Type="http://schemas.openxmlformats.org/officeDocument/2006/relationships/slideLayout" Target="../slideLayouts/slideLayout4.xml"/><Relationship Id="rId4" Type="http://schemas.openxmlformats.org/officeDocument/2006/relationships/image" Target="../media/image634.jpeg"/></Relationships>
</file>

<file path=ppt/slides/_rels/slide246.xml.rels><?xml version="1.0" encoding="UTF-8" standalone="yes"?>
<Relationships xmlns="http://schemas.openxmlformats.org/package/2006/relationships"><Relationship Id="rId2" Type="http://schemas.openxmlformats.org/officeDocument/2006/relationships/image" Target="../media/image635.jpe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636.jpeg"/><Relationship Id="rId1" Type="http://schemas.openxmlformats.org/officeDocument/2006/relationships/slideLayout" Target="../slideLayouts/slideLayout6.xml"/></Relationships>
</file>

<file path=ppt/slides/_rels/slide248.xml.rels><?xml version="1.0" encoding="UTF-8" standalone="yes"?>
<Relationships xmlns="http://schemas.openxmlformats.org/package/2006/relationships"><Relationship Id="rId3" Type="http://schemas.openxmlformats.org/officeDocument/2006/relationships/slide" Target="slide182.xml"/><Relationship Id="rId2" Type="http://schemas.openxmlformats.org/officeDocument/2006/relationships/notesSlide" Target="../notesSlides/notesSlide185.xml"/><Relationship Id="rId1" Type="http://schemas.openxmlformats.org/officeDocument/2006/relationships/slideLayout" Target="../slideLayouts/slideLayout2.xml"/><Relationship Id="rId4" Type="http://schemas.openxmlformats.org/officeDocument/2006/relationships/image" Target="../media/image637.jpeg"/></Relationships>
</file>

<file path=ppt/slides/_rels/slide249.xml.rels><?xml version="1.0" encoding="UTF-8" standalone="yes"?>
<Relationships xmlns="http://schemas.openxmlformats.org/package/2006/relationships"><Relationship Id="rId3" Type="http://schemas.openxmlformats.org/officeDocument/2006/relationships/slide" Target="slide182.xml"/><Relationship Id="rId2" Type="http://schemas.openxmlformats.org/officeDocument/2006/relationships/notesSlide" Target="../notesSlides/notesSlide186.xml"/><Relationship Id="rId1" Type="http://schemas.openxmlformats.org/officeDocument/2006/relationships/slideLayout" Target="../slideLayouts/slideLayout2.xml"/><Relationship Id="rId6" Type="http://schemas.openxmlformats.org/officeDocument/2006/relationships/image" Target="../media/image639.jpeg"/><Relationship Id="rId5" Type="http://schemas.openxmlformats.org/officeDocument/2006/relationships/image" Target="../media/image638.jpeg"/><Relationship Id="rId4" Type="http://schemas.openxmlformats.org/officeDocument/2006/relationships/image" Target="../media/image637.jpeg"/></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jpeg"/></Relationships>
</file>

<file path=ppt/slides/_rels/slide250.xml.rels><?xml version="1.0" encoding="UTF-8" standalone="yes"?>
<Relationships xmlns="http://schemas.openxmlformats.org/package/2006/relationships"><Relationship Id="rId2" Type="http://schemas.openxmlformats.org/officeDocument/2006/relationships/image" Target="../media/image640.jpe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image" Target="../media/image641.jpeg"/><Relationship Id="rId2" Type="http://schemas.openxmlformats.org/officeDocument/2006/relationships/notesSlide" Target="../notesSlides/notesSlide187.xml"/><Relationship Id="rId1" Type="http://schemas.openxmlformats.org/officeDocument/2006/relationships/slideLayout" Target="../slideLayouts/slideLayout6.xml"/><Relationship Id="rId5" Type="http://schemas.openxmlformats.org/officeDocument/2006/relationships/image" Target="../media/image643.jpeg"/><Relationship Id="rId4" Type="http://schemas.openxmlformats.org/officeDocument/2006/relationships/image" Target="../media/image642.jpeg"/></Relationships>
</file>

<file path=ppt/slides/_rels/slide252.xml.rels><?xml version="1.0" encoding="UTF-8" standalone="yes"?>
<Relationships xmlns="http://schemas.openxmlformats.org/package/2006/relationships"><Relationship Id="rId3" Type="http://schemas.openxmlformats.org/officeDocument/2006/relationships/image" Target="../media/image644.jpeg"/><Relationship Id="rId2" Type="http://schemas.openxmlformats.org/officeDocument/2006/relationships/notesSlide" Target="../notesSlides/notesSlide188.xml"/><Relationship Id="rId1" Type="http://schemas.openxmlformats.org/officeDocument/2006/relationships/slideLayout" Target="../slideLayouts/slideLayout2.xml"/><Relationship Id="rId5" Type="http://schemas.openxmlformats.org/officeDocument/2006/relationships/image" Target="../media/image646.jpeg"/><Relationship Id="rId4" Type="http://schemas.openxmlformats.org/officeDocument/2006/relationships/image" Target="../media/image645.jpeg"/></Relationships>
</file>

<file path=ppt/slides/_rels/slide253.xml.rels><?xml version="1.0" encoding="UTF-8" standalone="yes"?>
<Relationships xmlns="http://schemas.openxmlformats.org/package/2006/relationships"><Relationship Id="rId3" Type="http://schemas.openxmlformats.org/officeDocument/2006/relationships/image" Target="../media/image647.jpeg"/><Relationship Id="rId2" Type="http://schemas.openxmlformats.org/officeDocument/2006/relationships/notesSlide" Target="../notesSlides/notesSlide189.xml"/><Relationship Id="rId1" Type="http://schemas.openxmlformats.org/officeDocument/2006/relationships/slideLayout" Target="../slideLayouts/slideLayout2.xml"/><Relationship Id="rId4" Type="http://schemas.openxmlformats.org/officeDocument/2006/relationships/image" Target="../media/image648.jpeg"/></Relationships>
</file>

<file path=ppt/slides/_rels/slide254.xml.rels><?xml version="1.0" encoding="UTF-8" standalone="yes"?>
<Relationships xmlns="http://schemas.openxmlformats.org/package/2006/relationships"><Relationship Id="rId3" Type="http://schemas.openxmlformats.org/officeDocument/2006/relationships/image" Target="../media/image649.png"/><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1.xml"/><Relationship Id="rId1" Type="http://schemas.openxmlformats.org/officeDocument/2006/relationships/slideLayout" Target="../slideLayouts/slideLayout2.xml"/><Relationship Id="rId5" Type="http://schemas.openxmlformats.org/officeDocument/2006/relationships/image" Target="../media/image651.jpeg"/><Relationship Id="rId4" Type="http://schemas.openxmlformats.org/officeDocument/2006/relationships/image" Target="../media/image650.jpeg"/></Relationships>
</file>

<file path=ppt/slides/_rels/slide256.xml.rels><?xml version="1.0" encoding="UTF-8" standalone="yes"?>
<Relationships xmlns="http://schemas.openxmlformats.org/package/2006/relationships"><Relationship Id="rId3" Type="http://schemas.openxmlformats.org/officeDocument/2006/relationships/image" Target="../media/image652.jpeg"/><Relationship Id="rId2" Type="http://schemas.openxmlformats.org/officeDocument/2006/relationships/notesSlide" Target="../notesSlides/notesSlide192.xml"/><Relationship Id="rId1" Type="http://schemas.openxmlformats.org/officeDocument/2006/relationships/slideLayout" Target="../slideLayouts/slideLayout4.xml"/><Relationship Id="rId5" Type="http://schemas.openxmlformats.org/officeDocument/2006/relationships/image" Target="../media/image654.jpeg"/><Relationship Id="rId4" Type="http://schemas.openxmlformats.org/officeDocument/2006/relationships/image" Target="../media/image653.jpeg"/></Relationships>
</file>

<file path=ppt/slides/_rels/slide257.xml.rels><?xml version="1.0" encoding="UTF-8" standalone="yes"?>
<Relationships xmlns="http://schemas.openxmlformats.org/package/2006/relationships"><Relationship Id="rId3" Type="http://schemas.openxmlformats.org/officeDocument/2006/relationships/image" Target="../media/image656.jpeg"/><Relationship Id="rId2" Type="http://schemas.openxmlformats.org/officeDocument/2006/relationships/image" Target="../media/image655.png"/><Relationship Id="rId1" Type="http://schemas.openxmlformats.org/officeDocument/2006/relationships/slideLayout" Target="../slideLayouts/slideLayout2.xml"/><Relationship Id="rId4" Type="http://schemas.openxmlformats.org/officeDocument/2006/relationships/image" Target="../media/image657.jpeg"/></Relationships>
</file>

<file path=ppt/slides/_rels/slide258.xml.rels><?xml version="1.0" encoding="UTF-8" standalone="yes"?>
<Relationships xmlns="http://schemas.openxmlformats.org/package/2006/relationships"><Relationship Id="rId3" Type="http://schemas.openxmlformats.org/officeDocument/2006/relationships/image" Target="../media/image659.jpeg"/><Relationship Id="rId2" Type="http://schemas.openxmlformats.org/officeDocument/2006/relationships/image" Target="../media/image658.png"/><Relationship Id="rId1" Type="http://schemas.openxmlformats.org/officeDocument/2006/relationships/slideLayout" Target="../slideLayouts/slideLayout2.xml"/><Relationship Id="rId4" Type="http://schemas.openxmlformats.org/officeDocument/2006/relationships/image" Target="../media/image660.jpeg"/></Relationships>
</file>

<file path=ppt/slides/_rels/slide259.xml.rels><?xml version="1.0" encoding="UTF-8" standalone="yes"?>
<Relationships xmlns="http://schemas.openxmlformats.org/package/2006/relationships"><Relationship Id="rId2" Type="http://schemas.openxmlformats.org/officeDocument/2006/relationships/image" Target="../media/image66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image" Target="../media/image662.jpeg"/><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3" Type="http://schemas.openxmlformats.org/officeDocument/2006/relationships/image" Target="../media/image664.jpeg"/><Relationship Id="rId2" Type="http://schemas.openxmlformats.org/officeDocument/2006/relationships/image" Target="../media/image663.jpe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image" Target="../media/image666.jpeg"/><Relationship Id="rId2" Type="http://schemas.openxmlformats.org/officeDocument/2006/relationships/image" Target="../media/image665.jpe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662.jpeg"/><Relationship Id="rId2" Type="http://schemas.openxmlformats.org/officeDocument/2006/relationships/image" Target="../media/image667.jpeg"/><Relationship Id="rId1" Type="http://schemas.openxmlformats.org/officeDocument/2006/relationships/slideLayout" Target="../slideLayouts/slideLayout2.xml"/><Relationship Id="rId5" Type="http://schemas.openxmlformats.org/officeDocument/2006/relationships/image" Target="../media/image669.jpeg"/><Relationship Id="rId4" Type="http://schemas.openxmlformats.org/officeDocument/2006/relationships/image" Target="../media/image668.jpeg"/></Relationships>
</file>

<file path=ppt/slides/_rels/slide264.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671.jpeg"/><Relationship Id="rId4" Type="http://schemas.openxmlformats.org/officeDocument/2006/relationships/image" Target="../media/image670.jpeg"/></Relationships>
</file>

<file path=ppt/slides/_rels/slide265.xml.rels><?xml version="1.0" encoding="UTF-8" standalone="yes"?>
<Relationships xmlns="http://schemas.openxmlformats.org/package/2006/relationships"><Relationship Id="rId3" Type="http://schemas.openxmlformats.org/officeDocument/2006/relationships/notesSlide" Target="../notesSlides/notesSlide195.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673.jpeg"/><Relationship Id="rId4" Type="http://schemas.openxmlformats.org/officeDocument/2006/relationships/image" Target="../media/image672.jpeg"/></Relationships>
</file>

<file path=ppt/slides/_rels/slide266.xml.rels><?xml version="1.0" encoding="UTF-8" standalone="yes"?>
<Relationships xmlns="http://schemas.openxmlformats.org/package/2006/relationships"><Relationship Id="rId3" Type="http://schemas.openxmlformats.org/officeDocument/2006/relationships/notesSlide" Target="../notesSlides/notesSlide196.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676.jpeg"/><Relationship Id="rId5" Type="http://schemas.openxmlformats.org/officeDocument/2006/relationships/image" Target="../media/image675.jpeg"/><Relationship Id="rId4" Type="http://schemas.openxmlformats.org/officeDocument/2006/relationships/image" Target="../media/image674.jpeg"/></Relationships>
</file>

<file path=ppt/slides/_rels/slide267.xml.rels><?xml version="1.0" encoding="UTF-8" standalone="yes"?>
<Relationships xmlns="http://schemas.openxmlformats.org/package/2006/relationships"><Relationship Id="rId3" Type="http://schemas.openxmlformats.org/officeDocument/2006/relationships/image" Target="../media/image677.jpeg"/><Relationship Id="rId2" Type="http://schemas.openxmlformats.org/officeDocument/2006/relationships/notesSlide" Target="../notesSlides/notesSlide197.xml"/><Relationship Id="rId1" Type="http://schemas.openxmlformats.org/officeDocument/2006/relationships/slideLayout" Target="../slideLayouts/slideLayout2.xml"/><Relationship Id="rId6" Type="http://schemas.openxmlformats.org/officeDocument/2006/relationships/image" Target="../media/image680.png"/><Relationship Id="rId5" Type="http://schemas.openxmlformats.org/officeDocument/2006/relationships/image" Target="../media/image679.jpeg"/><Relationship Id="rId4" Type="http://schemas.openxmlformats.org/officeDocument/2006/relationships/image" Target="../media/image678.jpeg"/></Relationships>
</file>

<file path=ppt/slides/_rels/slide268.xml.rels><?xml version="1.0" encoding="UTF-8" standalone="yes"?>
<Relationships xmlns="http://schemas.openxmlformats.org/package/2006/relationships"><Relationship Id="rId3" Type="http://schemas.openxmlformats.org/officeDocument/2006/relationships/image" Target="../media/image681.jpeg"/><Relationship Id="rId2" Type="http://schemas.openxmlformats.org/officeDocument/2006/relationships/notesSlide" Target="../notesSlides/notesSlide198.xml"/><Relationship Id="rId1" Type="http://schemas.openxmlformats.org/officeDocument/2006/relationships/slideLayout" Target="../slideLayouts/slideLayout2.xml"/><Relationship Id="rId6" Type="http://schemas.openxmlformats.org/officeDocument/2006/relationships/image" Target="../media/image684.jpeg"/><Relationship Id="rId5" Type="http://schemas.openxmlformats.org/officeDocument/2006/relationships/image" Target="../media/image683.jpeg"/><Relationship Id="rId4" Type="http://schemas.openxmlformats.org/officeDocument/2006/relationships/image" Target="../media/image682.jpeg"/></Relationships>
</file>

<file path=ppt/slides/_rels/slide269.xml.rels><?xml version="1.0" encoding="UTF-8" standalone="yes"?>
<Relationships xmlns="http://schemas.openxmlformats.org/package/2006/relationships"><Relationship Id="rId3" Type="http://schemas.openxmlformats.org/officeDocument/2006/relationships/image" Target="../media/image685.jpeg"/><Relationship Id="rId2" Type="http://schemas.openxmlformats.org/officeDocument/2006/relationships/notesSlide" Target="../notesSlides/notesSlide199.xml"/><Relationship Id="rId1" Type="http://schemas.openxmlformats.org/officeDocument/2006/relationships/slideLayout" Target="../slideLayouts/slideLayout2.xml"/><Relationship Id="rId5" Type="http://schemas.openxmlformats.org/officeDocument/2006/relationships/image" Target="../media/image687.jpeg"/><Relationship Id="rId4" Type="http://schemas.openxmlformats.org/officeDocument/2006/relationships/image" Target="../media/image686.jpe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70.xml.rels><?xml version="1.0" encoding="UTF-8" standalone="yes"?>
<Relationships xmlns="http://schemas.openxmlformats.org/package/2006/relationships"><Relationship Id="rId3" Type="http://schemas.openxmlformats.org/officeDocument/2006/relationships/image" Target="../media/image688.jpeg"/><Relationship Id="rId2" Type="http://schemas.openxmlformats.org/officeDocument/2006/relationships/notesSlide" Target="../notesSlides/notesSlide200.xml"/><Relationship Id="rId1" Type="http://schemas.openxmlformats.org/officeDocument/2006/relationships/slideLayout" Target="../slideLayouts/slideLayout4.xml"/><Relationship Id="rId5" Type="http://schemas.openxmlformats.org/officeDocument/2006/relationships/image" Target="../media/image690.jpeg"/><Relationship Id="rId4" Type="http://schemas.openxmlformats.org/officeDocument/2006/relationships/image" Target="../media/image689.jpeg"/></Relationships>
</file>

<file path=ppt/slides/_rels/slide271.xml.rels><?xml version="1.0" encoding="UTF-8" standalone="yes"?>
<Relationships xmlns="http://schemas.openxmlformats.org/package/2006/relationships"><Relationship Id="rId3" Type="http://schemas.openxmlformats.org/officeDocument/2006/relationships/notesSlide" Target="../notesSlides/notesSlide201.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692.jpeg"/><Relationship Id="rId4" Type="http://schemas.openxmlformats.org/officeDocument/2006/relationships/image" Target="../media/image691.jpeg"/></Relationships>
</file>

<file path=ppt/slides/_rels/slide272.xml.rels><?xml version="1.0" encoding="UTF-8" standalone="yes"?>
<Relationships xmlns="http://schemas.openxmlformats.org/package/2006/relationships"><Relationship Id="rId3" Type="http://schemas.openxmlformats.org/officeDocument/2006/relationships/image" Target="../media/image693.jpeg"/><Relationship Id="rId2" Type="http://schemas.openxmlformats.org/officeDocument/2006/relationships/notesSlide" Target="../notesSlides/notesSlide202.xml"/><Relationship Id="rId1" Type="http://schemas.openxmlformats.org/officeDocument/2006/relationships/slideLayout" Target="../slideLayouts/slideLayout2.xml"/><Relationship Id="rId5" Type="http://schemas.openxmlformats.org/officeDocument/2006/relationships/image" Target="../media/image695.jpeg"/><Relationship Id="rId4" Type="http://schemas.openxmlformats.org/officeDocument/2006/relationships/image" Target="../media/image694.jpeg"/></Relationships>
</file>

<file path=ppt/slides/_rels/slide273.xml.rels><?xml version="1.0" encoding="UTF-8" standalone="yes"?>
<Relationships xmlns="http://schemas.openxmlformats.org/package/2006/relationships"><Relationship Id="rId3" Type="http://schemas.openxmlformats.org/officeDocument/2006/relationships/image" Target="../media/image696.png"/><Relationship Id="rId2" Type="http://schemas.openxmlformats.org/officeDocument/2006/relationships/notesSlide" Target="../notesSlides/notesSlide203.xml"/><Relationship Id="rId1" Type="http://schemas.openxmlformats.org/officeDocument/2006/relationships/slideLayout" Target="../slideLayouts/slideLayout2.xml"/><Relationship Id="rId4" Type="http://schemas.microsoft.com/office/2007/relationships/hdphoto" Target="../media/hdphoto41.wdp"/></Relationships>
</file>

<file path=ppt/slides/_rels/slide2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microsoft.com/office/2007/relationships/hdphoto" Target="../media/hdphoto18.wdp"/></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jpeg"/><Relationship Id="rId3" Type="http://schemas.openxmlformats.org/officeDocument/2006/relationships/notesSlide" Target="../notesSlides/notesSlide3.xml"/><Relationship Id="rId7" Type="http://schemas.openxmlformats.org/officeDocument/2006/relationships/image" Target="../media/image8.png"/><Relationship Id="rId12" Type="http://schemas.openxmlformats.org/officeDocument/2006/relationships/image" Target="../media/image11.tiff"/><Relationship Id="rId2" Type="http://schemas.openxmlformats.org/officeDocument/2006/relationships/slideLayout" Target="../slideLayouts/slideLayout7.xml"/><Relationship Id="rId1" Type="http://schemas.openxmlformats.org/officeDocument/2006/relationships/tags" Target="../tags/tag2.xml"/><Relationship Id="rId6" Type="http://schemas.microsoft.com/office/2007/relationships/hdphoto" Target="../media/hdphoto1.wdp"/><Relationship Id="rId11" Type="http://schemas.openxmlformats.org/officeDocument/2006/relationships/image" Target="../media/image10.jpeg"/><Relationship Id="rId5" Type="http://schemas.openxmlformats.org/officeDocument/2006/relationships/image" Target="../media/image7.png"/><Relationship Id="rId10" Type="http://schemas.microsoft.com/office/2007/relationships/hdphoto" Target="../media/hdphoto3.wdp"/><Relationship Id="rId4" Type="http://schemas.openxmlformats.org/officeDocument/2006/relationships/image" Target="../media/image6.jpe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7.jpeg"/><Relationship Id="rId11" Type="http://schemas.openxmlformats.org/officeDocument/2006/relationships/image" Target="../media/image82.jpeg"/><Relationship Id="rId5" Type="http://schemas.openxmlformats.org/officeDocument/2006/relationships/image" Target="../media/image76.jpeg"/><Relationship Id="rId10" Type="http://schemas.openxmlformats.org/officeDocument/2006/relationships/image" Target="../media/image81.jpeg"/><Relationship Id="rId4" Type="http://schemas.openxmlformats.org/officeDocument/2006/relationships/image" Target="../media/image75.jpeg"/><Relationship Id="rId9" Type="http://schemas.openxmlformats.org/officeDocument/2006/relationships/image" Target="../media/image80.jpeg"/></Relationships>
</file>

<file path=ppt/slides/_rels/slide31.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jpeg"/><Relationship Id="rId12" Type="http://schemas.microsoft.com/office/2007/relationships/hdphoto" Target="../media/hdphoto19.wdp"/><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6.jpeg"/><Relationship Id="rId11" Type="http://schemas.openxmlformats.org/officeDocument/2006/relationships/image" Target="../media/image91.jpe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jpeg"/><Relationship Id="rId9" Type="http://schemas.openxmlformats.org/officeDocument/2006/relationships/image" Target="../media/image89.jpeg"/></Relationships>
</file>

<file path=ppt/slides/_rels/slide32.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33.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jpeg"/></Relationships>
</file>

<file path=ppt/slides/_rels/slide3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3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1.jpeg"/><Relationship Id="rId5" Type="http://schemas.microsoft.com/office/2007/relationships/hdphoto" Target="../media/hdphoto22.wdp"/><Relationship Id="rId4" Type="http://schemas.openxmlformats.org/officeDocument/2006/relationships/image" Target="../media/image110.png"/></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2.jpeg"/><Relationship Id="rId3" Type="http://schemas.openxmlformats.org/officeDocument/2006/relationships/image" Target="../media/image12.jpg"/><Relationship Id="rId7" Type="http://schemas.openxmlformats.org/officeDocument/2006/relationships/image" Target="../media/image15.png"/><Relationship Id="rId12" Type="http://schemas.microsoft.com/office/2007/relationships/hdphoto" Target="../media/hdphoto7.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4.wdp"/><Relationship Id="rId11" Type="http://schemas.openxmlformats.org/officeDocument/2006/relationships/image" Target="../media/image17.png"/><Relationship Id="rId5" Type="http://schemas.openxmlformats.org/officeDocument/2006/relationships/image" Target="../media/image14.png"/><Relationship Id="rId10" Type="http://schemas.microsoft.com/office/2007/relationships/hdphoto" Target="../media/hdphoto6.wdp"/><Relationship Id="rId4" Type="http://schemas.openxmlformats.org/officeDocument/2006/relationships/image" Target="../media/image13.jpeg"/><Relationship Id="rId9" Type="http://schemas.openxmlformats.org/officeDocument/2006/relationships/image" Target="../media/image16.png"/></Relationships>
</file>

<file path=ppt/slides/_rels/slide40.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112.png"/><Relationship Id="rId7" Type="http://schemas.openxmlformats.org/officeDocument/2006/relationships/image" Target="../media/image116.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png"/></Relationships>
</file>

<file path=ppt/slides/_rels/slide41.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8.png"/><Relationship Id="rId7" Type="http://schemas.openxmlformats.org/officeDocument/2006/relationships/image" Target="../media/image120.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microsoft.com/office/2007/relationships/hdphoto" Target="../media/hdphoto24.wdp"/><Relationship Id="rId5" Type="http://schemas.openxmlformats.org/officeDocument/2006/relationships/image" Target="../media/image119.jpeg"/><Relationship Id="rId4" Type="http://schemas.microsoft.com/office/2007/relationships/hdphoto" Target="../media/hdphoto23.wdp"/></Relationships>
</file>

<file path=ppt/slides/_rels/slide42.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23.jpeg"/><Relationship Id="rId7" Type="http://schemas.openxmlformats.org/officeDocument/2006/relationships/image" Target="../media/image127.jpe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44.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2.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s>
</file>

<file path=ppt/slides/_rels/slide4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s>
</file>

<file path=ppt/slides/_rels/slide46.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 Id="rId9" Type="http://schemas.openxmlformats.org/officeDocument/2006/relationships/image" Target="../media/image145.png"/></Relationships>
</file>

<file path=ppt/slides/_rels/slide47.xml.rels><?xml version="1.0" encoding="UTF-8" standalone="yes"?>
<Relationships xmlns="http://schemas.openxmlformats.org/package/2006/relationships"><Relationship Id="rId3" Type="http://schemas.openxmlformats.org/officeDocument/2006/relationships/image" Target="../media/image146.jpeg"/><Relationship Id="rId7" Type="http://schemas.openxmlformats.org/officeDocument/2006/relationships/image" Target="../media/image150.jpe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147.jpeg"/></Relationships>
</file>

<file path=ppt/slides/_rels/slide4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153.jpeg"/><Relationship Id="rId4" Type="http://schemas.openxmlformats.org/officeDocument/2006/relationships/image" Target="../media/image152.jpeg"/></Relationships>
</file>

<file path=ppt/slides/_rels/slide49.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dropbox.com/s/c4u3kmmfgvdv7kl/53_Most_Common_Oral_Lesions.pptx?dl=0" TargetMode="External"/><Relationship Id="rId5" Type="http://schemas.openxmlformats.org/officeDocument/2006/relationships/hyperlink" Target="https://www.dropbox.com/sh/umu7o3jce1p5vz6/AABhfYreRJu165xBU1yKUdzta?dl=0" TargetMode="External"/><Relationship Id="rId4" Type="http://schemas.microsoft.com/office/2007/relationships/hdphoto" Target="../media/hdphoto8.wdp"/></Relationships>
</file>

<file path=ppt/slides/_rels/slide5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57.png"/><Relationship Id="rId4" Type="http://schemas.openxmlformats.org/officeDocument/2006/relationships/image" Target="../media/image156.png"/></Relationships>
</file>

<file path=ppt/slides/_rels/slide51.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60.jpeg"/></Relationships>
</file>

<file path=ppt/slides/_rels/slide53.xml.rels><?xml version="1.0" encoding="UTF-8" standalone="yes"?>
<Relationships xmlns="http://schemas.openxmlformats.org/package/2006/relationships"><Relationship Id="rId3" Type="http://schemas.openxmlformats.org/officeDocument/2006/relationships/hyperlink" Target="http://upload.wikimedia.org/wikipedia/commons/f/f4/Three_space_brownies.jpg"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63.png"/><Relationship Id="rId5" Type="http://schemas.openxmlformats.org/officeDocument/2006/relationships/image" Target="../media/image162.jpeg"/><Relationship Id="rId4" Type="http://schemas.openxmlformats.org/officeDocument/2006/relationships/image" Target="../media/image161.jpeg"/></Relationships>
</file>

<file path=ppt/slides/_rels/slide5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66.png"/><Relationship Id="rId4" Type="http://schemas.openxmlformats.org/officeDocument/2006/relationships/image" Target="../media/image165.jpeg"/></Relationships>
</file>

<file path=ppt/slides/_rels/slide55.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69.jpeg"/></Relationships>
</file>

<file path=ppt/slides/_rels/slide57.xml.rels><?xml version="1.0" encoding="UTF-8" standalone="yes"?>
<Relationships xmlns="http://schemas.openxmlformats.org/package/2006/relationships"><Relationship Id="rId2" Type="http://schemas.openxmlformats.org/officeDocument/2006/relationships/image" Target="../media/image170.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72.jpeg"/></Relationships>
</file>

<file path=ppt/slides/_rels/slide59.xml.rels><?xml version="1.0" encoding="UTF-8" standalone="yes"?>
<Relationships xmlns="http://schemas.openxmlformats.org/package/2006/relationships"><Relationship Id="rId3" Type="http://schemas.openxmlformats.org/officeDocument/2006/relationships/hyperlink" Target="http://en.wikipedia.org/wiki/File:Midwakh.JPG"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74.jpeg"/><Relationship Id="rId4" Type="http://schemas.openxmlformats.org/officeDocument/2006/relationships/image" Target="../media/image173.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19.jpeg"/></Relationships>
</file>

<file path=ppt/slides/_rels/slide6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upload.wikimedia.org/wikipedia/commons/9/9f/Methamphetamine-2D-skeletal-.svg" TargetMode="External"/><Relationship Id="rId2" Type="http://schemas.openxmlformats.org/officeDocument/2006/relationships/image" Target="../media/image176.gif"/><Relationship Id="rId1" Type="http://schemas.openxmlformats.org/officeDocument/2006/relationships/slideLayout" Target="../slideLayouts/slideLayout2.xml"/><Relationship Id="rId4" Type="http://schemas.openxmlformats.org/officeDocument/2006/relationships/image" Target="../media/image177.png"/></Relationships>
</file>

<file path=ppt/slides/_rels/slide62.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2.xml"/><Relationship Id="rId5" Type="http://schemas.openxmlformats.org/officeDocument/2006/relationships/image" Target="../media/image181.jpeg"/><Relationship Id="rId4" Type="http://schemas.openxmlformats.org/officeDocument/2006/relationships/image" Target="../media/image180.gif"/></Relationships>
</file>

<file path=ppt/slides/_rels/slide63.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upload.wikimedia.org/wikipedia/commons/b/b1/M%C3%A9thamph%C3%A9tamine_pure.jpg" TargetMode="External"/><Relationship Id="rId7" Type="http://schemas.openxmlformats.org/officeDocument/2006/relationships/image" Target="../media/image188.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87.jpeg"/><Relationship Id="rId5" Type="http://schemas.openxmlformats.org/officeDocument/2006/relationships/image" Target="../media/image186.jpeg"/><Relationship Id="rId4" Type="http://schemas.openxmlformats.org/officeDocument/2006/relationships/image" Target="../media/image185.png"/></Relationships>
</file>

<file path=ppt/slides/_rels/slide66.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90.jpeg"/></Relationships>
</file>

<file path=ppt/slides/_rels/slide67.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93.jpeg"/></Relationships>
</file>

<file path=ppt/slides/_rels/slide69.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98.jpeg"/><Relationship Id="rId4" Type="http://schemas.openxmlformats.org/officeDocument/2006/relationships/image" Target="../media/image197.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70.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201.jpeg"/><Relationship Id="rId4" Type="http://schemas.openxmlformats.org/officeDocument/2006/relationships/image" Target="../media/image200.jpeg"/></Relationships>
</file>

<file path=ppt/slides/_rels/slide71.xml.rels><?xml version="1.0" encoding="UTF-8" standalone="yes"?>
<Relationships xmlns="http://schemas.openxmlformats.org/package/2006/relationships"><Relationship Id="rId3" Type="http://schemas.openxmlformats.org/officeDocument/2006/relationships/image" Target="../media/image202.jpeg"/><Relationship Id="rId7" Type="http://schemas.openxmlformats.org/officeDocument/2006/relationships/image" Target="../media/image206.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205.jpeg"/><Relationship Id="rId5" Type="http://schemas.openxmlformats.org/officeDocument/2006/relationships/image" Target="../media/image204.jpeg"/><Relationship Id="rId4" Type="http://schemas.openxmlformats.org/officeDocument/2006/relationships/image" Target="../media/image203.jpeg"/></Relationships>
</file>

<file path=ppt/slides/_rels/slide72.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210.jpeg"/><Relationship Id="rId5" Type="http://schemas.openxmlformats.org/officeDocument/2006/relationships/image" Target="../media/image209.jpeg"/><Relationship Id="rId4" Type="http://schemas.openxmlformats.org/officeDocument/2006/relationships/image" Target="../media/image208.jpeg"/></Relationships>
</file>

<file path=ppt/slides/_rels/slide73.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212.jpeg"/></Relationships>
</file>

<file path=ppt/slides/_rels/slide74.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microsoft.com/office/2007/relationships/hdphoto" Target="../media/hdphoto25.wdp"/></Relationships>
</file>

<file path=ppt/slides/_rels/slide76.xml.rels><?xml version="1.0" encoding="UTF-8" standalone="yes"?>
<Relationships xmlns="http://schemas.openxmlformats.org/package/2006/relationships"><Relationship Id="rId3" Type="http://schemas.openxmlformats.org/officeDocument/2006/relationships/image" Target="../media/image215.gif"/><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216.jpeg"/></Relationships>
</file>

<file path=ppt/slides/_rels/slide77.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218.jpeg"/></Relationships>
</file>

<file path=ppt/slides/_rels/slide78.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220.gif"/></Relationships>
</file>

<file path=ppt/slides/_rels/slide79.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223.jpeg"/><Relationship Id="rId4" Type="http://schemas.openxmlformats.org/officeDocument/2006/relationships/image" Target="../media/image222.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gif"/><Relationship Id="rId1" Type="http://schemas.openxmlformats.org/officeDocument/2006/relationships/slideLayout" Target="../slideLayouts/slideLayout6.xml"/><Relationship Id="rId6" Type="http://schemas.openxmlformats.org/officeDocument/2006/relationships/image" Target="../media/image228.jpg"/><Relationship Id="rId5" Type="http://schemas.openxmlformats.org/officeDocument/2006/relationships/image" Target="../media/image227.jpg"/><Relationship Id="rId4" Type="http://schemas.openxmlformats.org/officeDocument/2006/relationships/image" Target="../media/image226.jpeg"/></Relationships>
</file>

<file path=ppt/slides/_rels/slide81.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232.jpeg"/><Relationship Id="rId5" Type="http://schemas.openxmlformats.org/officeDocument/2006/relationships/image" Target="../media/image231.jpeg"/><Relationship Id="rId4" Type="http://schemas.openxmlformats.org/officeDocument/2006/relationships/image" Target="../media/image230.jpeg"/></Relationships>
</file>

<file path=ppt/slides/_rels/slide82.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135.jpeg"/><Relationship Id="rId4" Type="http://schemas.openxmlformats.org/officeDocument/2006/relationships/slide" Target="slide95.xml"/></Relationships>
</file>

<file path=ppt/slides/_rels/slide86.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239.jpeg"/></Relationships>
</file>

<file path=ppt/slides/_rels/slide88.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242.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9.wdp"/></Relationships>
</file>

<file path=ppt/slides/_rels/slide90.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244.jpeg"/></Relationships>
</file>

<file path=ppt/slides/_rels/slide91.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246.jpeg"/></Relationships>
</file>

<file path=ppt/slides/_rels/slide92.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249.png"/><Relationship Id="rId4" Type="http://schemas.openxmlformats.org/officeDocument/2006/relationships/image" Target="../media/image248.jpeg"/></Relationships>
</file>

<file path=ppt/slides/_rels/slide93.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65.xml"/><Relationship Id="rId1" Type="http://schemas.openxmlformats.org/officeDocument/2006/relationships/slideLayout" Target="../slideLayouts/slideLayout19.xml"/><Relationship Id="rId6" Type="http://schemas.openxmlformats.org/officeDocument/2006/relationships/image" Target="../media/image253.jpeg"/><Relationship Id="rId5" Type="http://schemas.openxmlformats.org/officeDocument/2006/relationships/image" Target="../media/image252.jpeg"/><Relationship Id="rId4" Type="http://schemas.openxmlformats.org/officeDocument/2006/relationships/image" Target="../media/image251.jpeg"/></Relationships>
</file>

<file path=ppt/slides/_rels/slide94.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256.jpeg"/><Relationship Id="rId5" Type="http://schemas.openxmlformats.org/officeDocument/2006/relationships/image" Target="../media/image255.png"/><Relationship Id="rId4" Type="http://schemas.openxmlformats.org/officeDocument/2006/relationships/image" Target="../media/image254.jpeg"/></Relationships>
</file>

<file path=ppt/slides/_rels/slide95.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263.jpeg"/><Relationship Id="rId5" Type="http://schemas.openxmlformats.org/officeDocument/2006/relationships/image" Target="../media/image262.jpeg"/><Relationship Id="rId4" Type="http://schemas.openxmlformats.org/officeDocument/2006/relationships/image" Target="../media/image261.jpeg"/></Relationships>
</file>

<file path=ppt/slides/_rels/slide99.xml.rels><?xml version="1.0" encoding="UTF-8" standalone="yes"?>
<Relationships xmlns="http://schemas.openxmlformats.org/package/2006/relationships"><Relationship Id="rId8" Type="http://schemas.openxmlformats.org/officeDocument/2006/relationships/image" Target="../media/image269.jpeg"/><Relationship Id="rId3" Type="http://schemas.openxmlformats.org/officeDocument/2006/relationships/image" Target="../media/image264.jpeg"/><Relationship Id="rId7" Type="http://schemas.openxmlformats.org/officeDocument/2006/relationships/image" Target="../media/image268.jpe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267.jpeg"/><Relationship Id="rId5" Type="http://schemas.openxmlformats.org/officeDocument/2006/relationships/image" Target="../media/image266.jpeg"/><Relationship Id="rId4" Type="http://schemas.openxmlformats.org/officeDocument/2006/relationships/image" Target="../media/image265.jpeg"/><Relationship Id="rId9" Type="http://schemas.openxmlformats.org/officeDocument/2006/relationships/image" Target="../media/image270.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6A58D85D-BCD7-4692-891B-1E54FE197C93}"/>
              </a:ext>
            </a:extLst>
          </p:cNvPr>
          <p:cNvSpPr/>
          <p:nvPr/>
        </p:nvSpPr>
        <p:spPr bwMode="auto">
          <a:xfrm>
            <a:off x="0" y="-30776"/>
            <a:ext cx="12192000" cy="6888776"/>
          </a:xfrm>
          <a:prstGeom prst="rect">
            <a:avLst/>
          </a:prstGeom>
          <a:gradFill flip="none" rotWithShape="1">
            <a:gsLst>
              <a:gs pos="49000">
                <a:srgbClr val="D87512">
                  <a:lumMod val="99000"/>
                </a:srgbClr>
              </a:gs>
              <a:gs pos="27000">
                <a:srgbClr val="993300"/>
              </a:gs>
              <a:gs pos="7000">
                <a:srgbClr val="663300"/>
              </a:gs>
              <a:gs pos="96000">
                <a:srgbClr val="F8C996"/>
              </a:gs>
              <a:gs pos="73000">
                <a:srgbClr val="642100"/>
              </a:gs>
            </a:gsLst>
            <a:lin ang="5400000" scaled="0"/>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fontAlgn="auto" hangingPunct="1">
              <a:spcBef>
                <a:spcPts val="0"/>
              </a:spcBef>
              <a:spcAft>
                <a:spcPts val="0"/>
              </a:spcAft>
            </a:pPr>
            <a:r>
              <a:rPr lang="en-US">
                <a:solidFill>
                  <a:srgbClr val="FFFFFF"/>
                </a:solidFill>
                <a:latin typeface="Arial" charset="0"/>
                <a:cs typeface="Arial" charset="0"/>
              </a:rPr>
              <a:t> </a:t>
            </a:r>
            <a:endParaRPr lang="en-US" dirty="0">
              <a:solidFill>
                <a:srgbClr val="FFFFFF"/>
              </a:solidFill>
              <a:latin typeface="Arial" charset="0"/>
              <a:cs typeface="Arial" charset="0"/>
            </a:endParaRPr>
          </a:p>
        </p:txBody>
      </p:sp>
      <p:pic>
        <p:nvPicPr>
          <p:cNvPr id="50" name="Picture 49">
            <a:extLst>
              <a:ext uri="{FF2B5EF4-FFF2-40B4-BE49-F238E27FC236}">
                <a16:creationId xmlns:a16="http://schemas.microsoft.com/office/drawing/2014/main" id="{B0C8979C-E374-44E6-8F3B-90F2B588EA4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231" y="-15388"/>
            <a:ext cx="4746956" cy="6888775"/>
          </a:xfrm>
          <a:prstGeom prst="rect">
            <a:avLst/>
          </a:prstGeom>
          <a:ln w="53975">
            <a:solidFill>
              <a:schemeClr val="accent6">
                <a:lumMod val="75000"/>
              </a:schemeClr>
            </a:solidFill>
          </a:ln>
          <a:scene3d>
            <a:camera prst="orthographicFront"/>
            <a:lightRig rig="threePt" dir="t"/>
          </a:scene3d>
          <a:sp3d>
            <a:bevelT/>
            <a:bevelB/>
          </a:sp3d>
        </p:spPr>
      </p:pic>
      <p:sp>
        <p:nvSpPr>
          <p:cNvPr id="51" name="TextBox 50">
            <a:extLst>
              <a:ext uri="{FF2B5EF4-FFF2-40B4-BE49-F238E27FC236}">
                <a16:creationId xmlns:a16="http://schemas.microsoft.com/office/drawing/2014/main" id="{D508A41C-370A-499C-A272-E35A3420C09C}"/>
              </a:ext>
            </a:extLst>
          </p:cNvPr>
          <p:cNvSpPr txBox="1"/>
          <p:nvPr/>
        </p:nvSpPr>
        <p:spPr>
          <a:xfrm>
            <a:off x="5029200" y="533400"/>
            <a:ext cx="6858000" cy="1354217"/>
          </a:xfrm>
          <a:prstGeom prst="rect">
            <a:avLst/>
          </a:prstGeom>
          <a:solidFill>
            <a:schemeClr val="bg1">
              <a:alpha val="30000"/>
            </a:schemeClr>
          </a:solidFill>
          <a:ln>
            <a:solidFill>
              <a:schemeClr val="accent3">
                <a:lumMod val="60000"/>
                <a:lumOff val="40000"/>
              </a:schemeClr>
            </a:solidFill>
          </a:ln>
          <a:scene3d>
            <a:camera prst="orthographicFront"/>
            <a:lightRig rig="threePt" dir="t"/>
          </a:scene3d>
          <a:sp3d>
            <a:bevelT prst="slope"/>
            <a:bevelB prst="slope"/>
          </a:sp3d>
        </p:spPr>
        <p:txBody>
          <a:bodyPr wrap="square" rtlCol="0">
            <a:spAutoFit/>
            <a:sp3d extrusionH="57150">
              <a:bevelT w="38100" h="38100"/>
            </a:sp3d>
          </a:bodyPr>
          <a:lstStyle/>
          <a:p>
            <a:pPr algn="ctr" eaLnBrk="1" fontAlgn="auto" hangingPunct="1">
              <a:spcBef>
                <a:spcPts val="0"/>
              </a:spcBef>
              <a:spcAft>
                <a:spcPts val="0"/>
              </a:spcAft>
            </a:pPr>
            <a:r>
              <a:rPr lang="en-US" sz="3200" b="1" dirty="0">
                <a:solidFill>
                  <a:srgbClr val="BB8640">
                    <a:lumMod val="60000"/>
                    <a:lumOff val="40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Abused Mouth </a:t>
            </a:r>
          </a:p>
          <a:p>
            <a:pPr algn="ctr" eaLnBrk="1" fontAlgn="auto" hangingPunct="1">
              <a:spcBef>
                <a:spcPts val="0"/>
              </a:spcBef>
              <a:spcAft>
                <a:spcPts val="0"/>
              </a:spcAft>
            </a:pPr>
            <a:r>
              <a:rPr lang="en-US" sz="2000" b="1" dirty="0">
                <a:solidFill>
                  <a:srgbClr val="BB8640">
                    <a:lumMod val="60000"/>
                    <a:lumOff val="40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Oral Effects of Uses &amp; Abuses</a:t>
            </a:r>
          </a:p>
          <a:p>
            <a:pPr algn="ctr" eaLnBrk="1" fontAlgn="auto" hangingPunct="1">
              <a:spcBef>
                <a:spcPts val="0"/>
              </a:spcBef>
              <a:spcAft>
                <a:spcPts val="0"/>
              </a:spcAft>
            </a:pPr>
            <a:r>
              <a:rPr lang="en-US" sz="1200" b="1" dirty="0">
                <a:solidFill>
                  <a:srgbClr val="BB8640">
                    <a:lumMod val="60000"/>
                    <a:lumOff val="40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algn="ctr" eaLnBrk="1" fontAlgn="auto" hangingPunct="1">
              <a:spcBef>
                <a:spcPts val="0"/>
              </a:spcBef>
              <a:spcAft>
                <a:spcPts val="0"/>
              </a:spcAft>
            </a:pPr>
            <a:r>
              <a:rPr lang="en-US" b="1" dirty="0">
                <a:solidFill>
                  <a:srgbClr val="BB8640">
                    <a:lumMod val="60000"/>
                    <a:lumOff val="40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 Chronicle of Mouth Changes from Drugs, Products, Habits </a:t>
            </a:r>
          </a:p>
        </p:txBody>
      </p:sp>
      <p:sp>
        <p:nvSpPr>
          <p:cNvPr id="53" name="TextBox 52">
            <a:extLst>
              <a:ext uri="{FF2B5EF4-FFF2-40B4-BE49-F238E27FC236}">
                <a16:creationId xmlns:a16="http://schemas.microsoft.com/office/drawing/2014/main" id="{F3E7FB8C-23C2-4817-88E9-0280EE9426F1}"/>
              </a:ext>
            </a:extLst>
          </p:cNvPr>
          <p:cNvSpPr txBox="1"/>
          <p:nvPr/>
        </p:nvSpPr>
        <p:spPr>
          <a:xfrm>
            <a:off x="6733275" y="76201"/>
            <a:ext cx="3528402" cy="307777"/>
          </a:xfrm>
          <a:prstGeom prst="rect">
            <a:avLst/>
          </a:prstGeom>
          <a:noFill/>
        </p:spPr>
        <p:txBody>
          <a:bodyPr wrap="none" rtlCol="0">
            <a:spAutoFit/>
          </a:bodyPr>
          <a:lstStyle/>
          <a:p>
            <a:pPr algn="ctr" eaLnBrk="1" fontAlgn="auto" hangingPunct="1">
              <a:spcBef>
                <a:spcPts val="0"/>
              </a:spcBef>
              <a:spcAft>
                <a:spcPts val="0"/>
              </a:spcAft>
            </a:pPr>
            <a:r>
              <a:rPr lang="en-US" sz="1400" b="1" dirty="0">
                <a:solidFill>
                  <a:srgbClr val="FFC000"/>
                </a:solidFill>
                <a:effectLst>
                  <a:reflection blurRad="6350" stA="55000" endA="50" endPos="85000" dist="60007" dir="5400000" sy="-100000" algn="bl" rotWithShape="0"/>
                </a:effectLst>
                <a:latin typeface="Arial" panose="020B0604020202020204" pitchFamily="34" charset="0"/>
                <a:cs typeface="Arial" panose="020B0604020202020204" pitchFamily="34" charset="0"/>
              </a:rPr>
              <a:t>The Wild, Wonderful World of Oral Path</a:t>
            </a:r>
          </a:p>
        </p:txBody>
      </p:sp>
      <p:sp>
        <p:nvSpPr>
          <p:cNvPr id="57" name="Rectangle 2">
            <a:extLst>
              <a:ext uri="{FF2B5EF4-FFF2-40B4-BE49-F238E27FC236}">
                <a16:creationId xmlns:a16="http://schemas.microsoft.com/office/drawing/2014/main" id="{E9C5CF20-4CBA-4305-A343-E04AF4401CFA}"/>
              </a:ext>
            </a:extLst>
          </p:cNvPr>
          <p:cNvSpPr txBox="1">
            <a:spLocks noChangeArrowheads="1"/>
          </p:cNvSpPr>
          <p:nvPr/>
        </p:nvSpPr>
        <p:spPr>
          <a:xfrm>
            <a:off x="5181601" y="5715000"/>
            <a:ext cx="6705600" cy="662613"/>
          </a:xfrm>
          <a:prstGeom prst="rect">
            <a:avLst/>
          </a:prstGeom>
          <a:noFill/>
          <a:ln>
            <a:noFill/>
          </a:ln>
          <a:scene3d>
            <a:camera prst="orthographicFront"/>
            <a:lightRig rig="threePt" dir="t"/>
          </a:scene3d>
          <a:sp3d prstMaterial="dkEdge">
            <a:bevelT/>
            <a:bevelB/>
          </a:sp3d>
        </p:spPr>
        <p:txBody>
          <a:bodyPr vert="horz">
            <a:noAutofit/>
          </a:bodyPr>
          <a:lstStyle/>
          <a:p>
            <a:pPr algn="ctr" eaLnBrk="1" fontAlgn="auto" hangingPunct="1">
              <a:lnSpc>
                <a:spcPct val="80000"/>
              </a:lnSpc>
              <a:spcBef>
                <a:spcPct val="20000"/>
              </a:spcBef>
              <a:spcAft>
                <a:spcPts val="0"/>
              </a:spcAft>
              <a:buClr>
                <a:srgbClr val="D6ECFF"/>
              </a:buClr>
              <a:buSzPct val="70000"/>
              <a:defRPr/>
            </a:pPr>
            <a:r>
              <a:rPr lang="en-US" sz="1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 E. Bouquot, DDS, MSD, DABOMP, DABOM</a:t>
            </a:r>
          </a:p>
          <a:p>
            <a:pPr algn="ctr" eaLnBrk="1" fontAlgn="auto" hangingPunct="1">
              <a:lnSpc>
                <a:spcPct val="80000"/>
              </a:lnSpc>
              <a:spcBef>
                <a:spcPts val="0"/>
              </a:spcBef>
              <a:spcAft>
                <a:spcPts val="0"/>
              </a:spcAft>
              <a:buClr>
                <a:srgbClr val="D6ECFF"/>
              </a:buClr>
              <a:buSzPct val="70000"/>
              <a:defRPr/>
            </a:pPr>
            <a:r>
              <a:rPr lang="en-US" sz="11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Director of Research, The MFCenter for Education &amp; Research, Morgantown, WV</a:t>
            </a:r>
          </a:p>
          <a:p>
            <a:pPr algn="ctr" eaLnBrk="1" fontAlgn="auto" hangingPunct="1">
              <a:lnSpc>
                <a:spcPct val="80000"/>
              </a:lnSpc>
              <a:spcBef>
                <a:spcPts val="0"/>
              </a:spcBef>
              <a:spcAft>
                <a:spcPts val="0"/>
              </a:spcAft>
              <a:buClr>
                <a:srgbClr val="D6ECFF"/>
              </a:buClr>
              <a:buSzPct val="70000"/>
              <a:defRPr/>
            </a:pPr>
            <a:r>
              <a:rPr lang="en-US" sz="11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Emeritus Professor &amp; Past Chair, University of Texas, Houston</a:t>
            </a:r>
          </a:p>
          <a:p>
            <a:pPr algn="ctr" eaLnBrk="1" fontAlgn="auto" hangingPunct="1">
              <a:lnSpc>
                <a:spcPct val="80000"/>
              </a:lnSpc>
              <a:spcBef>
                <a:spcPts val="0"/>
              </a:spcBef>
              <a:spcAft>
                <a:spcPts val="0"/>
              </a:spcAft>
              <a:buClr>
                <a:srgbClr val="D6ECFF"/>
              </a:buClr>
              <a:buSzPct val="70000"/>
              <a:defRPr/>
            </a:pPr>
            <a:r>
              <a:rPr lang="en-US" sz="11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Clinical Professor &amp; Past Chair, West Virginia University</a:t>
            </a:r>
          </a:p>
        </p:txBody>
      </p:sp>
      <p:sp>
        <p:nvSpPr>
          <p:cNvPr id="65" name="Rectangle 64">
            <a:extLst>
              <a:ext uri="{FF2B5EF4-FFF2-40B4-BE49-F238E27FC236}">
                <a16:creationId xmlns:a16="http://schemas.microsoft.com/office/drawing/2014/main" id="{79FB3EE5-814E-4713-ABA8-C3E7E9255F89}"/>
              </a:ext>
            </a:extLst>
          </p:cNvPr>
          <p:cNvSpPr/>
          <p:nvPr/>
        </p:nvSpPr>
        <p:spPr>
          <a:xfrm>
            <a:off x="0" y="1586"/>
            <a:ext cx="12192000" cy="6856414"/>
          </a:xfrm>
          <a:prstGeom prst="rect">
            <a:avLst/>
          </a:prstGeom>
          <a:noFill/>
          <a:ln w="88900">
            <a:gradFill flip="none" rotWithShape="1">
              <a:gsLst>
                <a:gs pos="0">
                  <a:srgbClr val="D6B19C"/>
                </a:gs>
                <a:gs pos="30000">
                  <a:srgbClr val="D49E6C"/>
                </a:gs>
                <a:gs pos="70000">
                  <a:srgbClr val="A65528"/>
                </a:gs>
                <a:gs pos="100000">
                  <a:srgbClr val="663012"/>
                </a:gs>
              </a:gsLst>
              <a:lin ang="13500000" scaled="0"/>
              <a:tileRect/>
            </a:gra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grpSp>
        <p:nvGrpSpPr>
          <p:cNvPr id="4" name="Group 3">
            <a:extLst>
              <a:ext uri="{FF2B5EF4-FFF2-40B4-BE49-F238E27FC236}">
                <a16:creationId xmlns:a16="http://schemas.microsoft.com/office/drawing/2014/main" id="{1BDE83B8-7078-4577-81C1-744587761B6C}"/>
              </a:ext>
            </a:extLst>
          </p:cNvPr>
          <p:cNvGrpSpPr/>
          <p:nvPr/>
        </p:nvGrpSpPr>
        <p:grpSpPr>
          <a:xfrm>
            <a:off x="6019801" y="2133600"/>
            <a:ext cx="4930010" cy="3345232"/>
            <a:chOff x="6126477" y="2476414"/>
            <a:chExt cx="4572003" cy="3043528"/>
          </a:xfrm>
        </p:grpSpPr>
        <p:sp>
          <p:nvSpPr>
            <p:cNvPr id="15" name="TextBox 14">
              <a:hlinkClick r:id="rId5" action="ppaction://hlinksldjump"/>
            </p:cNvPr>
            <p:cNvSpPr txBox="1"/>
            <p:nvPr/>
          </p:nvSpPr>
          <p:spPr>
            <a:xfrm>
              <a:off x="6126480" y="4137008"/>
              <a:ext cx="4572000" cy="316134"/>
            </a:xfrm>
            <a:prstGeom prst="rect">
              <a:avLst/>
            </a:prstGeom>
            <a:solidFill>
              <a:schemeClr val="bg1">
                <a:alpha val="35000"/>
              </a:schemeClr>
            </a:solidFill>
            <a:scene3d>
              <a:camera prst="orthographicFront"/>
              <a:lightRig rig="threePt" dir="t"/>
            </a:scene3d>
            <a:sp3d>
              <a:bevelT/>
              <a:bevelB/>
            </a:sp3d>
          </p:spPr>
          <p:txBody>
            <a:bodyPr wrap="square" rtlCol="0" anchor="ctr">
              <a:spAutoFit/>
            </a:bodyPr>
            <a:lstStyle/>
            <a:p>
              <a:pPr algn="ctr"/>
              <a:r>
                <a:rPr lang="en-US" sz="1600" b="1" dirty="0">
                  <a:solidFill>
                    <a:schemeClr val="accent6">
                      <a:lumMod val="60000"/>
                      <a:lumOff val="40000"/>
                    </a:schemeClr>
                  </a:solidFill>
                  <a:effectLst>
                    <a:outerShdw blurRad="38100" dist="38100" dir="2700000" algn="tl">
                      <a:srgbClr val="000000">
                        <a:alpha val="43137"/>
                      </a:srgbClr>
                    </a:outerShdw>
                  </a:effectLst>
                  <a:latin typeface="Arial" charset="0"/>
                </a:rPr>
                <a:t>Mouth Jewelry, Tattoos &amp; “Surgery”</a:t>
              </a:r>
            </a:p>
          </p:txBody>
        </p:sp>
        <p:sp>
          <p:nvSpPr>
            <p:cNvPr id="18" name="TextBox 17">
              <a:hlinkClick r:id="rId6" action="ppaction://hlinksldjump"/>
            </p:cNvPr>
            <p:cNvSpPr txBox="1"/>
            <p:nvPr/>
          </p:nvSpPr>
          <p:spPr>
            <a:xfrm>
              <a:off x="6126477" y="2824686"/>
              <a:ext cx="4570714" cy="308020"/>
            </a:xfrm>
            <a:prstGeom prst="rect">
              <a:avLst/>
            </a:prstGeom>
            <a:solidFill>
              <a:schemeClr val="bg1">
                <a:alpha val="35000"/>
              </a:schemeClr>
            </a:solidFill>
            <a:scene3d>
              <a:camera prst="orthographicFront"/>
              <a:lightRig rig="threePt" dir="t"/>
            </a:scene3d>
            <a:sp3d>
              <a:bevelT/>
              <a:bevelB/>
            </a:sp3d>
          </p:spPr>
          <p:txBody>
            <a:bodyPr wrap="none" rtlCol="0" anchor="ctr">
              <a:spAutoFit/>
            </a:bodyPr>
            <a:lstStyle/>
            <a:p>
              <a:pPr algn="ctr"/>
              <a:r>
                <a:rPr lang="en-US" sz="1600" b="1" dirty="0">
                  <a:solidFill>
                    <a:schemeClr val="accent6">
                      <a:lumMod val="60000"/>
                      <a:lumOff val="40000"/>
                    </a:schemeClr>
                  </a:solidFill>
                  <a:effectLst>
                    <a:outerShdw blurRad="38100" dist="38100" dir="2700000" algn="tl">
                      <a:srgbClr val="000000">
                        <a:alpha val="43137"/>
                      </a:srgbClr>
                    </a:outerShdw>
                  </a:effectLst>
                  <a:latin typeface="Arial" charset="0"/>
                </a:rPr>
                <a:t>Tobacco, Vaping, Marijuana Smoking</a:t>
              </a:r>
            </a:p>
          </p:txBody>
        </p:sp>
        <p:sp>
          <p:nvSpPr>
            <p:cNvPr id="22" name="TextBox 21">
              <a:hlinkClick r:id="rId7" action="ppaction://hlinksldjump"/>
            </p:cNvPr>
            <p:cNvSpPr txBox="1"/>
            <p:nvPr/>
          </p:nvSpPr>
          <p:spPr>
            <a:xfrm>
              <a:off x="6126480" y="3159204"/>
              <a:ext cx="4572000" cy="316134"/>
            </a:xfrm>
            <a:prstGeom prst="rect">
              <a:avLst/>
            </a:prstGeom>
            <a:solidFill>
              <a:schemeClr val="bg1">
                <a:alpha val="35000"/>
              </a:schemeClr>
            </a:solidFill>
            <a:scene3d>
              <a:camera prst="orthographicFront"/>
              <a:lightRig rig="threePt" dir="t"/>
            </a:scene3d>
            <a:sp3d>
              <a:bevelT/>
              <a:bevelB/>
            </a:sp3d>
          </p:spPr>
          <p:txBody>
            <a:bodyPr wrap="square" rtlCol="0" anchor="ctr">
              <a:spAutoFit/>
            </a:bodyPr>
            <a:lstStyle/>
            <a:p>
              <a:pPr algn="ctr"/>
              <a:r>
                <a:rPr lang="en-US" sz="1600" b="1" dirty="0">
                  <a:solidFill>
                    <a:schemeClr val="accent6">
                      <a:lumMod val="60000"/>
                      <a:lumOff val="40000"/>
                    </a:schemeClr>
                  </a:solidFill>
                  <a:effectLst>
                    <a:outerShdw blurRad="38100" dist="38100" dir="2700000" algn="tl">
                      <a:srgbClr val="000000">
                        <a:alpha val="43137"/>
                      </a:srgbClr>
                    </a:outerShdw>
                  </a:effectLst>
                  <a:latin typeface="Arial" charset="0"/>
                </a:rPr>
                <a:t>Methamphetamines</a:t>
              </a:r>
            </a:p>
          </p:txBody>
        </p:sp>
        <p:sp>
          <p:nvSpPr>
            <p:cNvPr id="23" name="TextBox 22">
              <a:hlinkClick r:id="rId8" action="ppaction://hlinksldjump"/>
            </p:cNvPr>
            <p:cNvSpPr txBox="1"/>
            <p:nvPr/>
          </p:nvSpPr>
          <p:spPr>
            <a:xfrm>
              <a:off x="6126480" y="4518008"/>
              <a:ext cx="4572000" cy="316134"/>
            </a:xfrm>
            <a:prstGeom prst="rect">
              <a:avLst/>
            </a:prstGeom>
            <a:solidFill>
              <a:schemeClr val="bg1">
                <a:alpha val="35000"/>
              </a:schemeClr>
            </a:solidFill>
            <a:scene3d>
              <a:camera prst="orthographicFront"/>
              <a:lightRig rig="threePt" dir="t"/>
            </a:scene3d>
            <a:sp3d>
              <a:bevelT/>
              <a:bevelB/>
            </a:sp3d>
          </p:spPr>
          <p:txBody>
            <a:bodyPr wrap="square" rtlCol="0" anchor="ctr">
              <a:spAutoFit/>
            </a:bodyPr>
            <a:lstStyle/>
            <a:p>
              <a:pPr algn="ctr"/>
              <a:r>
                <a:rPr lang="en-US" sz="1600" b="1" dirty="0">
                  <a:solidFill>
                    <a:schemeClr val="accent6">
                      <a:lumMod val="60000"/>
                      <a:lumOff val="40000"/>
                    </a:schemeClr>
                  </a:solidFill>
                  <a:effectLst>
                    <a:outerShdw blurRad="38100" dist="38100" dir="2700000" algn="tl">
                      <a:srgbClr val="000000">
                        <a:alpha val="43137"/>
                      </a:srgbClr>
                    </a:outerShdw>
                  </a:effectLst>
                  <a:latin typeface="Arial" charset="0"/>
                </a:rPr>
                <a:t>Side Effects of Dental Products &amp; Rx</a:t>
              </a:r>
            </a:p>
          </p:txBody>
        </p:sp>
        <p:sp>
          <p:nvSpPr>
            <p:cNvPr id="19" name="TextBox 18">
              <a:hlinkClick r:id="rId9" action="ppaction://hlinksldjump"/>
            </p:cNvPr>
            <p:cNvSpPr txBox="1"/>
            <p:nvPr/>
          </p:nvSpPr>
          <p:spPr>
            <a:xfrm>
              <a:off x="6126480" y="3483401"/>
              <a:ext cx="4572000" cy="316134"/>
            </a:xfrm>
            <a:prstGeom prst="rect">
              <a:avLst/>
            </a:prstGeom>
            <a:solidFill>
              <a:schemeClr val="bg1">
                <a:alpha val="35000"/>
              </a:schemeClr>
            </a:solidFill>
            <a:scene3d>
              <a:camera prst="orthographicFront"/>
              <a:lightRig rig="threePt" dir="t"/>
            </a:scene3d>
            <a:sp3d>
              <a:bevelT/>
              <a:bevelB/>
            </a:sp3d>
          </p:spPr>
          <p:txBody>
            <a:bodyPr wrap="square" rtlCol="0" anchor="ctr">
              <a:spAutoFit/>
            </a:bodyPr>
            <a:lstStyle/>
            <a:p>
              <a:pPr algn="ctr"/>
              <a:r>
                <a:rPr lang="en-US" sz="1600" b="1" dirty="0">
                  <a:solidFill>
                    <a:schemeClr val="accent6">
                      <a:lumMod val="60000"/>
                      <a:lumOff val="40000"/>
                    </a:schemeClr>
                  </a:solidFill>
                  <a:latin typeface="Arial" charset="0"/>
                </a:rPr>
                <a:t>Cocaine/Crack</a:t>
              </a:r>
            </a:p>
          </p:txBody>
        </p:sp>
        <p:sp>
          <p:nvSpPr>
            <p:cNvPr id="31" name="TextBox 30">
              <a:hlinkClick r:id="rId10" action="ppaction://hlinksldjump"/>
            </p:cNvPr>
            <p:cNvSpPr txBox="1"/>
            <p:nvPr/>
          </p:nvSpPr>
          <p:spPr>
            <a:xfrm>
              <a:off x="6126480" y="5203808"/>
              <a:ext cx="4572000" cy="316134"/>
            </a:xfrm>
            <a:prstGeom prst="rect">
              <a:avLst/>
            </a:prstGeom>
            <a:solidFill>
              <a:schemeClr val="bg1">
                <a:alpha val="35000"/>
              </a:schemeClr>
            </a:solidFill>
            <a:scene3d>
              <a:camera prst="orthographicFront"/>
              <a:lightRig rig="threePt" dir="t"/>
            </a:scene3d>
            <a:sp3d>
              <a:bevelT/>
              <a:bevelB/>
            </a:sp3d>
          </p:spPr>
          <p:txBody>
            <a:bodyPr wrap="square" rtlCol="0" anchor="ctr">
              <a:spAutoFit/>
            </a:bodyPr>
            <a:lstStyle/>
            <a:p>
              <a:pPr algn="ctr"/>
              <a:r>
                <a:rPr lang="en-US" sz="1600" b="1" dirty="0">
                  <a:solidFill>
                    <a:schemeClr val="accent6">
                      <a:lumMod val="60000"/>
                      <a:lumOff val="40000"/>
                    </a:schemeClr>
                  </a:solidFill>
                  <a:latin typeface="Arial" charset="0"/>
                </a:rPr>
                <a:t>Allergies to Stuff</a:t>
              </a:r>
            </a:p>
          </p:txBody>
        </p:sp>
        <p:sp>
          <p:nvSpPr>
            <p:cNvPr id="35" name="TextBox 34">
              <a:hlinkClick r:id="rId11" action="ppaction://hlinksldjump"/>
            </p:cNvPr>
            <p:cNvSpPr txBox="1"/>
            <p:nvPr/>
          </p:nvSpPr>
          <p:spPr>
            <a:xfrm>
              <a:off x="6126480" y="4868528"/>
              <a:ext cx="4572000" cy="316134"/>
            </a:xfrm>
            <a:prstGeom prst="rect">
              <a:avLst/>
            </a:prstGeom>
            <a:solidFill>
              <a:schemeClr val="bg1">
                <a:alpha val="35000"/>
              </a:schemeClr>
            </a:solidFill>
            <a:scene3d>
              <a:camera prst="orthographicFront"/>
              <a:lightRig rig="threePt" dir="t"/>
            </a:scene3d>
            <a:sp3d>
              <a:bevelT/>
              <a:bevelB/>
            </a:sp3d>
          </p:spPr>
          <p:txBody>
            <a:bodyPr wrap="square" rtlCol="0" anchor="ctr">
              <a:spAutoFit/>
            </a:bodyPr>
            <a:lstStyle/>
            <a:p>
              <a:pPr algn="ctr"/>
              <a:r>
                <a:rPr lang="en-US" sz="1600" b="1" dirty="0">
                  <a:solidFill>
                    <a:schemeClr val="accent6">
                      <a:lumMod val="60000"/>
                      <a:lumOff val="40000"/>
                    </a:schemeClr>
                  </a:solidFill>
                  <a:latin typeface="Arial" charset="0"/>
                </a:rPr>
                <a:t>Side Effects of Prescription Drug</a:t>
              </a:r>
            </a:p>
          </p:txBody>
        </p:sp>
        <p:sp>
          <p:nvSpPr>
            <p:cNvPr id="66" name="TextBox 65">
              <a:hlinkClick r:id="rId12" action="ppaction://hlinksldjump"/>
              <a:extLst>
                <a:ext uri="{FF2B5EF4-FFF2-40B4-BE49-F238E27FC236}">
                  <a16:creationId xmlns:a16="http://schemas.microsoft.com/office/drawing/2014/main" id="{1EDADE5D-7446-4D8D-B66C-C8F544F44319}"/>
                </a:ext>
              </a:extLst>
            </p:cNvPr>
            <p:cNvSpPr txBox="1"/>
            <p:nvPr/>
          </p:nvSpPr>
          <p:spPr>
            <a:xfrm>
              <a:off x="6126480" y="3799299"/>
              <a:ext cx="4572000" cy="316134"/>
            </a:xfrm>
            <a:prstGeom prst="rect">
              <a:avLst/>
            </a:prstGeom>
            <a:solidFill>
              <a:schemeClr val="bg1">
                <a:alpha val="35000"/>
              </a:schemeClr>
            </a:solidFill>
            <a:scene3d>
              <a:camera prst="orthographicFront"/>
              <a:lightRig rig="threePt" dir="t"/>
            </a:scene3d>
            <a:sp3d>
              <a:bevelT/>
              <a:bevelB/>
            </a:sp3d>
          </p:spPr>
          <p:txBody>
            <a:bodyPr wrap="square" rtlCol="0" anchor="ctr">
              <a:spAutoFit/>
            </a:bodyPr>
            <a:lstStyle/>
            <a:p>
              <a:pPr algn="ctr"/>
              <a:r>
                <a:rPr lang="en-US" sz="1600" b="1" dirty="0">
                  <a:solidFill>
                    <a:schemeClr val="accent6">
                      <a:lumMod val="60000"/>
                      <a:lumOff val="40000"/>
                    </a:schemeClr>
                  </a:solidFill>
                  <a:effectLst>
                    <a:outerShdw blurRad="38100" dist="38100" dir="2700000" algn="tl">
                      <a:srgbClr val="000000">
                        <a:alpha val="43137"/>
                      </a:srgbClr>
                    </a:outerShdw>
                  </a:effectLst>
                  <a:latin typeface="Arial" charset="0"/>
                </a:rPr>
                <a:t>Bulimia &amp; Tooth-Damaging Habits</a:t>
              </a:r>
            </a:p>
          </p:txBody>
        </p:sp>
        <p:sp>
          <p:nvSpPr>
            <p:cNvPr id="24" name="TextBox 23">
              <a:hlinkClick r:id="rId13" action="ppaction://hlinksldjump"/>
              <a:extLst>
                <a:ext uri="{FF2B5EF4-FFF2-40B4-BE49-F238E27FC236}">
                  <a16:creationId xmlns:a16="http://schemas.microsoft.com/office/drawing/2014/main" id="{04A699B9-C869-4153-A72D-3DB56A7DB8B4}"/>
                </a:ext>
              </a:extLst>
            </p:cNvPr>
            <p:cNvSpPr txBox="1"/>
            <p:nvPr/>
          </p:nvSpPr>
          <p:spPr>
            <a:xfrm>
              <a:off x="6516807" y="2476414"/>
              <a:ext cx="3784398" cy="308020"/>
            </a:xfrm>
            <a:prstGeom prst="rect">
              <a:avLst/>
            </a:prstGeom>
            <a:solidFill>
              <a:schemeClr val="bg1">
                <a:alpha val="35000"/>
              </a:schemeClr>
            </a:solidFill>
            <a:scene3d>
              <a:camera prst="orthographicFront"/>
              <a:lightRig rig="threePt" dir="t"/>
            </a:scene3d>
            <a:sp3d>
              <a:bevelT/>
              <a:bevelB/>
            </a:sp3d>
          </p:spPr>
          <p:txBody>
            <a:bodyPr wrap="none" rtlCol="0" anchor="ctr">
              <a:spAutoFit/>
            </a:bodyPr>
            <a:lstStyle/>
            <a:p>
              <a:pPr algn="ctr"/>
              <a:r>
                <a:rPr lang="en-US" sz="1600" b="1" dirty="0">
                  <a:solidFill>
                    <a:schemeClr val="accent6">
                      <a:lumMod val="60000"/>
                      <a:lumOff val="40000"/>
                    </a:schemeClr>
                  </a:solidFill>
                  <a:effectLst>
                    <a:outerShdw blurRad="38100" dist="38100" dir="2700000" algn="tl">
                      <a:srgbClr val="000000">
                        <a:alpha val="43137"/>
                      </a:srgbClr>
                    </a:outerShdw>
                  </a:effectLst>
                  <a:latin typeface="Arial" charset="0"/>
                </a:rPr>
                <a:t>First Abuses? Phossy Jaw, Radium Jaw</a:t>
              </a:r>
            </a:p>
          </p:txBody>
        </p:sp>
      </p:grpSp>
      <p:grpSp>
        <p:nvGrpSpPr>
          <p:cNvPr id="5" name="Group 4">
            <a:extLst>
              <a:ext uri="{FF2B5EF4-FFF2-40B4-BE49-F238E27FC236}">
                <a16:creationId xmlns:a16="http://schemas.microsoft.com/office/drawing/2014/main" id="{F55D464E-7E8D-4240-A7EC-6342742EBA78}"/>
              </a:ext>
            </a:extLst>
          </p:cNvPr>
          <p:cNvGrpSpPr/>
          <p:nvPr/>
        </p:nvGrpSpPr>
        <p:grpSpPr>
          <a:xfrm>
            <a:off x="4876800" y="6441736"/>
            <a:ext cx="7162800" cy="309854"/>
            <a:chOff x="5410200" y="6491037"/>
            <a:chExt cx="6705600" cy="275523"/>
          </a:xfrm>
        </p:grpSpPr>
        <p:sp>
          <p:nvSpPr>
            <p:cNvPr id="59" name="Rectangle 2">
              <a:hlinkClick r:id="rId14" action="ppaction://hlinksldjump"/>
              <a:extLst>
                <a:ext uri="{FF2B5EF4-FFF2-40B4-BE49-F238E27FC236}">
                  <a16:creationId xmlns:a16="http://schemas.microsoft.com/office/drawing/2014/main" id="{8D4809CC-D151-4BD2-B258-7F92E0647B68}"/>
                </a:ext>
              </a:extLst>
            </p:cNvPr>
            <p:cNvSpPr txBox="1">
              <a:spLocks noChangeArrowheads="1"/>
            </p:cNvSpPr>
            <p:nvPr/>
          </p:nvSpPr>
          <p:spPr>
            <a:xfrm>
              <a:off x="10162447" y="6491037"/>
              <a:ext cx="917067" cy="274320"/>
            </a:xfrm>
            <a:prstGeom prst="rect">
              <a:avLst/>
            </a:prstGeom>
            <a:solidFill>
              <a:schemeClr val="bg1">
                <a:alpha val="30000"/>
              </a:schemeClr>
            </a:solidFill>
            <a:ln>
              <a:solidFill>
                <a:srgbClr val="FFFFFF"/>
              </a:solidFill>
            </a:ln>
            <a:scene3d>
              <a:camera prst="orthographicFront"/>
              <a:lightRig rig="threePt" dir="t"/>
            </a:scene3d>
            <a:sp3d prstMaterial="dkEdge">
              <a:bevelT/>
              <a:bevelB/>
            </a:sp3d>
          </p:spPr>
          <p:txBody>
            <a:bodyPr vert="horz" anchor="b" anchorCtr="1">
              <a:noAutofit/>
            </a:bodyPr>
            <a:lstStyle/>
            <a:p>
              <a:pPr indent="-342900" algn="ctr" eaLnBrk="1" fontAlgn="auto" hangingPunct="1">
                <a:lnSpc>
                  <a:spcPct val="80000"/>
                </a:lnSpc>
                <a:spcBef>
                  <a:spcPts val="0"/>
                </a:spcBef>
                <a:spcAft>
                  <a:spcPts val="0"/>
                </a:spcAft>
                <a:buClr>
                  <a:srgbClr val="D6ECFF"/>
                </a:buClr>
                <a:buSzPct val="70000"/>
                <a:defRPr/>
              </a:pPr>
              <a:r>
                <a:rPr lang="en-US" sz="1200" b="1" kern="0" dirty="0">
                  <a:solidFill>
                    <a:srgbClr val="FFFFFF"/>
                  </a:solidFill>
                  <a:effectLst>
                    <a:outerShdw blurRad="38100" dist="38100" dir="2700000" algn="tl">
                      <a:srgbClr val="000000">
                        <a:alpha val="43137"/>
                      </a:srgbClr>
                    </a:outerShdw>
                  </a:effectLst>
                  <a:latin typeface="Arial" charset="0"/>
                  <a:cs typeface="Arial" charset="0"/>
                </a:rPr>
                <a:t>Copyright</a:t>
              </a:r>
            </a:p>
          </p:txBody>
        </p:sp>
        <p:sp>
          <p:nvSpPr>
            <p:cNvPr id="60" name="Rectangle 2">
              <a:hlinkClick r:id="rId15" action="ppaction://hlinksldjump"/>
              <a:extLst>
                <a:ext uri="{FF2B5EF4-FFF2-40B4-BE49-F238E27FC236}">
                  <a16:creationId xmlns:a16="http://schemas.microsoft.com/office/drawing/2014/main" id="{C68FD0AA-EEAE-4FA2-B49E-25EF34740127}"/>
                </a:ext>
              </a:extLst>
            </p:cNvPr>
            <p:cNvSpPr txBox="1">
              <a:spLocks noChangeArrowheads="1"/>
            </p:cNvSpPr>
            <p:nvPr/>
          </p:nvSpPr>
          <p:spPr>
            <a:xfrm>
              <a:off x="8077200" y="6491040"/>
              <a:ext cx="926515" cy="274320"/>
            </a:xfrm>
            <a:prstGeom prst="rect">
              <a:avLst/>
            </a:prstGeom>
            <a:solidFill>
              <a:schemeClr val="bg1">
                <a:alpha val="30000"/>
              </a:schemeClr>
            </a:solidFill>
            <a:ln>
              <a:solidFill>
                <a:srgbClr val="FFFFFF"/>
              </a:solidFill>
            </a:ln>
            <a:scene3d>
              <a:camera prst="orthographicFront"/>
              <a:lightRig rig="threePt" dir="t"/>
            </a:scene3d>
            <a:sp3d prstMaterial="dkEdge">
              <a:bevelT w="50800" h="50800"/>
              <a:bevelB/>
            </a:sp3d>
          </p:spPr>
          <p:txBody>
            <a:bodyPr vert="horz" anchor="b" anchorCtr="1">
              <a:noAutofit/>
            </a:bodyPr>
            <a:lstStyle/>
            <a:p>
              <a:pPr indent="-342900" algn="ctr" eaLnBrk="1" fontAlgn="auto" hangingPunct="1">
                <a:lnSpc>
                  <a:spcPct val="80000"/>
                </a:lnSpc>
                <a:spcBef>
                  <a:spcPts val="0"/>
                </a:spcBef>
                <a:spcAft>
                  <a:spcPts val="0"/>
                </a:spcAft>
                <a:buClr>
                  <a:srgbClr val="D6ECFF"/>
                </a:buClr>
                <a:buSzPct val="70000"/>
                <a:defRPr/>
              </a:pPr>
              <a:r>
                <a:rPr lang="en-US" sz="1200" b="1" kern="0" dirty="0">
                  <a:solidFill>
                    <a:srgbClr val="FFFFFF"/>
                  </a:solidFill>
                  <a:effectLst>
                    <a:outerShdw blurRad="38100" dist="38100" dir="2700000" algn="tl">
                      <a:srgbClr val="000000">
                        <a:alpha val="43137"/>
                      </a:srgbClr>
                    </a:outerShdw>
                  </a:effectLst>
                  <a:latin typeface="Arial" charset="0"/>
                  <a:cs typeface="Arial" charset="0"/>
                </a:rPr>
                <a:t> Bouquot</a:t>
              </a:r>
            </a:p>
          </p:txBody>
        </p:sp>
        <p:sp>
          <p:nvSpPr>
            <p:cNvPr id="61" name="Rectangle 2">
              <a:hlinkClick r:id="rId16" action="ppaction://hlinksldjump"/>
              <a:extLst>
                <a:ext uri="{FF2B5EF4-FFF2-40B4-BE49-F238E27FC236}">
                  <a16:creationId xmlns:a16="http://schemas.microsoft.com/office/drawing/2014/main" id="{720A583E-2E0A-4F67-AB33-EFEF4B8F5711}"/>
                </a:ext>
              </a:extLst>
            </p:cNvPr>
            <p:cNvSpPr txBox="1">
              <a:spLocks noChangeArrowheads="1"/>
            </p:cNvSpPr>
            <p:nvPr/>
          </p:nvSpPr>
          <p:spPr>
            <a:xfrm>
              <a:off x="9089478" y="6491046"/>
              <a:ext cx="1008774" cy="274320"/>
            </a:xfrm>
            <a:prstGeom prst="rect">
              <a:avLst/>
            </a:prstGeom>
            <a:solidFill>
              <a:schemeClr val="bg1">
                <a:alpha val="30000"/>
              </a:schemeClr>
            </a:solidFill>
            <a:ln>
              <a:solidFill>
                <a:srgbClr val="FFFFFF"/>
              </a:solidFill>
            </a:ln>
            <a:scene3d>
              <a:camera prst="orthographicFront"/>
              <a:lightRig rig="threePt" dir="t"/>
            </a:scene3d>
            <a:sp3d prstMaterial="dkEdge">
              <a:bevelT/>
              <a:bevelB/>
            </a:sp3d>
          </p:spPr>
          <p:txBody>
            <a:bodyPr vert="horz" anchor="b" anchorCtr="1">
              <a:noAutofit/>
            </a:bodyPr>
            <a:lstStyle/>
            <a:p>
              <a:pPr indent="-342900" algn="ctr" eaLnBrk="1" fontAlgn="auto" hangingPunct="1">
                <a:lnSpc>
                  <a:spcPct val="80000"/>
                </a:lnSpc>
                <a:spcBef>
                  <a:spcPts val="0"/>
                </a:spcBef>
                <a:spcAft>
                  <a:spcPts val="0"/>
                </a:spcAft>
                <a:buClr>
                  <a:srgbClr val="D6ECFF"/>
                </a:buClr>
                <a:buSzPct val="70000"/>
                <a:defRPr/>
              </a:pPr>
              <a:r>
                <a:rPr lang="en-US" sz="1200" b="1" kern="0" dirty="0">
                  <a:solidFill>
                    <a:srgbClr val="FFFFFF"/>
                  </a:solidFill>
                  <a:effectLst>
                    <a:outerShdw blurRad="38100" dist="38100" dir="2700000" algn="tl">
                      <a:srgbClr val="000000">
                        <a:alpha val="43137"/>
                      </a:srgbClr>
                    </a:outerShdw>
                  </a:effectLst>
                  <a:latin typeface="Arial" charset="0"/>
                  <a:cs typeface="Arial" charset="0"/>
                </a:rPr>
                <a:t>Dedication</a:t>
              </a:r>
            </a:p>
          </p:txBody>
        </p:sp>
        <p:sp>
          <p:nvSpPr>
            <p:cNvPr id="62" name="Action Button: Forward or Next 21">
              <a:hlinkClick r:id="" action="ppaction://hlinkshowjump?jump=nextslide" highlightClick="1"/>
              <a:extLst>
                <a:ext uri="{FF2B5EF4-FFF2-40B4-BE49-F238E27FC236}">
                  <a16:creationId xmlns:a16="http://schemas.microsoft.com/office/drawing/2014/main" id="{B7C34DB0-40D4-4159-8874-39C167A19EA9}"/>
                </a:ext>
              </a:extLst>
            </p:cNvPr>
            <p:cNvSpPr/>
            <p:nvPr/>
          </p:nvSpPr>
          <p:spPr>
            <a:xfrm>
              <a:off x="11657266" y="6491037"/>
              <a:ext cx="458534" cy="274320"/>
            </a:xfrm>
            <a:prstGeom prst="actionButtonForwardNext">
              <a:avLst/>
            </a:prstGeom>
            <a:solidFill>
              <a:schemeClr val="bg1">
                <a:alpha val="30000"/>
              </a:schemeClr>
            </a:solidFill>
            <a:ln w="3175">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endParaRPr>
            </a:p>
          </p:txBody>
        </p:sp>
        <p:sp>
          <p:nvSpPr>
            <p:cNvPr id="63" name="Action Button: Return 62">
              <a:hlinkClick r:id="" action="ppaction://hlinkshowjump?jump=lastslideviewed" highlightClick="1"/>
              <a:extLst>
                <a:ext uri="{FF2B5EF4-FFF2-40B4-BE49-F238E27FC236}">
                  <a16:creationId xmlns:a16="http://schemas.microsoft.com/office/drawing/2014/main" id="{85FF309B-0C63-4B3B-BC91-644E436E588B}"/>
                </a:ext>
              </a:extLst>
            </p:cNvPr>
            <p:cNvSpPr/>
            <p:nvPr/>
          </p:nvSpPr>
          <p:spPr>
            <a:xfrm>
              <a:off x="11134538" y="6491037"/>
              <a:ext cx="458534" cy="274320"/>
            </a:xfrm>
            <a:prstGeom prst="actionButtonReturn">
              <a:avLst/>
            </a:prstGeom>
            <a:solidFill>
              <a:schemeClr val="bg1">
                <a:alpha val="30000"/>
              </a:schemeClr>
            </a:solidFill>
            <a:ln w="3175">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prstClr val="white"/>
                </a:solidFill>
              </a:endParaRPr>
            </a:p>
          </p:txBody>
        </p:sp>
        <p:sp>
          <p:nvSpPr>
            <p:cNvPr id="28" name="Rectangle 2">
              <a:hlinkClick r:id="rId17" action="ppaction://hlinksldjump"/>
              <a:extLst>
                <a:ext uri="{FF2B5EF4-FFF2-40B4-BE49-F238E27FC236}">
                  <a16:creationId xmlns:a16="http://schemas.microsoft.com/office/drawing/2014/main" id="{1B140F3A-D098-41C5-AFB2-6C0DA15502CB}"/>
                </a:ext>
              </a:extLst>
            </p:cNvPr>
            <p:cNvSpPr txBox="1">
              <a:spLocks noChangeArrowheads="1"/>
            </p:cNvSpPr>
            <p:nvPr/>
          </p:nvSpPr>
          <p:spPr>
            <a:xfrm>
              <a:off x="5410200" y="6492240"/>
              <a:ext cx="2590800" cy="274320"/>
            </a:xfrm>
            <a:prstGeom prst="rect">
              <a:avLst/>
            </a:prstGeom>
            <a:solidFill>
              <a:schemeClr val="bg1">
                <a:alpha val="30000"/>
              </a:schemeClr>
            </a:solidFill>
            <a:ln>
              <a:solidFill>
                <a:srgbClr val="FFFFFF"/>
              </a:solidFill>
            </a:ln>
            <a:scene3d>
              <a:camera prst="orthographicFront"/>
              <a:lightRig rig="threePt" dir="t"/>
            </a:scene3d>
            <a:sp3d prstMaterial="dkEdge">
              <a:bevelT w="50800" h="50800"/>
              <a:bevelB/>
            </a:sp3d>
          </p:spPr>
          <p:txBody>
            <a:bodyPr vert="horz" anchor="b" anchorCtr="1">
              <a:noAutofit/>
            </a:bodyPr>
            <a:lstStyle/>
            <a:p>
              <a:pPr indent="-342900" algn="ctr" eaLnBrk="1" fontAlgn="auto" hangingPunct="1">
                <a:lnSpc>
                  <a:spcPct val="80000"/>
                </a:lnSpc>
                <a:spcBef>
                  <a:spcPts val="0"/>
                </a:spcBef>
                <a:spcAft>
                  <a:spcPts val="0"/>
                </a:spcAft>
                <a:buClr>
                  <a:srgbClr val="D6ECFF"/>
                </a:buClr>
                <a:buSzPct val="70000"/>
                <a:defRPr/>
              </a:pPr>
              <a:r>
                <a:rPr lang="en-US" sz="1200" b="1" kern="0" dirty="0">
                  <a:solidFill>
                    <a:srgbClr val="FFFFFF"/>
                  </a:solidFill>
                  <a:effectLst>
                    <a:outerShdw blurRad="38100" dist="38100" dir="2700000" algn="tl">
                      <a:srgbClr val="000000">
                        <a:alpha val="43137"/>
                      </a:srgbClr>
                    </a:outerShdw>
                  </a:effectLst>
                  <a:latin typeface="Arial" charset="0"/>
                  <a:cs typeface="Arial" charset="0"/>
                </a:rPr>
                <a:t> BouquotToGo Dropbox Files</a:t>
              </a:r>
            </a:p>
          </p:txBody>
        </p:sp>
      </p:grpSp>
      <p:pic>
        <p:nvPicPr>
          <p:cNvPr id="30" name="Picture 29" descr="A picture containing indoor&#10;&#10;Description automatically generated">
            <a:extLst>
              <a:ext uri="{FF2B5EF4-FFF2-40B4-BE49-F238E27FC236}">
                <a16:creationId xmlns:a16="http://schemas.microsoft.com/office/drawing/2014/main" id="{0F5B224F-8A17-4F90-B034-419DE26442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133600" y="3805933"/>
            <a:ext cx="990600" cy="1311464"/>
          </a:xfrm>
          <a:prstGeom prst="rect">
            <a:avLst/>
          </a:prstGeom>
        </p:spPr>
      </p:pic>
      <p:sp>
        <p:nvSpPr>
          <p:cNvPr id="32" name="Rectangle 2">
            <a:hlinkClick r:id="rId7" action="ppaction://hlinksldjump"/>
            <a:extLst>
              <a:ext uri="{FF2B5EF4-FFF2-40B4-BE49-F238E27FC236}">
                <a16:creationId xmlns:a16="http://schemas.microsoft.com/office/drawing/2014/main" id="{EFC377E0-E828-404A-80AB-6F8A679774FD}"/>
              </a:ext>
            </a:extLst>
          </p:cNvPr>
          <p:cNvSpPr txBox="1">
            <a:spLocks noChangeArrowheads="1"/>
          </p:cNvSpPr>
          <p:nvPr/>
        </p:nvSpPr>
        <p:spPr>
          <a:xfrm>
            <a:off x="1328054" y="6281814"/>
            <a:ext cx="2051788" cy="423786"/>
          </a:xfrm>
          <a:prstGeom prst="rect">
            <a:avLst/>
          </a:prstGeom>
          <a:solidFill>
            <a:srgbClr val="960000"/>
          </a:solidFill>
          <a:ln>
            <a:solidFill>
              <a:srgbClr val="FFFFFF"/>
            </a:solidFill>
          </a:ln>
          <a:scene3d>
            <a:camera prst="orthographicFront"/>
            <a:lightRig rig="threePt" dir="t"/>
          </a:scene3d>
          <a:sp3d prstMaterial="dkEdge">
            <a:bevelT w="50800" h="50800"/>
            <a:bevelB/>
          </a:sp3d>
        </p:spPr>
        <p:txBody>
          <a:bodyPr vert="horz" anchor="ctr" anchorCtr="1">
            <a:noAutofit/>
          </a:bodyPr>
          <a:lstStyle/>
          <a:p>
            <a:pPr indent="-342900" algn="ctr" eaLnBrk="1" fontAlgn="auto" hangingPunct="1">
              <a:lnSpc>
                <a:spcPct val="80000"/>
              </a:lnSpc>
              <a:spcBef>
                <a:spcPts val="0"/>
              </a:spcBef>
              <a:spcAft>
                <a:spcPts val="0"/>
              </a:spcAft>
              <a:buClr>
                <a:srgbClr val="D6ECFF"/>
              </a:buClr>
              <a:buSzPct val="70000"/>
              <a:defRPr/>
            </a:pPr>
            <a:r>
              <a:rPr lang="en-US" sz="1600" b="1" kern="0" dirty="0">
                <a:solidFill>
                  <a:srgbClr val="FFFFFF"/>
                </a:solidFill>
                <a:effectLst>
                  <a:outerShdw blurRad="38100" dist="38100" dir="2700000" algn="tl">
                    <a:srgbClr val="000000">
                      <a:alpha val="43137"/>
                    </a:srgbClr>
                  </a:outerShdw>
                </a:effectLst>
                <a:latin typeface="Arial" charset="0"/>
                <a:cs typeface="Arial" charset="0"/>
              </a:rPr>
              <a:t>Start of Seminar</a:t>
            </a:r>
          </a:p>
        </p:txBody>
      </p:sp>
    </p:spTree>
    <p:custDataLst>
      <p:tags r:id="rId1"/>
    </p:custDataLst>
    <p:extLst>
      <p:ext uri="{BB962C8B-B14F-4D97-AF65-F5344CB8AC3E}">
        <p14:creationId xmlns:p14="http://schemas.microsoft.com/office/powerpoint/2010/main" val="211373839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8">
            <a:extLst>
              <a:ext uri="{FF2B5EF4-FFF2-40B4-BE49-F238E27FC236}">
                <a16:creationId xmlns:a16="http://schemas.microsoft.com/office/drawing/2014/main" id="{7D4F6CA3-9C83-43D6-85A8-D8B6365B1ED9}"/>
              </a:ext>
            </a:extLst>
          </p:cNvPr>
          <p:cNvSpPr txBox="1">
            <a:spLocks noChangeArrowheads="1"/>
          </p:cNvSpPr>
          <p:nvPr/>
        </p:nvSpPr>
        <p:spPr bwMode="auto">
          <a:xfrm>
            <a:off x="3918209" y="1138862"/>
            <a:ext cx="8001000" cy="5247590"/>
          </a:xfrm>
          <a:prstGeom prst="rect">
            <a:avLst/>
          </a:prstGeom>
          <a:noFill/>
          <a:ln w="9525">
            <a:noFill/>
            <a:miter lim="800000"/>
            <a:headEnd/>
            <a:tailEnd/>
          </a:ln>
          <a:effectLst/>
        </p:spPr>
        <p:txBody>
          <a:bodyPr wrap="square">
            <a:spAutoFit/>
          </a:bodyPr>
          <a:lstStyle/>
          <a:p>
            <a:pPr marL="347663" indent="-347663">
              <a:spcAft>
                <a:spcPts val="600"/>
              </a:spcAft>
              <a:buClr>
                <a:schemeClr val="tx1"/>
              </a:buClr>
              <a:buSzPct val="84000"/>
              <a:buFont typeface="Wingdings" pitchFamily="2" charset="2"/>
              <a:buChar char="q"/>
            </a:pPr>
            <a:r>
              <a:rPr lang="en-US" dirty="0">
                <a:latin typeface="Arial" charset="0"/>
              </a:rPr>
              <a:t>Started in </a:t>
            </a:r>
            <a:r>
              <a:rPr lang="en-US" b="1" dirty="0">
                <a:solidFill>
                  <a:srgbClr val="FFC000"/>
                </a:solidFill>
                <a:latin typeface="Arial" charset="0"/>
              </a:rPr>
              <a:t>1830s</a:t>
            </a:r>
            <a:r>
              <a:rPr lang="en-US" dirty="0">
                <a:latin typeface="Arial" charset="0"/>
              </a:rPr>
              <a:t>, when “safety” matches were invented, used </a:t>
            </a:r>
            <a:r>
              <a:rPr lang="en-US" b="1" dirty="0">
                <a:solidFill>
                  <a:srgbClr val="FFC000"/>
                </a:solidFill>
                <a:latin typeface="Arial" charset="0"/>
              </a:rPr>
              <a:t>white phosphorus</a:t>
            </a:r>
            <a:r>
              <a:rPr lang="en-US" dirty="0">
                <a:latin typeface="Arial" charset="0"/>
              </a:rPr>
              <a:t> (more toxic than </a:t>
            </a:r>
            <a:r>
              <a:rPr lang="en-US" b="1" dirty="0">
                <a:solidFill>
                  <a:srgbClr val="FFC000"/>
                </a:solidFill>
                <a:latin typeface="Arial" charset="0"/>
              </a:rPr>
              <a:t>red phosphorus</a:t>
            </a:r>
            <a:r>
              <a:rPr lang="en-US" dirty="0">
                <a:latin typeface="Arial" charset="0"/>
              </a:rPr>
              <a:t>)….first case = in Vienna</a:t>
            </a:r>
          </a:p>
          <a:p>
            <a:pPr marL="347663" indent="-347663">
              <a:spcAft>
                <a:spcPts val="600"/>
              </a:spcAft>
              <a:buClr>
                <a:schemeClr val="tx1"/>
              </a:buClr>
              <a:buSzPct val="84000"/>
              <a:buFont typeface="Wingdings" pitchFamily="2" charset="2"/>
              <a:buChar char="q"/>
            </a:pPr>
            <a:r>
              <a:rPr lang="en-US" dirty="0">
                <a:latin typeface="Arial" charset="0"/>
              </a:rPr>
              <a:t>Bone death and sequestration from phosphorus poisoning</a:t>
            </a:r>
          </a:p>
          <a:p>
            <a:pPr marL="347663" indent="-347663">
              <a:spcAft>
                <a:spcPts val="600"/>
              </a:spcAft>
              <a:buClr>
                <a:schemeClr val="tx1"/>
              </a:buClr>
              <a:buSzPct val="84000"/>
              <a:buFont typeface="Wingdings" pitchFamily="2" charset="2"/>
              <a:buChar char="q"/>
            </a:pPr>
            <a:r>
              <a:rPr lang="en-US" dirty="0">
                <a:latin typeface="Arial" charset="0"/>
              </a:rPr>
              <a:t>Patient sought dental help because of pain: </a:t>
            </a:r>
          </a:p>
          <a:p>
            <a:pPr>
              <a:spcAft>
                <a:spcPts val="600"/>
              </a:spcAft>
              <a:buClr>
                <a:schemeClr val="tx1"/>
              </a:buClr>
              <a:buSzPct val="84000"/>
            </a:pPr>
            <a:r>
              <a:rPr lang="en-US" dirty="0">
                <a:latin typeface="Arial" charset="0"/>
              </a:rPr>
              <a:t>     mistaken for toothache; maybe exposed bone</a:t>
            </a:r>
          </a:p>
          <a:p>
            <a:pPr marL="347663" indent="-347663">
              <a:spcAft>
                <a:spcPts val="600"/>
              </a:spcAft>
              <a:buClr>
                <a:schemeClr val="tx1"/>
              </a:buClr>
              <a:buSzPct val="84000"/>
              <a:buFont typeface="Wingdings" panose="05000000000000000000" pitchFamily="2" charset="2"/>
              <a:buChar char="q"/>
            </a:pPr>
            <a:r>
              <a:rPr lang="en-US" dirty="0">
                <a:latin typeface="Arial" charset="0"/>
              </a:rPr>
              <a:t>Called: </a:t>
            </a:r>
            <a:r>
              <a:rPr lang="en-US" b="1" dirty="0">
                <a:solidFill>
                  <a:srgbClr val="FFC000"/>
                </a:solidFill>
                <a:latin typeface="Arial" charset="0"/>
              </a:rPr>
              <a:t>bone caries</a:t>
            </a:r>
            <a:r>
              <a:rPr lang="en-US" dirty="0">
                <a:latin typeface="Arial" charset="0"/>
              </a:rPr>
              <a:t>, </a:t>
            </a:r>
            <a:r>
              <a:rPr lang="en-US" b="1" dirty="0">
                <a:solidFill>
                  <a:srgbClr val="FFC000"/>
                </a:solidFill>
                <a:latin typeface="Arial" charset="0"/>
              </a:rPr>
              <a:t>chemical osteomyelitis</a:t>
            </a:r>
            <a:r>
              <a:rPr lang="en-US" dirty="0">
                <a:latin typeface="Arial" charset="0"/>
              </a:rPr>
              <a:t>,</a:t>
            </a:r>
          </a:p>
          <a:p>
            <a:pPr>
              <a:spcAft>
                <a:spcPts val="600"/>
              </a:spcAft>
              <a:buClr>
                <a:schemeClr val="tx1"/>
              </a:buClr>
              <a:buSzPct val="84000"/>
            </a:pPr>
            <a:r>
              <a:rPr lang="en-US" dirty="0">
                <a:latin typeface="Arial" charset="0"/>
              </a:rPr>
              <a:t>      </a:t>
            </a:r>
            <a:r>
              <a:rPr lang="en-US" b="1" dirty="0">
                <a:solidFill>
                  <a:srgbClr val="FFC000"/>
                </a:solidFill>
                <a:latin typeface="Arial" charset="0"/>
              </a:rPr>
              <a:t>phossy jaw </a:t>
            </a:r>
          </a:p>
          <a:p>
            <a:pPr marL="347663" indent="-347663">
              <a:spcAft>
                <a:spcPts val="600"/>
              </a:spcAft>
              <a:buClr>
                <a:schemeClr val="tx1"/>
              </a:buClr>
              <a:buSzPct val="84000"/>
              <a:buFont typeface="Wingdings" pitchFamily="2" charset="2"/>
              <a:buChar char="q"/>
            </a:pPr>
            <a:r>
              <a:rPr lang="en-US" dirty="0">
                <a:latin typeface="Arial" charset="0"/>
              </a:rPr>
              <a:t>No pus, erythema, edema of soft tissues</a:t>
            </a:r>
          </a:p>
          <a:p>
            <a:pPr marL="347663" indent="-347663">
              <a:spcAft>
                <a:spcPts val="600"/>
              </a:spcAft>
              <a:buClr>
                <a:schemeClr val="tx1"/>
              </a:buClr>
              <a:buSzPct val="84000"/>
              <a:buFont typeface="Wingdings" pitchFamily="2" charset="2"/>
              <a:buChar char="q"/>
            </a:pPr>
            <a:r>
              <a:rPr lang="en-US" dirty="0">
                <a:latin typeface="Arial" charset="0"/>
              </a:rPr>
              <a:t>Dead bone fragments broke off when dentist </a:t>
            </a:r>
          </a:p>
          <a:p>
            <a:pPr>
              <a:spcAft>
                <a:spcPts val="600"/>
              </a:spcAft>
              <a:buClr>
                <a:schemeClr val="tx1"/>
              </a:buClr>
              <a:buSzPct val="84000"/>
            </a:pPr>
            <a:r>
              <a:rPr lang="en-US" dirty="0">
                <a:latin typeface="Arial" charset="0"/>
              </a:rPr>
              <a:t>     attempted extraction(s)</a:t>
            </a:r>
          </a:p>
          <a:p>
            <a:pPr>
              <a:spcAft>
                <a:spcPts val="600"/>
              </a:spcAft>
              <a:buClr>
                <a:schemeClr val="tx1"/>
              </a:buClr>
              <a:buSzPct val="84000"/>
            </a:pPr>
            <a:r>
              <a:rPr lang="en-US" dirty="0">
                <a:latin typeface="Arial" charset="0"/>
              </a:rPr>
              <a:t>      -- Entire alveolus may slough off</a:t>
            </a:r>
          </a:p>
          <a:p>
            <a:pPr marL="347663" indent="-347663">
              <a:spcAft>
                <a:spcPts val="600"/>
              </a:spcAft>
              <a:buClr>
                <a:schemeClr val="tx1"/>
              </a:buClr>
              <a:buSzPct val="84000"/>
              <a:buFont typeface="Wingdings" panose="05000000000000000000" pitchFamily="2" charset="2"/>
              <a:buChar char="q"/>
            </a:pPr>
            <a:r>
              <a:rPr lang="en-US" dirty="0">
                <a:latin typeface="Arial" charset="0"/>
              </a:rPr>
              <a:t>DDSs then knew it  was </a:t>
            </a:r>
            <a:r>
              <a:rPr lang="en-US" b="1" dirty="0">
                <a:solidFill>
                  <a:srgbClr val="FFC000"/>
                </a:solidFill>
                <a:latin typeface="Arial" charset="0"/>
              </a:rPr>
              <a:t>not</a:t>
            </a:r>
            <a:r>
              <a:rPr lang="en-US" dirty="0">
                <a:latin typeface="Arial" charset="0"/>
              </a:rPr>
              <a:t> </a:t>
            </a:r>
            <a:r>
              <a:rPr lang="en-US" b="1" dirty="0">
                <a:solidFill>
                  <a:srgbClr val="FFC000"/>
                </a:solidFill>
                <a:latin typeface="Arial" charset="0"/>
              </a:rPr>
              <a:t>osteomyelitis </a:t>
            </a:r>
          </a:p>
          <a:p>
            <a:pPr marL="347663" indent="-347663">
              <a:spcAft>
                <a:spcPts val="600"/>
              </a:spcAft>
              <a:buClr>
                <a:schemeClr val="tx1"/>
              </a:buClr>
              <a:buSzPct val="84000"/>
              <a:buFont typeface="Wingdings" panose="05000000000000000000" pitchFamily="2" charset="2"/>
              <a:buChar char="q"/>
            </a:pPr>
            <a:r>
              <a:rPr lang="en-US" dirty="0">
                <a:latin typeface="Arial" charset="0"/>
              </a:rPr>
              <a:t>Quite using white phosphorus in </a:t>
            </a:r>
            <a:r>
              <a:rPr lang="en-US" b="1" dirty="0">
                <a:solidFill>
                  <a:srgbClr val="FFC000"/>
                </a:solidFill>
                <a:latin typeface="Arial" charset="0"/>
              </a:rPr>
              <a:t>1890s</a:t>
            </a:r>
            <a:r>
              <a:rPr lang="en-US" dirty="0">
                <a:latin typeface="Arial" charset="0"/>
              </a:rPr>
              <a:t> </a:t>
            </a:r>
            <a:endParaRPr lang="en-US" b="1" dirty="0">
              <a:latin typeface="Arial" charset="0"/>
            </a:endParaRPr>
          </a:p>
          <a:p>
            <a:pPr marL="347663" indent="-347663">
              <a:spcAft>
                <a:spcPts val="600"/>
              </a:spcAft>
              <a:buClr>
                <a:schemeClr val="tx1"/>
              </a:buClr>
              <a:buSzPct val="84000"/>
              <a:buFont typeface="Wingdings" panose="05000000000000000000" pitchFamily="2" charset="2"/>
              <a:buChar char="q"/>
            </a:pPr>
            <a:r>
              <a:rPr lang="en-US" dirty="0">
                <a:latin typeface="Arial" charset="0"/>
              </a:rPr>
              <a:t>Phosphorus: converted into </a:t>
            </a:r>
            <a:r>
              <a:rPr lang="en-US" b="1" dirty="0">
                <a:solidFill>
                  <a:srgbClr val="FFC000"/>
                </a:solidFill>
                <a:latin typeface="Arial" charset="0"/>
              </a:rPr>
              <a:t>bisphosphonate</a:t>
            </a:r>
            <a:r>
              <a:rPr lang="en-US" dirty="0">
                <a:latin typeface="Arial" charset="0"/>
              </a:rPr>
              <a:t> </a:t>
            </a:r>
          </a:p>
          <a:p>
            <a:pPr>
              <a:spcAft>
                <a:spcPts val="600"/>
              </a:spcAft>
              <a:buClr>
                <a:schemeClr val="tx1"/>
              </a:buClr>
              <a:buSzPct val="84000"/>
            </a:pPr>
            <a:r>
              <a:rPr lang="en-US" dirty="0">
                <a:latin typeface="Arial" charset="0"/>
              </a:rPr>
              <a:t>      by inflammatory mediators, cytokins, etc.</a:t>
            </a:r>
          </a:p>
        </p:txBody>
      </p:sp>
      <p:sp>
        <p:nvSpPr>
          <p:cNvPr id="2" name="Title 1">
            <a:extLst>
              <a:ext uri="{FF2B5EF4-FFF2-40B4-BE49-F238E27FC236}">
                <a16:creationId xmlns:a16="http://schemas.microsoft.com/office/drawing/2014/main" id="{215A3CAC-3B18-4F6E-A186-A1691F53B8DE}"/>
              </a:ext>
            </a:extLst>
          </p:cNvPr>
          <p:cNvSpPr>
            <a:spLocks noGrp="1"/>
          </p:cNvSpPr>
          <p:nvPr>
            <p:ph type="title"/>
          </p:nvPr>
        </p:nvSpPr>
        <p:spPr>
          <a:xfrm>
            <a:off x="1926376" y="67151"/>
            <a:ext cx="10058400" cy="838199"/>
          </a:xfrm>
        </p:spPr>
        <p:txBody>
          <a:bodyPr>
            <a:normAutofit/>
          </a:bodyPr>
          <a:lstStyle/>
          <a:p>
            <a:r>
              <a:rPr lang="en-US" dirty="0"/>
              <a:t>Phossy Jaw</a:t>
            </a:r>
            <a:br>
              <a:rPr lang="en-US" dirty="0"/>
            </a:br>
            <a:r>
              <a:rPr lang="en-US" sz="2200" dirty="0"/>
              <a:t>Phosphorus Necrosis of Jaws; Phosphorimus Chronicus</a:t>
            </a:r>
          </a:p>
        </p:txBody>
      </p:sp>
      <p:pic>
        <p:nvPicPr>
          <p:cNvPr id="4" name="Content Placeholder 3">
            <a:extLst>
              <a:ext uri="{FF2B5EF4-FFF2-40B4-BE49-F238E27FC236}">
                <a16:creationId xmlns:a16="http://schemas.microsoft.com/office/drawing/2014/main" id="{C0669ED9-88BC-47E0-916A-746BA5061E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63098" y="2362200"/>
            <a:ext cx="2514600" cy="2340469"/>
          </a:xfrm>
        </p:spPr>
      </p:pic>
      <p:grpSp>
        <p:nvGrpSpPr>
          <p:cNvPr id="5" name="Group 4">
            <a:extLst>
              <a:ext uri="{FF2B5EF4-FFF2-40B4-BE49-F238E27FC236}">
                <a16:creationId xmlns:a16="http://schemas.microsoft.com/office/drawing/2014/main" id="{7CD74C09-0C97-4919-A7F6-DF6FE08C7B7D}"/>
              </a:ext>
            </a:extLst>
          </p:cNvPr>
          <p:cNvGrpSpPr/>
          <p:nvPr/>
        </p:nvGrpSpPr>
        <p:grpSpPr>
          <a:xfrm>
            <a:off x="228600" y="1224920"/>
            <a:ext cx="3689610" cy="5252080"/>
            <a:chOff x="609599" y="1219201"/>
            <a:chExt cx="3689610" cy="5126737"/>
          </a:xfrm>
        </p:grpSpPr>
        <p:pic>
          <p:nvPicPr>
            <p:cNvPr id="6" name="Picture 5" descr="PhossyJaw1859">
              <a:extLst>
                <a:ext uri="{FF2B5EF4-FFF2-40B4-BE49-F238E27FC236}">
                  <a16:creationId xmlns:a16="http://schemas.microsoft.com/office/drawing/2014/main" id="{8E02A599-9243-4A16-98D9-971B81D26EA8}"/>
                </a:ext>
              </a:extLst>
            </p:cNvPr>
            <p:cNvPicPr>
              <a:picLocks noChangeAspect="1" noChangeArrowheads="1"/>
            </p:cNvPicPr>
            <p:nvPr/>
          </p:nvPicPr>
          <p:blipFill>
            <a:blip r:embed="rId3" cstate="print">
              <a:lum bright="-12000" contrast="6000"/>
              <a:grayscl/>
              <a:extLst>
                <a:ext uri="{28A0092B-C50C-407E-A947-70E740481C1C}">
                  <a14:useLocalDpi xmlns:a14="http://schemas.microsoft.com/office/drawing/2010/main" val="0"/>
                </a:ext>
              </a:extLst>
            </a:blip>
            <a:stretch>
              <a:fillRect/>
            </a:stretch>
          </p:blipFill>
          <p:spPr>
            <a:xfrm>
              <a:off x="609599" y="3886199"/>
              <a:ext cx="3689609" cy="2459739"/>
            </a:xfrm>
            <a:prstGeom prst="rect">
              <a:avLst/>
            </a:prstGeom>
            <a:noFill/>
            <a:ln>
              <a:solidFill>
                <a:schemeClr val="tx2"/>
              </a:solidFill>
            </a:ln>
          </p:spPr>
        </p:pic>
        <p:pic>
          <p:nvPicPr>
            <p:cNvPr id="7" name="Picture 7" descr="BoneCariesDrawingOld410">
              <a:extLst>
                <a:ext uri="{FF2B5EF4-FFF2-40B4-BE49-F238E27FC236}">
                  <a16:creationId xmlns:a16="http://schemas.microsoft.com/office/drawing/2014/main" id="{A6CF2F18-3686-484B-81C2-D0EB450E4C42}"/>
                </a:ext>
              </a:extLst>
            </p:cNvPr>
            <p:cNvPicPr>
              <a:picLocks noChangeAspect="1" noChangeArrowheads="1"/>
            </p:cNvPicPr>
            <p:nvPr/>
          </p:nvPicPr>
          <p:blipFill>
            <a:blip r:embed="rId4" cstate="print">
              <a:lum bright="-12000" contrast="12000"/>
              <a:extLst>
                <a:ext uri="{28A0092B-C50C-407E-A947-70E740481C1C}">
                  <a14:useLocalDpi xmlns:a14="http://schemas.microsoft.com/office/drawing/2010/main" val="0"/>
                </a:ext>
              </a:extLst>
            </a:blip>
            <a:srcRect/>
            <a:stretch>
              <a:fillRect/>
            </a:stretch>
          </p:blipFill>
          <p:spPr bwMode="auto">
            <a:xfrm>
              <a:off x="627823" y="1219201"/>
              <a:ext cx="3671386" cy="2590800"/>
            </a:xfrm>
            <a:prstGeom prst="rect">
              <a:avLst/>
            </a:prstGeom>
            <a:noFill/>
            <a:ln w="9525">
              <a:solidFill>
                <a:schemeClr val="tx2"/>
              </a:solidFill>
              <a:miter lim="800000"/>
              <a:headEnd/>
              <a:tailEnd/>
            </a:ln>
          </p:spPr>
        </p:pic>
      </p:grpSp>
      <p:pic>
        <p:nvPicPr>
          <p:cNvPr id="10" name="Picture 9">
            <a:extLst>
              <a:ext uri="{FF2B5EF4-FFF2-40B4-BE49-F238E27FC236}">
                <a16:creationId xmlns:a16="http://schemas.microsoft.com/office/drawing/2014/main" id="{E8D8162D-B615-4496-9217-4793A49D55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3098" y="4769976"/>
            <a:ext cx="2514601" cy="1651255"/>
          </a:xfrm>
          <a:prstGeom prst="rect">
            <a:avLst/>
          </a:prstGeom>
        </p:spPr>
      </p:pic>
    </p:spTree>
    <p:extLst>
      <p:ext uri="{BB962C8B-B14F-4D97-AF65-F5344CB8AC3E}">
        <p14:creationId xmlns:p14="http://schemas.microsoft.com/office/powerpoint/2010/main" val="355160003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3134363-FDF4-47DB-AF29-2A7A6EA67C4C}"/>
              </a:ext>
            </a:extLst>
          </p:cNvPr>
          <p:cNvSpPr/>
          <p:nvPr/>
        </p:nvSpPr>
        <p:spPr bwMode="auto">
          <a:xfrm>
            <a:off x="0" y="-39211"/>
            <a:ext cx="12192000" cy="6888776"/>
          </a:xfrm>
          <a:prstGeom prst="rect">
            <a:avLst/>
          </a:prstGeom>
          <a:gradFill flip="none" rotWithShape="1">
            <a:gsLst>
              <a:gs pos="49000">
                <a:srgbClr val="D87512">
                  <a:lumMod val="99000"/>
                </a:srgbClr>
              </a:gs>
              <a:gs pos="27000">
                <a:srgbClr val="993300"/>
              </a:gs>
              <a:gs pos="7000">
                <a:srgbClr val="663300"/>
              </a:gs>
              <a:gs pos="96000">
                <a:srgbClr val="F8C996"/>
              </a:gs>
              <a:gs pos="73000">
                <a:srgbClr val="642100"/>
              </a:gs>
            </a:gsLst>
            <a:lin ang="5400000" scaled="0"/>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b="1" dirty="0">
                <a:solidFill>
                  <a:srgbClr val="FFFFFF"/>
                </a:solidFill>
                <a:effectLst>
                  <a:outerShdw blurRad="38100" dist="38100" dir="2700000" algn="tl">
                    <a:srgbClr val="000000">
                      <a:alpha val="43137"/>
                    </a:srgbClr>
                  </a:outerShdw>
                </a:effectLst>
                <a:latin typeface="Arial" charset="0"/>
                <a:cs typeface="Arial" charset="0"/>
              </a:rPr>
              <a:t> </a:t>
            </a:r>
          </a:p>
        </p:txBody>
      </p:sp>
      <p:sp>
        <p:nvSpPr>
          <p:cNvPr id="24" name="Rectangle 23">
            <a:extLst>
              <a:ext uri="{FF2B5EF4-FFF2-40B4-BE49-F238E27FC236}">
                <a16:creationId xmlns:a16="http://schemas.microsoft.com/office/drawing/2014/main" id="{1535ADC5-AD03-4E88-B09C-159363EBBDED}"/>
              </a:ext>
            </a:extLst>
          </p:cNvPr>
          <p:cNvSpPr/>
          <p:nvPr/>
        </p:nvSpPr>
        <p:spPr>
          <a:xfrm>
            <a:off x="0" y="1586"/>
            <a:ext cx="12140648" cy="6856414"/>
          </a:xfrm>
          <a:prstGeom prst="rect">
            <a:avLst/>
          </a:prstGeom>
          <a:noFill/>
          <a:ln w="88900">
            <a:gradFill flip="none" rotWithShape="1">
              <a:gsLst>
                <a:gs pos="0">
                  <a:srgbClr val="D6B19C"/>
                </a:gs>
                <a:gs pos="30000">
                  <a:srgbClr val="D49E6C"/>
                </a:gs>
                <a:gs pos="70000">
                  <a:srgbClr val="A65528"/>
                </a:gs>
                <a:gs pos="100000">
                  <a:srgbClr val="663012"/>
                </a:gs>
              </a:gsLst>
              <a:lin ang="13500000" scaled="0"/>
              <a:tileRect/>
            </a:gra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5" name="Group 24">
            <a:extLst>
              <a:ext uri="{FF2B5EF4-FFF2-40B4-BE49-F238E27FC236}">
                <a16:creationId xmlns:a16="http://schemas.microsoft.com/office/drawing/2014/main" id="{C1A7B0B3-23EC-48E9-80AD-A953F7D6F900}"/>
              </a:ext>
            </a:extLst>
          </p:cNvPr>
          <p:cNvGrpSpPr/>
          <p:nvPr/>
        </p:nvGrpSpPr>
        <p:grpSpPr>
          <a:xfrm>
            <a:off x="10177983" y="6495394"/>
            <a:ext cx="1866222" cy="255921"/>
            <a:chOff x="7125378" y="6464808"/>
            <a:chExt cx="1866222" cy="274320"/>
          </a:xfrm>
        </p:grpSpPr>
        <p:sp>
          <p:nvSpPr>
            <p:cNvPr id="26" name="Action Button: Back or Previous 18">
              <a:hlinkClick r:id="" action="ppaction://hlinkshowjump?jump=previousslide" highlightClick="1"/>
              <a:extLst>
                <a:ext uri="{FF2B5EF4-FFF2-40B4-BE49-F238E27FC236}">
                  <a16:creationId xmlns:a16="http://schemas.microsoft.com/office/drawing/2014/main" id="{3E43B2B2-66B6-41F3-99CF-E795FCB8B91B}"/>
                </a:ext>
              </a:extLst>
            </p:cNvPr>
            <p:cNvSpPr/>
            <p:nvPr/>
          </p:nvSpPr>
          <p:spPr>
            <a:xfrm>
              <a:off x="8001000" y="6464808"/>
              <a:ext cx="457200" cy="274320"/>
            </a:xfrm>
            <a:prstGeom prst="actionButtonBackPrevious">
              <a:avLst/>
            </a:prstGeom>
            <a:solidFill>
              <a:schemeClr val="bg1">
                <a:alpha val="25000"/>
              </a:schemeClr>
            </a:solidFill>
            <a:ln w="3175">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dirty="0">
                <a:solidFill>
                  <a:prstClr val="white"/>
                </a:solidFill>
                <a:latin typeface="Arial" panose="020B0604020202020204"/>
              </a:endParaRPr>
            </a:p>
          </p:txBody>
        </p:sp>
        <p:sp>
          <p:nvSpPr>
            <p:cNvPr id="27" name="Action Button: Forward or Next 19">
              <a:hlinkClick r:id="" action="ppaction://hlinkshowjump?jump=nextslide" highlightClick="1"/>
              <a:extLst>
                <a:ext uri="{FF2B5EF4-FFF2-40B4-BE49-F238E27FC236}">
                  <a16:creationId xmlns:a16="http://schemas.microsoft.com/office/drawing/2014/main" id="{82DE5EC9-AB68-4E55-A804-11BA51C12D06}"/>
                </a:ext>
              </a:extLst>
            </p:cNvPr>
            <p:cNvSpPr/>
            <p:nvPr/>
          </p:nvSpPr>
          <p:spPr>
            <a:xfrm>
              <a:off x="8534400" y="6464808"/>
              <a:ext cx="457200" cy="274320"/>
            </a:xfrm>
            <a:prstGeom prst="actionButtonForwardNext">
              <a:avLst/>
            </a:prstGeom>
            <a:solidFill>
              <a:schemeClr val="bg1">
                <a:alpha val="25000"/>
              </a:schemeClr>
            </a:solidFill>
            <a:ln w="3175">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dirty="0">
                <a:solidFill>
                  <a:prstClr val="white"/>
                </a:solidFill>
                <a:latin typeface="Arial" panose="020B0604020202020204"/>
              </a:endParaRPr>
            </a:p>
          </p:txBody>
        </p:sp>
        <p:sp>
          <p:nvSpPr>
            <p:cNvPr id="28" name="Action Button: Home 20">
              <a:hlinkClick r:id="" action="ppaction://hlinkshowjump?jump=firstslide" highlightClick="1"/>
              <a:extLst>
                <a:ext uri="{FF2B5EF4-FFF2-40B4-BE49-F238E27FC236}">
                  <a16:creationId xmlns:a16="http://schemas.microsoft.com/office/drawing/2014/main" id="{6C5C6FD7-6240-43D1-8C87-C5588FA9D405}"/>
                </a:ext>
              </a:extLst>
            </p:cNvPr>
            <p:cNvSpPr/>
            <p:nvPr/>
          </p:nvSpPr>
          <p:spPr>
            <a:xfrm>
              <a:off x="7569708" y="6464808"/>
              <a:ext cx="355092" cy="274320"/>
            </a:xfrm>
            <a:prstGeom prst="actionButtonHome">
              <a:avLst/>
            </a:prstGeom>
            <a:solidFill>
              <a:schemeClr val="bg1">
                <a:alpha val="25000"/>
              </a:schemeClr>
            </a:solidFill>
            <a:ln w="3175">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000" dirty="0">
                <a:solidFill>
                  <a:prstClr val="white"/>
                </a:solidFill>
                <a:latin typeface="Arial" panose="020B0604020202020204"/>
              </a:endParaRPr>
            </a:p>
          </p:txBody>
        </p:sp>
        <p:sp>
          <p:nvSpPr>
            <p:cNvPr id="29" name="Action Button: Return 28">
              <a:hlinkClick r:id="" action="ppaction://hlinkshowjump?jump=lastslideviewed" highlightClick="1"/>
              <a:extLst>
                <a:ext uri="{FF2B5EF4-FFF2-40B4-BE49-F238E27FC236}">
                  <a16:creationId xmlns:a16="http://schemas.microsoft.com/office/drawing/2014/main" id="{8BA28B29-4EB8-4DDC-9AC1-F6566D6A2CCF}"/>
                </a:ext>
              </a:extLst>
            </p:cNvPr>
            <p:cNvSpPr/>
            <p:nvPr/>
          </p:nvSpPr>
          <p:spPr>
            <a:xfrm>
              <a:off x="7125378" y="6464808"/>
              <a:ext cx="356452" cy="274320"/>
            </a:xfrm>
            <a:prstGeom prst="actionButtonReturn">
              <a:avLst/>
            </a:prstGeom>
            <a:solidFill>
              <a:schemeClr val="bg1">
                <a:alpha val="25000"/>
              </a:schemeClr>
            </a:solidFill>
            <a:ln w="3175">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000" dirty="0">
                <a:solidFill>
                  <a:prstClr val="white"/>
                </a:solidFill>
                <a:latin typeface="Arial" panose="020B0604020202020204"/>
              </a:endParaRPr>
            </a:p>
          </p:txBody>
        </p:sp>
      </p:grpSp>
      <p:sp>
        <p:nvSpPr>
          <p:cNvPr id="30" name="Rectangle 2">
            <a:extLst>
              <a:ext uri="{FF2B5EF4-FFF2-40B4-BE49-F238E27FC236}">
                <a16:creationId xmlns:a16="http://schemas.microsoft.com/office/drawing/2014/main" id="{8CDDAA3D-342C-42F8-831F-454980BAF01C}"/>
              </a:ext>
            </a:extLst>
          </p:cNvPr>
          <p:cNvSpPr txBox="1">
            <a:spLocks noRot="1" noChangeArrowheads="1"/>
          </p:cNvSpPr>
          <p:nvPr/>
        </p:nvSpPr>
        <p:spPr>
          <a:xfrm>
            <a:off x="1994379" y="974581"/>
            <a:ext cx="8382000" cy="516738"/>
          </a:xfrm>
          <a:prstGeom prst="rect">
            <a:avLst/>
          </a:prstGeom>
          <a:noFill/>
          <a:ln>
            <a:noFill/>
          </a:ln>
        </p:spPr>
        <p:txBody>
          <a:bodyPr vert="horz" lIns="91440" tIns="45720" rIns="91440" bIns="45720" rtlCol="0" anchor="ctr">
            <a:normAutofit fontScale="82500" lnSpcReduction="20000"/>
            <a:scene3d>
              <a:camera prst="orthographicFront"/>
              <a:lightRig rig="threePt" dir="t"/>
            </a:scene3d>
            <a:sp3d extrusionH="57150">
              <a:bevelT w="38100" h="38100" prst="angle"/>
              <a:bevelB w="38100" h="38100" prst="angle"/>
            </a:sp3d>
          </a:bodyPr>
          <a:lstStyle>
            <a:lvl1pPr algn="ctr" defTabSz="685800" rtl="0" eaLnBrk="1" latinLnBrk="0" hangingPunct="1">
              <a:lnSpc>
                <a:spcPct val="90000"/>
              </a:lnSpc>
              <a:spcBef>
                <a:spcPct val="0"/>
              </a:spcBef>
              <a:buNone/>
              <a:defRPr sz="28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defRPr/>
            </a:pPr>
            <a:endParaRPr lang="en-US" sz="4400" b="1" dirty="0">
              <a:solidFill>
                <a:srgbClr val="FFFF00"/>
              </a:solidFill>
              <a:effectLst>
                <a:outerShdw blurRad="38100" dist="38100" dir="2700000" algn="tl">
                  <a:srgbClr val="000000">
                    <a:alpha val="43137"/>
                  </a:srgbClr>
                </a:outerShdw>
              </a:effectLst>
              <a:latin typeface="Arial" charset="0"/>
            </a:endParaRPr>
          </a:p>
        </p:txBody>
      </p:sp>
      <p:sp>
        <p:nvSpPr>
          <p:cNvPr id="31" name="Title 30">
            <a:extLst>
              <a:ext uri="{FF2B5EF4-FFF2-40B4-BE49-F238E27FC236}">
                <a16:creationId xmlns:a16="http://schemas.microsoft.com/office/drawing/2014/main" id="{044B2272-4CE2-49FD-B678-7B875CF55E7A}"/>
              </a:ext>
            </a:extLst>
          </p:cNvPr>
          <p:cNvSpPr>
            <a:spLocks noGrp="1"/>
          </p:cNvSpPr>
          <p:nvPr>
            <p:ph type="title"/>
          </p:nvPr>
        </p:nvSpPr>
        <p:spPr>
          <a:xfrm>
            <a:off x="1051410" y="187106"/>
            <a:ext cx="10089179" cy="1866231"/>
          </a:xfrm>
        </p:spPr>
        <p:txBody>
          <a:bodyPr>
            <a:noAutofit/>
            <a:scene3d>
              <a:camera prst="orthographicFront"/>
              <a:lightRig rig="threePt" dir="t"/>
            </a:scene3d>
            <a:sp3d extrusionH="57150">
              <a:bevelT w="38100" h="38100" prst="angle"/>
              <a:bevelB w="38100" h="38100" prst="angle"/>
            </a:sp3d>
          </a:bodyPr>
          <a:lstStyle/>
          <a:p>
            <a:pPr algn="ctr"/>
            <a:r>
              <a:rPr lang="en-US" sz="6000" b="1" dirty="0">
                <a:solidFill>
                  <a:srgbClr val="FFCC99"/>
                </a:solidFill>
                <a:effectLst>
                  <a:outerShdw blurRad="38100" dist="38100" dir="2700000" algn="tl">
                    <a:srgbClr val="000000">
                      <a:alpha val="43137"/>
                    </a:srgbClr>
                  </a:outerShdw>
                </a:effectLst>
              </a:rPr>
              <a:t>Bulimia &amp; </a:t>
            </a:r>
            <a:br>
              <a:rPr lang="en-US" sz="6000" b="1" dirty="0">
                <a:solidFill>
                  <a:srgbClr val="FFCC99"/>
                </a:solidFill>
                <a:effectLst>
                  <a:outerShdw blurRad="38100" dist="38100" dir="2700000" algn="tl">
                    <a:srgbClr val="000000">
                      <a:alpha val="43137"/>
                    </a:srgbClr>
                  </a:outerShdw>
                </a:effectLst>
              </a:rPr>
            </a:br>
            <a:r>
              <a:rPr lang="en-US" sz="6000" b="1" dirty="0">
                <a:solidFill>
                  <a:srgbClr val="FFCC99"/>
                </a:solidFill>
                <a:effectLst>
                  <a:outerShdw blurRad="38100" dist="38100" dir="2700000" algn="tl">
                    <a:srgbClr val="000000">
                      <a:alpha val="43137"/>
                    </a:srgbClr>
                  </a:outerShdw>
                </a:effectLst>
              </a:rPr>
              <a:t>Tooth-Damaging Habits</a:t>
            </a:r>
            <a:endParaRPr lang="en-US" sz="4800" b="1" dirty="0">
              <a:solidFill>
                <a:srgbClr val="FFCC99"/>
              </a:solidFill>
              <a:effectLst>
                <a:outerShdw blurRad="38100" dist="38100" dir="2700000" algn="tl">
                  <a:srgbClr val="000000">
                    <a:alpha val="43137"/>
                  </a:srgbClr>
                </a:outerShdw>
              </a:effectLst>
            </a:endParaRPr>
          </a:p>
        </p:txBody>
      </p:sp>
      <p:pic>
        <p:nvPicPr>
          <p:cNvPr id="15" name="Picture 3" descr="BulimiaErosionLingual">
            <a:extLst>
              <a:ext uri="{FF2B5EF4-FFF2-40B4-BE49-F238E27FC236}">
                <a16:creationId xmlns:a16="http://schemas.microsoft.com/office/drawing/2014/main" id="{662C9065-C12C-471E-85F4-A9625B6C38FE}"/>
              </a:ext>
            </a:extLst>
          </p:cNvPr>
          <p:cNvPicPr>
            <a:picLocks noChangeAspect="1" noChangeArrowheads="1"/>
          </p:cNvPicPr>
          <p:nvPr/>
        </p:nvPicPr>
        <p:blipFill>
          <a:blip r:embed="rId3" cstate="print">
            <a:lum bright="-24000"/>
            <a:extLst>
              <a:ext uri="{28A0092B-C50C-407E-A947-70E740481C1C}">
                <a14:useLocalDpi xmlns:a14="http://schemas.microsoft.com/office/drawing/2010/main"/>
              </a:ext>
            </a:extLst>
          </a:blip>
          <a:srcRect/>
          <a:stretch>
            <a:fillRect/>
          </a:stretch>
        </p:blipFill>
        <p:spPr bwMode="auto">
          <a:xfrm>
            <a:off x="3733800" y="2238857"/>
            <a:ext cx="4396016" cy="2743200"/>
          </a:xfrm>
          <a:prstGeom prst="rect">
            <a:avLst/>
          </a:prstGeom>
          <a:noFill/>
          <a:ln w="9525">
            <a:solidFill>
              <a:schemeClr val="tx2"/>
            </a:solidFill>
            <a:miter lim="800000"/>
            <a:headEnd/>
            <a:tailEnd/>
          </a:ln>
          <a:effectLst>
            <a:reflection blurRad="6350" stA="50000" endA="300" endPos="38500" dist="50800" dir="5400000" sy="-100000" algn="bl" rotWithShape="0"/>
          </a:effectLst>
          <a:scene3d>
            <a:camera prst="orthographicFront"/>
            <a:lightRig rig="threePt" dir="t"/>
          </a:scene3d>
          <a:sp3d>
            <a:bevelT/>
            <a:bevelB/>
          </a:sp3d>
        </p:spPr>
      </p:pic>
    </p:spTree>
    <p:extLst>
      <p:ext uri="{BB962C8B-B14F-4D97-AF65-F5344CB8AC3E}">
        <p14:creationId xmlns:p14="http://schemas.microsoft.com/office/powerpoint/2010/main" val="88068789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
            <a:ext cx="8686800" cy="838200"/>
          </a:xfrm>
        </p:spPr>
        <p:txBody>
          <a:bodyPr/>
          <a:lstStyle/>
          <a:p>
            <a:r>
              <a:rPr lang="en-US" dirty="0"/>
              <a:t>Bulimia Nervosa</a:t>
            </a:r>
          </a:p>
        </p:txBody>
      </p:sp>
      <p:sp>
        <p:nvSpPr>
          <p:cNvPr id="3" name="Content Placeholder 2"/>
          <p:cNvSpPr>
            <a:spLocks noGrp="1"/>
          </p:cNvSpPr>
          <p:nvPr>
            <p:ph idx="1"/>
          </p:nvPr>
        </p:nvSpPr>
        <p:spPr>
          <a:xfrm>
            <a:off x="1905000" y="1219200"/>
            <a:ext cx="5257800" cy="5075238"/>
          </a:xfrm>
        </p:spPr>
        <p:txBody>
          <a:bodyPr>
            <a:noAutofit/>
          </a:bodyPr>
          <a:lstStyle/>
          <a:p>
            <a:pPr>
              <a:buClr>
                <a:schemeClr val="tx2"/>
              </a:buClr>
              <a:buSzPct val="91000"/>
              <a:buFont typeface="Wingdings" pitchFamily="2" charset="2"/>
              <a:buChar char="q"/>
            </a:pPr>
            <a:r>
              <a:rPr lang="en-US" sz="1800" dirty="0"/>
              <a:t>Up to 20,000 calories at a time</a:t>
            </a:r>
          </a:p>
          <a:p>
            <a:pPr>
              <a:buClr>
                <a:schemeClr val="tx2"/>
              </a:buClr>
              <a:buSzPct val="91000"/>
              <a:buFont typeface="Wingdings" pitchFamily="2" charset="2"/>
              <a:buChar char="q"/>
            </a:pPr>
            <a:r>
              <a:rPr lang="en-US" sz="1800" dirty="0"/>
              <a:t>Comfort foods: sweet, smooth, soft </a:t>
            </a:r>
          </a:p>
          <a:p>
            <a:pPr>
              <a:buClr>
                <a:schemeClr val="tx2"/>
              </a:buClr>
              <a:buSzPct val="91000"/>
              <a:buFont typeface="Wingdings" pitchFamily="2" charset="2"/>
              <a:buChar char="q"/>
            </a:pPr>
            <a:r>
              <a:rPr lang="en-US" sz="1800" dirty="0"/>
              <a:t>Binging/purging: average twice a day,</a:t>
            </a:r>
          </a:p>
          <a:p>
            <a:pPr>
              <a:buClr>
                <a:schemeClr val="tx2"/>
              </a:buClr>
              <a:buSzPct val="91000"/>
              <a:buNone/>
            </a:pPr>
            <a:r>
              <a:rPr lang="en-US" sz="1800" dirty="0"/>
              <a:t>      -- Up to 8x daily </a:t>
            </a:r>
          </a:p>
          <a:p>
            <a:pPr>
              <a:buClr>
                <a:schemeClr val="tx2"/>
              </a:buClr>
              <a:buSzPct val="91000"/>
              <a:buNone/>
            </a:pPr>
            <a:r>
              <a:rPr lang="en-US" sz="1800" dirty="0"/>
              <a:t>      -- Voluntary</a:t>
            </a:r>
          </a:p>
          <a:p>
            <a:pPr>
              <a:buClr>
                <a:schemeClr val="tx2"/>
              </a:buClr>
              <a:buSzPct val="91000"/>
              <a:buFont typeface="Wingdings" pitchFamily="2" charset="2"/>
              <a:buChar char="q"/>
            </a:pPr>
            <a:r>
              <a:rPr lang="en-US" sz="1800" dirty="0"/>
              <a:t>Vomiting or abusing laxatives or diuretics</a:t>
            </a:r>
          </a:p>
          <a:p>
            <a:pPr>
              <a:buClr>
                <a:schemeClr val="tx2"/>
              </a:buClr>
              <a:buSzPct val="91000"/>
              <a:buFont typeface="Wingdings" pitchFamily="2" charset="2"/>
              <a:buChar char="q"/>
            </a:pPr>
            <a:r>
              <a:rPr lang="en-US" sz="1800" dirty="0"/>
              <a:t>Low self-esteem</a:t>
            </a:r>
          </a:p>
          <a:p>
            <a:pPr>
              <a:buClr>
                <a:schemeClr val="tx2"/>
              </a:buClr>
              <a:buSzPct val="91000"/>
              <a:buFont typeface="Wingdings" pitchFamily="2" charset="2"/>
              <a:buChar char="q"/>
            </a:pPr>
            <a:r>
              <a:rPr lang="en-US" sz="1800" dirty="0"/>
              <a:t>Feelings of helplessness</a:t>
            </a:r>
          </a:p>
          <a:p>
            <a:pPr>
              <a:buClr>
                <a:schemeClr val="tx2"/>
              </a:buClr>
              <a:buSzPct val="91000"/>
              <a:buFont typeface="Wingdings" pitchFamily="2" charset="2"/>
              <a:buChar char="q"/>
            </a:pPr>
            <a:r>
              <a:rPr lang="en-US" sz="1800" dirty="0"/>
              <a:t>Fear of becoming fat</a:t>
            </a:r>
          </a:p>
          <a:p>
            <a:pPr>
              <a:buClr>
                <a:schemeClr val="tx2"/>
              </a:buClr>
              <a:buSzPct val="91000"/>
              <a:buFont typeface="Wingdings" pitchFamily="2" charset="2"/>
              <a:buChar char="q"/>
            </a:pPr>
            <a:r>
              <a:rPr lang="en-US" sz="1800" dirty="0"/>
              <a:t>Depression, mood swings</a:t>
            </a:r>
          </a:p>
          <a:p>
            <a:pPr>
              <a:buClr>
                <a:schemeClr val="tx2"/>
              </a:buClr>
              <a:buSzPct val="91000"/>
              <a:buFont typeface="Wingdings" pitchFamily="2" charset="2"/>
              <a:buChar char="q"/>
            </a:pPr>
            <a:r>
              <a:rPr lang="en-US" sz="1800" dirty="0"/>
              <a:t>History of sexual abuse? </a:t>
            </a:r>
          </a:p>
          <a:p>
            <a:pPr>
              <a:buClr>
                <a:schemeClr val="tx2"/>
              </a:buClr>
              <a:buSzPct val="91000"/>
              <a:buFont typeface="Wingdings" pitchFamily="2" charset="2"/>
              <a:buChar char="q"/>
            </a:pPr>
            <a:r>
              <a:rPr lang="en-US" sz="1800" dirty="0"/>
              <a:t>Eating uncontrollably </a:t>
            </a:r>
          </a:p>
          <a:p>
            <a:pPr>
              <a:buClr>
                <a:schemeClr val="tx2"/>
              </a:buClr>
              <a:buSzPct val="91000"/>
              <a:buFont typeface="Wingdings" pitchFamily="2" charset="2"/>
              <a:buChar char="q"/>
            </a:pPr>
            <a:r>
              <a:rPr lang="en-US" sz="1800" dirty="0"/>
              <a:t>Preoccupation with body weight </a:t>
            </a:r>
          </a:p>
        </p:txBody>
      </p:sp>
      <p:pic>
        <p:nvPicPr>
          <p:cNvPr id="4" name="Picture 2" descr="Bulimia Nervosa"/>
          <p:cNvPicPr>
            <a:picLocks noChangeAspect="1" noChangeArrowheads="1"/>
          </p:cNvPicPr>
          <p:nvPr/>
        </p:nvPicPr>
        <p:blipFill>
          <a:blip r:embed="rId2" cstate="print">
            <a:lum bright="-20000"/>
            <a:extLst>
              <a:ext uri="{28A0092B-C50C-407E-A947-70E740481C1C}">
                <a14:useLocalDpi xmlns:a14="http://schemas.microsoft.com/office/drawing/2010/main"/>
              </a:ext>
            </a:extLst>
          </a:blip>
          <a:srcRect/>
          <a:stretch>
            <a:fillRect/>
          </a:stretch>
        </p:blipFill>
        <p:spPr bwMode="auto">
          <a:xfrm>
            <a:off x="6705601" y="1295401"/>
            <a:ext cx="3476401" cy="4746321"/>
          </a:xfrm>
          <a:prstGeom prst="rect">
            <a:avLst/>
          </a:prstGeom>
          <a:noFill/>
          <a:ln>
            <a:solidFill>
              <a:schemeClr val="tx2"/>
            </a:solidFill>
          </a:ln>
        </p:spPr>
      </p:pic>
    </p:spTree>
    <p:extLst>
      <p:ext uri="{BB962C8B-B14F-4D97-AF65-F5344CB8AC3E}">
        <p14:creationId xmlns:p14="http://schemas.microsoft.com/office/powerpoint/2010/main" val="314058237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152400"/>
            <a:ext cx="5638800" cy="838200"/>
          </a:xfrm>
        </p:spPr>
        <p:txBody>
          <a:bodyPr>
            <a:normAutofit/>
          </a:bodyPr>
          <a:lstStyle/>
          <a:p>
            <a:r>
              <a:rPr lang="en-US" dirty="0"/>
              <a:t>Bulimia Nervosa</a:t>
            </a:r>
            <a:br>
              <a:rPr lang="en-US" dirty="0"/>
            </a:br>
            <a:r>
              <a:rPr lang="en-US" sz="2200" dirty="0"/>
              <a:t>Adverse Effects</a:t>
            </a:r>
          </a:p>
        </p:txBody>
      </p:sp>
      <p:sp>
        <p:nvSpPr>
          <p:cNvPr id="3" name="Content Placeholder 2"/>
          <p:cNvSpPr>
            <a:spLocks noGrp="1"/>
          </p:cNvSpPr>
          <p:nvPr>
            <p:ph idx="1"/>
          </p:nvPr>
        </p:nvSpPr>
        <p:spPr>
          <a:xfrm>
            <a:off x="2057400" y="1143000"/>
            <a:ext cx="5029200" cy="5303838"/>
          </a:xfrm>
        </p:spPr>
        <p:txBody>
          <a:bodyPr>
            <a:noAutofit/>
          </a:bodyPr>
          <a:lstStyle/>
          <a:p>
            <a:pPr marL="341313" indent="-341313">
              <a:buClr>
                <a:schemeClr val="tx1"/>
              </a:buClr>
              <a:buSzPct val="88000"/>
              <a:buFont typeface="Wingdings" pitchFamily="2" charset="2"/>
              <a:buChar char="q"/>
            </a:pPr>
            <a:r>
              <a:rPr lang="en-US" sz="1800" dirty="0">
                <a:solidFill>
                  <a:schemeClr val="tx1"/>
                </a:solidFill>
              </a:rPr>
              <a:t>Erosion of tooth enamel</a:t>
            </a:r>
          </a:p>
          <a:p>
            <a:pPr marL="341313" indent="-341313">
              <a:buClr>
                <a:schemeClr val="tx1"/>
              </a:buClr>
              <a:buSzPct val="88000"/>
              <a:buFont typeface="Wingdings" pitchFamily="2" charset="2"/>
              <a:buChar char="q"/>
            </a:pPr>
            <a:r>
              <a:rPr lang="en-US" sz="1800" dirty="0">
                <a:solidFill>
                  <a:schemeClr val="tx1"/>
                </a:solidFill>
              </a:rPr>
              <a:t>Dental caries </a:t>
            </a:r>
          </a:p>
          <a:p>
            <a:pPr marL="341313" indent="-341313">
              <a:buClr>
                <a:schemeClr val="tx1"/>
              </a:buClr>
              <a:buSzPct val="88000"/>
              <a:buFont typeface="Wingdings" pitchFamily="2" charset="2"/>
              <a:buChar char="q"/>
            </a:pPr>
            <a:r>
              <a:rPr lang="en-US" sz="1800" dirty="0">
                <a:solidFill>
                  <a:schemeClr val="tx1"/>
                </a:solidFill>
              </a:rPr>
              <a:t>Salivary swelling, soreness </a:t>
            </a:r>
          </a:p>
          <a:p>
            <a:pPr marL="341313" indent="-341313">
              <a:buClr>
                <a:schemeClr val="tx1"/>
              </a:buClr>
              <a:buSzPct val="88000"/>
              <a:buFont typeface="Wingdings" pitchFamily="2" charset="2"/>
              <a:buChar char="q"/>
            </a:pPr>
            <a:r>
              <a:rPr lang="en-US" sz="1800" dirty="0">
                <a:solidFill>
                  <a:schemeClr val="tx1"/>
                </a:solidFill>
              </a:rPr>
              <a:t>Pharyngitis</a:t>
            </a:r>
          </a:p>
          <a:p>
            <a:pPr marL="341313" indent="-341313">
              <a:buClr>
                <a:schemeClr val="tx1"/>
              </a:buClr>
              <a:buSzPct val="88000"/>
              <a:buFont typeface="Wingdings" pitchFamily="2" charset="2"/>
              <a:buChar char="q"/>
            </a:pPr>
            <a:r>
              <a:rPr lang="en-US" sz="1800" dirty="0">
                <a:solidFill>
                  <a:schemeClr val="tx1"/>
                </a:solidFill>
              </a:rPr>
              <a:t>Stomach ulcers, esophagitis </a:t>
            </a:r>
          </a:p>
          <a:p>
            <a:pPr marL="341313" indent="-341313">
              <a:buClr>
                <a:schemeClr val="tx1"/>
              </a:buClr>
              <a:buSzPct val="88000"/>
              <a:buNone/>
            </a:pPr>
            <a:r>
              <a:rPr lang="en-US" sz="1800" dirty="0">
                <a:solidFill>
                  <a:schemeClr val="tx1"/>
                </a:solidFill>
              </a:rPr>
              <a:t>      -- Ruptures </a:t>
            </a:r>
          </a:p>
          <a:p>
            <a:pPr marL="341313" indent="-341313">
              <a:buClr>
                <a:schemeClr val="tx1"/>
              </a:buClr>
              <a:buSzPct val="88000"/>
              <a:buFont typeface="Wingdings" pitchFamily="2" charset="2"/>
              <a:buChar char="q"/>
            </a:pPr>
            <a:r>
              <a:rPr lang="en-US" sz="1800" dirty="0">
                <a:solidFill>
                  <a:schemeClr val="tx1"/>
                </a:solidFill>
              </a:rPr>
              <a:t>Abnormal retention of fluid in intestines</a:t>
            </a:r>
          </a:p>
          <a:p>
            <a:pPr marL="341313" indent="-341313">
              <a:buClr>
                <a:schemeClr val="tx1"/>
              </a:buClr>
              <a:buSzPct val="88000"/>
              <a:buFont typeface="Wingdings" pitchFamily="2" charset="2"/>
              <a:buChar char="q"/>
            </a:pPr>
            <a:r>
              <a:rPr lang="en-US" sz="1800" dirty="0">
                <a:solidFill>
                  <a:schemeClr val="tx1"/>
                </a:solidFill>
              </a:rPr>
              <a:t>Constipation </a:t>
            </a:r>
          </a:p>
          <a:p>
            <a:pPr marL="341313" indent="-341313">
              <a:buClr>
                <a:schemeClr val="tx1"/>
              </a:buClr>
              <a:buSzPct val="88000"/>
              <a:buFont typeface="Wingdings" pitchFamily="2" charset="2"/>
              <a:buChar char="q"/>
            </a:pPr>
            <a:r>
              <a:rPr lang="en-US" sz="1800" dirty="0">
                <a:solidFill>
                  <a:schemeClr val="tx1"/>
                </a:solidFill>
              </a:rPr>
              <a:t>Electrolyte imbalance </a:t>
            </a:r>
          </a:p>
          <a:p>
            <a:pPr marL="341313" indent="-341313">
              <a:buClr>
                <a:schemeClr val="tx1"/>
              </a:buClr>
              <a:buSzPct val="88000"/>
              <a:buFont typeface="Wingdings" pitchFamily="2" charset="2"/>
              <a:buChar char="q"/>
            </a:pPr>
            <a:r>
              <a:rPr lang="en-US" sz="1800" dirty="0">
                <a:solidFill>
                  <a:schemeClr val="tx1"/>
                </a:solidFill>
              </a:rPr>
              <a:t>Dehydration</a:t>
            </a:r>
          </a:p>
          <a:p>
            <a:pPr marL="341313" indent="-341313">
              <a:buClr>
                <a:schemeClr val="tx1"/>
              </a:buClr>
              <a:buSzPct val="88000"/>
              <a:buFont typeface="Wingdings" pitchFamily="2" charset="2"/>
              <a:buChar char="q"/>
            </a:pPr>
            <a:r>
              <a:rPr lang="en-US" sz="1800" dirty="0">
                <a:solidFill>
                  <a:schemeClr val="tx1"/>
                </a:solidFill>
              </a:rPr>
              <a:t>Weakness, exhaustion</a:t>
            </a:r>
          </a:p>
          <a:p>
            <a:pPr marL="341313" indent="-341313">
              <a:buClr>
                <a:schemeClr val="tx1"/>
              </a:buClr>
              <a:buSzPct val="88000"/>
              <a:buFont typeface="Wingdings" pitchFamily="2" charset="2"/>
              <a:buChar char="q"/>
            </a:pPr>
            <a:r>
              <a:rPr lang="en-US" sz="1800" dirty="0">
                <a:solidFill>
                  <a:schemeClr val="tx1"/>
                </a:solidFill>
              </a:rPr>
              <a:t>Bloodshot eyes</a:t>
            </a:r>
          </a:p>
          <a:p>
            <a:pPr marL="341313" indent="-341313">
              <a:buClr>
                <a:schemeClr val="tx1"/>
              </a:buClr>
              <a:buSzPct val="88000"/>
              <a:buFont typeface="Wingdings" pitchFamily="2" charset="2"/>
              <a:buChar char="q"/>
            </a:pPr>
            <a:r>
              <a:rPr lang="en-US" sz="1800" dirty="0">
                <a:solidFill>
                  <a:schemeClr val="tx1"/>
                </a:solidFill>
              </a:rPr>
              <a:t>Irregular heartbeat</a:t>
            </a:r>
          </a:p>
          <a:p>
            <a:pPr marL="341313" indent="-341313">
              <a:buClr>
                <a:schemeClr val="tx1"/>
              </a:buClr>
              <a:buSzPct val="88000"/>
              <a:buNone/>
            </a:pPr>
            <a:r>
              <a:rPr lang="en-US" sz="1800" dirty="0">
                <a:solidFill>
                  <a:schemeClr val="tx1"/>
                </a:solidFill>
              </a:rPr>
              <a:t>      -- Severe cases: heart attack </a:t>
            </a:r>
          </a:p>
          <a:p>
            <a:pPr marL="341313" indent="-341313">
              <a:buClr>
                <a:schemeClr val="tx1"/>
              </a:buClr>
              <a:buSzPct val="88000"/>
              <a:buFont typeface="Wingdings" pitchFamily="2" charset="2"/>
              <a:buChar char="q"/>
            </a:pPr>
            <a:r>
              <a:rPr lang="en-US" sz="1800" dirty="0">
                <a:solidFill>
                  <a:schemeClr val="tx1"/>
                </a:solidFill>
              </a:rPr>
              <a:t>A greater risk for suicidal behavior </a:t>
            </a:r>
          </a:p>
        </p:txBody>
      </p:sp>
      <p:pic>
        <p:nvPicPr>
          <p:cNvPr id="1153028" name="Picture 4" descr="http://www.mamashealth.com/eat/images/anobook.gi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610601" y="535224"/>
            <a:ext cx="1710489" cy="2599944"/>
          </a:xfrm>
          <a:prstGeom prst="rect">
            <a:avLst/>
          </a:prstGeom>
          <a:noFill/>
          <a:scene3d>
            <a:camera prst="orthographicFront"/>
            <a:lightRig rig="threePt" dir="t"/>
          </a:scene3d>
          <a:sp3d>
            <a:bevelT/>
            <a:bevelB/>
          </a:sp3d>
        </p:spPr>
      </p:pic>
      <p:sp>
        <p:nvSpPr>
          <p:cNvPr id="6" name="TextBox 5"/>
          <p:cNvSpPr txBox="1"/>
          <p:nvPr/>
        </p:nvSpPr>
        <p:spPr>
          <a:xfrm>
            <a:off x="6522634" y="3222336"/>
            <a:ext cx="3810000" cy="2893100"/>
          </a:xfrm>
          <a:prstGeom prst="rect">
            <a:avLst/>
          </a:prstGeom>
          <a:noFill/>
          <a:ln>
            <a:solidFill>
              <a:schemeClr val="tx1"/>
            </a:solidFill>
          </a:ln>
        </p:spPr>
        <p:txBody>
          <a:bodyPr wrap="square" rtlCol="0">
            <a:spAutoFit/>
          </a:bodyPr>
          <a:lstStyle/>
          <a:p>
            <a:r>
              <a:rPr lang="en-US" sz="1400" dirty="0">
                <a:latin typeface="+mn-lt"/>
              </a:rPr>
              <a:t>It was ten years ago when I became bulimic. I had always worried about my weight and how I looked. I always thought I looked fat, no matter what the scale showed or anyone said. But I had never made myself throw up — not until after college. That was a hard time for me. Living on my own and a new job were more than I could handle. I turned to food to feel more in control of my life. Sometimes, I'd eat a lot of food and throw it up. Other times, I'd throw up a normal meal. At the time, it seemed like the only way I could cope.</a:t>
            </a:r>
          </a:p>
          <a:p>
            <a:r>
              <a:rPr lang="en-US" sz="1400" dirty="0">
                <a:latin typeface="+mn-lt"/>
              </a:rPr>
              <a:t>Source: WomensHealth.gov</a:t>
            </a:r>
          </a:p>
        </p:txBody>
      </p:sp>
    </p:spTree>
    <p:extLst>
      <p:ext uri="{BB962C8B-B14F-4D97-AF65-F5344CB8AC3E}">
        <p14:creationId xmlns:p14="http://schemas.microsoft.com/office/powerpoint/2010/main" val="339167203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152400"/>
            <a:ext cx="7467600" cy="838200"/>
          </a:xfrm>
        </p:spPr>
        <p:txBody>
          <a:bodyPr/>
          <a:lstStyle/>
          <a:p>
            <a:r>
              <a:rPr lang="en-US" dirty="0"/>
              <a:t>Bulimia</a:t>
            </a:r>
          </a:p>
        </p:txBody>
      </p:sp>
      <p:pic>
        <p:nvPicPr>
          <p:cNvPr id="1157122" name="Picture 2" descr="Diagram of how bulumia affect the body"/>
          <p:cNvPicPr>
            <a:picLocks noChangeAspect="1" noChangeArrowheads="1"/>
          </p:cNvPicPr>
          <p:nvPr/>
        </p:nvPicPr>
        <p:blipFill>
          <a:blip r:embed="rId2" cstate="print">
            <a:lum bright="-20000"/>
            <a:extLst>
              <a:ext uri="{28A0092B-C50C-407E-A947-70E740481C1C}">
                <a14:useLocalDpi xmlns:a14="http://schemas.microsoft.com/office/drawing/2010/main"/>
              </a:ext>
            </a:extLst>
          </a:blip>
          <a:srcRect/>
          <a:stretch>
            <a:fillRect/>
          </a:stretch>
        </p:blipFill>
        <p:spPr bwMode="auto">
          <a:xfrm>
            <a:off x="2819400" y="1066800"/>
            <a:ext cx="6553200" cy="5226230"/>
          </a:xfrm>
          <a:prstGeom prst="rect">
            <a:avLst/>
          </a:prstGeom>
          <a:noFill/>
        </p:spPr>
      </p:pic>
    </p:spTree>
    <p:extLst>
      <p:ext uri="{BB962C8B-B14F-4D97-AF65-F5344CB8AC3E}">
        <p14:creationId xmlns:p14="http://schemas.microsoft.com/office/powerpoint/2010/main" val="100303033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Rectangle 2"/>
          <p:cNvSpPr>
            <a:spLocks noGrp="1" noRot="1" noChangeArrowheads="1"/>
          </p:cNvSpPr>
          <p:nvPr>
            <p:ph type="title"/>
          </p:nvPr>
        </p:nvSpPr>
        <p:spPr>
          <a:xfrm>
            <a:off x="1981200" y="152401"/>
            <a:ext cx="8229600" cy="792163"/>
          </a:xfrm>
          <a:noFill/>
          <a:ln>
            <a:noFill/>
          </a:ln>
        </p:spPr>
        <p:txBody>
          <a:bodyPr>
            <a:normAutofit fontScale="90000"/>
          </a:bodyPr>
          <a:lstStyle/>
          <a:p>
            <a:pPr eaLnBrk="1" hangingPunct="1">
              <a:defRPr/>
            </a:pPr>
            <a:r>
              <a:rPr lang="en-US" sz="3100" dirty="0">
                <a:latin typeface="Arial" charset="0"/>
              </a:rPr>
              <a:t>Bulimia</a:t>
            </a:r>
            <a:br>
              <a:rPr lang="en-US" dirty="0">
                <a:latin typeface="Arial" charset="0"/>
              </a:rPr>
            </a:br>
            <a:r>
              <a:rPr lang="en-US" sz="2200" dirty="0">
                <a:latin typeface="Arial" charset="0"/>
              </a:rPr>
              <a:t>Prevalence Amongst College Students</a:t>
            </a:r>
          </a:p>
        </p:txBody>
      </p:sp>
      <p:graphicFrame>
        <p:nvGraphicFramePr>
          <p:cNvPr id="4" name="Table 3"/>
          <p:cNvGraphicFramePr>
            <a:graphicFrameLocks noGrp="1"/>
          </p:cNvGraphicFramePr>
          <p:nvPr/>
        </p:nvGraphicFramePr>
        <p:xfrm>
          <a:off x="2086232" y="2174878"/>
          <a:ext cx="6172200" cy="2778123"/>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tblGrid>
              <a:tr h="888999">
                <a:tc>
                  <a:txBody>
                    <a:bodyPr/>
                    <a:lstStyle/>
                    <a:p>
                      <a:pPr algn="ctr"/>
                      <a:r>
                        <a:rPr lang="en-US" sz="2400" dirty="0">
                          <a:solidFill>
                            <a:schemeClr val="tx1"/>
                          </a:solidFill>
                          <a:effectLst>
                            <a:innerShdw blurRad="114300">
                              <a:prstClr val="black"/>
                            </a:innerShdw>
                          </a:effectLst>
                          <a:latin typeface="+mn-lt"/>
                        </a:rPr>
                        <a:t>Gen</a:t>
                      </a:r>
                      <a:r>
                        <a:rPr lang="en-US" sz="2400" baseline="0" dirty="0">
                          <a:solidFill>
                            <a:schemeClr val="tx1"/>
                          </a:solidFill>
                          <a:effectLst>
                            <a:innerShdw blurRad="114300">
                              <a:prstClr val="black"/>
                            </a:innerShdw>
                          </a:effectLst>
                          <a:latin typeface="+mn-lt"/>
                        </a:rPr>
                        <a:t>der</a:t>
                      </a:r>
                      <a:endParaRPr lang="en-US" sz="2400" dirty="0">
                        <a:solidFill>
                          <a:schemeClr val="tx1"/>
                        </a:solidFill>
                        <a:effectLst>
                          <a:innerShdw blurRad="114300">
                            <a:prstClr val="black"/>
                          </a:innerShdw>
                        </a:effectLst>
                        <a:latin typeface="+mn-lt"/>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tcPr>
                </a:tc>
                <a:tc>
                  <a:txBody>
                    <a:bodyPr/>
                    <a:lstStyle/>
                    <a:p>
                      <a:pPr algn="ctr"/>
                      <a:r>
                        <a:rPr lang="en-US" sz="2400" dirty="0">
                          <a:solidFill>
                            <a:schemeClr val="tx1"/>
                          </a:solidFill>
                          <a:effectLst>
                            <a:innerShdw blurRad="114300">
                              <a:prstClr val="black"/>
                            </a:innerShdw>
                          </a:effectLst>
                          <a:latin typeface="+mn-lt"/>
                        </a:rPr>
                        <a:t>Bulimia Nervosa</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tcPr>
                </a:tc>
                <a:tc>
                  <a:txBody>
                    <a:bodyPr/>
                    <a:lstStyle/>
                    <a:p>
                      <a:pPr algn="ctr"/>
                      <a:r>
                        <a:rPr lang="en-US" sz="2400" dirty="0">
                          <a:solidFill>
                            <a:schemeClr val="tx1"/>
                          </a:solidFill>
                          <a:effectLst>
                            <a:innerShdw blurRad="114300">
                              <a:prstClr val="black"/>
                            </a:innerShdw>
                          </a:effectLst>
                          <a:latin typeface="+mn-lt"/>
                        </a:rPr>
                        <a:t>Bulimic</a:t>
                      </a:r>
                      <a:r>
                        <a:rPr lang="en-US" sz="2400" baseline="0" dirty="0">
                          <a:solidFill>
                            <a:schemeClr val="tx1"/>
                          </a:solidFill>
                          <a:effectLst>
                            <a:innerShdw blurRad="114300">
                              <a:prstClr val="black"/>
                            </a:innerShdw>
                          </a:effectLst>
                          <a:latin typeface="+mn-lt"/>
                        </a:rPr>
                        <a:t> Behavior</a:t>
                      </a:r>
                      <a:endParaRPr lang="en-US" sz="2400" dirty="0">
                        <a:solidFill>
                          <a:schemeClr val="tx1"/>
                        </a:solidFill>
                        <a:effectLst>
                          <a:innerShdw blurRad="114300">
                            <a:prstClr val="black"/>
                          </a:innerShdw>
                        </a:effectLst>
                        <a:latin typeface="+mn-lt"/>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tcPr>
                </a:tc>
                <a:extLst>
                  <a:ext uri="{0D108BD9-81ED-4DB2-BD59-A6C34878D82A}">
                    <a16:rowId xmlns:a16="http://schemas.microsoft.com/office/drawing/2014/main" val="10000"/>
                  </a:ext>
                </a:extLst>
              </a:tr>
              <a:tr h="629708">
                <a:tc>
                  <a:txBody>
                    <a:bodyPr/>
                    <a:lstStyle/>
                    <a:p>
                      <a:r>
                        <a:rPr lang="en-US" sz="2400" dirty="0">
                          <a:effectLst>
                            <a:innerShdw blurRad="114300">
                              <a:prstClr val="black"/>
                            </a:innerShdw>
                          </a:effectLst>
                          <a:latin typeface="+mn-lt"/>
                        </a:rPr>
                        <a:t>Female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tcPr>
                </a:tc>
                <a:tc>
                  <a:txBody>
                    <a:bodyPr/>
                    <a:lstStyle/>
                    <a:p>
                      <a:pPr algn="ctr"/>
                      <a:r>
                        <a:rPr lang="en-US" sz="2400" dirty="0">
                          <a:effectLst>
                            <a:innerShdw blurRad="114300">
                              <a:prstClr val="black"/>
                            </a:innerShdw>
                          </a:effectLst>
                          <a:latin typeface="+mn-lt"/>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tcPr>
                </a:tc>
                <a:tc>
                  <a:txBody>
                    <a:bodyPr/>
                    <a:lstStyle/>
                    <a:p>
                      <a:pPr algn="ctr"/>
                      <a:r>
                        <a:rPr lang="en-US" sz="2400" dirty="0">
                          <a:effectLst>
                            <a:innerShdw blurRad="114300">
                              <a:prstClr val="black"/>
                            </a:innerShdw>
                          </a:effectLst>
                          <a:latin typeface="+mn-lt"/>
                        </a:rPr>
                        <a:t>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tcPr>
                </a:tc>
                <a:extLst>
                  <a:ext uri="{0D108BD9-81ED-4DB2-BD59-A6C34878D82A}">
                    <a16:rowId xmlns:a16="http://schemas.microsoft.com/office/drawing/2014/main" val="10001"/>
                  </a:ext>
                </a:extLst>
              </a:tr>
              <a:tr h="629708">
                <a:tc>
                  <a:txBody>
                    <a:bodyPr/>
                    <a:lstStyle/>
                    <a:p>
                      <a:r>
                        <a:rPr lang="en-US" sz="2400" dirty="0">
                          <a:effectLst>
                            <a:innerShdw blurRad="114300">
                              <a:prstClr val="black"/>
                            </a:innerShdw>
                          </a:effectLst>
                          <a:latin typeface="+mn-lt"/>
                        </a:rPr>
                        <a:t>Male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tcPr>
                </a:tc>
                <a:tc>
                  <a:txBody>
                    <a:bodyPr/>
                    <a:lstStyle/>
                    <a:p>
                      <a:pPr algn="ctr"/>
                      <a:r>
                        <a:rPr lang="en-US" sz="2400" dirty="0">
                          <a:effectLst>
                            <a:innerShdw blurRad="114300">
                              <a:prstClr val="black"/>
                            </a:innerShdw>
                          </a:effectLst>
                          <a:latin typeface="+mn-lt"/>
                        </a:rPr>
                        <a:t>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tcPr>
                </a:tc>
                <a:tc>
                  <a:txBody>
                    <a:bodyPr/>
                    <a:lstStyle/>
                    <a:p>
                      <a:pPr algn="ctr"/>
                      <a:r>
                        <a:rPr lang="en-US" sz="2400" dirty="0">
                          <a:effectLst>
                            <a:innerShdw blurRad="114300">
                              <a:prstClr val="black"/>
                            </a:innerShdw>
                          </a:effectLst>
                          <a:latin typeface="+mn-lt"/>
                        </a:rPr>
                        <a:t>3.6%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tcPr>
                </a:tc>
                <a:extLst>
                  <a:ext uri="{0D108BD9-81ED-4DB2-BD59-A6C34878D82A}">
                    <a16:rowId xmlns:a16="http://schemas.microsoft.com/office/drawing/2014/main" val="10002"/>
                  </a:ext>
                </a:extLst>
              </a:tr>
              <a:tr h="629708">
                <a:tc>
                  <a:txBody>
                    <a:bodyPr/>
                    <a:lstStyle/>
                    <a:p>
                      <a:r>
                        <a:rPr lang="en-US" sz="2400" dirty="0">
                          <a:effectLst>
                            <a:innerShdw blurRad="114300">
                              <a:prstClr val="black"/>
                            </a:innerShdw>
                          </a:effectLst>
                          <a:latin typeface="+mn-lt"/>
                        </a:rPr>
                        <a:t>Both genders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tcPr>
                </a:tc>
                <a:tc>
                  <a:txBody>
                    <a:bodyPr/>
                    <a:lstStyle/>
                    <a:p>
                      <a:pPr algn="ctr"/>
                      <a:r>
                        <a:rPr lang="en-US" sz="2400" dirty="0">
                          <a:effectLst>
                            <a:innerShdw blurRad="114300">
                              <a:prstClr val="black"/>
                            </a:innerShdw>
                          </a:effectLst>
                          <a:latin typeface="+mn-lt"/>
                        </a:rPr>
                        <a:t>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tcPr>
                </a:tc>
                <a:tc>
                  <a:txBody>
                    <a:bodyPr/>
                    <a:lstStyle/>
                    <a:p>
                      <a:pPr algn="ctr"/>
                      <a:r>
                        <a:rPr lang="en-US" sz="2400" dirty="0">
                          <a:effectLst>
                            <a:innerShdw blurRad="114300">
                              <a:prstClr val="black"/>
                            </a:innerShdw>
                          </a:effectLst>
                          <a:latin typeface="+mn-lt"/>
                        </a:rPr>
                        <a:t>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tcPr>
                </a:tc>
                <a:extLst>
                  <a:ext uri="{0D108BD9-81ED-4DB2-BD59-A6C34878D82A}">
                    <a16:rowId xmlns:a16="http://schemas.microsoft.com/office/drawing/2014/main" val="10003"/>
                  </a:ext>
                </a:extLst>
              </a:tr>
            </a:tbl>
          </a:graphicData>
        </a:graphic>
      </p:graphicFrame>
      <p:pic>
        <p:nvPicPr>
          <p:cNvPr id="1082372" name="Picture 4" descr="Photo of a woman"/>
          <p:cNvPicPr>
            <a:picLocks noChangeAspect="1" noChangeArrowheads="1"/>
          </p:cNvPicPr>
          <p:nvPr/>
        </p:nvPicPr>
        <p:blipFill>
          <a:blip r:embed="rId3" cstate="print">
            <a:lum bright="-20000"/>
            <a:extLst>
              <a:ext uri="{28A0092B-C50C-407E-A947-70E740481C1C}">
                <a14:useLocalDpi xmlns:a14="http://schemas.microsoft.com/office/drawing/2010/main"/>
              </a:ext>
            </a:extLst>
          </a:blip>
          <a:srcRect/>
          <a:stretch>
            <a:fillRect/>
          </a:stretch>
        </p:blipFill>
        <p:spPr bwMode="auto">
          <a:xfrm>
            <a:off x="8382000" y="2163918"/>
            <a:ext cx="1752600" cy="2789083"/>
          </a:xfrm>
          <a:prstGeom prst="rect">
            <a:avLst/>
          </a:prstGeom>
          <a:noFill/>
          <a:ln>
            <a:solidFill>
              <a:schemeClr val="tx2"/>
            </a:solidFill>
          </a:ln>
        </p:spPr>
      </p:pic>
    </p:spTree>
    <p:extLst>
      <p:ext uri="{BB962C8B-B14F-4D97-AF65-F5344CB8AC3E}">
        <p14:creationId xmlns:p14="http://schemas.microsoft.com/office/powerpoint/2010/main" val="369974460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2" name="Rectangle 2"/>
          <p:cNvSpPr>
            <a:spLocks noGrp="1" noRot="1" noChangeArrowheads="1"/>
          </p:cNvSpPr>
          <p:nvPr>
            <p:ph type="title"/>
          </p:nvPr>
        </p:nvSpPr>
        <p:spPr>
          <a:xfrm>
            <a:off x="2057400" y="152401"/>
            <a:ext cx="8229600" cy="792163"/>
          </a:xfrm>
          <a:noFill/>
          <a:ln>
            <a:noFill/>
          </a:ln>
        </p:spPr>
        <p:txBody>
          <a:bodyPr>
            <a:normAutofit/>
          </a:bodyPr>
          <a:lstStyle/>
          <a:p>
            <a:pPr eaLnBrk="1" hangingPunct="1">
              <a:defRPr/>
            </a:pPr>
            <a:r>
              <a:rPr lang="en-US" dirty="0">
                <a:latin typeface="Arial" charset="0"/>
              </a:rPr>
              <a:t>Bulimia vs. Esophageal Reflux</a:t>
            </a:r>
          </a:p>
        </p:txBody>
      </p:sp>
      <p:grpSp>
        <p:nvGrpSpPr>
          <p:cNvPr id="3" name="Group 2"/>
          <p:cNvGrpSpPr/>
          <p:nvPr/>
        </p:nvGrpSpPr>
        <p:grpSpPr>
          <a:xfrm>
            <a:off x="2743202" y="1099510"/>
            <a:ext cx="6705599" cy="5146679"/>
            <a:chOff x="1066801" y="1099509"/>
            <a:chExt cx="6786461" cy="5375181"/>
          </a:xfrm>
        </p:grpSpPr>
        <p:pic>
          <p:nvPicPr>
            <p:cNvPr id="39939" name="Picture 3" descr="BulimiaDrawing2"/>
            <p:cNvPicPr>
              <a:picLocks noChangeAspect="1" noChangeArrowheads="1"/>
            </p:cNvPicPr>
            <p:nvPr/>
          </p:nvPicPr>
          <p:blipFill>
            <a:blip r:embed="rId3" cstate="print">
              <a:lum bright="-12000"/>
              <a:extLst>
                <a:ext uri="{28A0092B-C50C-407E-A947-70E740481C1C}">
                  <a14:useLocalDpi xmlns:a14="http://schemas.microsoft.com/office/drawing/2010/main"/>
                </a:ext>
              </a:extLst>
            </a:blip>
            <a:srcRect/>
            <a:stretch>
              <a:fillRect/>
            </a:stretch>
          </p:blipFill>
          <p:spPr bwMode="auto">
            <a:xfrm>
              <a:off x="5105400" y="1099509"/>
              <a:ext cx="2747862" cy="2477467"/>
            </a:xfrm>
            <a:prstGeom prst="rect">
              <a:avLst/>
            </a:prstGeom>
            <a:noFill/>
            <a:ln w="9525">
              <a:solidFill>
                <a:schemeClr val="tx1"/>
              </a:solidFill>
              <a:miter lim="800000"/>
              <a:headEnd/>
              <a:tailEnd/>
            </a:ln>
          </p:spPr>
        </p:pic>
        <p:pic>
          <p:nvPicPr>
            <p:cNvPr id="4" name="Picture 3" descr="BulimiaDrawing2"/>
            <p:cNvPicPr>
              <a:picLocks noChangeAspect="1" noChangeArrowheads="1"/>
            </p:cNvPicPr>
            <p:nvPr/>
          </p:nvPicPr>
          <p:blipFill>
            <a:blip r:embed="rId4" cstate="print">
              <a:lum bright="-12000"/>
              <a:extLst>
                <a:ext uri="{28A0092B-C50C-407E-A947-70E740481C1C}">
                  <a14:useLocalDpi xmlns:a14="http://schemas.microsoft.com/office/drawing/2010/main"/>
                </a:ext>
              </a:extLst>
            </a:blip>
            <a:srcRect/>
            <a:stretch>
              <a:fillRect/>
            </a:stretch>
          </p:blipFill>
          <p:spPr bwMode="auto">
            <a:xfrm>
              <a:off x="5105399" y="3650497"/>
              <a:ext cx="2747863" cy="2824193"/>
            </a:xfrm>
            <a:prstGeom prst="rect">
              <a:avLst/>
            </a:prstGeom>
            <a:noFill/>
            <a:ln w="9525">
              <a:solidFill>
                <a:schemeClr val="tx1"/>
              </a:solidFill>
              <a:miter lim="800000"/>
              <a:headEnd/>
              <a:tailEnd/>
            </a:ln>
          </p:spPr>
        </p:pic>
        <p:pic>
          <p:nvPicPr>
            <p:cNvPr id="6" name="Picture 3" descr="BulimiaErosionLingual"/>
            <p:cNvPicPr>
              <a:picLocks noChangeAspect="1" noChangeArrowheads="1"/>
            </p:cNvPicPr>
            <p:nvPr/>
          </p:nvPicPr>
          <p:blipFill>
            <a:blip r:embed="rId5" cstate="print">
              <a:lum bright="-24000"/>
              <a:extLst>
                <a:ext uri="{28A0092B-C50C-407E-A947-70E740481C1C}">
                  <a14:useLocalDpi xmlns:a14="http://schemas.microsoft.com/office/drawing/2010/main"/>
                </a:ext>
              </a:extLst>
            </a:blip>
            <a:srcRect/>
            <a:stretch>
              <a:fillRect/>
            </a:stretch>
          </p:blipFill>
          <p:spPr bwMode="auto">
            <a:xfrm>
              <a:off x="1066801" y="1099509"/>
              <a:ext cx="3962400" cy="2477467"/>
            </a:xfrm>
            <a:prstGeom prst="rect">
              <a:avLst/>
            </a:prstGeom>
            <a:noFill/>
            <a:ln w="9525">
              <a:solidFill>
                <a:schemeClr val="tx1"/>
              </a:solidFill>
              <a:miter lim="800000"/>
              <a:headEnd/>
              <a:tailEnd/>
            </a:ln>
          </p:spPr>
        </p:pic>
      </p:grpSp>
      <p:grpSp>
        <p:nvGrpSpPr>
          <p:cNvPr id="9" name="Group 8"/>
          <p:cNvGrpSpPr/>
          <p:nvPr/>
        </p:nvGrpSpPr>
        <p:grpSpPr>
          <a:xfrm>
            <a:off x="2743200" y="3542053"/>
            <a:ext cx="3915188" cy="2704135"/>
            <a:chOff x="1596172" y="1371600"/>
            <a:chExt cx="6222922" cy="4605566"/>
          </a:xfrm>
        </p:grpSpPr>
        <p:pic>
          <p:nvPicPr>
            <p:cNvPr id="10" name="Picture 3" descr="Erosion2007CDJohnson"/>
            <p:cNvPicPr>
              <a:picLocks noChangeAspect="1" noChangeArrowheads="1"/>
            </p:cNvPicPr>
            <p:nvPr/>
          </p:nvPicPr>
          <p:blipFill rotWithShape="1">
            <a:blip r:embed="rId6" cstate="screen">
              <a:lum bright="-6000"/>
              <a:extLst>
                <a:ext uri="{28A0092B-C50C-407E-A947-70E740481C1C}">
                  <a14:useLocalDpi xmlns:a14="http://schemas.microsoft.com/office/drawing/2010/main"/>
                </a:ext>
              </a:extLst>
            </a:blip>
            <a:srcRect/>
            <a:stretch/>
          </p:blipFill>
          <p:spPr bwMode="auto">
            <a:xfrm>
              <a:off x="1596172" y="1371600"/>
              <a:ext cx="6222922" cy="4605566"/>
            </a:xfrm>
            <a:prstGeom prst="rect">
              <a:avLst/>
            </a:prstGeom>
            <a:noFill/>
            <a:ln w="9525">
              <a:solidFill>
                <a:schemeClr val="tx1"/>
              </a:solidFill>
              <a:miter lim="800000"/>
              <a:headEnd/>
              <a:tailEnd/>
            </a:ln>
          </p:spPr>
        </p:pic>
        <p:sp>
          <p:nvSpPr>
            <p:cNvPr id="11" name="Right Arrow 10"/>
            <p:cNvSpPr/>
            <p:nvPr/>
          </p:nvSpPr>
          <p:spPr>
            <a:xfrm rot="13552641">
              <a:off x="2668150" y="5435834"/>
              <a:ext cx="597408" cy="256032"/>
            </a:xfrm>
            <a:prstGeom prst="rightArrow">
              <a:avLst/>
            </a:prstGeom>
            <a:solidFill>
              <a:srgbClr val="FFC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Arrow 11"/>
            <p:cNvSpPr/>
            <p:nvPr/>
          </p:nvSpPr>
          <p:spPr>
            <a:xfrm rot="18674067">
              <a:off x="6166655" y="5277972"/>
              <a:ext cx="597408" cy="256032"/>
            </a:xfrm>
            <a:prstGeom prst="rightArrow">
              <a:avLst/>
            </a:prstGeom>
            <a:solidFill>
              <a:srgbClr val="FFC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Right Arrow 12"/>
          <p:cNvSpPr/>
          <p:nvPr/>
        </p:nvSpPr>
        <p:spPr>
          <a:xfrm rot="16200000">
            <a:off x="4119337" y="1854031"/>
            <a:ext cx="350765" cy="161084"/>
          </a:xfrm>
          <a:prstGeom prst="rightArrow">
            <a:avLst/>
          </a:prstGeom>
          <a:solidFill>
            <a:srgbClr val="FFC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Arrow 13"/>
          <p:cNvSpPr/>
          <p:nvPr/>
        </p:nvSpPr>
        <p:spPr>
          <a:xfrm rot="16200000">
            <a:off x="4705761" y="1812000"/>
            <a:ext cx="350765" cy="161084"/>
          </a:xfrm>
          <a:prstGeom prst="rightArrow">
            <a:avLst/>
          </a:prstGeom>
          <a:solidFill>
            <a:srgbClr val="FFC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337391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2" name="Rectangle 2"/>
          <p:cNvSpPr>
            <a:spLocks noGrp="1" noRot="1" noChangeArrowheads="1"/>
          </p:cNvSpPr>
          <p:nvPr>
            <p:ph type="title"/>
          </p:nvPr>
        </p:nvSpPr>
        <p:spPr>
          <a:xfrm>
            <a:off x="2590800" y="198438"/>
            <a:ext cx="7010400" cy="792163"/>
          </a:xfrm>
          <a:noFill/>
          <a:ln>
            <a:noFill/>
          </a:ln>
        </p:spPr>
        <p:txBody>
          <a:bodyPr>
            <a:normAutofit fontScale="90000"/>
          </a:bodyPr>
          <a:lstStyle/>
          <a:p>
            <a:pPr>
              <a:defRPr/>
            </a:pPr>
            <a:r>
              <a:rPr lang="en-US" sz="3200" dirty="0">
                <a:latin typeface="Arial" charset="0"/>
              </a:rPr>
              <a:t>Bulimia</a:t>
            </a:r>
            <a:br>
              <a:rPr lang="en-US" sz="3200" dirty="0">
                <a:latin typeface="Arial" charset="0"/>
              </a:rPr>
            </a:br>
            <a:r>
              <a:rPr lang="en-US" sz="2200" dirty="0">
                <a:latin typeface="Arial" charset="0"/>
              </a:rPr>
              <a:t>Enamel Erosion</a:t>
            </a:r>
            <a:br>
              <a:rPr lang="en-US" dirty="0">
                <a:latin typeface="Arial" charset="0"/>
              </a:rPr>
            </a:br>
            <a:endParaRPr lang="en-US" sz="2200" dirty="0">
              <a:latin typeface="Arial" charset="0"/>
            </a:endParaRPr>
          </a:p>
        </p:txBody>
      </p:sp>
      <p:grpSp>
        <p:nvGrpSpPr>
          <p:cNvPr id="2" name="Group 1"/>
          <p:cNvGrpSpPr/>
          <p:nvPr/>
        </p:nvGrpSpPr>
        <p:grpSpPr>
          <a:xfrm>
            <a:off x="6553200" y="1066801"/>
            <a:ext cx="3657600" cy="5257799"/>
            <a:chOff x="4953000" y="1143001"/>
            <a:chExt cx="4038600" cy="5583237"/>
          </a:xfrm>
        </p:grpSpPr>
        <p:pic>
          <p:nvPicPr>
            <p:cNvPr id="36867" name="Picture 3" descr="BulimiaErosion2Lingual"/>
            <p:cNvPicPr>
              <a:picLocks noChangeAspect="1" noChangeArrowheads="1"/>
            </p:cNvPicPr>
            <p:nvPr/>
          </p:nvPicPr>
          <p:blipFill>
            <a:blip r:embed="rId3" cstate="print">
              <a:lum bright="-6000" contrast="6000"/>
              <a:extLst>
                <a:ext uri="{28A0092B-C50C-407E-A947-70E740481C1C}">
                  <a14:useLocalDpi xmlns:a14="http://schemas.microsoft.com/office/drawing/2010/main"/>
                </a:ext>
              </a:extLst>
            </a:blip>
            <a:srcRect/>
            <a:stretch>
              <a:fillRect/>
            </a:stretch>
          </p:blipFill>
          <p:spPr bwMode="auto">
            <a:xfrm>
              <a:off x="4953000" y="1143001"/>
              <a:ext cx="4038600" cy="2840130"/>
            </a:xfrm>
            <a:prstGeom prst="rect">
              <a:avLst/>
            </a:prstGeom>
            <a:noFill/>
            <a:ln w="9525">
              <a:solidFill>
                <a:schemeClr val="tx2"/>
              </a:solidFill>
              <a:miter lim="800000"/>
              <a:headEnd/>
              <a:tailEnd/>
            </a:ln>
          </p:spPr>
        </p:pic>
        <p:pic>
          <p:nvPicPr>
            <p:cNvPr id="4" name="Picture 3" descr="BulimiaCDJohnson2007PP"/>
            <p:cNvPicPr>
              <a:picLocks noChangeAspect="1" noChangeArrowheads="1"/>
            </p:cNvPicPr>
            <p:nvPr/>
          </p:nvPicPr>
          <p:blipFill>
            <a:blip r:embed="rId4" cstate="screen">
              <a:lum bright="-6000" contrast="12000"/>
              <a:extLst>
                <a:ext uri="{28A0092B-C50C-407E-A947-70E740481C1C}">
                  <a14:useLocalDpi xmlns:a14="http://schemas.microsoft.com/office/drawing/2010/main"/>
                </a:ext>
              </a:extLst>
            </a:blip>
            <a:srcRect/>
            <a:stretch>
              <a:fillRect/>
            </a:stretch>
          </p:blipFill>
          <p:spPr bwMode="auto">
            <a:xfrm>
              <a:off x="4953000" y="4065502"/>
              <a:ext cx="4038600" cy="2660736"/>
            </a:xfrm>
            <a:prstGeom prst="rect">
              <a:avLst/>
            </a:prstGeom>
            <a:noFill/>
            <a:ln w="9525">
              <a:solidFill>
                <a:schemeClr val="tx2"/>
              </a:solidFill>
              <a:miter lim="800000"/>
              <a:headEnd/>
              <a:tailEnd/>
            </a:ln>
          </p:spPr>
        </p:pic>
      </p:grpSp>
      <p:pic>
        <p:nvPicPr>
          <p:cNvPr id="1088514" name="Picture 2" descr="Throat anatomy"/>
          <p:cNvPicPr>
            <a:picLocks noChangeAspect="1" noChangeArrowheads="1"/>
          </p:cNvPicPr>
          <p:nvPr/>
        </p:nvPicPr>
        <p:blipFill>
          <a:blip r:embed="rId5" cstate="print">
            <a:lum bright="-13000"/>
            <a:extLst>
              <a:ext uri="{28A0092B-C50C-407E-A947-70E740481C1C}">
                <a14:useLocalDpi xmlns:a14="http://schemas.microsoft.com/office/drawing/2010/main"/>
              </a:ext>
            </a:extLst>
          </a:blip>
          <a:srcRect/>
          <a:stretch>
            <a:fillRect/>
          </a:stretch>
        </p:blipFill>
        <p:spPr bwMode="auto">
          <a:xfrm>
            <a:off x="2057401" y="1828800"/>
            <a:ext cx="4286249" cy="3429000"/>
          </a:xfrm>
          <a:prstGeom prst="rect">
            <a:avLst/>
          </a:prstGeom>
          <a:noFill/>
          <a:ln>
            <a:solidFill>
              <a:schemeClr val="tx2"/>
            </a:solidFill>
          </a:ln>
          <a:scene3d>
            <a:camera prst="orthographicFront"/>
            <a:lightRig rig="threePt" dir="t"/>
          </a:scene3d>
          <a:sp3d>
            <a:bevelT/>
            <a:bevelB/>
          </a:sp3d>
        </p:spPr>
      </p:pic>
      <p:sp>
        <p:nvSpPr>
          <p:cNvPr id="6" name="TextBox 5"/>
          <p:cNvSpPr txBox="1"/>
          <p:nvPr/>
        </p:nvSpPr>
        <p:spPr>
          <a:xfrm>
            <a:off x="3124201" y="5257800"/>
            <a:ext cx="2100255" cy="338554"/>
          </a:xfrm>
          <a:prstGeom prst="rect">
            <a:avLst/>
          </a:prstGeom>
          <a:noFill/>
        </p:spPr>
        <p:txBody>
          <a:bodyPr wrap="none" rtlCol="0">
            <a:spAutoFit/>
          </a:bodyPr>
          <a:lstStyle/>
          <a:p>
            <a:r>
              <a:rPr lang="en-US" sz="1600" dirty="0">
                <a:latin typeface="+mn-lt"/>
              </a:rPr>
              <a:t>Pharyngitis from acid</a:t>
            </a:r>
          </a:p>
        </p:txBody>
      </p:sp>
    </p:spTree>
    <p:extLst>
      <p:ext uri="{BB962C8B-B14F-4D97-AF65-F5344CB8AC3E}">
        <p14:creationId xmlns:p14="http://schemas.microsoft.com/office/powerpoint/2010/main" val="273834601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6" name="Rectangle 2"/>
          <p:cNvSpPr>
            <a:spLocks noGrp="1" noRot="1" noChangeArrowheads="1"/>
          </p:cNvSpPr>
          <p:nvPr>
            <p:ph type="title"/>
          </p:nvPr>
        </p:nvSpPr>
        <p:spPr>
          <a:xfrm>
            <a:off x="2057400" y="198438"/>
            <a:ext cx="8229600" cy="792163"/>
          </a:xfrm>
          <a:noFill/>
          <a:ln>
            <a:noFill/>
          </a:ln>
        </p:spPr>
        <p:txBody>
          <a:bodyPr>
            <a:normAutofit fontScale="90000"/>
          </a:bodyPr>
          <a:lstStyle/>
          <a:p>
            <a:pPr eaLnBrk="1" hangingPunct="1">
              <a:defRPr/>
            </a:pPr>
            <a:r>
              <a:rPr lang="en-US" sz="3100" dirty="0">
                <a:latin typeface="Arial" charset="0"/>
              </a:rPr>
              <a:t>Bulimia</a:t>
            </a:r>
            <a:br>
              <a:rPr lang="en-US" dirty="0">
                <a:latin typeface="Arial" charset="0"/>
              </a:rPr>
            </a:br>
            <a:r>
              <a:rPr lang="en-US" sz="2200" dirty="0">
                <a:latin typeface="Arial" charset="0"/>
              </a:rPr>
              <a:t>Bulimic Sialadenosis</a:t>
            </a:r>
          </a:p>
        </p:txBody>
      </p:sp>
      <p:pic>
        <p:nvPicPr>
          <p:cNvPr id="41987" name="Picture 3" descr="BulimiaParotidEnlargement"/>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14600" y="1524000"/>
            <a:ext cx="7086600" cy="4724400"/>
          </a:xfrm>
          <a:prstGeom prst="rect">
            <a:avLst/>
          </a:prstGeom>
          <a:noFill/>
          <a:ln w="9525">
            <a:solidFill>
              <a:schemeClr val="tx2"/>
            </a:solidFill>
            <a:miter lim="800000"/>
            <a:headEnd/>
            <a:tailEnd/>
          </a:ln>
        </p:spPr>
      </p:pic>
    </p:spTree>
    <p:extLst>
      <p:ext uri="{BB962C8B-B14F-4D97-AF65-F5344CB8AC3E}">
        <p14:creationId xmlns:p14="http://schemas.microsoft.com/office/powerpoint/2010/main" val="224115798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Rectangle 2"/>
          <p:cNvSpPr>
            <a:spLocks noGrp="1" noRot="1" noChangeArrowheads="1"/>
          </p:cNvSpPr>
          <p:nvPr>
            <p:ph type="title"/>
          </p:nvPr>
        </p:nvSpPr>
        <p:spPr>
          <a:xfrm>
            <a:off x="2057400" y="198438"/>
            <a:ext cx="8229600" cy="792163"/>
          </a:xfrm>
          <a:noFill/>
          <a:ln>
            <a:noFill/>
          </a:ln>
        </p:spPr>
        <p:txBody>
          <a:bodyPr>
            <a:normAutofit fontScale="90000"/>
          </a:bodyPr>
          <a:lstStyle/>
          <a:p>
            <a:pPr eaLnBrk="1" hangingPunct="1">
              <a:defRPr/>
            </a:pPr>
            <a:r>
              <a:rPr lang="en-US" sz="3100" dirty="0">
                <a:latin typeface="Arial" charset="0"/>
              </a:rPr>
              <a:t>Erosion Patterns</a:t>
            </a:r>
            <a:br>
              <a:rPr lang="en-US" dirty="0">
                <a:latin typeface="Arial" charset="0"/>
              </a:rPr>
            </a:br>
            <a:r>
              <a:rPr lang="en-US" sz="2200" dirty="0">
                <a:latin typeface="Arial" charset="0"/>
              </a:rPr>
              <a:t>Fruit Juice/Acids make the Mouth feel Clean</a:t>
            </a:r>
          </a:p>
        </p:txBody>
      </p:sp>
      <p:pic>
        <p:nvPicPr>
          <p:cNvPr id="4" name="Picture 3" descr="BulimiaChippedIncisors"/>
          <p:cNvPicPr>
            <a:picLocks noChangeAspect="1" noChangeArrowheads="1"/>
          </p:cNvPicPr>
          <p:nvPr/>
        </p:nvPicPr>
        <p:blipFill>
          <a:blip r:embed="rId3" cstate="print">
            <a:lum bright="-6000" contrast="6000"/>
            <a:extLst>
              <a:ext uri="{28A0092B-C50C-407E-A947-70E740481C1C}">
                <a14:useLocalDpi xmlns:a14="http://schemas.microsoft.com/office/drawing/2010/main"/>
              </a:ext>
            </a:extLst>
          </a:blip>
          <a:srcRect/>
          <a:stretch>
            <a:fillRect/>
          </a:stretch>
        </p:blipFill>
        <p:spPr bwMode="auto">
          <a:xfrm>
            <a:off x="2438401" y="3410528"/>
            <a:ext cx="4715805" cy="3019425"/>
          </a:xfrm>
          <a:prstGeom prst="rect">
            <a:avLst/>
          </a:prstGeom>
          <a:noFill/>
          <a:ln w="9525">
            <a:solidFill>
              <a:schemeClr val="tx2"/>
            </a:solidFill>
            <a:miter lim="800000"/>
            <a:headEnd/>
            <a:tailEnd/>
          </a:ln>
        </p:spPr>
      </p:pic>
      <p:grpSp>
        <p:nvGrpSpPr>
          <p:cNvPr id="2" name="Group 1"/>
          <p:cNvGrpSpPr/>
          <p:nvPr/>
        </p:nvGrpSpPr>
        <p:grpSpPr>
          <a:xfrm>
            <a:off x="7772400" y="1371601"/>
            <a:ext cx="2514600" cy="4971583"/>
            <a:chOff x="6248400" y="895817"/>
            <a:chExt cx="2743200" cy="5562598"/>
          </a:xfrm>
        </p:grpSpPr>
        <p:pic>
          <p:nvPicPr>
            <p:cNvPr id="34819" name="Picture 3" descr="ErosionDrawing1"/>
            <p:cNvPicPr>
              <a:picLocks noChangeAspect="1" noChangeArrowheads="1"/>
            </p:cNvPicPr>
            <p:nvPr/>
          </p:nvPicPr>
          <p:blipFill>
            <a:blip r:embed="rId4" cstate="print">
              <a:lum bright="-18000" contrast="6000"/>
              <a:extLst>
                <a:ext uri="{28A0092B-C50C-407E-A947-70E740481C1C}">
                  <a14:useLocalDpi xmlns:a14="http://schemas.microsoft.com/office/drawing/2010/main"/>
                </a:ext>
              </a:extLst>
            </a:blip>
            <a:srcRect/>
            <a:stretch>
              <a:fillRect/>
            </a:stretch>
          </p:blipFill>
          <p:spPr bwMode="auto">
            <a:xfrm>
              <a:off x="6248400" y="895817"/>
              <a:ext cx="2743199" cy="2593657"/>
            </a:xfrm>
            <a:prstGeom prst="rect">
              <a:avLst/>
            </a:prstGeom>
            <a:noFill/>
            <a:ln w="9525">
              <a:solidFill>
                <a:schemeClr val="tx2"/>
              </a:solidFill>
              <a:miter lim="800000"/>
              <a:headEnd/>
              <a:tailEnd/>
            </a:ln>
          </p:spPr>
        </p:pic>
        <p:pic>
          <p:nvPicPr>
            <p:cNvPr id="5" name="Picture 3" descr="ErosionDrawing1"/>
            <p:cNvPicPr>
              <a:picLocks noChangeAspect="1" noChangeArrowheads="1"/>
            </p:cNvPicPr>
            <p:nvPr/>
          </p:nvPicPr>
          <p:blipFill>
            <a:blip r:embed="rId5" cstate="print">
              <a:lum bright="-18000" contrast="6000"/>
              <a:extLst>
                <a:ext uri="{28A0092B-C50C-407E-A947-70E740481C1C}">
                  <a14:useLocalDpi xmlns:a14="http://schemas.microsoft.com/office/drawing/2010/main"/>
                </a:ext>
              </a:extLst>
            </a:blip>
            <a:srcRect/>
            <a:stretch>
              <a:fillRect/>
            </a:stretch>
          </p:blipFill>
          <p:spPr bwMode="auto">
            <a:xfrm>
              <a:off x="6248400" y="3581400"/>
              <a:ext cx="2743200" cy="2877015"/>
            </a:xfrm>
            <a:prstGeom prst="rect">
              <a:avLst/>
            </a:prstGeom>
            <a:noFill/>
            <a:ln w="9525">
              <a:solidFill>
                <a:schemeClr val="tx2"/>
              </a:solidFill>
              <a:miter lim="800000"/>
              <a:headEnd/>
              <a:tailEnd/>
            </a:ln>
          </p:spPr>
        </p:pic>
      </p:grpSp>
      <p:sp>
        <p:nvSpPr>
          <p:cNvPr id="6" name="TextBox 5"/>
          <p:cNvSpPr txBox="1"/>
          <p:nvPr/>
        </p:nvSpPr>
        <p:spPr>
          <a:xfrm>
            <a:off x="2969360" y="6048952"/>
            <a:ext cx="3660041" cy="369332"/>
          </a:xfrm>
          <a:prstGeom prst="rect">
            <a:avLst/>
          </a:prstGeom>
          <a:noFill/>
        </p:spPr>
        <p:txBody>
          <a:bodyPr wrap="none" rtlCol="0">
            <a:spAutoFit/>
          </a:bodyPr>
          <a:lstStyle/>
          <a:p>
            <a:r>
              <a:rPr lang="en-US" b="1" dirty="0">
                <a:effectLst>
                  <a:outerShdw blurRad="38100" dist="38100" dir="2700000" algn="tl">
                    <a:srgbClr val="000000">
                      <a:alpha val="43137"/>
                    </a:srgbClr>
                  </a:outerShdw>
                </a:effectLst>
                <a:latin typeface="Arial" pitchFamily="34" charset="0"/>
                <a:cs typeface="Arial" pitchFamily="34" charset="0"/>
              </a:rPr>
              <a:t>Lemon sucking habit x 11 years</a:t>
            </a:r>
          </a:p>
        </p:txBody>
      </p:sp>
      <p:sp>
        <p:nvSpPr>
          <p:cNvPr id="7" name="Rectangle 3"/>
          <p:cNvSpPr txBox="1">
            <a:spLocks noChangeArrowheads="1"/>
          </p:cNvSpPr>
          <p:nvPr/>
        </p:nvSpPr>
        <p:spPr bwMode="auto">
          <a:xfrm>
            <a:off x="2057400" y="1524000"/>
            <a:ext cx="5791200" cy="1828800"/>
          </a:xfrm>
          <a:prstGeom prst="rect">
            <a:avLst/>
          </a:prstGeom>
          <a:noFill/>
          <a:ln w="9525">
            <a:noFill/>
            <a:miter lim="800000"/>
            <a:headEnd/>
            <a:tailEnd/>
          </a:ln>
          <a:effectLst/>
        </p:spPr>
        <p:txBody>
          <a:bodyPr/>
          <a:lstStyle/>
          <a:p>
            <a:pPr marL="342900" indent="-342900" eaLnBrk="1" hangingPunct="1">
              <a:spcBef>
                <a:spcPct val="20000"/>
              </a:spcBef>
              <a:buClr>
                <a:schemeClr val="tx1"/>
              </a:buClr>
              <a:buSzPct val="85000"/>
              <a:buFont typeface="Wingdings" pitchFamily="2" charset="2"/>
              <a:buChar char="q"/>
              <a:defRPr/>
            </a:pPr>
            <a:r>
              <a:rPr lang="en-US" kern="0" dirty="0">
                <a:latin typeface="Arial" pitchFamily="34" charset="0"/>
                <a:cs typeface="Arial" pitchFamily="34" charset="0"/>
              </a:rPr>
              <a:t>Ph of lemon juice = 2.1</a:t>
            </a:r>
          </a:p>
          <a:p>
            <a:pPr marL="342900" indent="-342900" eaLnBrk="1" hangingPunct="1">
              <a:spcBef>
                <a:spcPct val="20000"/>
              </a:spcBef>
              <a:buClr>
                <a:schemeClr val="tx1"/>
              </a:buClr>
              <a:buSzPct val="85000"/>
              <a:buFont typeface="Wingdings" pitchFamily="2" charset="2"/>
              <a:buChar char="q"/>
              <a:defRPr/>
            </a:pPr>
            <a:r>
              <a:rPr lang="en-US" kern="0" dirty="0">
                <a:latin typeface="Arial" pitchFamily="34" charset="0"/>
                <a:cs typeface="Arial" pitchFamily="34" charset="0"/>
              </a:rPr>
              <a:t>Ph of some lemon drops = 2.4</a:t>
            </a:r>
          </a:p>
          <a:p>
            <a:pPr marL="342900" indent="-342900" eaLnBrk="1" hangingPunct="1">
              <a:spcBef>
                <a:spcPct val="20000"/>
              </a:spcBef>
              <a:buClr>
                <a:schemeClr val="tx1"/>
              </a:buClr>
              <a:buSzPct val="85000"/>
              <a:buFont typeface="Wingdings" pitchFamily="2" charset="2"/>
              <a:buChar char="q"/>
              <a:defRPr/>
            </a:pPr>
            <a:r>
              <a:rPr lang="en-US" kern="0" dirty="0">
                <a:latin typeface="Arial" pitchFamily="34" charset="0"/>
                <a:cs typeface="Arial" pitchFamily="34" charset="0"/>
              </a:rPr>
              <a:t>Lemon suckers actually bite on a lemon wedge, holding it between their incisors</a:t>
            </a:r>
          </a:p>
          <a:p>
            <a:pPr marL="342900" indent="-342900" eaLnBrk="1" hangingPunct="1">
              <a:spcBef>
                <a:spcPct val="20000"/>
              </a:spcBef>
              <a:buClr>
                <a:schemeClr val="tx1"/>
              </a:buClr>
              <a:buSzPct val="85000"/>
              <a:buFont typeface="Wingdings" pitchFamily="2" charset="2"/>
              <a:buChar char="q"/>
              <a:defRPr/>
            </a:pPr>
            <a:r>
              <a:rPr lang="en-US" kern="0" dirty="0">
                <a:latin typeface="Arial" pitchFamily="34" charset="0"/>
                <a:cs typeface="Arial" pitchFamily="34" charset="0"/>
              </a:rPr>
              <a:t>Erosion may be smooth or “ditched”</a:t>
            </a:r>
          </a:p>
        </p:txBody>
      </p:sp>
    </p:spTree>
    <p:extLst>
      <p:ext uri="{BB962C8B-B14F-4D97-AF65-F5344CB8AC3E}">
        <p14:creationId xmlns:p14="http://schemas.microsoft.com/office/powerpoint/2010/main" val="152650541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0" name="Rectangle 2"/>
          <p:cNvSpPr>
            <a:spLocks noGrp="1" noRot="1" noChangeArrowheads="1"/>
          </p:cNvSpPr>
          <p:nvPr>
            <p:ph type="title"/>
          </p:nvPr>
        </p:nvSpPr>
        <p:spPr>
          <a:xfrm>
            <a:off x="1981200" y="152401"/>
            <a:ext cx="8229600" cy="792163"/>
          </a:xfrm>
          <a:noFill/>
          <a:ln>
            <a:noFill/>
          </a:ln>
        </p:spPr>
        <p:txBody>
          <a:bodyPr>
            <a:normAutofit/>
          </a:bodyPr>
          <a:lstStyle/>
          <a:p>
            <a:pPr eaLnBrk="1" hangingPunct="1">
              <a:defRPr/>
            </a:pPr>
            <a:r>
              <a:rPr lang="en-US" dirty="0">
                <a:latin typeface="Arial" charset="0"/>
              </a:rPr>
              <a:t>Erosion, from Soft Drinks</a:t>
            </a:r>
          </a:p>
        </p:txBody>
      </p:sp>
      <p:grpSp>
        <p:nvGrpSpPr>
          <p:cNvPr id="2" name="Group 1"/>
          <p:cNvGrpSpPr/>
          <p:nvPr/>
        </p:nvGrpSpPr>
        <p:grpSpPr>
          <a:xfrm>
            <a:off x="2133600" y="1066801"/>
            <a:ext cx="4724400" cy="5357813"/>
            <a:chOff x="762000" y="1066800"/>
            <a:chExt cx="4724400" cy="5357813"/>
          </a:xfrm>
        </p:grpSpPr>
        <p:pic>
          <p:nvPicPr>
            <p:cNvPr id="7" name="Picture 3" descr="ErosionCokeSwishing"/>
            <p:cNvPicPr>
              <a:picLocks noChangeAspect="1" noChangeArrowheads="1"/>
            </p:cNvPicPr>
            <p:nvPr/>
          </p:nvPicPr>
          <p:blipFill>
            <a:blip r:embed="rId3" cstate="print">
              <a:lum bright="-12000" contrast="6000"/>
              <a:extLst>
                <a:ext uri="{28A0092B-C50C-407E-A947-70E740481C1C}">
                  <a14:useLocalDpi xmlns:a14="http://schemas.microsoft.com/office/drawing/2010/main"/>
                </a:ext>
              </a:extLst>
            </a:blip>
            <a:srcRect/>
            <a:stretch>
              <a:fillRect/>
            </a:stretch>
          </p:blipFill>
          <p:spPr bwMode="auto">
            <a:xfrm>
              <a:off x="762000" y="1066800"/>
              <a:ext cx="4724400" cy="2866967"/>
            </a:xfrm>
            <a:prstGeom prst="rect">
              <a:avLst/>
            </a:prstGeom>
            <a:noFill/>
            <a:ln w="9525">
              <a:solidFill>
                <a:schemeClr val="tx2"/>
              </a:solidFill>
              <a:miter lim="800000"/>
              <a:headEnd/>
              <a:tailEnd/>
            </a:ln>
          </p:spPr>
        </p:pic>
        <p:pic>
          <p:nvPicPr>
            <p:cNvPr id="23555" name="Picture 3" descr="SelfMutilation2007CDJohnsonPP"/>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0" y="3276600"/>
              <a:ext cx="4723573" cy="3148013"/>
            </a:xfrm>
            <a:prstGeom prst="rect">
              <a:avLst/>
            </a:prstGeom>
            <a:noFill/>
            <a:ln w="9525">
              <a:solidFill>
                <a:schemeClr val="accent3">
                  <a:lumMod val="40000"/>
                  <a:lumOff val="60000"/>
                </a:schemeClr>
              </a:solidFill>
              <a:miter lim="800000"/>
              <a:headEnd/>
              <a:tailEnd/>
            </a:ln>
          </p:spPr>
        </p:pic>
      </p:grpSp>
      <p:graphicFrame>
        <p:nvGraphicFramePr>
          <p:cNvPr id="6" name="Table 5"/>
          <p:cNvGraphicFramePr>
            <a:graphicFrameLocks noGrp="1"/>
          </p:cNvGraphicFramePr>
          <p:nvPr/>
        </p:nvGraphicFramePr>
        <p:xfrm>
          <a:off x="7009574" y="2006596"/>
          <a:ext cx="2972627" cy="3175005"/>
        </p:xfrm>
        <a:graphic>
          <a:graphicData uri="http://schemas.openxmlformats.org/drawingml/2006/table">
            <a:tbl>
              <a:tblPr firstRow="1" bandRow="1">
                <a:tableStyleId>{5C22544A-7EE6-4342-B048-85BDC9FD1C3A}</a:tableStyleId>
              </a:tblPr>
              <a:tblGrid>
                <a:gridCol w="1783576">
                  <a:extLst>
                    <a:ext uri="{9D8B030D-6E8A-4147-A177-3AD203B41FA5}">
                      <a16:colId xmlns:a16="http://schemas.microsoft.com/office/drawing/2014/main" val="20000"/>
                    </a:ext>
                  </a:extLst>
                </a:gridCol>
                <a:gridCol w="1189051">
                  <a:extLst>
                    <a:ext uri="{9D8B030D-6E8A-4147-A177-3AD203B41FA5}">
                      <a16:colId xmlns:a16="http://schemas.microsoft.com/office/drawing/2014/main" val="20001"/>
                    </a:ext>
                  </a:extLst>
                </a:gridCol>
              </a:tblGrid>
              <a:tr h="452810">
                <a:tc>
                  <a:txBody>
                    <a:bodyPr/>
                    <a:lstStyle/>
                    <a:p>
                      <a:pPr algn="ctr"/>
                      <a:r>
                        <a:rPr lang="en-US" dirty="0">
                          <a:solidFill>
                            <a:schemeClr val="accent3">
                              <a:lumMod val="50000"/>
                            </a:schemeClr>
                          </a:solidFill>
                        </a:rPr>
                        <a:t>Drink</a:t>
                      </a:r>
                    </a:p>
                  </a:txBody>
                  <a:tcPr/>
                </a:tc>
                <a:tc>
                  <a:txBody>
                    <a:bodyPr/>
                    <a:lstStyle/>
                    <a:p>
                      <a:pPr algn="ctr"/>
                      <a:r>
                        <a:rPr lang="en-US" dirty="0">
                          <a:solidFill>
                            <a:schemeClr val="accent3">
                              <a:lumMod val="50000"/>
                            </a:schemeClr>
                          </a:solidFill>
                        </a:rPr>
                        <a:t>Ph Range</a:t>
                      </a:r>
                    </a:p>
                  </a:txBody>
                  <a:tcPr/>
                </a:tc>
                <a:extLst>
                  <a:ext uri="{0D108BD9-81ED-4DB2-BD59-A6C34878D82A}">
                    <a16:rowId xmlns:a16="http://schemas.microsoft.com/office/drawing/2014/main" val="10000"/>
                  </a:ext>
                </a:extLst>
              </a:tr>
              <a:tr h="388885">
                <a:tc>
                  <a:txBody>
                    <a:bodyPr/>
                    <a:lstStyle/>
                    <a:p>
                      <a:r>
                        <a:rPr lang="en-US" dirty="0"/>
                        <a:t>Coke/Pepsi</a:t>
                      </a:r>
                    </a:p>
                  </a:txBody>
                  <a:tcPr/>
                </a:tc>
                <a:tc>
                  <a:txBody>
                    <a:bodyPr/>
                    <a:lstStyle/>
                    <a:p>
                      <a:pPr algn="ctr"/>
                      <a:r>
                        <a:rPr lang="en-US" dirty="0"/>
                        <a:t>2.7 – 3.5</a:t>
                      </a:r>
                    </a:p>
                  </a:txBody>
                  <a:tcPr/>
                </a:tc>
                <a:extLst>
                  <a:ext uri="{0D108BD9-81ED-4DB2-BD59-A6C34878D82A}">
                    <a16:rowId xmlns:a16="http://schemas.microsoft.com/office/drawing/2014/main" val="10001"/>
                  </a:ext>
                </a:extLst>
              </a:tr>
              <a:tr h="388885">
                <a:tc>
                  <a:txBody>
                    <a:bodyPr/>
                    <a:lstStyle/>
                    <a:p>
                      <a:r>
                        <a:rPr lang="en-US" dirty="0"/>
                        <a:t>Wine</a:t>
                      </a:r>
                    </a:p>
                  </a:txBody>
                  <a:tcPr/>
                </a:tc>
                <a:tc>
                  <a:txBody>
                    <a:bodyPr/>
                    <a:lstStyle/>
                    <a:p>
                      <a:pPr algn="ctr"/>
                      <a:r>
                        <a:rPr lang="en-US" dirty="0"/>
                        <a:t>2.3 –</a:t>
                      </a:r>
                      <a:r>
                        <a:rPr lang="en-US" baseline="0" dirty="0"/>
                        <a:t> 3.8</a:t>
                      </a:r>
                      <a:endParaRPr lang="en-US" dirty="0"/>
                    </a:p>
                  </a:txBody>
                  <a:tcPr/>
                </a:tc>
                <a:extLst>
                  <a:ext uri="{0D108BD9-81ED-4DB2-BD59-A6C34878D82A}">
                    <a16:rowId xmlns:a16="http://schemas.microsoft.com/office/drawing/2014/main" val="10002"/>
                  </a:ext>
                </a:extLst>
              </a:tr>
              <a:tr h="388885">
                <a:tc>
                  <a:txBody>
                    <a:bodyPr/>
                    <a:lstStyle/>
                    <a:p>
                      <a:r>
                        <a:rPr lang="en-US" dirty="0"/>
                        <a:t>Sports drinks</a:t>
                      </a:r>
                    </a:p>
                  </a:txBody>
                  <a:tcPr/>
                </a:tc>
                <a:tc>
                  <a:txBody>
                    <a:bodyPr/>
                    <a:lstStyle/>
                    <a:p>
                      <a:pPr algn="ctr"/>
                      <a:r>
                        <a:rPr lang="en-US" dirty="0"/>
                        <a:t>2.3 – 4.4</a:t>
                      </a:r>
                    </a:p>
                  </a:txBody>
                  <a:tcPr/>
                </a:tc>
                <a:extLst>
                  <a:ext uri="{0D108BD9-81ED-4DB2-BD59-A6C34878D82A}">
                    <a16:rowId xmlns:a16="http://schemas.microsoft.com/office/drawing/2014/main" val="10003"/>
                  </a:ext>
                </a:extLst>
              </a:tr>
              <a:tr h="388885">
                <a:tc>
                  <a:txBody>
                    <a:bodyPr/>
                    <a:lstStyle/>
                    <a:p>
                      <a:r>
                        <a:rPr lang="en-US" dirty="0"/>
                        <a:t>Coffee</a:t>
                      </a:r>
                    </a:p>
                  </a:txBody>
                  <a:tcPr/>
                </a:tc>
                <a:tc>
                  <a:txBody>
                    <a:bodyPr/>
                    <a:lstStyle/>
                    <a:p>
                      <a:pPr algn="ctr"/>
                      <a:r>
                        <a:rPr lang="en-US" dirty="0"/>
                        <a:t>2.4 – 3.3</a:t>
                      </a:r>
                    </a:p>
                  </a:txBody>
                  <a:tcPr/>
                </a:tc>
                <a:extLst>
                  <a:ext uri="{0D108BD9-81ED-4DB2-BD59-A6C34878D82A}">
                    <a16:rowId xmlns:a16="http://schemas.microsoft.com/office/drawing/2014/main" val="10004"/>
                  </a:ext>
                </a:extLst>
              </a:tr>
              <a:tr h="388885">
                <a:tc>
                  <a:txBody>
                    <a:bodyPr/>
                    <a:lstStyle/>
                    <a:p>
                      <a:r>
                        <a:rPr lang="en-US" dirty="0"/>
                        <a:t>Tea (black)</a:t>
                      </a:r>
                    </a:p>
                  </a:txBody>
                  <a:tcPr/>
                </a:tc>
                <a:tc>
                  <a:txBody>
                    <a:bodyPr/>
                    <a:lstStyle/>
                    <a:p>
                      <a:pPr algn="ctr"/>
                      <a:r>
                        <a:rPr lang="en-US" dirty="0"/>
                        <a:t>4.2 – 4.5</a:t>
                      </a:r>
                    </a:p>
                  </a:txBody>
                  <a:tcPr/>
                </a:tc>
                <a:extLst>
                  <a:ext uri="{0D108BD9-81ED-4DB2-BD59-A6C34878D82A}">
                    <a16:rowId xmlns:a16="http://schemas.microsoft.com/office/drawing/2014/main" val="10005"/>
                  </a:ext>
                </a:extLst>
              </a:tr>
              <a:tr h="388885">
                <a:tc>
                  <a:txBody>
                    <a:bodyPr/>
                    <a:lstStyle/>
                    <a:p>
                      <a:r>
                        <a:rPr lang="en-US" dirty="0"/>
                        <a:t>Beer</a:t>
                      </a:r>
                    </a:p>
                  </a:txBody>
                  <a:tcPr/>
                </a:tc>
                <a:tc>
                  <a:txBody>
                    <a:bodyPr/>
                    <a:lstStyle/>
                    <a:p>
                      <a:pPr algn="ctr"/>
                      <a:r>
                        <a:rPr lang="en-US" dirty="0"/>
                        <a:t>4.0 – 5.0</a:t>
                      </a:r>
                    </a:p>
                  </a:txBody>
                  <a:tcPr/>
                </a:tc>
                <a:extLst>
                  <a:ext uri="{0D108BD9-81ED-4DB2-BD59-A6C34878D82A}">
                    <a16:rowId xmlns:a16="http://schemas.microsoft.com/office/drawing/2014/main" val="10006"/>
                  </a:ext>
                </a:extLst>
              </a:tr>
              <a:tr h="388885">
                <a:tc>
                  <a:txBody>
                    <a:bodyPr/>
                    <a:lstStyle/>
                    <a:p>
                      <a:r>
                        <a:rPr lang="en-US" dirty="0"/>
                        <a:t>Orange juice</a:t>
                      </a:r>
                    </a:p>
                  </a:txBody>
                  <a:tcPr/>
                </a:tc>
                <a:tc>
                  <a:txBody>
                    <a:bodyPr/>
                    <a:lstStyle/>
                    <a:p>
                      <a:pPr algn="ctr"/>
                      <a:r>
                        <a:rPr lang="en-US" dirty="0"/>
                        <a:t>2.8 – 4.0</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1672642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A3CAC-3B18-4F6E-A186-A1691F53B8DE}"/>
              </a:ext>
            </a:extLst>
          </p:cNvPr>
          <p:cNvSpPr>
            <a:spLocks noGrp="1"/>
          </p:cNvSpPr>
          <p:nvPr>
            <p:ph type="title"/>
          </p:nvPr>
        </p:nvSpPr>
        <p:spPr>
          <a:xfrm>
            <a:off x="1981200" y="152401"/>
            <a:ext cx="10058400" cy="838199"/>
          </a:xfrm>
        </p:spPr>
        <p:txBody>
          <a:bodyPr/>
          <a:lstStyle/>
          <a:p>
            <a:r>
              <a:rPr lang="en-US" sz="2800" dirty="0">
                <a:latin typeface="Arial" pitchFamily="34" charset="0"/>
                <a:cs typeface="Arial" pitchFamily="34" charset="0"/>
              </a:rPr>
              <a:t>Bisphosphonate-Associated Osteonecrosis</a:t>
            </a:r>
            <a:br>
              <a:rPr lang="en-US" sz="2400" dirty="0">
                <a:latin typeface="Arial" pitchFamily="34" charset="0"/>
                <a:cs typeface="Arial" pitchFamily="34" charset="0"/>
              </a:rPr>
            </a:br>
            <a:r>
              <a:rPr lang="en-US" sz="2000" dirty="0">
                <a:latin typeface="Arial" pitchFamily="34" charset="0"/>
                <a:cs typeface="Arial" pitchFamily="34" charset="0"/>
              </a:rPr>
              <a:t>BONJ, BRONJ, MRONJ</a:t>
            </a:r>
            <a:endParaRPr lang="en-US" sz="2000" dirty="0"/>
          </a:p>
        </p:txBody>
      </p:sp>
      <p:sp>
        <p:nvSpPr>
          <p:cNvPr id="9" name="Content Placeholder 2">
            <a:extLst>
              <a:ext uri="{FF2B5EF4-FFF2-40B4-BE49-F238E27FC236}">
                <a16:creationId xmlns:a16="http://schemas.microsoft.com/office/drawing/2014/main" id="{879512F0-C4A8-4351-B717-33E9A34C635B}"/>
              </a:ext>
            </a:extLst>
          </p:cNvPr>
          <p:cNvSpPr txBox="1">
            <a:spLocks/>
          </p:cNvSpPr>
          <p:nvPr/>
        </p:nvSpPr>
        <p:spPr>
          <a:xfrm>
            <a:off x="3127547" y="1285564"/>
            <a:ext cx="8803955" cy="17508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tx1"/>
              </a:buClr>
              <a:buSzPct val="82000"/>
              <a:buFont typeface="Wingdings" panose="05000000000000000000" pitchFamily="2" charset="2"/>
              <a:buChar char="q"/>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Clr>
                <a:schemeClr val="tx1"/>
              </a:buClr>
              <a:buSzPct val="82000"/>
              <a:buFont typeface="Wingdings" panose="05000000000000000000" pitchFamily="2" charset="2"/>
              <a:buChar char="q"/>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Clr>
                <a:schemeClr val="tx1"/>
              </a:buClr>
              <a:buSzPct val="82000"/>
              <a:buFont typeface="Wingdings" panose="05000000000000000000" pitchFamily="2" charset="2"/>
              <a:buChar char="q"/>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Clr>
                <a:schemeClr val="tx1"/>
              </a:buClr>
              <a:buSzPct val="82000"/>
              <a:buFont typeface="Wingdings" panose="05000000000000000000" pitchFamily="2" charset="2"/>
              <a:buChar char="q"/>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Clr>
                <a:schemeClr val="tx1"/>
              </a:buClr>
              <a:buSzPct val="82000"/>
              <a:buFont typeface="Wingdings" panose="05000000000000000000" pitchFamily="2" charset="2"/>
              <a:buChar char="q"/>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925" indent="-288925">
              <a:spcAft>
                <a:spcPts val="600"/>
              </a:spcAft>
              <a:buClr>
                <a:schemeClr val="tx2"/>
              </a:buClr>
              <a:buSzPct val="90000"/>
            </a:pPr>
            <a:r>
              <a:rPr lang="en-US" dirty="0">
                <a:solidFill>
                  <a:schemeClr val="tx1"/>
                </a:solidFill>
                <a:latin typeface="Arial" charset="0"/>
                <a:cs typeface="Arial" charset="0"/>
              </a:rPr>
              <a:t>From long-term use of bisphosphonates</a:t>
            </a:r>
          </a:p>
          <a:p>
            <a:pPr marL="288925" indent="-288925">
              <a:lnSpc>
                <a:spcPct val="100000"/>
              </a:lnSpc>
              <a:spcBef>
                <a:spcPts val="0"/>
              </a:spcBef>
              <a:buClr>
                <a:schemeClr val="tx2"/>
              </a:buClr>
              <a:buSzPct val="90000"/>
              <a:buFont typeface="Wingdings" panose="05000000000000000000" pitchFamily="2" charset="2"/>
              <a:buNone/>
            </a:pPr>
            <a:r>
              <a:rPr lang="en-US" dirty="0">
                <a:solidFill>
                  <a:schemeClr val="tx1"/>
                </a:solidFill>
                <a:latin typeface="Arial" charset="0"/>
                <a:cs typeface="Arial" charset="0"/>
              </a:rPr>
              <a:t>     -- </a:t>
            </a:r>
            <a:r>
              <a:rPr lang="en-US" b="1" dirty="0">
                <a:solidFill>
                  <a:srgbClr val="FFC000"/>
                </a:solidFill>
                <a:latin typeface="Arial" charset="0"/>
                <a:cs typeface="Arial" charset="0"/>
              </a:rPr>
              <a:t>Cancer</a:t>
            </a:r>
            <a:r>
              <a:rPr lang="en-US" dirty="0">
                <a:solidFill>
                  <a:schemeClr val="tx1"/>
                </a:solidFill>
                <a:latin typeface="Arial" charset="0"/>
                <a:cs typeface="Arial" charset="0"/>
              </a:rPr>
              <a:t> meds (</a:t>
            </a:r>
            <a:r>
              <a:rPr lang="en-US" b="1" dirty="0">
                <a:solidFill>
                  <a:srgbClr val="FFC000"/>
                </a:solidFill>
                <a:latin typeface="Arial" charset="0"/>
                <a:cs typeface="Arial" charset="0"/>
              </a:rPr>
              <a:t>Zometa</a:t>
            </a:r>
            <a:r>
              <a:rPr lang="en-US" dirty="0">
                <a:solidFill>
                  <a:schemeClr val="tx1"/>
                </a:solidFill>
                <a:latin typeface="Arial" charset="0"/>
                <a:cs typeface="Arial" charset="0"/>
              </a:rPr>
              <a:t>, </a:t>
            </a:r>
            <a:r>
              <a:rPr lang="en-US" b="1" dirty="0">
                <a:solidFill>
                  <a:srgbClr val="FFC000"/>
                </a:solidFill>
                <a:latin typeface="Arial" charset="0"/>
                <a:cs typeface="Arial" charset="0"/>
              </a:rPr>
              <a:t>Aredia</a:t>
            </a:r>
            <a:r>
              <a:rPr lang="en-US" dirty="0">
                <a:solidFill>
                  <a:schemeClr val="tx1"/>
                </a:solidFill>
                <a:latin typeface="Arial" charset="0"/>
                <a:cs typeface="Arial" charset="0"/>
              </a:rPr>
              <a:t>) for metastasis (risk = 6-10%;</a:t>
            </a:r>
          </a:p>
          <a:p>
            <a:pPr marL="288925" indent="-288925">
              <a:lnSpc>
                <a:spcPct val="100000"/>
              </a:lnSpc>
              <a:spcBef>
                <a:spcPts val="0"/>
              </a:spcBef>
              <a:buClr>
                <a:schemeClr val="tx2"/>
              </a:buClr>
              <a:buSzPct val="90000"/>
              <a:buFont typeface="Wingdings" panose="05000000000000000000" pitchFamily="2" charset="2"/>
              <a:buNone/>
            </a:pPr>
            <a:r>
              <a:rPr lang="en-US" dirty="0">
                <a:solidFill>
                  <a:schemeClr val="tx1"/>
                </a:solidFill>
                <a:latin typeface="Arial" charset="0"/>
                <a:cs typeface="Arial" charset="0"/>
              </a:rPr>
              <a:t>         highest risk: </a:t>
            </a:r>
            <a:r>
              <a:rPr lang="en-US" b="1" dirty="0">
                <a:solidFill>
                  <a:srgbClr val="FFC000"/>
                </a:solidFill>
                <a:latin typeface="Arial" charset="0"/>
                <a:cs typeface="Arial" charset="0"/>
              </a:rPr>
              <a:t>multiple myeloma</a:t>
            </a:r>
            <a:endParaRPr lang="en-US" dirty="0">
              <a:solidFill>
                <a:schemeClr val="tx1"/>
              </a:solidFill>
              <a:latin typeface="Arial" charset="0"/>
              <a:cs typeface="Arial" charset="0"/>
            </a:endParaRPr>
          </a:p>
          <a:p>
            <a:pPr marL="288925" indent="-288925">
              <a:spcAft>
                <a:spcPts val="600"/>
              </a:spcAft>
              <a:buClr>
                <a:schemeClr val="tx2"/>
              </a:buClr>
              <a:buSzPct val="90000"/>
              <a:buFont typeface="Wingdings" panose="05000000000000000000" pitchFamily="2" charset="2"/>
              <a:buNone/>
            </a:pPr>
            <a:r>
              <a:rPr lang="en-US" dirty="0">
                <a:solidFill>
                  <a:schemeClr val="tx1"/>
                </a:solidFill>
                <a:latin typeface="Arial" charset="0"/>
                <a:cs typeface="Arial" charset="0"/>
              </a:rPr>
              <a:t>     -- </a:t>
            </a:r>
            <a:r>
              <a:rPr lang="en-US" b="1" dirty="0">
                <a:solidFill>
                  <a:srgbClr val="FFC000"/>
                </a:solidFill>
                <a:latin typeface="Arial" charset="0"/>
                <a:cs typeface="Arial" charset="0"/>
              </a:rPr>
              <a:t>Osteoporosis</a:t>
            </a:r>
            <a:r>
              <a:rPr lang="en-US" dirty="0">
                <a:solidFill>
                  <a:schemeClr val="tx1"/>
                </a:solidFill>
                <a:latin typeface="Arial" charset="0"/>
                <a:cs typeface="Arial" charset="0"/>
              </a:rPr>
              <a:t> meds (</a:t>
            </a:r>
            <a:r>
              <a:rPr lang="en-US" b="1" dirty="0">
                <a:solidFill>
                  <a:srgbClr val="FFC000"/>
                </a:solidFill>
                <a:latin typeface="Arial" charset="0"/>
                <a:cs typeface="Arial" charset="0"/>
              </a:rPr>
              <a:t>Fosamax</a:t>
            </a:r>
            <a:r>
              <a:rPr lang="en-US" dirty="0">
                <a:solidFill>
                  <a:schemeClr val="tx1"/>
                </a:solidFill>
                <a:latin typeface="Arial" charset="0"/>
                <a:cs typeface="Arial" charset="0"/>
              </a:rPr>
              <a:t>, etc.); risk = 1:14,000 – 1:100,000</a:t>
            </a:r>
          </a:p>
          <a:p>
            <a:pPr>
              <a:spcBef>
                <a:spcPts val="0"/>
              </a:spcBef>
              <a:buClr>
                <a:schemeClr val="tx2"/>
              </a:buClr>
              <a:buSzPct val="90000"/>
            </a:pPr>
            <a:r>
              <a:rPr lang="en-US" dirty="0">
                <a:solidFill>
                  <a:schemeClr val="tx1"/>
                </a:solidFill>
                <a:latin typeface="Arial" charset="0"/>
                <a:cs typeface="Arial" charset="0"/>
              </a:rPr>
              <a:t> </a:t>
            </a:r>
            <a:r>
              <a:rPr lang="en-US" b="1" dirty="0">
                <a:solidFill>
                  <a:srgbClr val="FFC000"/>
                </a:solidFill>
                <a:latin typeface="Arial" charset="0"/>
                <a:cs typeface="Arial" charset="0"/>
              </a:rPr>
              <a:t>Antiresorptive</a:t>
            </a:r>
            <a:r>
              <a:rPr lang="en-US" dirty="0">
                <a:solidFill>
                  <a:schemeClr val="tx1"/>
                </a:solidFill>
                <a:latin typeface="Arial" charset="0"/>
                <a:cs typeface="Arial" charset="0"/>
              </a:rPr>
              <a:t> and </a:t>
            </a:r>
            <a:r>
              <a:rPr lang="en-US" b="1" dirty="0">
                <a:solidFill>
                  <a:srgbClr val="FFC000"/>
                </a:solidFill>
                <a:latin typeface="Arial" charset="0"/>
                <a:cs typeface="Arial" charset="0"/>
              </a:rPr>
              <a:t>antiangiogenic agents</a:t>
            </a:r>
            <a:r>
              <a:rPr lang="en-US" dirty="0">
                <a:solidFill>
                  <a:schemeClr val="tx1"/>
                </a:solidFill>
                <a:latin typeface="Arial" charset="0"/>
                <a:cs typeface="Arial" charset="0"/>
              </a:rPr>
              <a:t>, </a:t>
            </a:r>
          </a:p>
          <a:p>
            <a:pPr marL="0" indent="0">
              <a:spcBef>
                <a:spcPts val="0"/>
              </a:spcBef>
              <a:buClr>
                <a:schemeClr val="tx2"/>
              </a:buClr>
              <a:buSzPct val="90000"/>
              <a:buNone/>
            </a:pPr>
            <a:r>
              <a:rPr lang="en-US" dirty="0">
                <a:solidFill>
                  <a:schemeClr val="tx1"/>
                </a:solidFill>
                <a:latin typeface="Arial" charset="0"/>
                <a:cs typeface="Arial" charset="0"/>
              </a:rPr>
              <a:t>     i.e. </a:t>
            </a:r>
            <a:r>
              <a:rPr lang="en-US" b="1" dirty="0">
                <a:solidFill>
                  <a:srgbClr val="FFC000"/>
                </a:solidFill>
                <a:latin typeface="Arial" charset="0"/>
                <a:cs typeface="Arial" charset="0"/>
              </a:rPr>
              <a:t>monoclonal antibodies </a:t>
            </a:r>
            <a:r>
              <a:rPr lang="en-US" dirty="0">
                <a:solidFill>
                  <a:schemeClr val="tx1"/>
                </a:solidFill>
                <a:latin typeface="Arial" charset="0"/>
                <a:cs typeface="Arial" charset="0"/>
              </a:rPr>
              <a:t>targeting vascular </a:t>
            </a:r>
          </a:p>
          <a:p>
            <a:pPr marL="0" indent="0">
              <a:spcBef>
                <a:spcPts val="0"/>
              </a:spcBef>
              <a:buClr>
                <a:schemeClr val="tx2"/>
              </a:buClr>
              <a:buSzPct val="90000"/>
              <a:buNone/>
            </a:pPr>
            <a:r>
              <a:rPr lang="en-US" dirty="0">
                <a:solidFill>
                  <a:schemeClr val="tx1"/>
                </a:solidFill>
                <a:latin typeface="Arial" charset="0"/>
                <a:cs typeface="Arial" charset="0"/>
              </a:rPr>
              <a:t>     endothelial growth factor (</a:t>
            </a:r>
            <a:r>
              <a:rPr lang="en-US" b="1" dirty="0">
                <a:solidFill>
                  <a:srgbClr val="FFC000"/>
                </a:solidFill>
                <a:latin typeface="Arial" charset="0"/>
                <a:cs typeface="Arial" charset="0"/>
              </a:rPr>
              <a:t>VEGF</a:t>
            </a:r>
            <a:r>
              <a:rPr lang="en-US" dirty="0">
                <a:solidFill>
                  <a:schemeClr val="tx1"/>
                </a:solidFill>
                <a:latin typeface="Arial" charset="0"/>
                <a:cs typeface="Arial" charset="0"/>
              </a:rPr>
              <a:t>) receptors</a:t>
            </a:r>
          </a:p>
          <a:p>
            <a:pPr marL="0" indent="0">
              <a:spcBef>
                <a:spcPts val="0"/>
              </a:spcBef>
              <a:buClr>
                <a:schemeClr val="tx2"/>
              </a:buClr>
              <a:buSzPct val="90000"/>
              <a:buNone/>
            </a:pPr>
            <a:r>
              <a:rPr lang="en-US" dirty="0">
                <a:solidFill>
                  <a:schemeClr val="tx1"/>
                </a:solidFill>
                <a:latin typeface="Arial" charset="0"/>
                <a:cs typeface="Arial" charset="0"/>
              </a:rPr>
              <a:t>      -- </a:t>
            </a:r>
            <a:r>
              <a:rPr lang="en-US" b="1" dirty="0">
                <a:solidFill>
                  <a:srgbClr val="FFC000"/>
                </a:solidFill>
                <a:latin typeface="Arial" charset="0"/>
                <a:cs typeface="Arial" charset="0"/>
              </a:rPr>
              <a:t>Denosumab</a:t>
            </a:r>
            <a:r>
              <a:rPr lang="en-US" dirty="0">
                <a:solidFill>
                  <a:schemeClr val="tx1"/>
                </a:solidFill>
                <a:latin typeface="Arial" charset="0"/>
                <a:cs typeface="Arial" charset="0"/>
              </a:rPr>
              <a:t> inhibits RANKL, RANKL is needed to</a:t>
            </a:r>
          </a:p>
          <a:p>
            <a:pPr marL="0" indent="0">
              <a:spcBef>
                <a:spcPts val="0"/>
              </a:spcBef>
              <a:buClr>
                <a:schemeClr val="tx2"/>
              </a:buClr>
              <a:buSzPct val="90000"/>
              <a:buNone/>
            </a:pPr>
            <a:r>
              <a:rPr lang="en-US" dirty="0">
                <a:solidFill>
                  <a:schemeClr val="tx1"/>
                </a:solidFill>
                <a:latin typeface="Arial" charset="0"/>
                <a:cs typeface="Arial" charset="0"/>
              </a:rPr>
              <a:t>         activate osteoclasts *</a:t>
            </a:r>
          </a:p>
          <a:p>
            <a:pPr>
              <a:spcBef>
                <a:spcPts val="0"/>
              </a:spcBef>
              <a:buClr>
                <a:schemeClr val="tx2"/>
              </a:buClr>
              <a:buSzPct val="90000"/>
            </a:pPr>
            <a:r>
              <a:rPr lang="en-US" dirty="0">
                <a:solidFill>
                  <a:schemeClr val="tx1"/>
                </a:solidFill>
                <a:latin typeface="Arial" charset="0"/>
                <a:cs typeface="Arial" charset="0"/>
              </a:rPr>
              <a:t> Special problem with Vit D deficiency?</a:t>
            </a:r>
          </a:p>
        </p:txBody>
      </p:sp>
      <p:pic>
        <p:nvPicPr>
          <p:cNvPr id="16" name="Picture 9">
            <a:extLst>
              <a:ext uri="{FF2B5EF4-FFF2-40B4-BE49-F238E27FC236}">
                <a16:creationId xmlns:a16="http://schemas.microsoft.com/office/drawing/2014/main" id="{8B646DF8-A25F-4825-BD58-E9B6E12350D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9948"/>
          <a:stretch/>
        </p:blipFill>
        <p:spPr bwMode="auto">
          <a:xfrm>
            <a:off x="7168955" y="4818469"/>
            <a:ext cx="2051245" cy="1887130"/>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6" descr="JB6+7 002">
            <a:extLst>
              <a:ext uri="{FF2B5EF4-FFF2-40B4-BE49-F238E27FC236}">
                <a16:creationId xmlns:a16="http://schemas.microsoft.com/office/drawing/2014/main" id="{FD05153A-97E4-4325-AD21-292B822BDB39}"/>
              </a:ext>
            </a:extLst>
          </p:cNvPr>
          <p:cNvPicPr>
            <a:picLocks noChangeAspect="1" noChangeArrowheads="1"/>
          </p:cNvPicPr>
          <p:nvPr/>
        </p:nvPicPr>
        <p:blipFill>
          <a:blip r:embed="rId3" cstate="print">
            <a:lum bright="-24000"/>
            <a:extLst>
              <a:ext uri="{28A0092B-C50C-407E-A947-70E740481C1C}">
                <a14:useLocalDpi xmlns:a14="http://schemas.microsoft.com/office/drawing/2010/main" val="0"/>
              </a:ext>
            </a:extLst>
          </a:blip>
          <a:srcRect/>
          <a:stretch>
            <a:fillRect/>
          </a:stretch>
        </p:blipFill>
        <p:spPr bwMode="auto">
          <a:xfrm>
            <a:off x="9263246" y="2667000"/>
            <a:ext cx="2807969" cy="1804907"/>
          </a:xfrm>
          <a:prstGeom prst="rect">
            <a:avLst/>
          </a:prstGeom>
          <a:noFill/>
          <a:ln w="9525">
            <a:solidFill>
              <a:schemeClr val="tx2"/>
            </a:solidFill>
            <a:miter lim="800000"/>
            <a:headEnd/>
            <a:tailEnd/>
          </a:ln>
        </p:spPr>
      </p:pic>
      <p:sp>
        <p:nvSpPr>
          <p:cNvPr id="19" name="Text Box 4">
            <a:extLst>
              <a:ext uri="{FF2B5EF4-FFF2-40B4-BE49-F238E27FC236}">
                <a16:creationId xmlns:a16="http://schemas.microsoft.com/office/drawing/2014/main" id="{35141329-036E-425F-BD72-64AACFD1B6AF}"/>
              </a:ext>
            </a:extLst>
          </p:cNvPr>
          <p:cNvSpPr txBox="1">
            <a:spLocks noChangeArrowheads="1"/>
          </p:cNvSpPr>
          <p:nvPr/>
        </p:nvSpPr>
        <p:spPr bwMode="auto">
          <a:xfrm>
            <a:off x="9296400" y="3983118"/>
            <a:ext cx="2819117" cy="538836"/>
          </a:xfrm>
          <a:prstGeom prst="rect">
            <a:avLst/>
          </a:prstGeom>
          <a:noFill/>
          <a:ln w="9525">
            <a:noFill/>
            <a:miter lim="800000"/>
            <a:headEnd/>
            <a:tailEnd/>
          </a:ln>
          <a:effectLst/>
        </p:spPr>
        <p:txBody>
          <a:bodyPr wrap="square">
            <a:spAutoFit/>
          </a:bodyPr>
          <a:lstStyle/>
          <a:p>
            <a:pPr algn="ctr"/>
            <a:r>
              <a:rPr lang="en-US" sz="1400" b="1" dirty="0">
                <a:effectLst>
                  <a:outerShdw blurRad="38100" dist="38100" dir="2700000" algn="tl">
                    <a:srgbClr val="000000"/>
                  </a:outerShdw>
                </a:effectLst>
                <a:latin typeface="Arial" charset="0"/>
              </a:rPr>
              <a:t>Alveolar sequestration, </a:t>
            </a:r>
          </a:p>
          <a:p>
            <a:pPr algn="ctr"/>
            <a:r>
              <a:rPr lang="en-US" sz="1400" b="1" dirty="0">
                <a:effectLst>
                  <a:outerShdw blurRad="38100" dist="38100" dir="2700000" algn="tl">
                    <a:srgbClr val="000000"/>
                  </a:outerShdw>
                </a:effectLst>
                <a:latin typeface="Arial" charset="0"/>
              </a:rPr>
              <a:t>started with RCT</a:t>
            </a:r>
          </a:p>
        </p:txBody>
      </p:sp>
      <p:grpSp>
        <p:nvGrpSpPr>
          <p:cNvPr id="22" name="Group 21">
            <a:extLst>
              <a:ext uri="{FF2B5EF4-FFF2-40B4-BE49-F238E27FC236}">
                <a16:creationId xmlns:a16="http://schemas.microsoft.com/office/drawing/2014/main" id="{6EBEA12C-70A0-47EC-B478-BC948CB138E8}"/>
              </a:ext>
            </a:extLst>
          </p:cNvPr>
          <p:cNvGrpSpPr/>
          <p:nvPr/>
        </p:nvGrpSpPr>
        <p:grpSpPr>
          <a:xfrm>
            <a:off x="304800" y="1224082"/>
            <a:ext cx="3825381" cy="5481517"/>
            <a:chOff x="289419" y="1180194"/>
            <a:chExt cx="4748784" cy="6799470"/>
          </a:xfrm>
        </p:grpSpPr>
        <p:grpSp>
          <p:nvGrpSpPr>
            <p:cNvPr id="10" name="Group 9">
              <a:extLst>
                <a:ext uri="{FF2B5EF4-FFF2-40B4-BE49-F238E27FC236}">
                  <a16:creationId xmlns:a16="http://schemas.microsoft.com/office/drawing/2014/main" id="{AC505ED0-14BD-445E-9E6E-DD0753C6B394}"/>
                </a:ext>
              </a:extLst>
            </p:cNvPr>
            <p:cNvGrpSpPr/>
            <p:nvPr/>
          </p:nvGrpSpPr>
          <p:grpSpPr>
            <a:xfrm>
              <a:off x="289419" y="1180194"/>
              <a:ext cx="3512289" cy="4383787"/>
              <a:chOff x="5555511" y="1328159"/>
              <a:chExt cx="3512289" cy="4383787"/>
            </a:xfrm>
          </p:grpSpPr>
          <p:pic>
            <p:nvPicPr>
              <p:cNvPr id="11" name="Picture 5">
                <a:extLst>
                  <a:ext uri="{FF2B5EF4-FFF2-40B4-BE49-F238E27FC236}">
                    <a16:creationId xmlns:a16="http://schemas.microsoft.com/office/drawing/2014/main" id="{50349530-DF30-4DA8-9ACA-61F40D825BB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5562599" y="1328159"/>
                <a:ext cx="3505201" cy="2324345"/>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8">
                <a:extLst>
                  <a:ext uri="{FF2B5EF4-FFF2-40B4-BE49-F238E27FC236}">
                    <a16:creationId xmlns:a16="http://schemas.microsoft.com/office/drawing/2014/main" id="{C1C94A3D-B60C-48FC-B0EF-AFF301CE16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599" y="3667119"/>
                <a:ext cx="3505200" cy="2016247"/>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id="{5B468D3A-B6C2-4DAF-B615-46895A8C306D}"/>
                  </a:ext>
                </a:extLst>
              </p:cNvPr>
              <p:cNvSpPr txBox="1"/>
              <p:nvPr/>
            </p:nvSpPr>
            <p:spPr>
              <a:xfrm>
                <a:off x="5860678" y="1328159"/>
                <a:ext cx="2940478" cy="338555"/>
              </a:xfrm>
              <a:prstGeom prst="rect">
                <a:avLst/>
              </a:prstGeom>
              <a:noFill/>
            </p:spPr>
            <p:txBody>
              <a:bodyPr wrap="square" rtlCol="0">
                <a:spAutoFit/>
              </a:bodyPr>
              <a:lstStyle/>
              <a:p>
                <a:pPr algn="ctr"/>
                <a:r>
                  <a:rPr lang="en-US" sz="1600" b="1" dirty="0">
                    <a:solidFill>
                      <a:prstClr val="white"/>
                    </a:solidFill>
                    <a:effectLst>
                      <a:outerShdw blurRad="38100" dist="38100" dir="2700000" algn="tl">
                        <a:srgbClr val="000000">
                          <a:alpha val="43137"/>
                        </a:srgbClr>
                      </a:outerShdw>
                    </a:effectLst>
                    <a:latin typeface="Arial" pitchFamily="34" charset="0"/>
                    <a:cs typeface="Arial" pitchFamily="34" charset="0"/>
                  </a:rPr>
                  <a:t> Exposed mandibular bone</a:t>
                </a:r>
              </a:p>
            </p:txBody>
          </p:sp>
          <p:sp>
            <p:nvSpPr>
              <p:cNvPr id="14" name="TextBox 13">
                <a:extLst>
                  <a:ext uri="{FF2B5EF4-FFF2-40B4-BE49-F238E27FC236}">
                    <a16:creationId xmlns:a16="http://schemas.microsoft.com/office/drawing/2014/main" id="{0B685682-5F4F-44B6-A568-1FB3245F55F7}"/>
                  </a:ext>
                </a:extLst>
              </p:cNvPr>
              <p:cNvSpPr txBox="1"/>
              <p:nvPr/>
            </p:nvSpPr>
            <p:spPr>
              <a:xfrm>
                <a:off x="5555511" y="5291994"/>
                <a:ext cx="3512287" cy="419952"/>
              </a:xfrm>
              <a:prstGeom prst="rect">
                <a:avLst/>
              </a:prstGeom>
              <a:noFill/>
            </p:spPr>
            <p:txBody>
              <a:bodyPr wrap="square" rtlCol="0">
                <a:spAutoFit/>
              </a:bodyPr>
              <a:lstStyle/>
              <a:p>
                <a:pPr algn="ctr"/>
                <a:r>
                  <a:rPr lang="en-US" sz="1600" b="1" dirty="0">
                    <a:solidFill>
                      <a:prstClr val="white"/>
                    </a:solidFill>
                    <a:effectLst>
                      <a:outerShdw blurRad="38100" dist="38100" dir="2700000" algn="tl">
                        <a:srgbClr val="000000">
                          <a:alpha val="43137"/>
                        </a:srgbClr>
                      </a:outerShdw>
                    </a:effectLst>
                    <a:latin typeface="Arial" pitchFamily="34" charset="0"/>
                    <a:cs typeface="Arial" pitchFamily="34" charset="0"/>
                  </a:rPr>
                  <a:t>Same patient as above</a:t>
                </a:r>
              </a:p>
            </p:txBody>
          </p:sp>
        </p:grpSp>
        <p:pic>
          <p:nvPicPr>
            <p:cNvPr id="21" name="Picture 20">
              <a:extLst>
                <a:ext uri="{FF2B5EF4-FFF2-40B4-BE49-F238E27FC236}">
                  <a16:creationId xmlns:a16="http://schemas.microsoft.com/office/drawing/2014/main" id="{CAF4C947-1AC0-4ACE-9A83-0EDACDD126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9419" y="5638800"/>
              <a:ext cx="4748784" cy="2340864"/>
            </a:xfrm>
            <a:prstGeom prst="rect">
              <a:avLst/>
            </a:prstGeom>
            <a:ln>
              <a:solidFill>
                <a:schemeClr val="accent1"/>
              </a:solidFill>
            </a:ln>
          </p:spPr>
        </p:pic>
      </p:grpSp>
      <p:pic>
        <p:nvPicPr>
          <p:cNvPr id="23" name="Picture 7">
            <a:extLst>
              <a:ext uri="{FF2B5EF4-FFF2-40B4-BE49-F238E27FC236}">
                <a16:creationId xmlns:a16="http://schemas.microsoft.com/office/drawing/2014/main" id="{838EC3AD-D0F4-45E3-84FD-242061F1C9A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00549" y="4818469"/>
            <a:ext cx="2898038" cy="1887130"/>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extLst>
              <a:ext uri="{FF2B5EF4-FFF2-40B4-BE49-F238E27FC236}">
                <a16:creationId xmlns:a16="http://schemas.microsoft.com/office/drawing/2014/main" id="{EE265C17-260D-4E59-8951-8BE6B4B70C2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63245" y="4572000"/>
            <a:ext cx="2807969" cy="1900490"/>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 Box 4">
            <a:extLst>
              <a:ext uri="{FF2B5EF4-FFF2-40B4-BE49-F238E27FC236}">
                <a16:creationId xmlns:a16="http://schemas.microsoft.com/office/drawing/2014/main" id="{AA2256C2-0A92-4CD6-8007-12AD729A650C}"/>
              </a:ext>
            </a:extLst>
          </p:cNvPr>
          <p:cNvSpPr txBox="1">
            <a:spLocks noChangeArrowheads="1"/>
          </p:cNvSpPr>
          <p:nvPr/>
        </p:nvSpPr>
        <p:spPr bwMode="auto">
          <a:xfrm>
            <a:off x="9263245" y="5983700"/>
            <a:ext cx="2819117" cy="523220"/>
          </a:xfrm>
          <a:prstGeom prst="rect">
            <a:avLst/>
          </a:prstGeom>
          <a:noFill/>
          <a:ln w="9525">
            <a:noFill/>
            <a:miter lim="800000"/>
            <a:headEnd/>
            <a:tailEnd/>
          </a:ln>
          <a:effectLst/>
        </p:spPr>
        <p:txBody>
          <a:bodyPr wrap="square">
            <a:spAutoFit/>
          </a:bodyPr>
          <a:lstStyle/>
          <a:p>
            <a:pPr algn="ctr"/>
            <a:r>
              <a:rPr lang="en-US" sz="1400" b="1" dirty="0">
                <a:effectLst>
                  <a:outerShdw blurRad="38100" dist="38100" dir="2700000" algn="tl">
                    <a:srgbClr val="000000"/>
                  </a:outerShdw>
                </a:effectLst>
                <a:latin typeface="Arial" charset="0"/>
              </a:rPr>
              <a:t>Bony sequestrum covered by bacteria</a:t>
            </a:r>
          </a:p>
        </p:txBody>
      </p:sp>
      <p:sp>
        <p:nvSpPr>
          <p:cNvPr id="26" name="TextBox 25">
            <a:extLst>
              <a:ext uri="{FF2B5EF4-FFF2-40B4-BE49-F238E27FC236}">
                <a16:creationId xmlns:a16="http://schemas.microsoft.com/office/drawing/2014/main" id="{FA054CE5-0590-4491-8CDD-B5AD7AF549E9}"/>
              </a:ext>
            </a:extLst>
          </p:cNvPr>
          <p:cNvSpPr txBox="1"/>
          <p:nvPr/>
        </p:nvSpPr>
        <p:spPr>
          <a:xfrm>
            <a:off x="3244908" y="4471907"/>
            <a:ext cx="5851282" cy="307777"/>
          </a:xfrm>
          <a:prstGeom prst="rect">
            <a:avLst/>
          </a:prstGeom>
          <a:noFill/>
        </p:spPr>
        <p:txBody>
          <a:bodyPr wrap="none" rtlCol="0">
            <a:spAutoFit/>
          </a:bodyPr>
          <a:lstStyle/>
          <a:p>
            <a:r>
              <a:rPr lang="en-US" sz="1400" dirty="0"/>
              <a:t>* receptor activator of nuclear factor kB (RANK)-RANK ligand (RANKL) </a:t>
            </a:r>
          </a:p>
        </p:txBody>
      </p:sp>
    </p:spTree>
    <p:extLst>
      <p:ext uri="{BB962C8B-B14F-4D97-AF65-F5344CB8AC3E}">
        <p14:creationId xmlns:p14="http://schemas.microsoft.com/office/powerpoint/2010/main" val="43675849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3134363-FDF4-47DB-AF29-2A7A6EA67C4C}"/>
              </a:ext>
            </a:extLst>
          </p:cNvPr>
          <p:cNvSpPr/>
          <p:nvPr/>
        </p:nvSpPr>
        <p:spPr bwMode="auto">
          <a:xfrm>
            <a:off x="0" y="-39211"/>
            <a:ext cx="12192000" cy="6888776"/>
          </a:xfrm>
          <a:prstGeom prst="rect">
            <a:avLst/>
          </a:prstGeom>
          <a:gradFill flip="none" rotWithShape="1">
            <a:gsLst>
              <a:gs pos="49000">
                <a:srgbClr val="D87512">
                  <a:lumMod val="99000"/>
                </a:srgbClr>
              </a:gs>
              <a:gs pos="27000">
                <a:srgbClr val="993300"/>
              </a:gs>
              <a:gs pos="7000">
                <a:srgbClr val="663300"/>
              </a:gs>
              <a:gs pos="96000">
                <a:srgbClr val="F8C996"/>
              </a:gs>
              <a:gs pos="73000">
                <a:srgbClr val="642100"/>
              </a:gs>
            </a:gsLst>
            <a:lin ang="5400000" scaled="0"/>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b="1" dirty="0">
                <a:solidFill>
                  <a:srgbClr val="FFFFFF"/>
                </a:solidFill>
                <a:effectLst>
                  <a:outerShdw blurRad="38100" dist="38100" dir="2700000" algn="tl">
                    <a:srgbClr val="000000">
                      <a:alpha val="43137"/>
                    </a:srgbClr>
                  </a:outerShdw>
                </a:effectLst>
                <a:latin typeface="Arial" charset="0"/>
                <a:cs typeface="Arial" charset="0"/>
              </a:rPr>
              <a:t> </a:t>
            </a:r>
          </a:p>
        </p:txBody>
      </p:sp>
      <p:sp>
        <p:nvSpPr>
          <p:cNvPr id="24" name="Rectangle 23">
            <a:extLst>
              <a:ext uri="{FF2B5EF4-FFF2-40B4-BE49-F238E27FC236}">
                <a16:creationId xmlns:a16="http://schemas.microsoft.com/office/drawing/2014/main" id="{1535ADC5-AD03-4E88-B09C-159363EBBDED}"/>
              </a:ext>
            </a:extLst>
          </p:cNvPr>
          <p:cNvSpPr/>
          <p:nvPr/>
        </p:nvSpPr>
        <p:spPr>
          <a:xfrm>
            <a:off x="0" y="1586"/>
            <a:ext cx="12140648" cy="6856414"/>
          </a:xfrm>
          <a:prstGeom prst="rect">
            <a:avLst/>
          </a:prstGeom>
          <a:noFill/>
          <a:ln w="88900">
            <a:gradFill flip="none" rotWithShape="1">
              <a:gsLst>
                <a:gs pos="0">
                  <a:srgbClr val="D6B19C"/>
                </a:gs>
                <a:gs pos="30000">
                  <a:srgbClr val="D49E6C"/>
                </a:gs>
                <a:gs pos="70000">
                  <a:srgbClr val="A65528"/>
                </a:gs>
                <a:gs pos="100000">
                  <a:srgbClr val="663012"/>
                </a:gs>
              </a:gsLst>
              <a:lin ang="13500000" scaled="0"/>
              <a:tileRect/>
            </a:gra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5" name="Group 24">
            <a:extLst>
              <a:ext uri="{FF2B5EF4-FFF2-40B4-BE49-F238E27FC236}">
                <a16:creationId xmlns:a16="http://schemas.microsoft.com/office/drawing/2014/main" id="{C1A7B0B3-23EC-48E9-80AD-A953F7D6F900}"/>
              </a:ext>
            </a:extLst>
          </p:cNvPr>
          <p:cNvGrpSpPr/>
          <p:nvPr/>
        </p:nvGrpSpPr>
        <p:grpSpPr>
          <a:xfrm>
            <a:off x="10177983" y="6495394"/>
            <a:ext cx="1866222" cy="255921"/>
            <a:chOff x="7125378" y="6464808"/>
            <a:chExt cx="1866222" cy="274320"/>
          </a:xfrm>
        </p:grpSpPr>
        <p:sp>
          <p:nvSpPr>
            <p:cNvPr id="26" name="Action Button: Back or Previous 18">
              <a:hlinkClick r:id="" action="ppaction://hlinkshowjump?jump=previousslide" highlightClick="1"/>
              <a:extLst>
                <a:ext uri="{FF2B5EF4-FFF2-40B4-BE49-F238E27FC236}">
                  <a16:creationId xmlns:a16="http://schemas.microsoft.com/office/drawing/2014/main" id="{3E43B2B2-66B6-41F3-99CF-E795FCB8B91B}"/>
                </a:ext>
              </a:extLst>
            </p:cNvPr>
            <p:cNvSpPr/>
            <p:nvPr/>
          </p:nvSpPr>
          <p:spPr>
            <a:xfrm>
              <a:off x="8001000" y="6464808"/>
              <a:ext cx="457200" cy="274320"/>
            </a:xfrm>
            <a:prstGeom prst="actionButtonBackPrevious">
              <a:avLst/>
            </a:prstGeom>
            <a:solidFill>
              <a:schemeClr val="bg1">
                <a:alpha val="25000"/>
              </a:schemeClr>
            </a:solidFill>
            <a:ln w="3175">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dirty="0">
                <a:solidFill>
                  <a:prstClr val="white"/>
                </a:solidFill>
                <a:latin typeface="Arial" panose="020B0604020202020204"/>
              </a:endParaRPr>
            </a:p>
          </p:txBody>
        </p:sp>
        <p:sp>
          <p:nvSpPr>
            <p:cNvPr id="27" name="Action Button: Forward or Next 19">
              <a:hlinkClick r:id="" action="ppaction://hlinkshowjump?jump=nextslide" highlightClick="1"/>
              <a:extLst>
                <a:ext uri="{FF2B5EF4-FFF2-40B4-BE49-F238E27FC236}">
                  <a16:creationId xmlns:a16="http://schemas.microsoft.com/office/drawing/2014/main" id="{82DE5EC9-AB68-4E55-A804-11BA51C12D06}"/>
                </a:ext>
              </a:extLst>
            </p:cNvPr>
            <p:cNvSpPr/>
            <p:nvPr/>
          </p:nvSpPr>
          <p:spPr>
            <a:xfrm>
              <a:off x="8534400" y="6464808"/>
              <a:ext cx="457200" cy="274320"/>
            </a:xfrm>
            <a:prstGeom prst="actionButtonForwardNext">
              <a:avLst/>
            </a:prstGeom>
            <a:solidFill>
              <a:schemeClr val="bg1">
                <a:alpha val="25000"/>
              </a:schemeClr>
            </a:solidFill>
            <a:ln w="3175">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dirty="0">
                <a:solidFill>
                  <a:prstClr val="white"/>
                </a:solidFill>
                <a:latin typeface="Arial" panose="020B0604020202020204"/>
              </a:endParaRPr>
            </a:p>
          </p:txBody>
        </p:sp>
        <p:sp>
          <p:nvSpPr>
            <p:cNvPr id="28" name="Action Button: Home 20">
              <a:hlinkClick r:id="" action="ppaction://hlinkshowjump?jump=firstslide" highlightClick="1"/>
              <a:extLst>
                <a:ext uri="{FF2B5EF4-FFF2-40B4-BE49-F238E27FC236}">
                  <a16:creationId xmlns:a16="http://schemas.microsoft.com/office/drawing/2014/main" id="{6C5C6FD7-6240-43D1-8C87-C5588FA9D405}"/>
                </a:ext>
              </a:extLst>
            </p:cNvPr>
            <p:cNvSpPr/>
            <p:nvPr/>
          </p:nvSpPr>
          <p:spPr>
            <a:xfrm>
              <a:off x="7569708" y="6464808"/>
              <a:ext cx="355092" cy="274320"/>
            </a:xfrm>
            <a:prstGeom prst="actionButtonHome">
              <a:avLst/>
            </a:prstGeom>
            <a:solidFill>
              <a:schemeClr val="bg1">
                <a:alpha val="25000"/>
              </a:schemeClr>
            </a:solidFill>
            <a:ln w="3175">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000" dirty="0">
                <a:solidFill>
                  <a:prstClr val="white"/>
                </a:solidFill>
                <a:latin typeface="Arial" panose="020B0604020202020204"/>
              </a:endParaRPr>
            </a:p>
          </p:txBody>
        </p:sp>
        <p:sp>
          <p:nvSpPr>
            <p:cNvPr id="29" name="Action Button: Return 28">
              <a:hlinkClick r:id="" action="ppaction://hlinkshowjump?jump=lastslideviewed" highlightClick="1"/>
              <a:extLst>
                <a:ext uri="{FF2B5EF4-FFF2-40B4-BE49-F238E27FC236}">
                  <a16:creationId xmlns:a16="http://schemas.microsoft.com/office/drawing/2014/main" id="{8BA28B29-4EB8-4DDC-9AC1-F6566D6A2CCF}"/>
                </a:ext>
              </a:extLst>
            </p:cNvPr>
            <p:cNvSpPr/>
            <p:nvPr/>
          </p:nvSpPr>
          <p:spPr>
            <a:xfrm>
              <a:off x="7125378" y="6464808"/>
              <a:ext cx="356452" cy="274320"/>
            </a:xfrm>
            <a:prstGeom prst="actionButtonReturn">
              <a:avLst/>
            </a:prstGeom>
            <a:solidFill>
              <a:schemeClr val="bg1">
                <a:alpha val="25000"/>
              </a:schemeClr>
            </a:solidFill>
            <a:ln w="3175">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000" dirty="0">
                <a:solidFill>
                  <a:prstClr val="white"/>
                </a:solidFill>
                <a:latin typeface="Arial" panose="020B0604020202020204"/>
              </a:endParaRPr>
            </a:p>
          </p:txBody>
        </p:sp>
      </p:grpSp>
      <p:sp>
        <p:nvSpPr>
          <p:cNvPr id="30" name="Rectangle 2">
            <a:extLst>
              <a:ext uri="{FF2B5EF4-FFF2-40B4-BE49-F238E27FC236}">
                <a16:creationId xmlns:a16="http://schemas.microsoft.com/office/drawing/2014/main" id="{8CDDAA3D-342C-42F8-831F-454980BAF01C}"/>
              </a:ext>
            </a:extLst>
          </p:cNvPr>
          <p:cNvSpPr txBox="1">
            <a:spLocks noRot="1" noChangeArrowheads="1"/>
          </p:cNvSpPr>
          <p:nvPr/>
        </p:nvSpPr>
        <p:spPr>
          <a:xfrm>
            <a:off x="1994379" y="974581"/>
            <a:ext cx="8382000" cy="516738"/>
          </a:xfrm>
          <a:prstGeom prst="rect">
            <a:avLst/>
          </a:prstGeom>
          <a:noFill/>
          <a:ln>
            <a:noFill/>
          </a:ln>
        </p:spPr>
        <p:txBody>
          <a:bodyPr vert="horz" lIns="91440" tIns="45720" rIns="91440" bIns="45720" rtlCol="0" anchor="ctr">
            <a:normAutofit fontScale="82500" lnSpcReduction="20000"/>
            <a:scene3d>
              <a:camera prst="orthographicFront"/>
              <a:lightRig rig="threePt" dir="t"/>
            </a:scene3d>
            <a:sp3d extrusionH="57150">
              <a:bevelT w="38100" h="38100" prst="angle"/>
              <a:bevelB w="38100" h="38100" prst="angle"/>
            </a:sp3d>
          </a:bodyPr>
          <a:lstStyle>
            <a:lvl1pPr algn="ctr" defTabSz="685800" rtl="0" eaLnBrk="1" latinLnBrk="0" hangingPunct="1">
              <a:lnSpc>
                <a:spcPct val="90000"/>
              </a:lnSpc>
              <a:spcBef>
                <a:spcPct val="0"/>
              </a:spcBef>
              <a:buNone/>
              <a:defRPr sz="28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defRPr/>
            </a:pPr>
            <a:endParaRPr lang="en-US" sz="4400" b="1" dirty="0">
              <a:solidFill>
                <a:srgbClr val="FFFF00"/>
              </a:solidFill>
              <a:effectLst>
                <a:outerShdw blurRad="38100" dist="38100" dir="2700000" algn="tl">
                  <a:srgbClr val="000000">
                    <a:alpha val="43137"/>
                  </a:srgbClr>
                </a:outerShdw>
              </a:effectLst>
              <a:latin typeface="Arial" charset="0"/>
            </a:endParaRPr>
          </a:p>
        </p:txBody>
      </p:sp>
      <p:sp>
        <p:nvSpPr>
          <p:cNvPr id="31" name="Title 30">
            <a:extLst>
              <a:ext uri="{FF2B5EF4-FFF2-40B4-BE49-F238E27FC236}">
                <a16:creationId xmlns:a16="http://schemas.microsoft.com/office/drawing/2014/main" id="{044B2272-4CE2-49FD-B678-7B875CF55E7A}"/>
              </a:ext>
            </a:extLst>
          </p:cNvPr>
          <p:cNvSpPr>
            <a:spLocks noGrp="1"/>
          </p:cNvSpPr>
          <p:nvPr>
            <p:ph type="title"/>
          </p:nvPr>
        </p:nvSpPr>
        <p:spPr>
          <a:xfrm>
            <a:off x="1497826" y="106686"/>
            <a:ext cx="9246374" cy="1866231"/>
          </a:xfrm>
        </p:spPr>
        <p:txBody>
          <a:bodyPr>
            <a:noAutofit/>
            <a:scene3d>
              <a:camera prst="orthographicFront"/>
              <a:lightRig rig="threePt" dir="t"/>
            </a:scene3d>
            <a:sp3d extrusionH="57150">
              <a:bevelT w="38100" h="38100" prst="angle"/>
              <a:bevelB w="38100" h="38100" prst="angle"/>
            </a:sp3d>
          </a:bodyPr>
          <a:lstStyle/>
          <a:p>
            <a:pPr algn="ctr"/>
            <a:r>
              <a:rPr lang="en-US" sz="6000" b="1" dirty="0">
                <a:solidFill>
                  <a:srgbClr val="FFCC99"/>
                </a:solidFill>
                <a:effectLst>
                  <a:outerShdw blurRad="38100" dist="38100" dir="2700000" algn="tl">
                    <a:srgbClr val="000000">
                      <a:alpha val="43137"/>
                    </a:srgbClr>
                  </a:outerShdw>
                </a:effectLst>
              </a:rPr>
              <a:t>Mouth Jewelry, Tattoos </a:t>
            </a:r>
            <a:br>
              <a:rPr lang="en-US" sz="6000" b="1" dirty="0">
                <a:solidFill>
                  <a:srgbClr val="FFCC99"/>
                </a:solidFill>
                <a:effectLst>
                  <a:outerShdw blurRad="38100" dist="38100" dir="2700000" algn="tl">
                    <a:srgbClr val="000000">
                      <a:alpha val="43137"/>
                    </a:srgbClr>
                  </a:outerShdw>
                </a:effectLst>
              </a:rPr>
            </a:br>
            <a:r>
              <a:rPr lang="en-US" sz="6000" b="1" dirty="0">
                <a:solidFill>
                  <a:srgbClr val="FFCC99"/>
                </a:solidFill>
                <a:effectLst>
                  <a:outerShdw blurRad="38100" dist="38100" dir="2700000" algn="tl">
                    <a:srgbClr val="000000">
                      <a:alpha val="43137"/>
                    </a:srgbClr>
                  </a:outerShdw>
                </a:effectLst>
              </a:rPr>
              <a:t>&amp; “Surgery”</a:t>
            </a:r>
            <a:endParaRPr lang="en-US" sz="4800" b="1" dirty="0">
              <a:solidFill>
                <a:srgbClr val="FFCC99"/>
              </a:solidFill>
              <a:effectLst>
                <a:outerShdw blurRad="38100" dist="38100" dir="2700000" algn="tl">
                  <a:srgbClr val="000000">
                    <a:alpha val="43137"/>
                  </a:srgbClr>
                </a:outerShdw>
              </a:effectLst>
            </a:endParaRPr>
          </a:p>
        </p:txBody>
      </p:sp>
      <p:pic>
        <p:nvPicPr>
          <p:cNvPr id="15" name="Picture 2" descr="https://41.media.tumblr.com/8c80e41099993adb9bad2577902b9d04/tumblr_ng8z30fEdL1u4nuo2o1_500.jpg">
            <a:extLst>
              <a:ext uri="{FF2B5EF4-FFF2-40B4-BE49-F238E27FC236}">
                <a16:creationId xmlns:a16="http://schemas.microsoft.com/office/drawing/2014/main" id="{AEE5781E-7D9A-44D9-8AA0-CD2C2A39D7CF}"/>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a:ext>
            </a:extLst>
          </a:blip>
          <a:srcRect r="-252"/>
          <a:stretch/>
        </p:blipFill>
        <p:spPr bwMode="auto">
          <a:xfrm>
            <a:off x="3962400" y="2209800"/>
            <a:ext cx="4022376" cy="2971800"/>
          </a:xfrm>
          <a:prstGeom prst="rect">
            <a:avLst/>
          </a:prstGeom>
          <a:noFill/>
          <a:effectLst>
            <a:reflection blurRad="6350" stA="50000" endA="300" endPos="38500" dist="50800" dir="5400000" sy="-100000" algn="bl" rotWithShape="0"/>
          </a:effectLst>
          <a:scene3d>
            <a:camera prst="orthographicFront"/>
            <a:lightRig rig="threePt" dir="t"/>
          </a:scene3d>
          <a:sp3d>
            <a:bevelT/>
            <a:bevelB/>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07279012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9314" name="Rectangle 2"/>
          <p:cNvSpPr>
            <a:spLocks noGrp="1" noRot="1" noChangeArrowheads="1"/>
          </p:cNvSpPr>
          <p:nvPr>
            <p:ph type="title"/>
          </p:nvPr>
        </p:nvSpPr>
        <p:spPr>
          <a:xfrm>
            <a:off x="1981200" y="1"/>
            <a:ext cx="8229600" cy="2468563"/>
          </a:xfrm>
          <a:noFill/>
          <a:ln>
            <a:noFill/>
          </a:ln>
          <a:scene3d>
            <a:camera prst="orthographicFront"/>
            <a:lightRig rig="threePt" dir="t"/>
          </a:scene3d>
          <a:sp3d>
            <a:bevelT prst="angle"/>
            <a:bevelB prst="angle"/>
          </a:sp3d>
        </p:spPr>
        <p:txBody>
          <a:bodyPr>
            <a:noAutofit/>
            <a:sp3d extrusionH="57150">
              <a:bevelT w="38100" h="38100" prst="angle"/>
              <a:bevelB w="38100" h="38100" prst="angle"/>
            </a:sp3d>
          </a:bodyPr>
          <a:lstStyle/>
          <a:p>
            <a:pPr algn="ctr" eaLnBrk="1" hangingPunct="1">
              <a:defRPr/>
            </a:pPr>
            <a:r>
              <a:rPr lang="en-US" sz="6000" dirty="0">
                <a:latin typeface="Arial" charset="0"/>
              </a:rPr>
              <a:t>Mouth Tattoos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38600" y="2133600"/>
            <a:ext cx="4476750" cy="3429000"/>
          </a:xfrm>
          <a:prstGeom prst="rect">
            <a:avLst/>
          </a:prstGeom>
          <a:scene3d>
            <a:camera prst="orthographicFront"/>
            <a:lightRig rig="threePt" dir="t"/>
          </a:scene3d>
          <a:sp3d>
            <a:bevelT/>
            <a:bevelB/>
          </a:sp3d>
        </p:spPr>
      </p:pic>
    </p:spTree>
    <p:extLst>
      <p:ext uri="{BB962C8B-B14F-4D97-AF65-F5344CB8AC3E}">
        <p14:creationId xmlns:p14="http://schemas.microsoft.com/office/powerpoint/2010/main" val="16581252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9314" name="Rectangle 2"/>
          <p:cNvSpPr>
            <a:spLocks noGrp="1" noRot="1" noChangeArrowheads="1"/>
          </p:cNvSpPr>
          <p:nvPr>
            <p:ph type="title"/>
          </p:nvPr>
        </p:nvSpPr>
        <p:spPr>
          <a:xfrm>
            <a:off x="1676400" y="28294"/>
            <a:ext cx="8839200" cy="792163"/>
          </a:xfrm>
          <a:noFill/>
          <a:ln>
            <a:noFill/>
          </a:ln>
        </p:spPr>
        <p:txBody>
          <a:bodyPr>
            <a:normAutofit fontScale="90000"/>
          </a:bodyPr>
          <a:lstStyle/>
          <a:p>
            <a:pPr algn="ctr" eaLnBrk="1" hangingPunct="1">
              <a:defRPr/>
            </a:pPr>
            <a:r>
              <a:rPr lang="en-US" sz="3100" dirty="0">
                <a:latin typeface="Arial" charset="0"/>
              </a:rPr>
              <a:t>Tattoos Are No Longer Part of The Drug Culture</a:t>
            </a:r>
            <a:br>
              <a:rPr lang="en-US" dirty="0">
                <a:latin typeface="Arial" charset="0"/>
              </a:rPr>
            </a:br>
            <a:r>
              <a:rPr lang="en-US" sz="2200" dirty="0">
                <a:latin typeface="Arial" charset="0"/>
              </a:rPr>
              <a:t>They’ve Gone Mainstream</a:t>
            </a:r>
          </a:p>
        </p:txBody>
      </p:sp>
      <p:sp>
        <p:nvSpPr>
          <p:cNvPr id="5" name="TextBox 4"/>
          <p:cNvSpPr txBox="1"/>
          <p:nvPr/>
        </p:nvSpPr>
        <p:spPr>
          <a:xfrm>
            <a:off x="2133600" y="1066801"/>
            <a:ext cx="4114800" cy="1200329"/>
          </a:xfrm>
          <a:prstGeom prst="rect">
            <a:avLst/>
          </a:prstGeom>
          <a:noFill/>
        </p:spPr>
        <p:txBody>
          <a:bodyPr wrap="square" rtlCol="0">
            <a:spAutoFit/>
          </a:bodyPr>
          <a:lstStyle/>
          <a:p>
            <a:pPr>
              <a:buFont typeface="Wingdings" pitchFamily="2" charset="2"/>
              <a:buChar char="q"/>
            </a:pPr>
            <a:r>
              <a:rPr lang="en-US" dirty="0">
                <a:latin typeface="Arial" pitchFamily="34" charset="0"/>
                <a:cs typeface="Arial" pitchFamily="34" charset="0"/>
              </a:rPr>
              <a:t>  40%+ of Americans 20-40 years of</a:t>
            </a:r>
          </a:p>
          <a:p>
            <a:r>
              <a:rPr lang="en-US" dirty="0">
                <a:latin typeface="Arial" pitchFamily="34" charset="0"/>
                <a:cs typeface="Arial" pitchFamily="34" charset="0"/>
              </a:rPr>
              <a:t>     age have at least one tattoo</a:t>
            </a:r>
          </a:p>
          <a:p>
            <a:pPr>
              <a:buFont typeface="Wingdings" pitchFamily="2" charset="2"/>
              <a:buChar char="q"/>
            </a:pPr>
            <a:r>
              <a:rPr lang="en-US" dirty="0">
                <a:latin typeface="Arial" pitchFamily="34" charset="0"/>
                <a:cs typeface="Arial" pitchFamily="34" charset="0"/>
              </a:rPr>
              <a:t>  Often associated with other forms</a:t>
            </a:r>
          </a:p>
          <a:p>
            <a:r>
              <a:rPr lang="en-US" dirty="0">
                <a:latin typeface="Arial" pitchFamily="34" charset="0"/>
                <a:cs typeface="Arial" pitchFamily="34" charset="0"/>
              </a:rPr>
              <a:t>     of body art and body jewelry</a:t>
            </a:r>
          </a:p>
        </p:txBody>
      </p:sp>
      <p:grpSp>
        <p:nvGrpSpPr>
          <p:cNvPr id="2" name="Group 1"/>
          <p:cNvGrpSpPr/>
          <p:nvPr/>
        </p:nvGrpSpPr>
        <p:grpSpPr>
          <a:xfrm>
            <a:off x="2151536" y="1219200"/>
            <a:ext cx="8211664" cy="5181600"/>
            <a:chOff x="551336" y="1143000"/>
            <a:chExt cx="8440264" cy="5538786"/>
          </a:xfrm>
        </p:grpSpPr>
        <p:pic>
          <p:nvPicPr>
            <p:cNvPr id="7" name="Picture 4" descr="Copy of 5.jpg"/>
            <p:cNvPicPr>
              <a:picLocks noChangeAspect="1"/>
            </p:cNvPicPr>
            <p:nvPr/>
          </p:nvPicPr>
          <p:blipFill>
            <a:blip r:embed="rId3" cstate="screen">
              <a:lum bright="-10000"/>
              <a:extLst>
                <a:ext uri="{28A0092B-C50C-407E-A947-70E740481C1C}">
                  <a14:useLocalDpi xmlns:a14="http://schemas.microsoft.com/office/drawing/2010/main"/>
                </a:ext>
              </a:extLst>
            </a:blip>
            <a:srcRect/>
            <a:stretch>
              <a:fillRect/>
            </a:stretch>
          </p:blipFill>
          <p:spPr bwMode="auto">
            <a:xfrm>
              <a:off x="551336" y="3962399"/>
              <a:ext cx="4173064" cy="2716605"/>
            </a:xfrm>
            <a:prstGeom prst="rect">
              <a:avLst/>
            </a:prstGeom>
            <a:noFill/>
            <a:ln w="9525">
              <a:solidFill>
                <a:schemeClr val="tx2"/>
              </a:solidFill>
              <a:miter lim="800000"/>
              <a:headEnd/>
              <a:tailEnd/>
            </a:ln>
          </p:spPr>
        </p:pic>
        <p:pic>
          <p:nvPicPr>
            <p:cNvPr id="30723" name="Picture 3" descr="Tattoo2007CDJohnson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00600" y="1143000"/>
              <a:ext cx="4191000" cy="2729909"/>
            </a:xfrm>
            <a:prstGeom prst="rect">
              <a:avLst/>
            </a:prstGeom>
            <a:noFill/>
            <a:ln w="9525">
              <a:solidFill>
                <a:schemeClr val="tx2"/>
              </a:solidFill>
              <a:miter lim="800000"/>
              <a:headEnd/>
              <a:tailEnd/>
            </a:ln>
          </p:spPr>
        </p:pic>
        <p:pic>
          <p:nvPicPr>
            <p:cNvPr id="4" name="Picture 4" descr="Tattoo2007CDJohnson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16708" y="3962400"/>
              <a:ext cx="4174891" cy="2719386"/>
            </a:xfrm>
            <a:prstGeom prst="rect">
              <a:avLst/>
            </a:prstGeom>
            <a:noFill/>
            <a:ln w="9525">
              <a:solidFill>
                <a:schemeClr val="tx2"/>
              </a:solidFill>
              <a:miter lim="800000"/>
              <a:headEnd/>
              <a:tailEnd/>
            </a:ln>
          </p:spPr>
        </p:pic>
        <p:pic>
          <p:nvPicPr>
            <p:cNvPr id="6" name="Picture 3" descr="FootTattoo2007CDJohnson"/>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819400" y="2306050"/>
              <a:ext cx="1905000" cy="1580150"/>
            </a:xfrm>
            <a:prstGeom prst="rect">
              <a:avLst/>
            </a:prstGeom>
            <a:noFill/>
            <a:ln w="9525">
              <a:solidFill>
                <a:schemeClr val="tx2"/>
              </a:solidFill>
              <a:miter lim="800000"/>
              <a:headEnd/>
              <a:tailEnd/>
            </a:ln>
          </p:spPr>
        </p:pic>
      </p:gr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9314" name="Rectangle 2"/>
          <p:cNvSpPr>
            <a:spLocks noGrp="1" noRot="1" noChangeArrowheads="1"/>
          </p:cNvSpPr>
          <p:nvPr>
            <p:ph type="title"/>
          </p:nvPr>
        </p:nvSpPr>
        <p:spPr>
          <a:xfrm>
            <a:off x="2057400" y="198438"/>
            <a:ext cx="8229600" cy="792163"/>
          </a:xfrm>
          <a:noFill/>
          <a:ln>
            <a:noFill/>
          </a:ln>
        </p:spPr>
        <p:txBody>
          <a:bodyPr>
            <a:normAutofit/>
          </a:bodyPr>
          <a:lstStyle/>
          <a:p>
            <a:pPr algn="ctr" eaLnBrk="1" hangingPunct="1">
              <a:defRPr/>
            </a:pPr>
            <a:r>
              <a:rPr lang="en-US" sz="3100" dirty="0">
                <a:latin typeface="Arial" charset="0"/>
              </a:rPr>
              <a:t>Many Tattoos are Works of Art</a:t>
            </a:r>
            <a:endParaRPr lang="en-US" sz="2200" dirty="0">
              <a:solidFill>
                <a:srgbClr val="FFC000"/>
              </a:solidFill>
              <a:latin typeface="Arial" charset="0"/>
            </a:endParaRPr>
          </a:p>
        </p:txBody>
      </p:sp>
      <p:pic>
        <p:nvPicPr>
          <p:cNvPr id="1026" name="Picture 2" descr="https://scontent-iad3-1.xx.fbcdn.net/v/t1.0-9/14725583_1447334831963350_8116223630192734014_n.jpg?oh=ba98fb3f41f2eefaf8ebff677f093558&amp;oe=58A7CEC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29000" y="1066800"/>
            <a:ext cx="54483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content-iad3-1.xx.fbcdn.net/v/t1.0-9/14633042_1445127962184037_8176014742824771210_n.jpg?oh=7cfd05bddd9b643817aac6b289936a9c&amp;oe=58628C5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990850"/>
            <a:ext cx="2286000" cy="342900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1030" name="Picture 6" descr="https://scontent-iad3-1.xx.fbcdn.net/t31.0-8/14701010_1440934125936754_499143469688206208_o.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153400" y="2990850"/>
            <a:ext cx="2322096" cy="342900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9314" name="Rectangle 2"/>
          <p:cNvSpPr>
            <a:spLocks noGrp="1" noRot="1" noChangeArrowheads="1"/>
          </p:cNvSpPr>
          <p:nvPr>
            <p:ph type="title"/>
          </p:nvPr>
        </p:nvSpPr>
        <p:spPr>
          <a:xfrm>
            <a:off x="2057400" y="198438"/>
            <a:ext cx="8229600" cy="792163"/>
          </a:xfrm>
          <a:noFill/>
          <a:ln>
            <a:noFill/>
          </a:ln>
        </p:spPr>
        <p:txBody>
          <a:bodyPr>
            <a:normAutofit fontScale="90000"/>
          </a:bodyPr>
          <a:lstStyle/>
          <a:p>
            <a:pPr algn="ctr" eaLnBrk="1" hangingPunct="1">
              <a:defRPr/>
            </a:pPr>
            <a:r>
              <a:rPr lang="en-US" sz="3100" dirty="0">
                <a:solidFill>
                  <a:srgbClr val="FFC000"/>
                </a:solidFill>
                <a:latin typeface="Arial" charset="0"/>
              </a:rPr>
              <a:t>The Drug Culture</a:t>
            </a:r>
            <a:br>
              <a:rPr lang="en-US" dirty="0">
                <a:solidFill>
                  <a:srgbClr val="FFC000"/>
                </a:solidFill>
                <a:latin typeface="Arial" charset="0"/>
              </a:rPr>
            </a:br>
            <a:r>
              <a:rPr lang="en-US" sz="2200" dirty="0">
                <a:solidFill>
                  <a:srgbClr val="FFC000"/>
                </a:solidFill>
                <a:latin typeface="Arial" charset="0"/>
              </a:rPr>
              <a:t>Tattoos can hide the needle marks</a:t>
            </a:r>
          </a:p>
        </p:txBody>
      </p:sp>
      <p:grpSp>
        <p:nvGrpSpPr>
          <p:cNvPr id="2" name="Group 1"/>
          <p:cNvGrpSpPr/>
          <p:nvPr/>
        </p:nvGrpSpPr>
        <p:grpSpPr>
          <a:xfrm>
            <a:off x="2286000" y="1143000"/>
            <a:ext cx="7620000" cy="5016500"/>
            <a:chOff x="685800" y="1231900"/>
            <a:chExt cx="7848600" cy="5477210"/>
          </a:xfrm>
        </p:grpSpPr>
        <p:pic>
          <p:nvPicPr>
            <p:cNvPr id="7" name="Picture 3" descr="Tattoo2007CDJohnson11P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3400" y="1231900"/>
              <a:ext cx="4191000" cy="2730500"/>
            </a:xfrm>
            <a:prstGeom prst="rect">
              <a:avLst/>
            </a:prstGeom>
            <a:noFill/>
            <a:ln w="9525">
              <a:solidFill>
                <a:schemeClr val="tx1"/>
              </a:solidFill>
              <a:miter lim="800000"/>
              <a:headEnd/>
              <a:tailEnd/>
            </a:ln>
          </p:spPr>
        </p:pic>
        <p:pic>
          <p:nvPicPr>
            <p:cNvPr id="8" name="Picture 4" descr="Tattoo2007CDJohnson9"/>
            <p:cNvPicPr>
              <a:picLocks noChangeAspect="1" noChangeArrowheads="1"/>
            </p:cNvPicPr>
            <p:nvPr/>
          </p:nvPicPr>
          <p:blipFill>
            <a:blip r:embed="rId4" cstate="screen">
              <a:lum bright="-10000"/>
              <a:extLst>
                <a:ext uri="{28A0092B-C50C-407E-A947-70E740481C1C}">
                  <a14:useLocalDpi xmlns:a14="http://schemas.microsoft.com/office/drawing/2010/main"/>
                </a:ext>
              </a:extLst>
            </a:blip>
            <a:srcRect/>
            <a:stretch>
              <a:fillRect/>
            </a:stretch>
          </p:blipFill>
          <p:spPr bwMode="auto">
            <a:xfrm>
              <a:off x="4343400" y="4029076"/>
              <a:ext cx="4191000" cy="2680034"/>
            </a:xfrm>
            <a:prstGeom prst="rect">
              <a:avLst/>
            </a:prstGeom>
            <a:noFill/>
            <a:ln w="9525">
              <a:solidFill>
                <a:schemeClr val="tx1"/>
              </a:solidFill>
              <a:miter lim="800000"/>
              <a:headEnd/>
              <a:tailEnd/>
            </a:ln>
          </p:spPr>
        </p:pic>
        <p:pic>
          <p:nvPicPr>
            <p:cNvPr id="10" name="Picture 3" descr="Tattoo2007CDJohnso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5800" y="1254850"/>
              <a:ext cx="3581400" cy="5450750"/>
            </a:xfrm>
            <a:prstGeom prst="rect">
              <a:avLst/>
            </a:prstGeom>
            <a:noFill/>
            <a:ln w="9525">
              <a:solidFill>
                <a:schemeClr val="tx1"/>
              </a:solidFill>
              <a:miter lim="800000"/>
              <a:headEnd/>
              <a:tailEnd/>
            </a:ln>
          </p:spPr>
        </p:pic>
      </p:grpSp>
    </p:spTree>
    <p:extLst>
      <p:ext uri="{BB962C8B-B14F-4D97-AF65-F5344CB8AC3E}">
        <p14:creationId xmlns:p14="http://schemas.microsoft.com/office/powerpoint/2010/main" val="300406268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76200"/>
            <a:ext cx="7772400" cy="715962"/>
          </a:xfrm>
          <a:ln>
            <a:noFill/>
          </a:ln>
        </p:spPr>
        <p:txBody>
          <a:bodyPr>
            <a:normAutofit fontScale="90000"/>
          </a:bodyPr>
          <a:lstStyle/>
          <a:p>
            <a:pPr>
              <a:defRPr/>
            </a:pPr>
            <a:r>
              <a:rPr lang="en-US" sz="3100" dirty="0">
                <a:latin typeface="Arial" pitchFamily="34" charset="0"/>
                <a:cs typeface="Arial" pitchFamily="34" charset="0"/>
              </a:rPr>
              <a:t>Tattoos</a:t>
            </a:r>
            <a:br>
              <a:rPr lang="en-US" dirty="0">
                <a:latin typeface="Arial" pitchFamily="34" charset="0"/>
                <a:cs typeface="Arial" pitchFamily="34" charset="0"/>
              </a:rPr>
            </a:br>
            <a:r>
              <a:rPr lang="en-US" sz="2200" dirty="0">
                <a:latin typeface="Arial" pitchFamily="34" charset="0"/>
                <a:cs typeface="Arial" pitchFamily="34" charset="0"/>
              </a:rPr>
              <a:t>Cosmetic &amp; Message Tattoos</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5001" y="1066800"/>
            <a:ext cx="2945609" cy="3490912"/>
          </a:xfrm>
          <a:prstGeom prst="rect">
            <a:avLst/>
          </a:prstGeom>
          <a:ln>
            <a:solidFill>
              <a:schemeClr val="tx1"/>
            </a:solidFill>
          </a:ln>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05000" y="4633912"/>
            <a:ext cx="2946280" cy="1982749"/>
          </a:xfrm>
          <a:prstGeom prst="rect">
            <a:avLst/>
          </a:prstGeom>
          <a:ln>
            <a:solidFill>
              <a:schemeClr val="tx1"/>
            </a:solidFill>
          </a:ln>
        </p:spPr>
      </p:pic>
      <p:pic>
        <p:nvPicPr>
          <p:cNvPr id="14" name="Picture 1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974430" y="1843088"/>
            <a:ext cx="5236370" cy="3490912"/>
          </a:xfrm>
          <a:prstGeom prst="rect">
            <a:avLst/>
          </a:prstGeom>
          <a:ln w="12700">
            <a:solidFill>
              <a:schemeClr val="tx1"/>
            </a:solidFill>
          </a:ln>
        </p:spPr>
      </p:pic>
    </p:spTree>
    <p:extLst>
      <p:ext uri="{BB962C8B-B14F-4D97-AF65-F5344CB8AC3E}">
        <p14:creationId xmlns:p14="http://schemas.microsoft.com/office/powerpoint/2010/main" val="73256077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3874" name="Rectangle 2"/>
          <p:cNvSpPr>
            <a:spLocks noGrp="1" noRot="1" noChangeArrowheads="1"/>
          </p:cNvSpPr>
          <p:nvPr>
            <p:ph type="title"/>
          </p:nvPr>
        </p:nvSpPr>
        <p:spPr>
          <a:xfrm>
            <a:off x="2743200" y="76201"/>
            <a:ext cx="6858000" cy="715963"/>
          </a:xfrm>
        </p:spPr>
        <p:txBody>
          <a:bodyPr>
            <a:normAutofit/>
          </a:bodyPr>
          <a:lstStyle/>
          <a:p>
            <a:pPr algn="ctr">
              <a:defRPr/>
            </a:pPr>
            <a:r>
              <a:rPr lang="en-US" dirty="0">
                <a:latin typeface="Arial" pitchFamily="34" charset="0"/>
              </a:rPr>
              <a:t>Oral</a:t>
            </a:r>
            <a:r>
              <a:rPr lang="en-US" dirty="0">
                <a:solidFill>
                  <a:srgbClr val="FFC000"/>
                </a:solidFill>
                <a:latin typeface="Arial" pitchFamily="34" charset="0"/>
              </a:rPr>
              <a:t> Tattoos Outside the Mouth</a:t>
            </a:r>
          </a:p>
        </p:txBody>
      </p:sp>
      <p:grpSp>
        <p:nvGrpSpPr>
          <p:cNvPr id="2" name="Group 1"/>
          <p:cNvGrpSpPr/>
          <p:nvPr/>
        </p:nvGrpSpPr>
        <p:grpSpPr>
          <a:xfrm>
            <a:off x="4191000" y="1311226"/>
            <a:ext cx="6129174" cy="4098975"/>
            <a:chOff x="2033774" y="930225"/>
            <a:chExt cx="6838600" cy="438795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7800" y="930225"/>
              <a:ext cx="3614574" cy="4387950"/>
            </a:xfrm>
            <a:prstGeom prst="rect">
              <a:avLst/>
            </a:prstGeom>
            <a:ln>
              <a:solidFill>
                <a:schemeClr val="tx1"/>
              </a:solidFill>
            </a:ln>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33774" y="930225"/>
              <a:ext cx="3146053" cy="4387950"/>
            </a:xfrm>
            <a:prstGeom prst="rect">
              <a:avLst/>
            </a:prstGeom>
            <a:ln>
              <a:solidFill>
                <a:schemeClr val="tx1"/>
              </a:solidFill>
            </a:ln>
          </p:spPr>
        </p:pic>
      </p:grpSp>
      <p:grpSp>
        <p:nvGrpSpPr>
          <p:cNvPr id="3" name="Group 2"/>
          <p:cNvGrpSpPr/>
          <p:nvPr/>
        </p:nvGrpSpPr>
        <p:grpSpPr>
          <a:xfrm>
            <a:off x="1828800" y="792163"/>
            <a:ext cx="2286000" cy="5771053"/>
            <a:chOff x="248920" y="302542"/>
            <a:chExt cx="2341880" cy="6260674"/>
          </a:xfrm>
        </p:grpSpPr>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8920" y="3429000"/>
              <a:ext cx="2341880" cy="3134216"/>
            </a:xfrm>
            <a:prstGeom prst="rect">
              <a:avLst/>
            </a:prstGeom>
            <a:ln>
              <a:solidFill>
                <a:schemeClr val="tx1"/>
              </a:solidFill>
            </a:ln>
          </p:spPr>
        </p:pic>
        <p:pic>
          <p:nvPicPr>
            <p:cNvPr id="10" name="Picture 9"/>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48920" y="302542"/>
              <a:ext cx="2341880" cy="3076198"/>
            </a:xfrm>
            <a:prstGeom prst="rect">
              <a:avLst/>
            </a:prstGeom>
            <a:ln>
              <a:solidFill>
                <a:schemeClr val="tx1"/>
              </a:solidFill>
            </a:ln>
          </p:spPr>
        </p:pic>
      </p:grpSp>
    </p:spTree>
    <p:extLst>
      <p:ext uri="{BB962C8B-B14F-4D97-AF65-F5344CB8AC3E}">
        <p14:creationId xmlns:p14="http://schemas.microsoft.com/office/powerpoint/2010/main" val="262012429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3874" name="Rectangle 2"/>
          <p:cNvSpPr>
            <a:spLocks noGrp="1" noRot="1" noChangeArrowheads="1"/>
          </p:cNvSpPr>
          <p:nvPr>
            <p:ph type="title"/>
          </p:nvPr>
        </p:nvSpPr>
        <p:spPr>
          <a:xfrm>
            <a:off x="2743200" y="76201"/>
            <a:ext cx="6858000" cy="715963"/>
          </a:xfrm>
        </p:spPr>
        <p:txBody>
          <a:bodyPr>
            <a:normAutofit/>
          </a:bodyPr>
          <a:lstStyle/>
          <a:p>
            <a:pPr algn="ctr">
              <a:defRPr/>
            </a:pPr>
            <a:r>
              <a:rPr lang="en-US" dirty="0">
                <a:latin typeface="Arial" pitchFamily="34" charset="0"/>
              </a:rPr>
              <a:t>Oral</a:t>
            </a:r>
            <a:r>
              <a:rPr lang="en-US" dirty="0">
                <a:solidFill>
                  <a:srgbClr val="FFC000"/>
                </a:solidFill>
                <a:latin typeface="Arial" pitchFamily="34" charset="0"/>
              </a:rPr>
              <a:t> Tattoos Outside the Mouth</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44918" y="990600"/>
            <a:ext cx="5596897" cy="3733800"/>
          </a:xfrm>
          <a:prstGeom prst="rect">
            <a:avLst/>
          </a:prstGeom>
          <a:ln>
            <a:solidFill>
              <a:schemeClr val="tx1"/>
            </a:solidFill>
          </a:ln>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65246" y="2824480"/>
            <a:ext cx="3773554" cy="3773554"/>
          </a:xfrm>
          <a:prstGeom prst="rect">
            <a:avLst/>
          </a:prstGeom>
          <a:ln>
            <a:solidFill>
              <a:schemeClr val="tx1"/>
            </a:solidFill>
          </a:ln>
        </p:spPr>
      </p:pic>
    </p:spTree>
    <p:extLst>
      <p:ext uri="{BB962C8B-B14F-4D97-AF65-F5344CB8AC3E}">
        <p14:creationId xmlns:p14="http://schemas.microsoft.com/office/powerpoint/2010/main" val="307595133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3874" name="Rectangle 2"/>
          <p:cNvSpPr>
            <a:spLocks noGrp="1" noRot="1" noChangeArrowheads="1"/>
          </p:cNvSpPr>
          <p:nvPr>
            <p:ph type="title"/>
          </p:nvPr>
        </p:nvSpPr>
        <p:spPr>
          <a:xfrm>
            <a:off x="2743200" y="76201"/>
            <a:ext cx="6858000" cy="715963"/>
          </a:xfrm>
        </p:spPr>
        <p:txBody>
          <a:bodyPr>
            <a:normAutofit fontScale="90000"/>
          </a:bodyPr>
          <a:lstStyle/>
          <a:p>
            <a:pPr algn="ctr">
              <a:defRPr/>
            </a:pPr>
            <a:r>
              <a:rPr lang="en-US" dirty="0">
                <a:latin typeface="Arial" pitchFamily="34" charset="0"/>
              </a:rPr>
              <a:t>The Kylie Jenner Look</a:t>
            </a:r>
            <a:br>
              <a:rPr lang="en-US" dirty="0">
                <a:latin typeface="Arial" pitchFamily="34" charset="0"/>
              </a:rPr>
            </a:br>
            <a:r>
              <a:rPr lang="en-US" sz="2200" dirty="0">
                <a:latin typeface="Arial" pitchFamily="34" charset="0"/>
              </a:rPr>
              <a:t>Large Lips for Beauty</a:t>
            </a:r>
            <a:endParaRPr lang="en-US" sz="2200" dirty="0">
              <a:solidFill>
                <a:srgbClr val="FFC000"/>
              </a:solidFill>
              <a:latin typeface="Arial" pitchFamily="34" charset="0"/>
            </a:endParaRPr>
          </a:p>
        </p:txBody>
      </p:sp>
      <p:pic>
        <p:nvPicPr>
          <p:cNvPr id="6" name="Picture 2" descr="http://o.aolcdn.com/dims-shared/dims3/GLOB/crop/799x485+0+31/resize/660x400%21/format/jpg/quality/85/http:/o.aolcdn.com/hss/storage/midas/72d7a5c7f9bdc40ed9e6befdbcf420c9/201885008/kylielipchallenge.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676400" y="1524000"/>
            <a:ext cx="2938462" cy="381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4724401" y="1752600"/>
            <a:ext cx="5638801" cy="2438400"/>
            <a:chOff x="3276599" y="1371600"/>
            <a:chExt cx="5638801" cy="2438400"/>
          </a:xfrm>
        </p:grpSpPr>
        <p:pic>
          <p:nvPicPr>
            <p:cNvPr id="1026" name="Picture 2" descr="https://pbs.twimg.com/media/CC_mbWlUUAAOxeW.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187208" y="1371600"/>
              <a:ext cx="2728192" cy="2438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2" descr="http://o.aolcdn.com/dims-shared/dims3/GLOB/crop/799x485+0+31/resize/660x400%21/format/jpg/quality/85/http:/o.aolcdn.com/hss/storage/midas/72d7a5c7f9bdc40ed9e6befdbcf420c9/201885008/kylielipchallenge.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276599" y="1371600"/>
              <a:ext cx="2873829" cy="2438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5" name="TextBox 4"/>
          <p:cNvSpPr txBox="1"/>
          <p:nvPr/>
        </p:nvSpPr>
        <p:spPr>
          <a:xfrm>
            <a:off x="5116967" y="4191001"/>
            <a:ext cx="5181600" cy="830997"/>
          </a:xfrm>
          <a:prstGeom prst="rect">
            <a:avLst/>
          </a:prstGeom>
          <a:noFill/>
        </p:spPr>
        <p:txBody>
          <a:bodyPr wrap="square" rtlCol="0">
            <a:spAutoFit/>
          </a:bodyPr>
          <a:lstStyle/>
          <a:p>
            <a:pPr algn="ctr"/>
            <a:r>
              <a:rPr lang="en-US" sz="1600" dirty="0">
                <a:latin typeface="+mn-lt"/>
              </a:rPr>
              <a:t>Enlarged, red lips from placing mouth against small glass and sucking air out while holding lips in place, to enlarge lips</a:t>
            </a:r>
          </a:p>
        </p:txBody>
      </p:sp>
      <p:sp>
        <p:nvSpPr>
          <p:cNvPr id="10" name="TextBox 9"/>
          <p:cNvSpPr txBox="1"/>
          <p:nvPr/>
        </p:nvSpPr>
        <p:spPr>
          <a:xfrm>
            <a:off x="1524000" y="5334000"/>
            <a:ext cx="3200400" cy="338554"/>
          </a:xfrm>
          <a:prstGeom prst="rect">
            <a:avLst/>
          </a:prstGeom>
          <a:noFill/>
        </p:spPr>
        <p:txBody>
          <a:bodyPr wrap="square" rtlCol="0">
            <a:spAutoFit/>
          </a:bodyPr>
          <a:lstStyle/>
          <a:p>
            <a:pPr algn="ctr"/>
            <a:r>
              <a:rPr lang="en-US" sz="1600" dirty="0">
                <a:latin typeface="+mn-lt"/>
              </a:rPr>
              <a:t>The role model, Kylie Jenner</a:t>
            </a:r>
          </a:p>
        </p:txBody>
      </p:sp>
    </p:spTree>
    <p:extLst>
      <p:ext uri="{BB962C8B-B14F-4D97-AF65-F5344CB8AC3E}">
        <p14:creationId xmlns:p14="http://schemas.microsoft.com/office/powerpoint/2010/main" val="342607556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209800" y="299720"/>
            <a:ext cx="7620001" cy="6253480"/>
            <a:chOff x="152399" y="299720"/>
            <a:chExt cx="8265905" cy="6762236"/>
          </a:xfrm>
        </p:grpSpPr>
        <p:pic>
          <p:nvPicPr>
            <p:cNvPr id="1160198" name="Picture 6" descr="https://scontent-lga1-1.xx.fbcdn.net/hphotos-xfp1/v/t1.0-9/303955_238169979554165_7864712_n.jpg?oh=8dbcefff67a548c6b9ba19cb76f374b5&amp;oe=55C0005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47999" y="5314335"/>
              <a:ext cx="2713697" cy="1747621"/>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1160200" name="Picture 8" descr="https://scontent-lga1-1.xx.fbcdn.net/hphotos-xfp1/v/t1.0-9/300437_238170242887472_4708491_n.jpg?oh=23d81027bc84696894b849c028c5fa2a&amp;oe=560BC54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80170" y="1866607"/>
              <a:ext cx="2638134" cy="1593284"/>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1160202" name="Picture 10" descr="https://scontent-lga1-1.xx.fbcdn.net/hphotos-xfa1/v/t1.0-9/298070_238169952887501_8038506_n.jpg?oh=a0b313c521cf01fc2174cca7d0758ffd&amp;oe=560332A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2399" y="5314336"/>
              <a:ext cx="2848087" cy="174762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15" name="Picture 2" descr="https://scontent-lga1-1.xx.fbcdn.net/hphotos-xpf1/v/t1.0-9/312971_238169919554171_2030028_n.jpg?oh=3badde6c8ecfb26d950749d168d42eac&amp;oe=55C1D73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400" y="303486"/>
              <a:ext cx="2848088" cy="1550285"/>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1160194" name="Picture 2" descr="https://scontent-lga1-1.xx.fbcdn.net/hphotos-xaf1/v/t1.0-9/299185_238170039554159_7578812_n.jpg?oh=8e3bdf6c69dfc14f4ab1be5b3688ec68&amp;oe=55FB289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23151" y="299720"/>
              <a:ext cx="2738546" cy="1550722"/>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1160196" name="Picture 4" descr="https://scontent-lga1-1.xx.fbcdn.net/hphotos-xaf1/v/t1.0-9/312205_238170006220829_3316789_n.jpg?oh=2f3e173968a1636da83df62ad14fc09f&amp;oe=55EF4270"/>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045952" y="3501819"/>
              <a:ext cx="2715745" cy="1755981"/>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1160204" name="Picture 12" descr="https://scontent-lga1-1.xx.fbcdn.net/hphotos-xfp1/v/t1.0-9/291843_238170196220810_7698515_n.jpg?oh=834c07361f87321c6bad394a56542c6d&amp;oe=56047E69"/>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52400" y="3493620"/>
              <a:ext cx="2848087" cy="176418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1160210" name="Picture 18" descr="https://scontent-lga1-1.xx.fbcdn.net/hphotos-xfa1/v/t1.0-9/298984_238170112887485_5923946_n.jpg?oh=5cea414e286b7058d4456280e7fe11b8&amp;oe=56043EE1"/>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52400" y="1902254"/>
              <a:ext cx="2848087" cy="1558184"/>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1160212" name="Picture 20" descr="https://scontent-lga1-1.xx.fbcdn.net/hphotos-xaf1/v/t1.0-9/313120_238170076220822_2244163_n.jpg?oh=b025702373f232b5f48a440ee5fc53b3&amp;oe=56081E0E"/>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3037661" y="1891822"/>
              <a:ext cx="2724036" cy="1568616"/>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1160206" name="Picture 14" descr="https://scontent-lga1-1.xx.fbcdn.net/hphotos-xpf1/v/t1.0-9/319606_238170172887479_3677642_n.jpg?oh=53182353612a6578362965a92dc5f4f8&amp;oe=55EBF0B9"/>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784359" y="301682"/>
              <a:ext cx="2633945" cy="154876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1160208" name="Picture 16" descr="https://scontent-lga1-1.xx.fbcdn.net/hphotos-xpf1/v/t1.0-9/311426_238170149554148_8041357_n.jpg?oh=7b73d5b650576128912e70dab4ff1036&amp;oe=55F2847B"/>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807162" y="3516824"/>
              <a:ext cx="2611142" cy="175869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grpSp>
      <p:sp>
        <p:nvSpPr>
          <p:cNvPr id="17" name="Rectangle 16"/>
          <p:cNvSpPr/>
          <p:nvPr/>
        </p:nvSpPr>
        <p:spPr>
          <a:xfrm>
            <a:off x="7467601" y="5036404"/>
            <a:ext cx="2057401" cy="830997"/>
          </a:xfrm>
          <a:prstGeom prst="rect">
            <a:avLst/>
          </a:prstGeom>
          <a:solidFill>
            <a:schemeClr val="accent1">
              <a:lumMod val="50000"/>
            </a:schemeClr>
          </a:solidFill>
          <a:ln>
            <a:solidFill>
              <a:schemeClr val="tx1"/>
            </a:solidFill>
          </a:ln>
        </p:spPr>
        <p:txBody>
          <a:bodyPr wrap="square">
            <a:spAutoFit/>
          </a:bodyPr>
          <a:lstStyle/>
          <a:p>
            <a:pPr algn="ctr"/>
            <a:r>
              <a:rPr lang="en-US" sz="1600" dirty="0">
                <a:solidFill>
                  <a:prstClr val="white"/>
                </a:solidFill>
                <a:latin typeface="Arial" panose="020B0604020202020204" pitchFamily="34" charset="0"/>
                <a:cs typeface="Arial" panose="020B0604020202020204" pitchFamily="34" charset="0"/>
              </a:rPr>
              <a:t>Painted lips by Paige Thompson (Facebook, etc.)</a:t>
            </a:r>
          </a:p>
        </p:txBody>
      </p:sp>
    </p:spTree>
    <p:extLst>
      <p:ext uri="{BB962C8B-B14F-4D97-AF65-F5344CB8AC3E}">
        <p14:creationId xmlns:p14="http://schemas.microsoft.com/office/powerpoint/2010/main" val="161899722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28600" y="1219200"/>
            <a:ext cx="8753406" cy="5308161"/>
            <a:chOff x="5343594" y="1142999"/>
            <a:chExt cx="8753406" cy="5308161"/>
          </a:xfrm>
        </p:grpSpPr>
        <p:grpSp>
          <p:nvGrpSpPr>
            <p:cNvPr id="4" name="Group 3"/>
            <p:cNvGrpSpPr/>
            <p:nvPr/>
          </p:nvGrpSpPr>
          <p:grpSpPr>
            <a:xfrm>
              <a:off x="5343594" y="1142999"/>
              <a:ext cx="3724207" cy="5307755"/>
              <a:chOff x="5343594" y="1142999"/>
              <a:chExt cx="3724207" cy="5307755"/>
            </a:xfrm>
          </p:grpSpPr>
          <p:pic>
            <p:nvPicPr>
              <p:cNvPr id="215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3595" y="1142999"/>
                <a:ext cx="3724206" cy="2419275"/>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343594" y="3058180"/>
                <a:ext cx="3724205" cy="523220"/>
              </a:xfrm>
              <a:prstGeom prst="rect">
                <a:avLst/>
              </a:prstGeom>
              <a:noFill/>
            </p:spPr>
            <p:txBody>
              <a:bodyPr wrap="square" rtlCol="0">
                <a:spAutoFit/>
              </a:bodyPr>
              <a:lstStyle/>
              <a:p>
                <a:pPr algn="ctr"/>
                <a:r>
                  <a:rPr lang="en-US" sz="1400" b="1" dirty="0">
                    <a:solidFill>
                      <a:prstClr val="white"/>
                    </a:solidFill>
                    <a:effectLst>
                      <a:outerShdw blurRad="38100" dist="38100" dir="2700000" algn="tl">
                        <a:srgbClr val="000000">
                          <a:alpha val="43137"/>
                        </a:srgbClr>
                      </a:outerShdw>
                    </a:effectLst>
                    <a:latin typeface="Arial" pitchFamily="34" charset="0"/>
                    <a:cs typeface="Arial" pitchFamily="34" charset="0"/>
                  </a:rPr>
                  <a:t> Exposed bone of lingual cortex; minimal inflammation of surrounding soft tissues</a:t>
                </a:r>
              </a:p>
            </p:txBody>
          </p:sp>
          <p:pic>
            <p:nvPicPr>
              <p:cNvPr id="10" name="Picture 4" descr="OsteonecrosisLingualDrewMoore2006P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43595" y="3657600"/>
                <a:ext cx="3724205" cy="2793154"/>
              </a:xfrm>
              <a:prstGeom prst="rect">
                <a:avLst/>
              </a:prstGeom>
              <a:noFill/>
              <a:ln w="9525">
                <a:solidFill>
                  <a:schemeClr val="tx2"/>
                </a:solidFill>
                <a:miter lim="800000"/>
                <a:headEnd/>
                <a:tailEnd/>
              </a:ln>
            </p:spPr>
          </p:pic>
        </p:grpSp>
        <p:grpSp>
          <p:nvGrpSpPr>
            <p:cNvPr id="3" name="Group 2"/>
            <p:cNvGrpSpPr/>
            <p:nvPr/>
          </p:nvGrpSpPr>
          <p:grpSpPr>
            <a:xfrm>
              <a:off x="9156527" y="4748672"/>
              <a:ext cx="4940473" cy="1702488"/>
              <a:chOff x="9080327" y="4748672"/>
              <a:chExt cx="4940473" cy="1702488"/>
            </a:xfrm>
          </p:grpSpPr>
          <p:pic>
            <p:nvPicPr>
              <p:cNvPr id="11" name="Picture 6" descr="OsteonecrosisMoore2006b"/>
              <p:cNvPicPr>
                <a:picLocks noChangeAspect="1" noChangeArrowheads="1"/>
              </p:cNvPicPr>
              <p:nvPr/>
            </p:nvPicPr>
            <p:blipFill>
              <a:blip r:embed="rId5" cstate="print">
                <a:lum bright="-6000" contrast="12000"/>
                <a:extLst>
                  <a:ext uri="{28A0092B-C50C-407E-A947-70E740481C1C}">
                    <a14:useLocalDpi xmlns:a14="http://schemas.microsoft.com/office/drawing/2010/main" val="0"/>
                  </a:ext>
                </a:extLst>
              </a:blip>
              <a:srcRect/>
              <a:stretch>
                <a:fillRect/>
              </a:stretch>
            </p:blipFill>
            <p:spPr bwMode="auto">
              <a:xfrm>
                <a:off x="11594927" y="4748672"/>
                <a:ext cx="2425873" cy="1702082"/>
              </a:xfrm>
              <a:prstGeom prst="rect">
                <a:avLst/>
              </a:prstGeom>
              <a:noFill/>
              <a:ln w="9525">
                <a:solidFill>
                  <a:schemeClr val="tx2"/>
                </a:solidFill>
                <a:miter lim="800000"/>
                <a:headEnd/>
                <a:tailEnd/>
              </a:ln>
            </p:spPr>
          </p:pic>
          <p:pic>
            <p:nvPicPr>
              <p:cNvPr id="13" name="Picture 5" descr="OsteonecrosisMoore2006"/>
              <p:cNvPicPr>
                <a:picLocks noChangeAspect="1" noChangeArrowheads="1"/>
              </p:cNvPicPr>
              <p:nvPr/>
            </p:nvPicPr>
            <p:blipFill>
              <a:blip r:embed="rId6" cstate="print">
                <a:lum bright="-12000"/>
                <a:extLst>
                  <a:ext uri="{28A0092B-C50C-407E-A947-70E740481C1C}">
                    <a14:useLocalDpi xmlns:a14="http://schemas.microsoft.com/office/drawing/2010/main" val="0"/>
                  </a:ext>
                </a:extLst>
              </a:blip>
              <a:srcRect/>
              <a:stretch>
                <a:fillRect/>
              </a:stretch>
            </p:blipFill>
            <p:spPr bwMode="auto">
              <a:xfrm>
                <a:off x="9080327" y="4748672"/>
                <a:ext cx="2425873" cy="1702488"/>
              </a:xfrm>
              <a:prstGeom prst="rect">
                <a:avLst/>
              </a:prstGeom>
              <a:noFill/>
              <a:ln w="9525">
                <a:solidFill>
                  <a:schemeClr val="tx2"/>
                </a:solidFill>
                <a:miter lim="800000"/>
                <a:headEnd/>
                <a:tailEnd/>
              </a:ln>
            </p:spPr>
          </p:pic>
        </p:grpSp>
      </p:grpSp>
      <p:sp>
        <p:nvSpPr>
          <p:cNvPr id="2" name="Title 1"/>
          <p:cNvSpPr>
            <a:spLocks noGrp="1"/>
          </p:cNvSpPr>
          <p:nvPr>
            <p:ph type="title"/>
          </p:nvPr>
        </p:nvSpPr>
        <p:spPr>
          <a:xfrm>
            <a:off x="2438400" y="0"/>
            <a:ext cx="8458200" cy="897127"/>
          </a:xfrm>
          <a:ln>
            <a:noFill/>
          </a:ln>
        </p:spPr>
        <p:txBody>
          <a:bodyPr>
            <a:normAutofit/>
          </a:bodyPr>
          <a:lstStyle/>
          <a:p>
            <a:pPr>
              <a:defRPr/>
            </a:pPr>
            <a:r>
              <a:rPr lang="en-US" dirty="0">
                <a:latin typeface="Arial" pitchFamily="34" charset="0"/>
                <a:cs typeface="Arial" pitchFamily="34" charset="0"/>
              </a:rPr>
              <a:t>Bisphosphonate-like Osteonecrosis</a:t>
            </a:r>
            <a:br>
              <a:rPr lang="en-US" dirty="0">
                <a:latin typeface="Arial" pitchFamily="34" charset="0"/>
                <a:cs typeface="Arial" pitchFamily="34" charset="0"/>
              </a:rPr>
            </a:br>
            <a:r>
              <a:rPr lang="en-US" sz="2000" dirty="0">
                <a:latin typeface="Arial" pitchFamily="34" charset="0"/>
                <a:cs typeface="Arial" pitchFamily="34" charset="0"/>
              </a:rPr>
              <a:t>Spontaneous Sequestration</a:t>
            </a:r>
          </a:p>
        </p:txBody>
      </p:sp>
      <p:sp>
        <p:nvSpPr>
          <p:cNvPr id="55299" name="Content Placeholder 2"/>
          <p:cNvSpPr>
            <a:spLocks noGrp="1"/>
          </p:cNvSpPr>
          <p:nvPr>
            <p:ph idx="1"/>
          </p:nvPr>
        </p:nvSpPr>
        <p:spPr>
          <a:xfrm>
            <a:off x="3985007" y="1526240"/>
            <a:ext cx="7781994" cy="3045759"/>
          </a:xfrm>
        </p:spPr>
        <p:txBody>
          <a:bodyPr>
            <a:noAutofit/>
          </a:bodyPr>
          <a:lstStyle/>
          <a:p>
            <a:pPr marL="282575" indent="-282575">
              <a:buClr>
                <a:schemeClr val="tx1"/>
              </a:buClr>
              <a:buSzPct val="90000"/>
              <a:buFont typeface="Wingdings" pitchFamily="2" charset="2"/>
              <a:buChar char="q"/>
            </a:pPr>
            <a:r>
              <a:rPr lang="en-US" sz="1800" dirty="0">
                <a:solidFill>
                  <a:schemeClr val="tx1"/>
                </a:solidFill>
                <a:latin typeface="Arial" charset="0"/>
                <a:cs typeface="Arial" charset="0"/>
              </a:rPr>
              <a:t>Bone exposure and sloughing </a:t>
            </a:r>
            <a:r>
              <a:rPr lang="en-US" sz="1800" b="1" dirty="0">
                <a:solidFill>
                  <a:srgbClr val="FFC000"/>
                </a:solidFill>
                <a:latin typeface="Arial" charset="0"/>
                <a:cs typeface="Arial" charset="0"/>
              </a:rPr>
              <a:t>without</a:t>
            </a:r>
            <a:r>
              <a:rPr lang="en-US" sz="1800" dirty="0">
                <a:solidFill>
                  <a:schemeClr val="tx1"/>
                </a:solidFill>
                <a:latin typeface="Arial" charset="0"/>
                <a:cs typeface="Arial" charset="0"/>
              </a:rPr>
              <a:t> use of </a:t>
            </a:r>
            <a:r>
              <a:rPr lang="en-US" sz="1800" b="1" dirty="0">
                <a:solidFill>
                  <a:srgbClr val="FFC000"/>
                </a:solidFill>
                <a:latin typeface="Arial" charset="0"/>
                <a:cs typeface="Arial" charset="0"/>
              </a:rPr>
              <a:t>bisphosphonates</a:t>
            </a:r>
          </a:p>
          <a:p>
            <a:pPr marL="282575" indent="-282575">
              <a:buClr>
                <a:schemeClr val="tx1"/>
              </a:buClr>
              <a:buSzPct val="90000"/>
              <a:buFont typeface="Wingdings" pitchFamily="2" charset="2"/>
              <a:buChar char="q"/>
            </a:pPr>
            <a:r>
              <a:rPr lang="en-US" sz="1800" dirty="0">
                <a:solidFill>
                  <a:schemeClr val="tx1"/>
                </a:solidFill>
                <a:latin typeface="Arial" charset="0"/>
                <a:cs typeface="Arial" charset="0"/>
              </a:rPr>
              <a:t>No obvious cause, but seems ischemic</a:t>
            </a:r>
          </a:p>
          <a:p>
            <a:pPr marL="282575" indent="-282575">
              <a:buClr>
                <a:schemeClr val="tx1"/>
              </a:buClr>
              <a:buSzPct val="90000"/>
              <a:buFont typeface="Wingdings" pitchFamily="2" charset="2"/>
              <a:buChar char="q"/>
            </a:pPr>
            <a:r>
              <a:rPr lang="en-US" sz="1800" dirty="0">
                <a:solidFill>
                  <a:schemeClr val="tx1"/>
                </a:solidFill>
                <a:latin typeface="Arial" charset="0"/>
                <a:cs typeface="Arial" charset="0"/>
              </a:rPr>
              <a:t>Starts: pain, maybe underlying radiolucency</a:t>
            </a:r>
          </a:p>
          <a:p>
            <a:pPr marL="282575" indent="-282575">
              <a:buClr>
                <a:schemeClr val="tx1"/>
              </a:buClr>
              <a:buSzPct val="90000"/>
              <a:buFont typeface="Wingdings" pitchFamily="2" charset="2"/>
              <a:buChar char="q"/>
            </a:pPr>
            <a:r>
              <a:rPr lang="en-US" sz="1800" dirty="0">
                <a:solidFill>
                  <a:schemeClr val="tx1"/>
                </a:solidFill>
                <a:latin typeface="Arial" charset="0"/>
                <a:cs typeface="Arial" charset="0"/>
              </a:rPr>
              <a:t>Then: more pain, sloughed cortex (sequestrum)</a:t>
            </a:r>
          </a:p>
          <a:p>
            <a:pPr marL="282575" indent="-282575">
              <a:buClr>
                <a:schemeClr val="tx1"/>
              </a:buClr>
              <a:buSzPct val="90000"/>
              <a:buFont typeface="Wingdings" pitchFamily="2" charset="2"/>
              <a:buChar char="q"/>
            </a:pPr>
            <a:r>
              <a:rPr lang="en-US" sz="1800" dirty="0">
                <a:solidFill>
                  <a:schemeClr val="tx1"/>
                </a:solidFill>
                <a:latin typeface="Arial" charset="0"/>
                <a:cs typeface="Arial" charset="0"/>
              </a:rPr>
              <a:t>Heals spontaneously; no problems thereafter</a:t>
            </a:r>
          </a:p>
          <a:p>
            <a:pPr marL="282575" indent="-282575">
              <a:buClr>
                <a:schemeClr val="tx1"/>
              </a:buClr>
              <a:buSzPct val="90000"/>
              <a:buFont typeface="Wingdings" pitchFamily="2" charset="2"/>
              <a:buChar char="q"/>
            </a:pPr>
            <a:r>
              <a:rPr lang="en-US" sz="1800" dirty="0">
                <a:solidFill>
                  <a:schemeClr val="tx1"/>
                </a:solidFill>
                <a:latin typeface="Arial" charset="0"/>
                <a:cs typeface="Arial" charset="0"/>
              </a:rPr>
              <a:t>Almost always on lingual of mandible</a:t>
            </a:r>
          </a:p>
          <a:p>
            <a:pPr marL="282575" indent="-282575">
              <a:buClr>
                <a:schemeClr val="tx1"/>
              </a:buClr>
              <a:buSzPct val="90000"/>
              <a:buFont typeface="Wingdings" pitchFamily="2" charset="2"/>
              <a:buChar char="q"/>
            </a:pPr>
            <a:r>
              <a:rPr lang="en-US" sz="1800" dirty="0">
                <a:solidFill>
                  <a:schemeClr val="tx1"/>
                </a:solidFill>
                <a:latin typeface="Arial" charset="0"/>
                <a:cs typeface="Arial" charset="0"/>
              </a:rPr>
              <a:t>Maybe on </a:t>
            </a:r>
            <a:r>
              <a:rPr lang="en-US" sz="1800" b="1" dirty="0">
                <a:solidFill>
                  <a:srgbClr val="FFC000"/>
                </a:solidFill>
                <a:latin typeface="Arial" charset="0"/>
                <a:cs typeface="Arial" charset="0"/>
              </a:rPr>
              <a:t>torus mandibularis</a:t>
            </a:r>
          </a:p>
          <a:p>
            <a:pPr marL="282575" indent="-282575">
              <a:buClr>
                <a:schemeClr val="tx1"/>
              </a:buClr>
              <a:buSzPct val="90000"/>
              <a:buFont typeface="Wingdings" pitchFamily="2" charset="2"/>
              <a:buChar char="q"/>
            </a:pPr>
            <a:r>
              <a:rPr lang="en-US" dirty="0">
                <a:solidFill>
                  <a:schemeClr val="accent1">
                    <a:lumMod val="95000"/>
                  </a:schemeClr>
                </a:solidFill>
                <a:latin typeface="Arial" charset="0"/>
                <a:cs typeface="Arial" charset="0"/>
              </a:rPr>
              <a:t>Check for Vitamin D deficiency?</a:t>
            </a:r>
            <a:endParaRPr lang="en-US" sz="1800" dirty="0">
              <a:solidFill>
                <a:schemeClr val="accent1">
                  <a:lumMod val="95000"/>
                </a:schemeClr>
              </a:solidFill>
              <a:latin typeface="Arial" charset="0"/>
              <a:cs typeface="Arial" charset="0"/>
            </a:endParaRPr>
          </a:p>
        </p:txBody>
      </p:sp>
      <p:sp>
        <p:nvSpPr>
          <p:cNvPr id="12" name="AutoShape 6"/>
          <p:cNvSpPr>
            <a:spLocks noChangeArrowheads="1"/>
          </p:cNvSpPr>
          <p:nvPr/>
        </p:nvSpPr>
        <p:spPr bwMode="auto">
          <a:xfrm rot="9678676">
            <a:off x="986229" y="2183551"/>
            <a:ext cx="489501" cy="186314"/>
          </a:xfrm>
          <a:prstGeom prst="rightArrow">
            <a:avLst>
              <a:gd name="adj1" fmla="val 50000"/>
              <a:gd name="adj2" fmla="val 109091"/>
            </a:avLst>
          </a:prstGeom>
          <a:solidFill>
            <a:srgbClr val="FFC000"/>
          </a:solidFill>
          <a:ln w="9525">
            <a:solidFill>
              <a:schemeClr val="bg2"/>
            </a:solidFill>
            <a:miter lim="800000"/>
            <a:headEnd/>
            <a:tailEnd/>
          </a:ln>
          <a:effectLst/>
        </p:spPr>
        <p:txBody>
          <a:bodyPr wrap="none" anchor="ctr"/>
          <a:lstStyle/>
          <a:p>
            <a:endParaRPr lang="en-US"/>
          </a:p>
        </p:txBody>
      </p:sp>
    </p:spTree>
    <p:extLst>
      <p:ext uri="{BB962C8B-B14F-4D97-AF65-F5344CB8AC3E}">
        <p14:creationId xmlns:p14="http://schemas.microsoft.com/office/powerpoint/2010/main" val="1613570379"/>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06941" y="1"/>
            <a:ext cx="2064123" cy="2144486"/>
          </a:xfrm>
          <a:prstGeom prst="rect">
            <a:avLst/>
          </a:prstGeom>
          <a:ln>
            <a:solidFill>
              <a:schemeClr val="tx1"/>
            </a:solidFill>
          </a:ln>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85246" y="817"/>
            <a:ext cx="2177955" cy="2144074"/>
          </a:xfrm>
          <a:prstGeom prst="rect">
            <a:avLst/>
          </a:prstGeom>
          <a:ln>
            <a:solidFill>
              <a:schemeClr val="tx1"/>
            </a:solidFill>
          </a:ln>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97382" y="2171043"/>
            <a:ext cx="2153681" cy="2133600"/>
          </a:xfrm>
          <a:prstGeom prst="rect">
            <a:avLst/>
          </a:prstGeom>
          <a:ln>
            <a:solidFill>
              <a:schemeClr val="tx1"/>
            </a:solidFill>
          </a:ln>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74786" y="2172086"/>
            <a:ext cx="2157227" cy="2093200"/>
          </a:xfrm>
          <a:prstGeom prst="rect">
            <a:avLst/>
          </a:prstGeom>
          <a:ln>
            <a:solidFill>
              <a:schemeClr val="tx1"/>
            </a:solidFill>
          </a:ln>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70556" y="4291439"/>
            <a:ext cx="2161456" cy="2136323"/>
          </a:xfrm>
          <a:prstGeom prst="rect">
            <a:avLst/>
          </a:prstGeom>
          <a:ln>
            <a:solidFill>
              <a:schemeClr val="tx1"/>
            </a:solidFill>
          </a:ln>
        </p:spPr>
      </p:pic>
      <p:pic>
        <p:nvPicPr>
          <p:cNvPr id="7" name="Picture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32012" y="14225"/>
            <a:ext cx="2160746" cy="2130667"/>
          </a:xfrm>
          <a:prstGeom prst="rect">
            <a:avLst/>
          </a:prstGeom>
          <a:ln>
            <a:solidFill>
              <a:schemeClr val="tx1"/>
            </a:solidFill>
          </a:ln>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932011" y="4299858"/>
            <a:ext cx="2160747" cy="2111374"/>
          </a:xfrm>
          <a:prstGeom prst="rect">
            <a:avLst/>
          </a:prstGeom>
          <a:ln>
            <a:solidFill>
              <a:schemeClr val="tx1"/>
            </a:solidFill>
          </a:ln>
        </p:spPr>
      </p:pic>
      <p:pic>
        <p:nvPicPr>
          <p:cNvPr id="11" name="Picture 1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2758" y="4288972"/>
            <a:ext cx="2177189" cy="2122260"/>
          </a:xfrm>
          <a:prstGeom prst="rect">
            <a:avLst/>
          </a:prstGeom>
          <a:ln>
            <a:solidFill>
              <a:schemeClr val="tx1"/>
            </a:solidFill>
          </a:ln>
        </p:spPr>
      </p:pic>
      <p:pic>
        <p:nvPicPr>
          <p:cNvPr id="12" name="Picture 11"/>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123668" y="2179572"/>
            <a:ext cx="2048435" cy="2085715"/>
          </a:xfrm>
          <a:prstGeom prst="rect">
            <a:avLst/>
          </a:prstGeom>
          <a:ln>
            <a:solidFill>
              <a:schemeClr val="tx1"/>
            </a:solidFill>
          </a:ln>
        </p:spPr>
      </p:pic>
      <p:pic>
        <p:nvPicPr>
          <p:cNvPr id="13" name="Picture 1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932012" y="2171044"/>
            <a:ext cx="2174929" cy="2105569"/>
          </a:xfrm>
          <a:prstGeom prst="rect">
            <a:avLst/>
          </a:prstGeom>
          <a:ln>
            <a:solidFill>
              <a:schemeClr val="tx1"/>
            </a:solidFill>
          </a:ln>
        </p:spPr>
      </p:pic>
      <p:pic>
        <p:nvPicPr>
          <p:cNvPr id="16" name="Picture 15"/>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774787" y="1"/>
            <a:ext cx="2157227" cy="2156819"/>
          </a:xfrm>
          <a:prstGeom prst="rect">
            <a:avLst/>
          </a:prstGeom>
          <a:ln>
            <a:solidFill>
              <a:schemeClr val="tx1"/>
            </a:solidFill>
          </a:ln>
        </p:spPr>
      </p:pic>
      <p:pic>
        <p:nvPicPr>
          <p:cNvPr id="10" name="Picture 9"/>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197381" y="4299858"/>
            <a:ext cx="2153682" cy="2111374"/>
          </a:xfrm>
          <a:prstGeom prst="rect">
            <a:avLst/>
          </a:prstGeom>
          <a:ln>
            <a:solidFill>
              <a:schemeClr val="tx1"/>
            </a:solidFill>
          </a:ln>
        </p:spPr>
      </p:pic>
      <p:sp>
        <p:nvSpPr>
          <p:cNvPr id="17" name="Rectangle 16"/>
          <p:cNvSpPr/>
          <p:nvPr/>
        </p:nvSpPr>
        <p:spPr>
          <a:xfrm>
            <a:off x="3048000" y="6477000"/>
            <a:ext cx="5257800" cy="338554"/>
          </a:xfrm>
          <a:prstGeom prst="rect">
            <a:avLst/>
          </a:prstGeom>
          <a:solidFill>
            <a:schemeClr val="accent1">
              <a:lumMod val="50000"/>
            </a:schemeClr>
          </a:solidFill>
          <a:ln>
            <a:solidFill>
              <a:schemeClr val="tx1"/>
            </a:solidFill>
          </a:ln>
        </p:spPr>
        <p:txBody>
          <a:bodyPr wrap="square">
            <a:spAutoFit/>
          </a:bodyPr>
          <a:lstStyle/>
          <a:p>
            <a:pPr algn="ctr"/>
            <a:r>
              <a:rPr lang="en-US" sz="1600" dirty="0">
                <a:solidFill>
                  <a:prstClr val="white"/>
                </a:solidFill>
                <a:latin typeface="Arial" panose="020B0604020202020204" pitchFamily="34" charset="0"/>
                <a:cs typeface="Arial" panose="020B0604020202020204" pitchFamily="34" charset="0"/>
              </a:rPr>
              <a:t>Painted lips by Paige Thompson (Facebook, etc.)</a:t>
            </a:r>
          </a:p>
        </p:txBody>
      </p:sp>
    </p:spTree>
    <p:extLst>
      <p:ext uri="{BB962C8B-B14F-4D97-AF65-F5344CB8AC3E}">
        <p14:creationId xmlns:p14="http://schemas.microsoft.com/office/powerpoint/2010/main" val="318534515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44126" y="4286383"/>
            <a:ext cx="2177044" cy="2186272"/>
          </a:xfrm>
          <a:prstGeom prst="rect">
            <a:avLst/>
          </a:prstGeom>
          <a:ln>
            <a:solidFill>
              <a:schemeClr val="tx1"/>
            </a:solidFill>
          </a:ln>
        </p:spPr>
      </p:pic>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9126" y="4320328"/>
            <a:ext cx="2172389" cy="2153666"/>
          </a:xfrm>
          <a:prstGeom prst="rect">
            <a:avLst/>
          </a:prstGeom>
          <a:ln>
            <a:solidFill>
              <a:schemeClr val="tx1"/>
            </a:solidFill>
          </a:ln>
        </p:spPr>
      </p:pic>
      <p:pic>
        <p:nvPicPr>
          <p:cNvPr id="18" name="Pictur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78566" y="2142881"/>
            <a:ext cx="2153394" cy="2180621"/>
          </a:xfrm>
          <a:prstGeom prst="rect">
            <a:avLst/>
          </a:prstGeom>
          <a:ln>
            <a:solidFill>
              <a:schemeClr val="tx1"/>
            </a:solidFill>
          </a:ln>
        </p:spPr>
      </p:pic>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82328" y="-23072"/>
            <a:ext cx="2157073" cy="2157073"/>
          </a:xfrm>
          <a:prstGeom prst="rect">
            <a:avLst/>
          </a:prstGeom>
          <a:ln>
            <a:solidFill>
              <a:schemeClr val="tx1"/>
            </a:solidFill>
          </a:ln>
        </p:spPr>
      </p:pic>
      <p:pic>
        <p:nvPicPr>
          <p:cNvPr id="20" name="Picture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47128" y="-23072"/>
            <a:ext cx="2214145" cy="2214145"/>
          </a:xfrm>
          <a:prstGeom prst="rect">
            <a:avLst/>
          </a:prstGeom>
          <a:ln>
            <a:solidFill>
              <a:schemeClr val="tx1"/>
            </a:solidFill>
          </a:ln>
        </p:spPr>
      </p:pic>
      <p:pic>
        <p:nvPicPr>
          <p:cNvPr id="21" name="Picture 2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32853" y="-23071"/>
            <a:ext cx="2148603" cy="2189398"/>
          </a:xfrm>
          <a:prstGeom prst="rect">
            <a:avLst/>
          </a:prstGeom>
          <a:ln>
            <a:solidFill>
              <a:schemeClr val="tx1"/>
            </a:solidFill>
          </a:ln>
        </p:spPr>
      </p:pic>
      <p:pic>
        <p:nvPicPr>
          <p:cNvPr id="22" name="Picture 21"/>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919316" y="2158417"/>
            <a:ext cx="2201855" cy="2183003"/>
          </a:xfrm>
          <a:prstGeom prst="rect">
            <a:avLst/>
          </a:prstGeom>
          <a:ln>
            <a:solidFill>
              <a:schemeClr val="tx1"/>
            </a:solidFill>
          </a:ln>
        </p:spPr>
      </p:pic>
      <p:pic>
        <p:nvPicPr>
          <p:cNvPr id="23" name="Picture 2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79126" y="2148978"/>
            <a:ext cx="2171351" cy="2183537"/>
          </a:xfrm>
          <a:prstGeom prst="rect">
            <a:avLst/>
          </a:prstGeom>
          <a:ln>
            <a:solidFill>
              <a:schemeClr val="tx1"/>
            </a:solidFill>
          </a:ln>
        </p:spPr>
      </p:pic>
      <p:pic>
        <p:nvPicPr>
          <p:cNvPr id="24" name="Picture 23"/>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124549" y="2145857"/>
            <a:ext cx="2165240" cy="2220815"/>
          </a:xfrm>
          <a:prstGeom prst="rect">
            <a:avLst/>
          </a:prstGeom>
          <a:ln>
            <a:solidFill>
              <a:schemeClr val="tx1"/>
            </a:solidFill>
          </a:ln>
        </p:spPr>
      </p:pic>
      <p:pic>
        <p:nvPicPr>
          <p:cNvPr id="25" name="Picture 2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789731" y="-23072"/>
            <a:ext cx="2165350" cy="2165350"/>
          </a:xfrm>
          <a:prstGeom prst="rect">
            <a:avLst/>
          </a:prstGeom>
          <a:ln>
            <a:solidFill>
              <a:schemeClr val="tx1"/>
            </a:solidFill>
          </a:ln>
        </p:spPr>
      </p:pic>
      <p:pic>
        <p:nvPicPr>
          <p:cNvPr id="10" name="Picture 9"/>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132853" y="4341420"/>
            <a:ext cx="2215203" cy="2138587"/>
          </a:xfrm>
          <a:prstGeom prst="rect">
            <a:avLst/>
          </a:prstGeom>
          <a:ln>
            <a:solidFill>
              <a:schemeClr val="tx1"/>
            </a:solidFill>
          </a:ln>
        </p:spPr>
      </p:pic>
      <p:pic>
        <p:nvPicPr>
          <p:cNvPr id="12" name="Picture 1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294914" y="4335356"/>
            <a:ext cx="2137046" cy="2141644"/>
          </a:xfrm>
          <a:prstGeom prst="rect">
            <a:avLst/>
          </a:prstGeom>
          <a:ln>
            <a:solidFill>
              <a:schemeClr val="tx1"/>
            </a:solidFill>
          </a:ln>
        </p:spPr>
      </p:pic>
      <p:sp>
        <p:nvSpPr>
          <p:cNvPr id="26" name="Rectangle 25"/>
          <p:cNvSpPr/>
          <p:nvPr/>
        </p:nvSpPr>
        <p:spPr>
          <a:xfrm>
            <a:off x="3048000" y="6477000"/>
            <a:ext cx="5257800" cy="338554"/>
          </a:xfrm>
          <a:prstGeom prst="rect">
            <a:avLst/>
          </a:prstGeom>
          <a:solidFill>
            <a:schemeClr val="accent1">
              <a:lumMod val="50000"/>
            </a:schemeClr>
          </a:solidFill>
          <a:ln>
            <a:solidFill>
              <a:schemeClr val="tx1"/>
            </a:solidFill>
          </a:ln>
        </p:spPr>
        <p:txBody>
          <a:bodyPr wrap="square">
            <a:spAutoFit/>
          </a:bodyPr>
          <a:lstStyle/>
          <a:p>
            <a:pPr algn="ctr"/>
            <a:r>
              <a:rPr lang="en-US" sz="1600" dirty="0">
                <a:solidFill>
                  <a:prstClr val="white"/>
                </a:solidFill>
                <a:latin typeface="Arial" panose="020B0604020202020204" pitchFamily="34" charset="0"/>
                <a:cs typeface="Arial" panose="020B0604020202020204" pitchFamily="34" charset="0"/>
              </a:rPr>
              <a:t>Painted lips by Paige Thompson (Facebook, etc.)</a:t>
            </a:r>
          </a:p>
        </p:txBody>
      </p:sp>
    </p:spTree>
    <p:extLst>
      <p:ext uri="{BB962C8B-B14F-4D97-AF65-F5344CB8AC3E}">
        <p14:creationId xmlns:p14="http://schemas.microsoft.com/office/powerpoint/2010/main" val="176387260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3874" name="Rectangle 2"/>
          <p:cNvSpPr>
            <a:spLocks noGrp="1" noRot="1" noChangeArrowheads="1"/>
          </p:cNvSpPr>
          <p:nvPr>
            <p:ph type="title"/>
          </p:nvPr>
        </p:nvSpPr>
        <p:spPr>
          <a:xfrm>
            <a:off x="2743200" y="76201"/>
            <a:ext cx="6858000" cy="715963"/>
          </a:xfrm>
        </p:spPr>
        <p:txBody>
          <a:bodyPr>
            <a:normAutofit/>
          </a:bodyPr>
          <a:lstStyle/>
          <a:p>
            <a:pPr algn="ctr">
              <a:defRPr/>
            </a:pPr>
            <a:r>
              <a:rPr lang="en-US" dirty="0">
                <a:solidFill>
                  <a:srgbClr val="FFC000"/>
                </a:solidFill>
                <a:latin typeface="Arial" pitchFamily="34" charset="0"/>
              </a:rPr>
              <a:t>Cultural Tattoos</a:t>
            </a:r>
          </a:p>
        </p:txBody>
      </p:sp>
      <p:pic>
        <p:nvPicPr>
          <p:cNvPr id="66563" name="Picture 3" descr="TattooLipsNatlGeog1996p14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67490" y="1066800"/>
            <a:ext cx="3845243" cy="5029200"/>
          </a:xfrm>
          <a:prstGeom prst="rect">
            <a:avLst/>
          </a:prstGeom>
          <a:noFill/>
          <a:ln w="9525">
            <a:solidFill>
              <a:schemeClr val="tx1"/>
            </a:solidFill>
            <a:miter lim="800000"/>
            <a:headEnd/>
            <a:tailEnd/>
          </a:ln>
        </p:spPr>
      </p:pic>
      <p:sp>
        <p:nvSpPr>
          <p:cNvPr id="4" name="TextBox 3"/>
          <p:cNvSpPr txBox="1"/>
          <p:nvPr/>
        </p:nvSpPr>
        <p:spPr>
          <a:xfrm>
            <a:off x="6212732" y="1066800"/>
            <a:ext cx="3312268" cy="1754326"/>
          </a:xfrm>
          <a:prstGeom prst="rect">
            <a:avLst/>
          </a:prstGeom>
          <a:noFill/>
        </p:spPr>
        <p:txBody>
          <a:bodyPr wrap="square" rtlCol="0">
            <a:spAutoFit/>
          </a:bodyPr>
          <a:lstStyle/>
          <a:p>
            <a:r>
              <a:rPr lang="en-US" dirty="0">
                <a:latin typeface="Arial" pitchFamily="34" charset="0"/>
                <a:cs typeface="Arial" pitchFamily="34" charset="0"/>
              </a:rPr>
              <a:t>In some cultures tattoos are signs of honor, maturity, family or tribe affiliation, even religious sincerity. Some of these go back to the beginnings of civilization.</a:t>
            </a:r>
          </a:p>
        </p:txBody>
      </p:sp>
      <p:pic>
        <p:nvPicPr>
          <p:cNvPr id="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66122" y="3429001"/>
            <a:ext cx="3993202" cy="266700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673656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3874" name="Rectangle 2"/>
          <p:cNvSpPr>
            <a:spLocks noGrp="1" noRot="1" noChangeArrowheads="1"/>
          </p:cNvSpPr>
          <p:nvPr>
            <p:ph type="title"/>
          </p:nvPr>
        </p:nvSpPr>
        <p:spPr>
          <a:xfrm>
            <a:off x="2743200" y="76201"/>
            <a:ext cx="6858000" cy="715963"/>
          </a:xfrm>
        </p:spPr>
        <p:txBody>
          <a:bodyPr>
            <a:normAutofit/>
          </a:bodyPr>
          <a:lstStyle/>
          <a:p>
            <a:pPr algn="ctr">
              <a:defRPr/>
            </a:pPr>
            <a:r>
              <a:rPr lang="en-US" dirty="0">
                <a:latin typeface="Arial" pitchFamily="34" charset="0"/>
              </a:rPr>
              <a:t>Oral</a:t>
            </a:r>
            <a:r>
              <a:rPr lang="en-US" dirty="0">
                <a:solidFill>
                  <a:srgbClr val="FFC000"/>
                </a:solidFill>
                <a:latin typeface="Arial" pitchFamily="34" charset="0"/>
              </a:rPr>
              <a:t> Tattoos</a:t>
            </a:r>
          </a:p>
        </p:txBody>
      </p:sp>
      <p:grpSp>
        <p:nvGrpSpPr>
          <p:cNvPr id="13" name="Group 12"/>
          <p:cNvGrpSpPr/>
          <p:nvPr/>
        </p:nvGrpSpPr>
        <p:grpSpPr>
          <a:xfrm>
            <a:off x="2062876" y="1246026"/>
            <a:ext cx="7995525" cy="4468974"/>
            <a:chOff x="386475" y="788826"/>
            <a:chExt cx="8984277" cy="5078574"/>
          </a:xfrm>
        </p:grpSpPr>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67200" y="788826"/>
              <a:ext cx="5103552" cy="5078574"/>
            </a:xfrm>
            <a:prstGeom prst="rect">
              <a:avLst/>
            </a:prstGeom>
            <a:ln>
              <a:solidFill>
                <a:schemeClr val="tx1"/>
              </a:solidFill>
            </a:ln>
          </p:spPr>
        </p:pic>
        <p:pic>
          <p:nvPicPr>
            <p:cNvPr id="11" name="Picture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6475" y="792163"/>
              <a:ext cx="3804525" cy="5075237"/>
            </a:xfrm>
            <a:prstGeom prst="rect">
              <a:avLst/>
            </a:prstGeom>
            <a:ln>
              <a:solidFill>
                <a:schemeClr val="tx1"/>
              </a:solidFill>
            </a:ln>
          </p:spPr>
        </p:pic>
      </p:grpSp>
    </p:spTree>
    <p:extLst>
      <p:ext uri="{BB962C8B-B14F-4D97-AF65-F5344CB8AC3E}">
        <p14:creationId xmlns:p14="http://schemas.microsoft.com/office/powerpoint/2010/main" val="177849810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3874" name="Rectangle 2"/>
          <p:cNvSpPr>
            <a:spLocks noGrp="1" noRot="1" noChangeArrowheads="1"/>
          </p:cNvSpPr>
          <p:nvPr>
            <p:ph type="title"/>
          </p:nvPr>
        </p:nvSpPr>
        <p:spPr>
          <a:xfrm>
            <a:off x="2743200" y="76201"/>
            <a:ext cx="6858000" cy="715963"/>
          </a:xfrm>
        </p:spPr>
        <p:txBody>
          <a:bodyPr>
            <a:normAutofit/>
          </a:bodyPr>
          <a:lstStyle/>
          <a:p>
            <a:pPr algn="ctr">
              <a:defRPr/>
            </a:pPr>
            <a:r>
              <a:rPr lang="en-US" dirty="0">
                <a:latin typeface="Arial" pitchFamily="34" charset="0"/>
              </a:rPr>
              <a:t>Oral</a:t>
            </a:r>
            <a:r>
              <a:rPr lang="en-US" dirty="0">
                <a:solidFill>
                  <a:srgbClr val="FFC000"/>
                </a:solidFill>
                <a:latin typeface="Arial" pitchFamily="34" charset="0"/>
              </a:rPr>
              <a:t> Tattoos</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97834" y="3657600"/>
            <a:ext cx="3900400" cy="2597666"/>
          </a:xfrm>
          <a:prstGeom prst="rect">
            <a:avLst/>
          </a:prstGeom>
          <a:ln>
            <a:solidFill>
              <a:schemeClr val="tx1"/>
            </a:solidFill>
          </a:ln>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197834" y="1066800"/>
            <a:ext cx="3900400" cy="2438400"/>
          </a:xfrm>
          <a:prstGeom prst="rect">
            <a:avLst/>
          </a:prstGeom>
          <a:ln>
            <a:solidFill>
              <a:schemeClr val="tx1"/>
            </a:solidFill>
          </a:ln>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206895" y="3657600"/>
            <a:ext cx="3696457" cy="2597666"/>
          </a:xfrm>
          <a:prstGeom prst="rect">
            <a:avLst/>
          </a:prstGeom>
          <a:ln>
            <a:solidFill>
              <a:schemeClr val="tx1"/>
            </a:solidFill>
          </a:ln>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06894" y="1066801"/>
            <a:ext cx="3699107" cy="2452543"/>
          </a:xfrm>
          <a:prstGeom prst="rect">
            <a:avLst/>
          </a:prstGeom>
          <a:ln>
            <a:solidFill>
              <a:schemeClr val="tx1"/>
            </a:solidFill>
          </a:ln>
        </p:spPr>
      </p:pic>
      <p:pic>
        <p:nvPicPr>
          <p:cNvPr id="8" name="Picture 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360000" y="3132726"/>
            <a:ext cx="5326800" cy="3115675"/>
          </a:xfrm>
          <a:prstGeom prst="rect">
            <a:avLst/>
          </a:prstGeom>
          <a:ln>
            <a:solidFill>
              <a:schemeClr val="tx1"/>
            </a:solidFill>
          </a:ln>
        </p:spPr>
      </p:pic>
    </p:spTree>
    <p:extLst>
      <p:ext uri="{BB962C8B-B14F-4D97-AF65-F5344CB8AC3E}">
        <p14:creationId xmlns:p14="http://schemas.microsoft.com/office/powerpoint/2010/main" val="297699858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500" fill="hold"/>
                                        <p:tgtEl>
                                          <p:spTgt spid="8"/>
                                        </p:tgtEl>
                                        <p:attrNameLst>
                                          <p:attrName>ppt_w</p:attrName>
                                        </p:attrNameLst>
                                      </p:cBhvr>
                                      <p:tavLst>
                                        <p:tav tm="0">
                                          <p:val>
                                            <p:fltVal val="0"/>
                                          </p:val>
                                        </p:tav>
                                        <p:tav tm="100000">
                                          <p:val>
                                            <p:strVal val="#ppt_w"/>
                                          </p:val>
                                        </p:tav>
                                      </p:tavLst>
                                    </p:anim>
                                    <p:anim calcmode="lin" valueType="num">
                                      <p:cBhvr>
                                        <p:cTn id="8" dur="1500" fill="hold"/>
                                        <p:tgtEl>
                                          <p:spTgt spid="8"/>
                                        </p:tgtEl>
                                        <p:attrNameLst>
                                          <p:attrName>ppt_h</p:attrName>
                                        </p:attrNameLst>
                                      </p:cBhvr>
                                      <p:tavLst>
                                        <p:tav tm="0">
                                          <p:val>
                                            <p:fltVal val="0"/>
                                          </p:val>
                                        </p:tav>
                                        <p:tav tm="100000">
                                          <p:val>
                                            <p:strVal val="#ppt_h"/>
                                          </p:val>
                                        </p:tav>
                                      </p:tavLst>
                                    </p:anim>
                                    <p:anim calcmode="lin" valueType="num">
                                      <p:cBhvr>
                                        <p:cTn id="9" dur="1500" fill="hold"/>
                                        <p:tgtEl>
                                          <p:spTgt spid="8"/>
                                        </p:tgtEl>
                                        <p:attrNameLst>
                                          <p:attrName>style.rotation</p:attrName>
                                        </p:attrNameLst>
                                      </p:cBhvr>
                                      <p:tavLst>
                                        <p:tav tm="0">
                                          <p:val>
                                            <p:fltVal val="90"/>
                                          </p:val>
                                        </p:tav>
                                        <p:tav tm="100000">
                                          <p:val>
                                            <p:fltVal val="0"/>
                                          </p:val>
                                        </p:tav>
                                      </p:tavLst>
                                    </p:anim>
                                    <p:animEffect transition="in" filter="fade">
                                      <p:cBhvr>
                                        <p:cTn id="10"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3874" name="Rectangle 2"/>
          <p:cNvSpPr>
            <a:spLocks noGrp="1" noRot="1" noChangeArrowheads="1"/>
          </p:cNvSpPr>
          <p:nvPr>
            <p:ph type="title"/>
          </p:nvPr>
        </p:nvSpPr>
        <p:spPr>
          <a:xfrm>
            <a:off x="2743200" y="76201"/>
            <a:ext cx="6858000" cy="715963"/>
          </a:xfrm>
        </p:spPr>
        <p:txBody>
          <a:bodyPr>
            <a:normAutofit/>
          </a:bodyPr>
          <a:lstStyle/>
          <a:p>
            <a:pPr algn="ctr">
              <a:defRPr/>
            </a:pPr>
            <a:r>
              <a:rPr lang="en-US" dirty="0">
                <a:latin typeface="Arial" pitchFamily="34" charset="0"/>
              </a:rPr>
              <a:t>Oral</a:t>
            </a:r>
            <a:r>
              <a:rPr lang="en-US" dirty="0">
                <a:solidFill>
                  <a:srgbClr val="FFC000"/>
                </a:solidFill>
                <a:latin typeface="Arial" pitchFamily="34" charset="0"/>
              </a:rPr>
              <a:t> Tattoos</a:t>
            </a:r>
          </a:p>
        </p:txBody>
      </p:sp>
      <p:grpSp>
        <p:nvGrpSpPr>
          <p:cNvPr id="6" name="Group 5"/>
          <p:cNvGrpSpPr/>
          <p:nvPr/>
        </p:nvGrpSpPr>
        <p:grpSpPr>
          <a:xfrm>
            <a:off x="1965960" y="760071"/>
            <a:ext cx="8168640" cy="5564530"/>
            <a:chOff x="365760" y="760070"/>
            <a:chExt cx="8473440" cy="5747029"/>
          </a:xfrm>
        </p:grpSpPr>
        <p:grpSp>
          <p:nvGrpSpPr>
            <p:cNvPr id="2" name="Group 1"/>
            <p:cNvGrpSpPr/>
            <p:nvPr/>
          </p:nvGrpSpPr>
          <p:grpSpPr>
            <a:xfrm>
              <a:off x="374504" y="760070"/>
              <a:ext cx="8434339" cy="2971800"/>
              <a:chOff x="23861" y="844982"/>
              <a:chExt cx="9043939" cy="3346018"/>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06443" y="844982"/>
                <a:ext cx="4461357" cy="3346018"/>
              </a:xfrm>
              <a:prstGeom prst="rect">
                <a:avLst/>
              </a:prstGeom>
              <a:ln>
                <a:solidFill>
                  <a:schemeClr val="tx1"/>
                </a:solidFill>
              </a:ln>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861" y="844982"/>
                <a:ext cx="4461358" cy="3346018"/>
              </a:xfrm>
              <a:prstGeom prst="rect">
                <a:avLst/>
              </a:prstGeom>
              <a:ln>
                <a:solidFill>
                  <a:schemeClr val="tx1"/>
                </a:solidFill>
              </a:ln>
            </p:spPr>
          </p:pic>
        </p:grpSp>
        <p:pic>
          <p:nvPicPr>
            <p:cNvPr id="7" name="Picture 6"/>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638040" y="3810000"/>
              <a:ext cx="4201160" cy="2697099"/>
            </a:xfrm>
            <a:prstGeom prst="rect">
              <a:avLst/>
            </a:prstGeom>
            <a:ln>
              <a:solidFill>
                <a:schemeClr val="tx1"/>
              </a:solidFill>
            </a:ln>
          </p:spPr>
        </p:pic>
        <p:pic>
          <p:nvPicPr>
            <p:cNvPr id="8" name="Picture 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65760" y="3808070"/>
              <a:ext cx="4169386" cy="2699029"/>
            </a:xfrm>
            <a:prstGeom prst="rect">
              <a:avLst/>
            </a:prstGeom>
            <a:ln>
              <a:solidFill>
                <a:schemeClr val="tx1"/>
              </a:solidFill>
            </a:ln>
          </p:spPr>
        </p:pic>
      </p:grpSp>
    </p:spTree>
    <p:extLst>
      <p:ext uri="{BB962C8B-B14F-4D97-AF65-F5344CB8AC3E}">
        <p14:creationId xmlns:p14="http://schemas.microsoft.com/office/powerpoint/2010/main" val="169093057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3874" name="Rectangle 2"/>
          <p:cNvSpPr>
            <a:spLocks noGrp="1" noRot="1" noChangeArrowheads="1"/>
          </p:cNvSpPr>
          <p:nvPr>
            <p:ph type="title"/>
          </p:nvPr>
        </p:nvSpPr>
        <p:spPr>
          <a:xfrm>
            <a:off x="2743200" y="76201"/>
            <a:ext cx="6858000" cy="715963"/>
          </a:xfrm>
        </p:spPr>
        <p:txBody>
          <a:bodyPr>
            <a:normAutofit/>
          </a:bodyPr>
          <a:lstStyle/>
          <a:p>
            <a:pPr algn="ctr">
              <a:defRPr/>
            </a:pPr>
            <a:r>
              <a:rPr lang="en-US" dirty="0">
                <a:latin typeface="Arial" pitchFamily="34" charset="0"/>
              </a:rPr>
              <a:t>Oral</a:t>
            </a:r>
            <a:r>
              <a:rPr lang="en-US" dirty="0">
                <a:solidFill>
                  <a:srgbClr val="FFC000"/>
                </a:solidFill>
                <a:latin typeface="Arial" pitchFamily="34" charset="0"/>
              </a:rPr>
              <a:t> Tattoos</a:t>
            </a: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47574" y="782320"/>
            <a:ext cx="3873306" cy="2904980"/>
          </a:xfrm>
          <a:prstGeom prst="rect">
            <a:avLst/>
          </a:prstGeom>
          <a:ln>
            <a:solidFill>
              <a:schemeClr val="tx1"/>
            </a:solidFill>
          </a:ln>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209544" y="3814390"/>
            <a:ext cx="3696457" cy="2535899"/>
          </a:xfrm>
          <a:prstGeom prst="rect">
            <a:avLst/>
          </a:prstGeom>
          <a:ln>
            <a:solidFill>
              <a:schemeClr val="tx1"/>
            </a:solidFill>
          </a:ln>
        </p:spPr>
      </p:pic>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09544" y="762000"/>
            <a:ext cx="3696457" cy="2925300"/>
          </a:xfrm>
          <a:prstGeom prst="rect">
            <a:avLst/>
          </a:prstGeom>
          <a:ln>
            <a:solidFill>
              <a:schemeClr val="tx1"/>
            </a:solidFill>
          </a:ln>
        </p:spPr>
      </p:pic>
      <p:pic>
        <p:nvPicPr>
          <p:cNvPr id="9"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247575" y="3814390"/>
            <a:ext cx="3894259" cy="2539911"/>
          </a:xfrm>
          <a:prstGeom prst="rect">
            <a:avLst/>
          </a:prstGeom>
          <a:noFill/>
          <a:ln w="9525">
            <a:solidFill>
              <a:schemeClr val="tx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69467240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38800" y="797243"/>
            <a:ext cx="4572000" cy="3429000"/>
          </a:xfrm>
          <a:prstGeom prst="rect">
            <a:avLst/>
          </a:prstGeom>
          <a:ln>
            <a:solidFill>
              <a:schemeClr val="tx1"/>
            </a:solidFill>
          </a:ln>
        </p:spPr>
      </p:pic>
      <p:sp>
        <p:nvSpPr>
          <p:cNvPr id="1103874" name="Rectangle 2"/>
          <p:cNvSpPr>
            <a:spLocks noGrp="1" noRot="1" noChangeArrowheads="1"/>
          </p:cNvSpPr>
          <p:nvPr>
            <p:ph type="title"/>
          </p:nvPr>
        </p:nvSpPr>
        <p:spPr>
          <a:xfrm>
            <a:off x="2743200" y="76201"/>
            <a:ext cx="6858000" cy="715963"/>
          </a:xfrm>
        </p:spPr>
        <p:txBody>
          <a:bodyPr>
            <a:normAutofit/>
          </a:bodyPr>
          <a:lstStyle/>
          <a:p>
            <a:pPr algn="ctr">
              <a:defRPr/>
            </a:pPr>
            <a:r>
              <a:rPr lang="en-US" dirty="0">
                <a:solidFill>
                  <a:srgbClr val="FFC000"/>
                </a:solidFill>
                <a:latin typeface="Arial" pitchFamily="34" charset="0"/>
              </a:rPr>
              <a:t>Oral Tattoos Can Be Pasted On</a:t>
            </a:r>
          </a:p>
        </p:txBody>
      </p:sp>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05000" y="3581401"/>
            <a:ext cx="4360528" cy="2899751"/>
          </a:xfrm>
          <a:prstGeom prst="rect">
            <a:avLst/>
          </a:prstGeom>
          <a:ln>
            <a:solidFill>
              <a:schemeClr val="tx1"/>
            </a:solidFill>
          </a:ln>
        </p:spPr>
      </p:pic>
      <p:pic>
        <p:nvPicPr>
          <p:cNvPr id="1173506" name="Picture 2" descr="http://i.dailymail.co.uk/i/pix/2012/08/01/article-0-0DAEE11500000578-271_306x311.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67201" y="2236248"/>
            <a:ext cx="3122923" cy="3173953"/>
          </a:xfrm>
          <a:prstGeom prst="rect">
            <a:avLst/>
          </a:prstGeom>
          <a:noFill/>
          <a:scene3d>
            <a:camera prst="orthographicFront"/>
            <a:lightRig rig="threePt" dir="t"/>
          </a:scene3d>
          <a:sp3d>
            <a:bevelT/>
            <a:bevelB/>
          </a:sp3d>
          <a:extLst>
            <a:ext uri="{909E8E84-426E-40dd-AFC4-6F175D3DCCD1}">
              <a14:hiddenFill xmlns:a14="http://schemas.microsoft.com/office/drawing/2010/main" xmlns="">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73506"/>
                                        </p:tgtEl>
                                        <p:attrNameLst>
                                          <p:attrName>style.visibility</p:attrName>
                                        </p:attrNameLst>
                                      </p:cBhvr>
                                      <p:to>
                                        <p:strVal val="visible"/>
                                      </p:to>
                                    </p:set>
                                    <p:anim calcmode="lin" valueType="num">
                                      <p:cBhvr>
                                        <p:cTn id="7" dur="2000" fill="hold"/>
                                        <p:tgtEl>
                                          <p:spTgt spid="1173506"/>
                                        </p:tgtEl>
                                        <p:attrNameLst>
                                          <p:attrName>ppt_w</p:attrName>
                                        </p:attrNameLst>
                                      </p:cBhvr>
                                      <p:tavLst>
                                        <p:tav tm="0">
                                          <p:val>
                                            <p:fltVal val="0"/>
                                          </p:val>
                                        </p:tav>
                                        <p:tav tm="100000">
                                          <p:val>
                                            <p:strVal val="#ppt_w"/>
                                          </p:val>
                                        </p:tav>
                                      </p:tavLst>
                                    </p:anim>
                                    <p:anim calcmode="lin" valueType="num">
                                      <p:cBhvr>
                                        <p:cTn id="8" dur="2000" fill="hold"/>
                                        <p:tgtEl>
                                          <p:spTgt spid="1173506"/>
                                        </p:tgtEl>
                                        <p:attrNameLst>
                                          <p:attrName>ppt_h</p:attrName>
                                        </p:attrNameLst>
                                      </p:cBhvr>
                                      <p:tavLst>
                                        <p:tav tm="0">
                                          <p:val>
                                            <p:fltVal val="0"/>
                                          </p:val>
                                        </p:tav>
                                        <p:tav tm="100000">
                                          <p:val>
                                            <p:strVal val="#ppt_h"/>
                                          </p:val>
                                        </p:tav>
                                      </p:tavLst>
                                    </p:anim>
                                    <p:anim calcmode="lin" valueType="num">
                                      <p:cBhvr>
                                        <p:cTn id="9" dur="2000" fill="hold"/>
                                        <p:tgtEl>
                                          <p:spTgt spid="1173506"/>
                                        </p:tgtEl>
                                        <p:attrNameLst>
                                          <p:attrName>style.rotation</p:attrName>
                                        </p:attrNameLst>
                                      </p:cBhvr>
                                      <p:tavLst>
                                        <p:tav tm="0">
                                          <p:val>
                                            <p:fltVal val="90"/>
                                          </p:val>
                                        </p:tav>
                                        <p:tav tm="100000">
                                          <p:val>
                                            <p:fltVal val="0"/>
                                          </p:val>
                                        </p:tav>
                                      </p:tavLst>
                                    </p:anim>
                                    <p:animEffect transition="in" filter="fade">
                                      <p:cBhvr>
                                        <p:cTn id="10" dur="2000"/>
                                        <p:tgtEl>
                                          <p:spTgt spid="1173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3874" name="Rectangle 2"/>
          <p:cNvSpPr>
            <a:spLocks noGrp="1" noRot="1" noChangeArrowheads="1"/>
          </p:cNvSpPr>
          <p:nvPr>
            <p:ph type="title"/>
          </p:nvPr>
        </p:nvSpPr>
        <p:spPr>
          <a:xfrm>
            <a:off x="2743200" y="76201"/>
            <a:ext cx="6858000" cy="715963"/>
          </a:xfrm>
        </p:spPr>
        <p:txBody>
          <a:bodyPr>
            <a:normAutofit/>
          </a:bodyPr>
          <a:lstStyle/>
          <a:p>
            <a:pPr algn="ctr">
              <a:defRPr/>
            </a:pPr>
            <a:r>
              <a:rPr lang="en-US" dirty="0">
                <a:solidFill>
                  <a:srgbClr val="FFC000"/>
                </a:solidFill>
                <a:latin typeface="Arial" pitchFamily="34" charset="0"/>
              </a:rPr>
              <a:t>Oral Tattoos</a:t>
            </a:r>
          </a:p>
        </p:txBody>
      </p:sp>
      <p:grpSp>
        <p:nvGrpSpPr>
          <p:cNvPr id="12" name="Group 11"/>
          <p:cNvGrpSpPr/>
          <p:nvPr/>
        </p:nvGrpSpPr>
        <p:grpSpPr>
          <a:xfrm>
            <a:off x="2086806" y="772533"/>
            <a:ext cx="7895394" cy="5518680"/>
            <a:chOff x="152400" y="772533"/>
            <a:chExt cx="7895394" cy="551868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15242" y="3810000"/>
              <a:ext cx="3832552" cy="2481213"/>
            </a:xfrm>
            <a:prstGeom prst="rect">
              <a:avLst/>
            </a:prstGeom>
            <a:ln>
              <a:solidFill>
                <a:schemeClr val="tx1"/>
              </a:solidFill>
            </a:ln>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89842" y="792163"/>
              <a:ext cx="3857952" cy="2893464"/>
            </a:xfrm>
            <a:prstGeom prst="rect">
              <a:avLst/>
            </a:prstGeom>
            <a:ln>
              <a:solidFill>
                <a:schemeClr val="tx1"/>
              </a:solidFill>
            </a:ln>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2400" y="772533"/>
              <a:ext cx="3884125" cy="2913094"/>
            </a:xfrm>
            <a:prstGeom prst="rect">
              <a:avLst/>
            </a:prstGeom>
            <a:ln>
              <a:solidFill>
                <a:schemeClr val="tx1"/>
              </a:solidFill>
            </a:ln>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64939" y="3810000"/>
              <a:ext cx="3851264" cy="2438400"/>
            </a:xfrm>
            <a:prstGeom prst="rect">
              <a:avLst/>
            </a:prstGeom>
            <a:ln>
              <a:solidFill>
                <a:schemeClr val="tx1"/>
              </a:solidFill>
            </a:ln>
          </p:spPr>
        </p:pic>
      </p:grpSp>
    </p:spTree>
    <p:extLst>
      <p:ext uri="{BB962C8B-B14F-4D97-AF65-F5344CB8AC3E}">
        <p14:creationId xmlns:p14="http://schemas.microsoft.com/office/powerpoint/2010/main" val="125430150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4840" name="Rectangle 8"/>
          <p:cNvSpPr>
            <a:spLocks noGrp="1" noRot="1" noChangeArrowheads="1"/>
          </p:cNvSpPr>
          <p:nvPr>
            <p:ph type="title"/>
          </p:nvPr>
        </p:nvSpPr>
        <p:spPr>
          <a:xfrm>
            <a:off x="1981200" y="-76200"/>
            <a:ext cx="8229600" cy="990600"/>
          </a:xfrm>
          <a:noFill/>
          <a:ln>
            <a:noFill/>
          </a:ln>
        </p:spPr>
        <p:txBody>
          <a:bodyPr>
            <a:noAutofit/>
          </a:bodyPr>
          <a:lstStyle/>
          <a:p>
            <a:pPr algn="ctr" eaLnBrk="1" hangingPunct="1">
              <a:defRPr/>
            </a:pPr>
            <a:r>
              <a:rPr lang="en-US" dirty="0">
                <a:solidFill>
                  <a:srgbClr val="FFC000"/>
                </a:solidFill>
                <a:latin typeface="Arial" charset="0"/>
              </a:rPr>
              <a:t>Dentistry has its Own Tattoos</a:t>
            </a:r>
            <a:br>
              <a:rPr lang="en-US" dirty="0">
                <a:solidFill>
                  <a:srgbClr val="FFC000"/>
                </a:solidFill>
                <a:latin typeface="Arial" charset="0"/>
              </a:rPr>
            </a:br>
            <a:r>
              <a:rPr lang="en-US" sz="2000" dirty="0">
                <a:solidFill>
                  <a:srgbClr val="FFC000"/>
                </a:solidFill>
                <a:latin typeface="Arial" charset="0"/>
              </a:rPr>
              <a:t>Amalgam Tattoo</a:t>
            </a:r>
          </a:p>
        </p:txBody>
      </p:sp>
      <p:pic>
        <p:nvPicPr>
          <p:cNvPr id="6" name="Picture 3" descr="amaltattooLalondePP"/>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a:xfrm>
            <a:off x="5943600" y="784920"/>
            <a:ext cx="4114800" cy="2820415"/>
          </a:xfrm>
          <a:noFill/>
          <a:ln>
            <a:solidFill>
              <a:schemeClr val="tx2"/>
            </a:solidFill>
          </a:ln>
        </p:spPr>
      </p:pic>
      <p:grpSp>
        <p:nvGrpSpPr>
          <p:cNvPr id="3" name="Group 2"/>
          <p:cNvGrpSpPr/>
          <p:nvPr/>
        </p:nvGrpSpPr>
        <p:grpSpPr>
          <a:xfrm>
            <a:off x="1981200" y="784919"/>
            <a:ext cx="3924779" cy="5615881"/>
            <a:chOff x="-266221" y="1066801"/>
            <a:chExt cx="4419600" cy="5969916"/>
          </a:xfrm>
        </p:grpSpPr>
        <p:pic>
          <p:nvPicPr>
            <p:cNvPr id="67588" name="Picture 9" descr="amalgamtattoo"/>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66221" y="1066801"/>
              <a:ext cx="4419600" cy="2998220"/>
            </a:xfrm>
            <a:prstGeom prst="rect">
              <a:avLst/>
            </a:prstGeom>
            <a:noFill/>
            <a:ln w="9525">
              <a:solidFill>
                <a:schemeClr val="tx2"/>
              </a:solidFill>
              <a:miter lim="800000"/>
              <a:headEnd/>
              <a:tailEnd/>
            </a:ln>
          </p:spPr>
        </p:pic>
        <p:pic>
          <p:nvPicPr>
            <p:cNvPr id="8" name="Picture 9" descr="nevus2007Crawford4PP"/>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66221" y="4114800"/>
              <a:ext cx="4419600" cy="2921917"/>
            </a:xfrm>
            <a:prstGeom prst="rect">
              <a:avLst/>
            </a:prstGeom>
            <a:noFill/>
            <a:ln w="9525">
              <a:solidFill>
                <a:schemeClr val="tx1"/>
              </a:solidFill>
              <a:miter lim="800000"/>
              <a:headEnd/>
              <a:tailEnd/>
            </a:ln>
          </p:spPr>
        </p:pic>
      </p:grpSp>
      <p:pic>
        <p:nvPicPr>
          <p:cNvPr id="9" name="Picture 8" descr="estop89bouquot3.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943600" y="3652162"/>
            <a:ext cx="4114800" cy="2748639"/>
          </a:xfrm>
          <a:prstGeom prst="rect">
            <a:avLst/>
          </a:prstGeom>
          <a:ln>
            <a:solidFill>
              <a:schemeClr val="tx1"/>
            </a:solidFill>
          </a:ln>
        </p:spPr>
      </p:pic>
      <p:pic>
        <p:nvPicPr>
          <p:cNvPr id="1167362" name="Picture 2" descr="http://media.mercola.com/ImageServer/Public/2009/August/88toothimplant.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533900" y="2057400"/>
            <a:ext cx="2857500" cy="3181350"/>
          </a:xfrm>
          <a:prstGeom prst="rect">
            <a:avLst/>
          </a:prstGeom>
          <a:noFill/>
          <a:scene3d>
            <a:camera prst="orthographicFront"/>
            <a:lightRig rig="threePt" dir="t"/>
          </a:scene3d>
          <a:sp3d>
            <a:bevelT/>
            <a:bevelB/>
          </a:sp3d>
          <a:extLst>
            <a:ext uri="{909E8E84-426E-40dd-AFC4-6F175D3DCCD1}">
              <a14:hiddenFill xmlns:a14="http://schemas.microsoft.com/office/drawing/2010/main" xmlns="">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67362"/>
                                        </p:tgtEl>
                                        <p:attrNameLst>
                                          <p:attrName>style.visibility</p:attrName>
                                        </p:attrNameLst>
                                      </p:cBhvr>
                                      <p:to>
                                        <p:strVal val="visible"/>
                                      </p:to>
                                    </p:set>
                                    <p:anim calcmode="lin" valueType="num">
                                      <p:cBhvr>
                                        <p:cTn id="7" dur="2000" fill="hold"/>
                                        <p:tgtEl>
                                          <p:spTgt spid="1167362"/>
                                        </p:tgtEl>
                                        <p:attrNameLst>
                                          <p:attrName>ppt_w</p:attrName>
                                        </p:attrNameLst>
                                      </p:cBhvr>
                                      <p:tavLst>
                                        <p:tav tm="0">
                                          <p:val>
                                            <p:fltVal val="0"/>
                                          </p:val>
                                        </p:tav>
                                        <p:tav tm="100000">
                                          <p:val>
                                            <p:strVal val="#ppt_w"/>
                                          </p:val>
                                        </p:tav>
                                      </p:tavLst>
                                    </p:anim>
                                    <p:anim calcmode="lin" valueType="num">
                                      <p:cBhvr>
                                        <p:cTn id="8" dur="2000" fill="hold"/>
                                        <p:tgtEl>
                                          <p:spTgt spid="1167362"/>
                                        </p:tgtEl>
                                        <p:attrNameLst>
                                          <p:attrName>ppt_h</p:attrName>
                                        </p:attrNameLst>
                                      </p:cBhvr>
                                      <p:tavLst>
                                        <p:tav tm="0">
                                          <p:val>
                                            <p:fltVal val="0"/>
                                          </p:val>
                                        </p:tav>
                                        <p:tav tm="100000">
                                          <p:val>
                                            <p:strVal val="#ppt_h"/>
                                          </p:val>
                                        </p:tav>
                                      </p:tavLst>
                                    </p:anim>
                                    <p:anim calcmode="lin" valueType="num">
                                      <p:cBhvr>
                                        <p:cTn id="9" dur="2000" fill="hold"/>
                                        <p:tgtEl>
                                          <p:spTgt spid="1167362"/>
                                        </p:tgtEl>
                                        <p:attrNameLst>
                                          <p:attrName>style.rotation</p:attrName>
                                        </p:attrNameLst>
                                      </p:cBhvr>
                                      <p:tavLst>
                                        <p:tav tm="0">
                                          <p:val>
                                            <p:fltVal val="90"/>
                                          </p:val>
                                        </p:tav>
                                        <p:tav tm="100000">
                                          <p:val>
                                            <p:fltVal val="0"/>
                                          </p:val>
                                        </p:tav>
                                      </p:tavLst>
                                    </p:anim>
                                    <p:animEffect transition="in" filter="fade">
                                      <p:cBhvr>
                                        <p:cTn id="10" dur="2000"/>
                                        <p:tgtEl>
                                          <p:spTgt spid="1167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A3134363-FDF4-47DB-AF29-2A7A6EA67C4C}"/>
              </a:ext>
            </a:extLst>
          </p:cNvPr>
          <p:cNvSpPr/>
          <p:nvPr/>
        </p:nvSpPr>
        <p:spPr bwMode="auto">
          <a:xfrm>
            <a:off x="0" y="-39211"/>
            <a:ext cx="12192000" cy="6888776"/>
          </a:xfrm>
          <a:prstGeom prst="rect">
            <a:avLst/>
          </a:prstGeom>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b="1" dirty="0">
                <a:solidFill>
                  <a:srgbClr val="FFFFFF"/>
                </a:solidFill>
                <a:effectLst>
                  <a:outerShdw blurRad="38100" dist="38100" dir="2700000" algn="tl">
                    <a:srgbClr val="000000">
                      <a:alpha val="43137"/>
                    </a:srgbClr>
                  </a:outerShdw>
                </a:effectLst>
                <a:latin typeface="Arial" charset="0"/>
                <a:cs typeface="Arial" charset="0"/>
              </a:rPr>
              <a:t> </a:t>
            </a:r>
          </a:p>
        </p:txBody>
      </p:sp>
      <p:grpSp>
        <p:nvGrpSpPr>
          <p:cNvPr id="25" name="Group 24">
            <a:extLst>
              <a:ext uri="{FF2B5EF4-FFF2-40B4-BE49-F238E27FC236}">
                <a16:creationId xmlns:a16="http://schemas.microsoft.com/office/drawing/2014/main" id="{C1A7B0B3-23EC-48E9-80AD-A953F7D6F900}"/>
              </a:ext>
            </a:extLst>
          </p:cNvPr>
          <p:cNvGrpSpPr/>
          <p:nvPr/>
        </p:nvGrpSpPr>
        <p:grpSpPr>
          <a:xfrm>
            <a:off x="10177983" y="6495394"/>
            <a:ext cx="1866222" cy="255921"/>
            <a:chOff x="7125378" y="6464808"/>
            <a:chExt cx="1866222" cy="274320"/>
          </a:xfrm>
        </p:grpSpPr>
        <p:sp>
          <p:nvSpPr>
            <p:cNvPr id="26" name="Action Button: Back or Previous 18">
              <a:hlinkClick r:id="" action="ppaction://hlinkshowjump?jump=previousslide" highlightClick="1"/>
              <a:extLst>
                <a:ext uri="{FF2B5EF4-FFF2-40B4-BE49-F238E27FC236}">
                  <a16:creationId xmlns:a16="http://schemas.microsoft.com/office/drawing/2014/main" id="{3E43B2B2-66B6-41F3-99CF-E795FCB8B91B}"/>
                </a:ext>
              </a:extLst>
            </p:cNvPr>
            <p:cNvSpPr/>
            <p:nvPr/>
          </p:nvSpPr>
          <p:spPr>
            <a:xfrm>
              <a:off x="8001000" y="6464808"/>
              <a:ext cx="457200" cy="274320"/>
            </a:xfrm>
            <a:prstGeom prst="actionButtonBackPrevious">
              <a:avLst/>
            </a:prstGeom>
            <a:solidFill>
              <a:schemeClr val="bg1">
                <a:alpha val="25000"/>
              </a:schemeClr>
            </a:solidFill>
            <a:ln w="3175">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dirty="0">
                <a:solidFill>
                  <a:prstClr val="white"/>
                </a:solidFill>
                <a:latin typeface="Arial" panose="020B0604020202020204"/>
              </a:endParaRPr>
            </a:p>
          </p:txBody>
        </p:sp>
        <p:sp>
          <p:nvSpPr>
            <p:cNvPr id="27" name="Action Button: Forward or Next 19">
              <a:hlinkClick r:id="" action="ppaction://hlinkshowjump?jump=nextslide" highlightClick="1"/>
              <a:extLst>
                <a:ext uri="{FF2B5EF4-FFF2-40B4-BE49-F238E27FC236}">
                  <a16:creationId xmlns:a16="http://schemas.microsoft.com/office/drawing/2014/main" id="{82DE5EC9-AB68-4E55-A804-11BA51C12D06}"/>
                </a:ext>
              </a:extLst>
            </p:cNvPr>
            <p:cNvSpPr/>
            <p:nvPr/>
          </p:nvSpPr>
          <p:spPr>
            <a:xfrm>
              <a:off x="8534400" y="6464808"/>
              <a:ext cx="457200" cy="274320"/>
            </a:xfrm>
            <a:prstGeom prst="actionButtonForwardNext">
              <a:avLst/>
            </a:prstGeom>
            <a:solidFill>
              <a:schemeClr val="bg1">
                <a:alpha val="25000"/>
              </a:schemeClr>
            </a:solidFill>
            <a:ln w="3175">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dirty="0">
                <a:solidFill>
                  <a:prstClr val="white"/>
                </a:solidFill>
                <a:latin typeface="Arial" panose="020B0604020202020204"/>
              </a:endParaRPr>
            </a:p>
          </p:txBody>
        </p:sp>
        <p:sp>
          <p:nvSpPr>
            <p:cNvPr id="28" name="Action Button: Home 20">
              <a:hlinkClick r:id="" action="ppaction://hlinkshowjump?jump=firstslide" highlightClick="1"/>
              <a:extLst>
                <a:ext uri="{FF2B5EF4-FFF2-40B4-BE49-F238E27FC236}">
                  <a16:creationId xmlns:a16="http://schemas.microsoft.com/office/drawing/2014/main" id="{6C5C6FD7-6240-43D1-8C87-C5588FA9D405}"/>
                </a:ext>
              </a:extLst>
            </p:cNvPr>
            <p:cNvSpPr/>
            <p:nvPr/>
          </p:nvSpPr>
          <p:spPr>
            <a:xfrm>
              <a:off x="7569708" y="6464808"/>
              <a:ext cx="355092" cy="274320"/>
            </a:xfrm>
            <a:prstGeom prst="actionButtonHome">
              <a:avLst/>
            </a:prstGeom>
            <a:solidFill>
              <a:schemeClr val="bg1">
                <a:alpha val="25000"/>
              </a:schemeClr>
            </a:solidFill>
            <a:ln w="3175">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000" dirty="0">
                <a:solidFill>
                  <a:prstClr val="white"/>
                </a:solidFill>
                <a:latin typeface="Arial" panose="020B0604020202020204"/>
              </a:endParaRPr>
            </a:p>
          </p:txBody>
        </p:sp>
        <p:sp>
          <p:nvSpPr>
            <p:cNvPr id="29" name="Action Button: Return 28">
              <a:hlinkClick r:id="" action="ppaction://hlinkshowjump?jump=lastslideviewed" highlightClick="1"/>
              <a:extLst>
                <a:ext uri="{FF2B5EF4-FFF2-40B4-BE49-F238E27FC236}">
                  <a16:creationId xmlns:a16="http://schemas.microsoft.com/office/drawing/2014/main" id="{8BA28B29-4EB8-4DDC-9AC1-F6566D6A2CCF}"/>
                </a:ext>
              </a:extLst>
            </p:cNvPr>
            <p:cNvSpPr/>
            <p:nvPr/>
          </p:nvSpPr>
          <p:spPr>
            <a:xfrm>
              <a:off x="7125378" y="6464808"/>
              <a:ext cx="356452" cy="274320"/>
            </a:xfrm>
            <a:prstGeom prst="actionButtonReturn">
              <a:avLst/>
            </a:prstGeom>
            <a:solidFill>
              <a:schemeClr val="bg1">
                <a:alpha val="25000"/>
              </a:schemeClr>
            </a:solidFill>
            <a:ln w="3175">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000" dirty="0">
                <a:solidFill>
                  <a:prstClr val="white"/>
                </a:solidFill>
                <a:latin typeface="Arial" panose="020B0604020202020204"/>
              </a:endParaRPr>
            </a:p>
          </p:txBody>
        </p:sp>
      </p:grpSp>
      <p:sp>
        <p:nvSpPr>
          <p:cNvPr id="30" name="Rectangle 2">
            <a:extLst>
              <a:ext uri="{FF2B5EF4-FFF2-40B4-BE49-F238E27FC236}">
                <a16:creationId xmlns:a16="http://schemas.microsoft.com/office/drawing/2014/main" id="{8CDDAA3D-342C-42F8-831F-454980BAF01C}"/>
              </a:ext>
            </a:extLst>
          </p:cNvPr>
          <p:cNvSpPr txBox="1">
            <a:spLocks noRot="1" noChangeArrowheads="1"/>
          </p:cNvSpPr>
          <p:nvPr/>
        </p:nvSpPr>
        <p:spPr>
          <a:xfrm>
            <a:off x="1994379" y="974581"/>
            <a:ext cx="8382000" cy="516738"/>
          </a:xfrm>
          <a:prstGeom prst="rect">
            <a:avLst/>
          </a:prstGeom>
          <a:noFill/>
          <a:ln>
            <a:noFill/>
          </a:ln>
        </p:spPr>
        <p:txBody>
          <a:bodyPr vert="horz" lIns="91440" tIns="45720" rIns="91440" bIns="45720" rtlCol="0" anchor="ctr">
            <a:normAutofit fontScale="82500" lnSpcReduction="20000"/>
            <a:scene3d>
              <a:camera prst="orthographicFront"/>
              <a:lightRig rig="threePt" dir="t"/>
            </a:scene3d>
            <a:sp3d extrusionH="57150">
              <a:bevelT w="38100" h="38100" prst="angle"/>
              <a:bevelB w="38100" h="38100" prst="angle"/>
            </a:sp3d>
          </a:bodyPr>
          <a:lstStyle>
            <a:lvl1pPr algn="ctr" defTabSz="685800" rtl="0" eaLnBrk="1" latinLnBrk="0" hangingPunct="1">
              <a:lnSpc>
                <a:spcPct val="90000"/>
              </a:lnSpc>
              <a:spcBef>
                <a:spcPct val="0"/>
              </a:spcBef>
              <a:buNone/>
              <a:defRPr sz="28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defRPr/>
            </a:pPr>
            <a:endParaRPr lang="en-US" sz="4400" b="1" dirty="0">
              <a:solidFill>
                <a:srgbClr val="FFFF00"/>
              </a:solidFill>
              <a:effectLst>
                <a:outerShdw blurRad="38100" dist="38100" dir="2700000" algn="tl">
                  <a:srgbClr val="000000">
                    <a:alpha val="43137"/>
                  </a:srgbClr>
                </a:outerShdw>
              </a:effectLst>
              <a:latin typeface="Arial" charset="0"/>
            </a:endParaRPr>
          </a:p>
        </p:txBody>
      </p:sp>
      <p:sp>
        <p:nvSpPr>
          <p:cNvPr id="31" name="Title 30">
            <a:extLst>
              <a:ext uri="{FF2B5EF4-FFF2-40B4-BE49-F238E27FC236}">
                <a16:creationId xmlns:a16="http://schemas.microsoft.com/office/drawing/2014/main" id="{044B2272-4CE2-49FD-B678-7B875CF55E7A}"/>
              </a:ext>
            </a:extLst>
          </p:cNvPr>
          <p:cNvSpPr>
            <a:spLocks noGrp="1"/>
          </p:cNvSpPr>
          <p:nvPr>
            <p:ph type="title"/>
          </p:nvPr>
        </p:nvSpPr>
        <p:spPr>
          <a:xfrm>
            <a:off x="762001" y="106686"/>
            <a:ext cx="10748804" cy="1866231"/>
          </a:xfrm>
        </p:spPr>
        <p:txBody>
          <a:bodyPr>
            <a:noAutofit/>
            <a:scene3d>
              <a:camera prst="orthographicFront"/>
              <a:lightRig rig="threePt" dir="t"/>
            </a:scene3d>
            <a:sp3d extrusionH="57150">
              <a:bevelT w="38100" h="38100" prst="angle"/>
              <a:bevelB w="38100" h="38100" prst="angle"/>
            </a:sp3d>
          </a:bodyPr>
          <a:lstStyle/>
          <a:p>
            <a:pPr algn="ctr"/>
            <a:r>
              <a:rPr lang="en-US" sz="6000" b="1" dirty="0">
                <a:solidFill>
                  <a:schemeClr val="accent1">
                    <a:lumMod val="95000"/>
                  </a:schemeClr>
                </a:solidFill>
                <a:effectLst>
                  <a:outerShdw blurRad="38100" dist="38100" dir="2700000" algn="tl">
                    <a:srgbClr val="000000">
                      <a:alpha val="43137"/>
                    </a:srgbClr>
                  </a:outerShdw>
                </a:effectLst>
              </a:rPr>
              <a:t>Radium Jaw</a:t>
            </a:r>
            <a:endParaRPr lang="en-US" sz="4800" b="1" dirty="0">
              <a:solidFill>
                <a:schemeClr val="accent1">
                  <a:lumMod val="95000"/>
                </a:schemeClr>
              </a:solidFill>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A9DB8E08-A581-40F0-905E-077DE98E6747}"/>
              </a:ext>
            </a:extLst>
          </p:cNvPr>
          <p:cNvSpPr txBox="1"/>
          <p:nvPr/>
        </p:nvSpPr>
        <p:spPr>
          <a:xfrm flipH="1">
            <a:off x="2070579" y="5257800"/>
            <a:ext cx="8229600" cy="338554"/>
          </a:xfrm>
          <a:prstGeom prst="rect">
            <a:avLst/>
          </a:prstGeom>
          <a:noFill/>
        </p:spPr>
        <p:txBody>
          <a:bodyPr wrap="square" rtlCol="0">
            <a:spAutoFit/>
          </a:bodyPr>
          <a:lstStyle/>
          <a:p>
            <a:pPr algn="ctr"/>
            <a:r>
              <a:rPr lang="en-US" sz="1600" b="1" dirty="0"/>
              <a:t>Ranks 8</a:t>
            </a:r>
            <a:r>
              <a:rPr lang="en-US" sz="1600" b="1" baseline="30000" dirty="0"/>
              <a:t>th</a:t>
            </a:r>
            <a:r>
              <a:rPr lang="en-US" sz="1600" b="1" dirty="0"/>
              <a:t> amongst the 10 deadliest occupations in recent history</a:t>
            </a:r>
          </a:p>
        </p:txBody>
      </p:sp>
      <p:pic>
        <p:nvPicPr>
          <p:cNvPr id="8" name="Picture 7">
            <a:extLst>
              <a:ext uri="{FF2B5EF4-FFF2-40B4-BE49-F238E27FC236}">
                <a16:creationId xmlns:a16="http://schemas.microsoft.com/office/drawing/2014/main" id="{AA2975F4-0D44-4F6F-A603-C968132B00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7660" y="1846432"/>
            <a:ext cx="4757485" cy="3038652"/>
          </a:xfrm>
          <a:prstGeom prst="rect">
            <a:avLst/>
          </a:prstGeom>
          <a:ln>
            <a:solidFill>
              <a:schemeClr val="accent1"/>
            </a:solidFill>
          </a:ln>
          <a:effectLst>
            <a:reflection blurRad="6350" stA="50000" endA="300" endPos="38500" dist="50800" dir="5400000" sy="-100000" algn="bl" rotWithShape="0"/>
          </a:effectLst>
          <a:scene3d>
            <a:camera prst="orthographicFront"/>
            <a:lightRig rig="threePt" dir="t"/>
          </a:scene3d>
          <a:sp3d>
            <a:bevelT/>
            <a:bevelB/>
          </a:sp3d>
        </p:spPr>
      </p:pic>
    </p:spTree>
    <p:extLst>
      <p:ext uri="{BB962C8B-B14F-4D97-AF65-F5344CB8AC3E}">
        <p14:creationId xmlns:p14="http://schemas.microsoft.com/office/powerpoint/2010/main" val="233629479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81200" y="228600"/>
            <a:ext cx="8229600" cy="792162"/>
          </a:xfrm>
        </p:spPr>
        <p:txBody>
          <a:bodyPr>
            <a:normAutofit/>
          </a:bodyPr>
          <a:lstStyle/>
          <a:p>
            <a:pPr algn="ctr"/>
            <a:r>
              <a:rPr lang="en-US" dirty="0">
                <a:solidFill>
                  <a:srgbClr val="FFC000"/>
                </a:solidFill>
                <a:effectLst/>
                <a:latin typeface="Arial" pitchFamily="34" charset="0"/>
                <a:cs typeface="Arial" pitchFamily="34" charset="0"/>
              </a:rPr>
              <a:t>Autofluorescence: Amalgam Tattoo</a:t>
            </a:r>
          </a:p>
        </p:txBody>
      </p:sp>
      <p:pic>
        <p:nvPicPr>
          <p:cNvPr id="4" name="Picture 3" descr="Bennett, Nancy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705100" y="1524000"/>
            <a:ext cx="3238500" cy="4318000"/>
          </a:xfrm>
          <a:prstGeom prst="rect">
            <a:avLst/>
          </a:prstGeom>
          <a:noFill/>
          <a:ln w="9525">
            <a:solidFill>
              <a:schemeClr val="tx2"/>
            </a:solidFill>
            <a:miter lim="800000"/>
            <a:headEnd/>
            <a:tailEnd/>
          </a:ln>
        </p:spPr>
      </p:pic>
      <p:pic>
        <p:nvPicPr>
          <p:cNvPr id="5" name="Picture 4" descr="Bennett, Nancy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134100" y="1524000"/>
            <a:ext cx="3238500" cy="4318000"/>
          </a:xfrm>
          <a:prstGeom prst="rect">
            <a:avLst/>
          </a:prstGeom>
          <a:noFill/>
          <a:ln w="9525">
            <a:solidFill>
              <a:schemeClr val="tx2"/>
            </a:solidFill>
            <a:miter lim="800000"/>
            <a:headEnd/>
            <a:tailEnd/>
          </a:ln>
        </p:spPr>
      </p:pic>
      <p:sp>
        <p:nvSpPr>
          <p:cNvPr id="7" name="Rectangle 5"/>
          <p:cNvSpPr>
            <a:spLocks noChangeArrowheads="1"/>
          </p:cNvSpPr>
          <p:nvPr/>
        </p:nvSpPr>
        <p:spPr bwMode="auto">
          <a:xfrm>
            <a:off x="1524000" y="0"/>
            <a:ext cx="2332690" cy="215444"/>
          </a:xfrm>
          <a:prstGeom prst="rect">
            <a:avLst/>
          </a:prstGeom>
          <a:noFill/>
          <a:ln w="9525">
            <a:noFill/>
            <a:miter lim="800000"/>
            <a:headEnd/>
            <a:tailEnd/>
          </a:ln>
        </p:spPr>
        <p:txBody>
          <a:bodyPr wrap="none" anchor="ctr">
            <a:spAutoFit/>
          </a:bodyPr>
          <a:lstStyle/>
          <a:p>
            <a:pPr algn="ctr" defTabSz="912813"/>
            <a:r>
              <a:rPr lang="en-CA" sz="800" dirty="0">
                <a:latin typeface="+mn-lt"/>
                <a:cs typeface="Arial" charset="0"/>
              </a:rPr>
              <a:t>Images courtesy Dr. Scott Benjamin, New York</a:t>
            </a:r>
          </a:p>
        </p:txBody>
      </p:sp>
    </p:spTree>
    <p:extLst>
      <p:ext uri="{BB962C8B-B14F-4D97-AF65-F5344CB8AC3E}">
        <p14:creationId xmlns:p14="http://schemas.microsoft.com/office/powerpoint/2010/main" val="416800663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9314" name="Rectangle 2"/>
          <p:cNvSpPr>
            <a:spLocks noGrp="1" noRot="1" noChangeArrowheads="1"/>
          </p:cNvSpPr>
          <p:nvPr>
            <p:ph type="title"/>
          </p:nvPr>
        </p:nvSpPr>
        <p:spPr>
          <a:xfrm>
            <a:off x="1981200" y="1"/>
            <a:ext cx="8229600" cy="2468563"/>
          </a:xfrm>
          <a:noFill/>
          <a:ln>
            <a:noFill/>
          </a:ln>
          <a:scene3d>
            <a:camera prst="orthographicFront"/>
            <a:lightRig rig="threePt" dir="t"/>
          </a:scene3d>
          <a:sp3d>
            <a:bevelT prst="angle"/>
            <a:bevelB prst="angle"/>
          </a:sp3d>
        </p:spPr>
        <p:txBody>
          <a:bodyPr>
            <a:noAutofit/>
            <a:sp3d extrusionH="57150">
              <a:bevelT w="38100" h="38100" prst="angle"/>
              <a:bevelB w="38100" h="38100" prst="angle"/>
            </a:sp3d>
          </a:bodyPr>
          <a:lstStyle/>
          <a:p>
            <a:pPr algn="ctr" eaLnBrk="1" hangingPunct="1">
              <a:defRPr/>
            </a:pPr>
            <a:r>
              <a:rPr lang="en-US" sz="6000" dirty="0">
                <a:latin typeface="Arial" charset="0"/>
              </a:rPr>
              <a:t>Mouth Jewelry</a:t>
            </a: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38600" y="2057400"/>
            <a:ext cx="3810000" cy="3810000"/>
          </a:xfrm>
          <a:prstGeom prst="rect">
            <a:avLst/>
          </a:prstGeom>
          <a:scene3d>
            <a:camera prst="orthographicFront"/>
            <a:lightRig rig="threePt" dir="t"/>
          </a:scene3d>
          <a:sp3d>
            <a:bevelT/>
            <a:bevelB/>
          </a:sp3d>
        </p:spPr>
      </p:pic>
    </p:spTree>
    <p:extLst>
      <p:ext uri="{BB962C8B-B14F-4D97-AF65-F5344CB8AC3E}">
        <p14:creationId xmlns:p14="http://schemas.microsoft.com/office/powerpoint/2010/main" val="170822220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a:noFill/>
          <a:ln w="12700">
            <a:noFill/>
          </a:ln>
        </p:spPr>
        <p:txBody>
          <a:bodyPr/>
          <a:lstStyle/>
          <a:p>
            <a:pPr algn="ctr">
              <a:defRPr/>
            </a:pPr>
            <a:r>
              <a:rPr lang="en-US" dirty="0">
                <a:solidFill>
                  <a:srgbClr val="FFC000"/>
                </a:solidFill>
                <a:latin typeface="Arial" pitchFamily="34" charset="0"/>
                <a:cs typeface="Arial" pitchFamily="34" charset="0"/>
              </a:rPr>
              <a:t>Ear Jewelry</a:t>
            </a:r>
          </a:p>
        </p:txBody>
      </p:sp>
      <p:sp>
        <p:nvSpPr>
          <p:cNvPr id="174083" name="TextBox 3"/>
          <p:cNvSpPr txBox="1">
            <a:spLocks noChangeArrowheads="1"/>
          </p:cNvSpPr>
          <p:nvPr/>
        </p:nvSpPr>
        <p:spPr bwMode="auto">
          <a:xfrm>
            <a:off x="1524000" y="44906"/>
            <a:ext cx="2032000" cy="230188"/>
          </a:xfrm>
          <a:prstGeom prst="rect">
            <a:avLst/>
          </a:prstGeom>
          <a:noFill/>
          <a:ln w="9525">
            <a:noFill/>
            <a:miter lim="800000"/>
            <a:headEnd/>
            <a:tailEnd/>
          </a:ln>
        </p:spPr>
        <p:txBody>
          <a:bodyPr wrap="none">
            <a:spAutoFit/>
          </a:bodyPr>
          <a:lstStyle/>
          <a:p>
            <a:pPr eaLnBrk="0" hangingPunct="0"/>
            <a:r>
              <a:rPr lang="en-US" sz="900" dirty="0">
                <a:latin typeface="Arial" pitchFamily="34" charset="0"/>
              </a:rPr>
              <a:t>Photo(s): Dr. C.D. Johnson, UTHDB</a:t>
            </a:r>
          </a:p>
        </p:txBody>
      </p:sp>
      <p:grpSp>
        <p:nvGrpSpPr>
          <p:cNvPr id="3" name="Group 2"/>
          <p:cNvGrpSpPr/>
          <p:nvPr/>
        </p:nvGrpSpPr>
        <p:grpSpPr>
          <a:xfrm>
            <a:off x="1828800" y="1143000"/>
            <a:ext cx="8534400" cy="5032772"/>
            <a:chOff x="152400" y="1215628"/>
            <a:chExt cx="8763000" cy="5337572"/>
          </a:xfrm>
        </p:grpSpPr>
        <p:pic>
          <p:nvPicPr>
            <p:cNvPr id="6" name="Picture 3" descr="7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8200" y="1215628"/>
              <a:ext cx="3199790" cy="2083197"/>
            </a:xfrm>
            <a:prstGeom prst="rect">
              <a:avLst/>
            </a:prstGeom>
            <a:noFill/>
            <a:ln w="9525">
              <a:solidFill>
                <a:schemeClr val="accent3">
                  <a:lumMod val="40000"/>
                  <a:lumOff val="60000"/>
                </a:schemeClr>
              </a:solidFill>
              <a:miter lim="800000"/>
              <a:headEnd/>
              <a:tailEnd/>
            </a:ln>
          </p:spPr>
        </p:pic>
        <p:pic>
          <p:nvPicPr>
            <p:cNvPr id="174084" name="Picture 4" descr="ear jewerlyPP.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14800" y="1216446"/>
              <a:ext cx="4800600" cy="3126954"/>
            </a:xfrm>
            <a:prstGeom prst="rect">
              <a:avLst/>
            </a:prstGeom>
            <a:noFill/>
            <a:ln w="9525">
              <a:solidFill>
                <a:schemeClr val="tx2"/>
              </a:solidFill>
              <a:miter lim="800000"/>
              <a:headEnd/>
              <a:tailEnd/>
            </a:ln>
          </p:spPr>
        </p:pic>
        <p:pic>
          <p:nvPicPr>
            <p:cNvPr id="174085" name="Picture 5" descr="ear ring spiks116267cPP.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400" y="3376612"/>
              <a:ext cx="4876800" cy="3176588"/>
            </a:xfrm>
            <a:prstGeom prst="rect">
              <a:avLst/>
            </a:prstGeom>
            <a:noFill/>
            <a:ln w="9525">
              <a:solidFill>
                <a:schemeClr val="tx2"/>
              </a:solidFill>
              <a:miter lim="800000"/>
              <a:headEnd/>
              <a:tailEnd/>
            </a:ln>
          </p:spPr>
        </p:pic>
      </p:gr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
            <a:ext cx="8229600" cy="762000"/>
          </a:xfrm>
          <a:noFill/>
          <a:ln w="12700">
            <a:noFill/>
          </a:ln>
        </p:spPr>
        <p:txBody>
          <a:bodyPr>
            <a:normAutofit/>
          </a:bodyPr>
          <a:lstStyle/>
          <a:p>
            <a:pPr algn="ctr">
              <a:defRPr/>
            </a:pPr>
            <a:r>
              <a:rPr lang="en-US" dirty="0">
                <a:solidFill>
                  <a:srgbClr val="FFC000"/>
                </a:solidFill>
                <a:latin typeface="Arial" pitchFamily="34" charset="0"/>
                <a:cs typeface="Arial" pitchFamily="34" charset="0"/>
              </a:rPr>
              <a:t>Nose &amp; Eyebrow Barbells</a:t>
            </a:r>
          </a:p>
        </p:txBody>
      </p:sp>
      <p:sp>
        <p:nvSpPr>
          <p:cNvPr id="45060" name="TextBox 3"/>
          <p:cNvSpPr txBox="1">
            <a:spLocks noChangeArrowheads="1"/>
          </p:cNvSpPr>
          <p:nvPr/>
        </p:nvSpPr>
        <p:spPr bwMode="auto">
          <a:xfrm>
            <a:off x="1524000" y="0"/>
            <a:ext cx="2032000" cy="230188"/>
          </a:xfrm>
          <a:prstGeom prst="rect">
            <a:avLst/>
          </a:prstGeom>
          <a:noFill/>
          <a:ln w="9525">
            <a:noFill/>
            <a:miter lim="800000"/>
            <a:headEnd/>
            <a:tailEnd/>
          </a:ln>
        </p:spPr>
        <p:txBody>
          <a:bodyPr wrap="none">
            <a:spAutoFit/>
          </a:bodyPr>
          <a:lstStyle/>
          <a:p>
            <a:r>
              <a:rPr lang="en-US" sz="900" dirty="0">
                <a:latin typeface="Arial" charset="0"/>
                <a:cs typeface="Arial" charset="0"/>
              </a:rPr>
              <a:t>Photo(s): Dr. C.D. Johnson, UTHDB</a:t>
            </a:r>
          </a:p>
        </p:txBody>
      </p:sp>
      <p:grpSp>
        <p:nvGrpSpPr>
          <p:cNvPr id="3" name="Group 2"/>
          <p:cNvGrpSpPr/>
          <p:nvPr/>
        </p:nvGrpSpPr>
        <p:grpSpPr>
          <a:xfrm>
            <a:off x="1894114" y="914400"/>
            <a:ext cx="8382000" cy="5410200"/>
            <a:chOff x="152400" y="1219200"/>
            <a:chExt cx="8382000" cy="5410200"/>
          </a:xfrm>
        </p:grpSpPr>
        <p:pic>
          <p:nvPicPr>
            <p:cNvPr id="23557" name="Picture 5" descr="eye ring114027aPP.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24942" y="1219200"/>
              <a:ext cx="4909457" cy="3176588"/>
            </a:xfrm>
            <a:prstGeom prst="rect">
              <a:avLst/>
            </a:prstGeom>
            <a:noFill/>
            <a:ln w="9525">
              <a:solidFill>
                <a:schemeClr val="tx1"/>
              </a:solidFill>
              <a:miter lim="800000"/>
              <a:headEnd/>
              <a:tailEnd/>
            </a:ln>
          </p:spPr>
        </p:pic>
        <p:pic>
          <p:nvPicPr>
            <p:cNvPr id="23556" name="Picture 4" descr="eye barPP.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2400" y="3429000"/>
              <a:ext cx="4876800" cy="3200400"/>
            </a:xfrm>
            <a:prstGeom prst="rect">
              <a:avLst/>
            </a:prstGeom>
            <a:noFill/>
            <a:ln w="9525">
              <a:solidFill>
                <a:schemeClr val="tx1"/>
              </a:solidFill>
              <a:miter lim="800000"/>
              <a:headEnd/>
              <a:tailEnd/>
            </a:ln>
          </p:spPr>
        </p:pic>
        <p:pic>
          <p:nvPicPr>
            <p:cNvPr id="6" name="Picture 4" descr="13.jpg"/>
            <p:cNvPicPr>
              <a:picLocks noChangeAspect="1"/>
            </p:cNvPicPr>
            <p:nvPr/>
          </p:nvPicPr>
          <p:blipFill>
            <a:blip r:embed="rId5" cstate="screen">
              <a:lum bright="-10000"/>
              <a:extLst>
                <a:ext uri="{28A0092B-C50C-407E-A947-70E740481C1C}">
                  <a14:useLocalDpi xmlns:a14="http://schemas.microsoft.com/office/drawing/2010/main"/>
                </a:ext>
              </a:extLst>
            </a:blip>
            <a:srcRect/>
            <a:stretch>
              <a:fillRect/>
            </a:stretch>
          </p:blipFill>
          <p:spPr bwMode="auto">
            <a:xfrm>
              <a:off x="5105400" y="4495800"/>
              <a:ext cx="3429000" cy="2133600"/>
            </a:xfrm>
            <a:prstGeom prst="rect">
              <a:avLst/>
            </a:prstGeom>
            <a:noFill/>
            <a:ln w="9525">
              <a:solidFill>
                <a:schemeClr val="tx1"/>
              </a:solidFill>
              <a:miter lim="800000"/>
              <a:headEnd/>
              <a:tailEnd/>
            </a:ln>
          </p:spPr>
        </p:pic>
      </p:gr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2626" name="Rectangle 2"/>
          <p:cNvSpPr>
            <a:spLocks noGrp="1" noRot="1" noChangeArrowheads="1"/>
          </p:cNvSpPr>
          <p:nvPr>
            <p:ph type="title"/>
          </p:nvPr>
        </p:nvSpPr>
        <p:spPr>
          <a:xfrm>
            <a:off x="2057400" y="228601"/>
            <a:ext cx="8229600" cy="792163"/>
          </a:xfrm>
          <a:noFill/>
          <a:ln>
            <a:noFill/>
          </a:ln>
        </p:spPr>
        <p:txBody>
          <a:bodyPr>
            <a:normAutofit fontScale="90000"/>
          </a:bodyPr>
          <a:lstStyle/>
          <a:p>
            <a:pPr algn="ctr" eaLnBrk="1" hangingPunct="1">
              <a:defRPr/>
            </a:pPr>
            <a:r>
              <a:rPr lang="en-US" sz="3100" dirty="0">
                <a:solidFill>
                  <a:srgbClr val="FFC000"/>
                </a:solidFill>
                <a:latin typeface="Arial" charset="0"/>
              </a:rPr>
              <a:t>Oral Jewelry: Tongue Balls/Barbells</a:t>
            </a:r>
            <a:br>
              <a:rPr lang="en-US" dirty="0">
                <a:solidFill>
                  <a:srgbClr val="FFC000"/>
                </a:solidFill>
                <a:latin typeface="Arial" charset="0"/>
              </a:rPr>
            </a:br>
            <a:r>
              <a:rPr lang="en-US" sz="2200" dirty="0">
                <a:solidFill>
                  <a:srgbClr val="FFC000"/>
                </a:solidFill>
                <a:latin typeface="Arial" charset="0"/>
              </a:rPr>
              <a:t>Originality and Beauty</a:t>
            </a:r>
          </a:p>
        </p:txBody>
      </p:sp>
      <p:grpSp>
        <p:nvGrpSpPr>
          <p:cNvPr id="4" name="Group 3"/>
          <p:cNvGrpSpPr/>
          <p:nvPr/>
        </p:nvGrpSpPr>
        <p:grpSpPr>
          <a:xfrm>
            <a:off x="2362201" y="3429001"/>
            <a:ext cx="7384339" cy="2588815"/>
            <a:chOff x="921461" y="3373582"/>
            <a:chExt cx="7793411" cy="2720433"/>
          </a:xfrm>
        </p:grpSpPr>
        <p:pic>
          <p:nvPicPr>
            <p:cNvPr id="35843" name="Picture 3" descr="TongueBar2007CDJohnson4P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21461" y="3373582"/>
              <a:ext cx="4226584" cy="2720433"/>
            </a:xfrm>
            <a:prstGeom prst="rect">
              <a:avLst/>
            </a:prstGeom>
            <a:noFill/>
            <a:ln w="9525">
              <a:solidFill>
                <a:schemeClr val="tx2"/>
              </a:solidFill>
              <a:miter lim="800000"/>
              <a:headEnd/>
              <a:tailEnd/>
            </a:ln>
          </p:spPr>
        </p:pic>
        <p:pic>
          <p:nvPicPr>
            <p:cNvPr id="6" name="Picture 8" descr="Tongue RingPP.jpg"/>
            <p:cNvPicPr>
              <a:picLocks noChangeAspect="1"/>
            </p:cNvPicPr>
            <p:nvPr/>
          </p:nvPicPr>
          <p:blipFill>
            <a:blip r:embed="rId4" cstate="screen">
              <a:lum bright="-10000"/>
              <a:extLst>
                <a:ext uri="{28A0092B-C50C-407E-A947-70E740481C1C}">
                  <a14:useLocalDpi xmlns:a14="http://schemas.microsoft.com/office/drawing/2010/main"/>
                </a:ext>
              </a:extLst>
            </a:blip>
            <a:srcRect/>
            <a:stretch>
              <a:fillRect/>
            </a:stretch>
          </p:blipFill>
          <p:spPr bwMode="auto">
            <a:xfrm>
              <a:off x="5207130" y="3382796"/>
              <a:ext cx="3507742" cy="2711219"/>
            </a:xfrm>
            <a:prstGeom prst="rect">
              <a:avLst/>
            </a:prstGeom>
            <a:noFill/>
            <a:ln w="9525">
              <a:solidFill>
                <a:schemeClr val="tx2"/>
              </a:solidFill>
              <a:miter lim="800000"/>
              <a:headEnd/>
              <a:tailEnd/>
            </a:ln>
          </p:spPr>
        </p:pic>
      </p:grpSp>
      <p:grpSp>
        <p:nvGrpSpPr>
          <p:cNvPr id="3" name="Group 2"/>
          <p:cNvGrpSpPr/>
          <p:nvPr/>
        </p:nvGrpSpPr>
        <p:grpSpPr>
          <a:xfrm>
            <a:off x="1905000" y="1317930"/>
            <a:ext cx="8345810" cy="2034871"/>
            <a:chOff x="230736" y="1089329"/>
            <a:chExt cx="7807694" cy="1695743"/>
          </a:xfrm>
        </p:grpSpPr>
        <p:pic>
          <p:nvPicPr>
            <p:cNvPr id="5" name="Picture 5" descr="10aPP.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0736" y="1089329"/>
              <a:ext cx="2451652" cy="1688065"/>
            </a:xfrm>
            <a:prstGeom prst="rect">
              <a:avLst/>
            </a:prstGeom>
            <a:noFill/>
            <a:ln w="9525">
              <a:solidFill>
                <a:schemeClr val="tx2"/>
              </a:solidFill>
              <a:miter lim="800000"/>
              <a:headEnd/>
              <a:tailEnd/>
            </a:ln>
          </p:spPr>
        </p:pic>
        <p:pic>
          <p:nvPicPr>
            <p:cNvPr id="7" name="Picture 6" descr="DSC_3971PP.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43200" y="1089329"/>
              <a:ext cx="2610371" cy="1688065"/>
            </a:xfrm>
            <a:prstGeom prst="rect">
              <a:avLst/>
            </a:prstGeom>
            <a:ln>
              <a:solidFill>
                <a:schemeClr val="accent3">
                  <a:lumMod val="40000"/>
                  <a:lumOff val="60000"/>
                </a:schemeClr>
              </a:solidFill>
            </a:ln>
          </p:spPr>
        </p:pic>
        <p:pic>
          <p:nvPicPr>
            <p:cNvPr id="35844" name="Picture 4" descr="TongueBar2007CDJohnson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434674" y="1089329"/>
              <a:ext cx="2603756" cy="1695743"/>
            </a:xfrm>
            <a:prstGeom prst="rect">
              <a:avLst/>
            </a:prstGeom>
            <a:noFill/>
            <a:ln w="9525">
              <a:solidFill>
                <a:schemeClr val="tx2"/>
              </a:solidFill>
              <a:miter lim="800000"/>
              <a:headEnd/>
              <a:tailEnd/>
            </a:ln>
          </p:spPr>
        </p:pic>
      </p:gr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2626" name="Rectangle 2"/>
          <p:cNvSpPr>
            <a:spLocks noGrp="1" noRot="1" noChangeArrowheads="1"/>
          </p:cNvSpPr>
          <p:nvPr>
            <p:ph type="title"/>
          </p:nvPr>
        </p:nvSpPr>
        <p:spPr>
          <a:xfrm>
            <a:off x="2057400" y="228601"/>
            <a:ext cx="8229600" cy="792163"/>
          </a:xfrm>
          <a:noFill/>
          <a:ln>
            <a:noFill/>
          </a:ln>
        </p:spPr>
        <p:txBody>
          <a:bodyPr>
            <a:normAutofit fontScale="90000"/>
          </a:bodyPr>
          <a:lstStyle/>
          <a:p>
            <a:pPr algn="ctr" eaLnBrk="1" hangingPunct="1">
              <a:defRPr/>
            </a:pPr>
            <a:r>
              <a:rPr lang="en-US" sz="3100" dirty="0">
                <a:solidFill>
                  <a:srgbClr val="FFC000"/>
                </a:solidFill>
                <a:latin typeface="Arial" charset="0"/>
              </a:rPr>
              <a:t>Oral Jewelry: Tongue Balls/Barbells</a:t>
            </a:r>
            <a:br>
              <a:rPr lang="en-US" dirty="0">
                <a:solidFill>
                  <a:srgbClr val="FFC000"/>
                </a:solidFill>
                <a:latin typeface="Arial" charset="0"/>
              </a:rPr>
            </a:br>
            <a:r>
              <a:rPr lang="en-US" sz="2200" dirty="0">
                <a:latin typeface="Arial" charset="0"/>
              </a:rPr>
              <a:t>Combined with Tattoos</a:t>
            </a:r>
            <a:endParaRPr lang="en-US" sz="2200" dirty="0">
              <a:solidFill>
                <a:srgbClr val="FFC000"/>
              </a:solidFill>
              <a:latin typeface="Arial"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38168" y="1447800"/>
            <a:ext cx="6268065" cy="3886200"/>
          </a:xfrm>
          <a:prstGeom prst="rect">
            <a:avLst/>
          </a:prstGeom>
          <a:ln>
            <a:solidFill>
              <a:schemeClr val="tx1"/>
            </a:solidFill>
          </a:ln>
        </p:spPr>
      </p:pic>
    </p:spTree>
    <p:extLst>
      <p:ext uri="{BB962C8B-B14F-4D97-AF65-F5344CB8AC3E}">
        <p14:creationId xmlns:p14="http://schemas.microsoft.com/office/powerpoint/2010/main" val="354303963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24" name="Picture 4" descr="TongueBar2007CDJohnson"/>
          <p:cNvPicPr>
            <a:picLocks noChangeAspect="1" noChangeArrowheads="1"/>
          </p:cNvPicPr>
          <p:nvPr/>
        </p:nvPicPr>
        <p:blipFill>
          <a:blip r:embed="rId3" cstate="screen">
            <a:lum bright="-6000" contrast="6000"/>
            <a:extLst>
              <a:ext uri="{28A0092B-C50C-407E-A947-70E740481C1C}">
                <a14:useLocalDpi xmlns:a14="http://schemas.microsoft.com/office/drawing/2010/main"/>
              </a:ext>
            </a:extLst>
          </a:blip>
          <a:srcRect/>
          <a:stretch>
            <a:fillRect/>
          </a:stretch>
        </p:blipFill>
        <p:spPr bwMode="auto">
          <a:xfrm>
            <a:off x="5851105" y="1184276"/>
            <a:ext cx="4495598" cy="3209925"/>
          </a:xfrm>
          <a:prstGeom prst="rect">
            <a:avLst/>
          </a:prstGeom>
          <a:noFill/>
          <a:ln w="9525">
            <a:solidFill>
              <a:schemeClr val="tx2"/>
            </a:solidFill>
            <a:miter lim="800000"/>
            <a:headEnd/>
            <a:tailEnd/>
          </a:ln>
        </p:spPr>
      </p:pic>
      <p:sp>
        <p:nvSpPr>
          <p:cNvPr id="1566722" name="Rectangle 2"/>
          <p:cNvSpPr>
            <a:spLocks noGrp="1" noRot="1" noChangeArrowheads="1"/>
          </p:cNvSpPr>
          <p:nvPr>
            <p:ph type="title"/>
          </p:nvPr>
        </p:nvSpPr>
        <p:spPr>
          <a:xfrm>
            <a:off x="1981200" y="76201"/>
            <a:ext cx="8229600" cy="1020763"/>
          </a:xfrm>
          <a:noFill/>
          <a:ln>
            <a:noFill/>
          </a:ln>
        </p:spPr>
        <p:txBody>
          <a:bodyPr>
            <a:normAutofit/>
          </a:bodyPr>
          <a:lstStyle/>
          <a:p>
            <a:pPr algn="ctr" eaLnBrk="1" hangingPunct="1">
              <a:defRPr/>
            </a:pPr>
            <a:r>
              <a:rPr lang="en-US" dirty="0">
                <a:solidFill>
                  <a:srgbClr val="FFC000"/>
                </a:solidFill>
                <a:latin typeface="Arial" pitchFamily="34" charset="0"/>
                <a:cs typeface="Arial" pitchFamily="34" charset="0"/>
              </a:rPr>
              <a:t>Tongue Ball/Barbell</a:t>
            </a:r>
            <a:br>
              <a:rPr lang="en-US" dirty="0">
                <a:solidFill>
                  <a:srgbClr val="FFC000"/>
                </a:solidFill>
                <a:latin typeface="Arial" charset="0"/>
              </a:rPr>
            </a:br>
            <a:r>
              <a:rPr lang="en-US" sz="2000" dirty="0">
                <a:solidFill>
                  <a:srgbClr val="FFC000"/>
                </a:solidFill>
                <a:latin typeface="Arial" charset="0"/>
              </a:rPr>
              <a:t>Groove Posterior to Ball is From Rubbing Habit</a:t>
            </a:r>
          </a:p>
        </p:txBody>
      </p:sp>
      <p:pic>
        <p:nvPicPr>
          <p:cNvPr id="36867" name="Picture 3" descr="TongueBar2007CDJohnson2PP"/>
          <p:cNvPicPr>
            <a:picLocks noChangeAspect="1" noChangeArrowheads="1"/>
          </p:cNvPicPr>
          <p:nvPr/>
        </p:nvPicPr>
        <p:blipFill>
          <a:blip r:embed="rId4" cstate="screen">
            <a:lum bright="-6000" contrast="6000"/>
            <a:extLst>
              <a:ext uri="{28A0092B-C50C-407E-A947-70E740481C1C}">
                <a14:useLocalDpi xmlns:a14="http://schemas.microsoft.com/office/drawing/2010/main"/>
              </a:ext>
            </a:extLst>
          </a:blip>
          <a:srcRect/>
          <a:stretch>
            <a:fillRect/>
          </a:stretch>
        </p:blipFill>
        <p:spPr bwMode="auto">
          <a:xfrm>
            <a:off x="1676401" y="2916716"/>
            <a:ext cx="4800600" cy="3426934"/>
          </a:xfrm>
          <a:prstGeom prst="rect">
            <a:avLst/>
          </a:prstGeom>
          <a:noFill/>
          <a:ln w="9525">
            <a:solidFill>
              <a:schemeClr val="tx2"/>
            </a:solidFill>
            <a:miter lim="800000"/>
            <a:headEnd/>
            <a:tailEnd/>
          </a:ln>
        </p:spPr>
      </p:pic>
      <p:sp>
        <p:nvSpPr>
          <p:cNvPr id="5" name="Right Arrow 4"/>
          <p:cNvSpPr/>
          <p:nvPr/>
        </p:nvSpPr>
        <p:spPr>
          <a:xfrm rot="375017">
            <a:off x="3288762" y="3827008"/>
            <a:ext cx="597408" cy="256032"/>
          </a:xfrm>
          <a:prstGeom prst="rightArrow">
            <a:avLst/>
          </a:prstGeom>
          <a:solidFill>
            <a:srgbClr val="FFC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90800" y="1143000"/>
            <a:ext cx="6934200" cy="4597740"/>
            <a:chOff x="1143000" y="1219200"/>
            <a:chExt cx="6934200" cy="4597740"/>
          </a:xfrm>
        </p:grpSpPr>
        <p:pic>
          <p:nvPicPr>
            <p:cNvPr id="4" name="Picture 3" descr="butterfly lesion tonguePP.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43000" y="1219200"/>
              <a:ext cx="6934200" cy="4597740"/>
            </a:xfrm>
            <a:prstGeom prst="rect">
              <a:avLst/>
            </a:prstGeom>
            <a:ln>
              <a:solidFill>
                <a:schemeClr val="accent3">
                  <a:lumMod val="40000"/>
                  <a:lumOff val="60000"/>
                </a:schemeClr>
              </a:solidFill>
            </a:ln>
          </p:spPr>
        </p:pic>
        <p:sp>
          <p:nvSpPr>
            <p:cNvPr id="9" name="Right Arrow 8"/>
            <p:cNvSpPr/>
            <p:nvPr/>
          </p:nvSpPr>
          <p:spPr>
            <a:xfrm rot="2314361">
              <a:off x="3215047" y="2901514"/>
              <a:ext cx="597408" cy="256032"/>
            </a:xfrm>
            <a:prstGeom prst="rightArrow">
              <a:avLst/>
            </a:prstGeom>
            <a:solidFill>
              <a:srgbClr val="FFC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64258" name="Rectangle 2"/>
          <p:cNvSpPr>
            <a:spLocks noGrp="1" noRot="1" noChangeArrowheads="1"/>
          </p:cNvSpPr>
          <p:nvPr>
            <p:ph type="title"/>
          </p:nvPr>
        </p:nvSpPr>
        <p:spPr>
          <a:xfrm>
            <a:off x="1981200" y="228600"/>
            <a:ext cx="8229600" cy="838200"/>
          </a:xfrm>
          <a:noFill/>
          <a:ln>
            <a:noFill/>
          </a:ln>
        </p:spPr>
        <p:txBody>
          <a:bodyPr>
            <a:normAutofit/>
          </a:bodyPr>
          <a:lstStyle/>
          <a:p>
            <a:pPr algn="ctr" eaLnBrk="1" hangingPunct="1">
              <a:defRPr/>
            </a:pPr>
            <a:r>
              <a:rPr lang="en-US" dirty="0">
                <a:solidFill>
                  <a:srgbClr val="FFC000"/>
                </a:solidFill>
                <a:latin typeface="Arial" charset="0"/>
              </a:rPr>
              <a:t>Barbell-Induced Pyogenic Granuloma</a:t>
            </a:r>
          </a:p>
        </p:txBody>
      </p:sp>
      <p:sp>
        <p:nvSpPr>
          <p:cNvPr id="39939" name="Text Box 4"/>
          <p:cNvSpPr txBox="1">
            <a:spLocks noChangeArrowheads="1"/>
          </p:cNvSpPr>
          <p:nvPr/>
        </p:nvSpPr>
        <p:spPr bwMode="auto">
          <a:xfrm>
            <a:off x="1516064" y="0"/>
            <a:ext cx="4046537" cy="228600"/>
          </a:xfrm>
          <a:prstGeom prst="rect">
            <a:avLst/>
          </a:prstGeom>
          <a:noFill/>
          <a:ln w="9525">
            <a:noFill/>
            <a:miter lim="800000"/>
            <a:headEnd/>
            <a:tailEnd/>
          </a:ln>
        </p:spPr>
        <p:txBody>
          <a:bodyPr wrap="none">
            <a:spAutoFit/>
          </a:bodyPr>
          <a:lstStyle/>
          <a:p>
            <a:pPr algn="ctr"/>
            <a:r>
              <a:rPr lang="en-US" sz="900" dirty="0">
                <a:latin typeface="Arial" charset="0"/>
              </a:rPr>
              <a:t>© Photo(s): Dr. C.D. Johnson, University of Texas Dental Branch at Houston</a:t>
            </a:r>
          </a:p>
        </p:txBody>
      </p:sp>
      <p:pic>
        <p:nvPicPr>
          <p:cNvPr id="5" name="Picture 4" descr="4.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28801" y="4128320"/>
            <a:ext cx="3277305" cy="2133600"/>
          </a:xfrm>
          <a:prstGeom prst="rect">
            <a:avLst/>
          </a:prstGeom>
          <a:ln>
            <a:solidFill>
              <a:schemeClr val="accent3">
                <a:lumMod val="40000"/>
                <a:lumOff val="60000"/>
              </a:schemeClr>
            </a:solidFill>
          </a:ln>
        </p:spPr>
      </p:pic>
      <p:pic>
        <p:nvPicPr>
          <p:cNvPr id="6" name="Picture 5" descr="DSC_3970PP.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47986" y="4184791"/>
            <a:ext cx="3239014" cy="2109787"/>
          </a:xfrm>
          <a:prstGeom prst="rect">
            <a:avLst/>
          </a:prstGeom>
          <a:ln>
            <a:solidFill>
              <a:schemeClr val="accent3">
                <a:lumMod val="40000"/>
                <a:lumOff val="60000"/>
              </a:schemeClr>
            </a:solidFill>
          </a:ln>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8" name="Rectangle 2"/>
          <p:cNvSpPr>
            <a:spLocks noGrp="1" noRot="1" noChangeArrowheads="1"/>
          </p:cNvSpPr>
          <p:nvPr>
            <p:ph type="title"/>
          </p:nvPr>
        </p:nvSpPr>
        <p:spPr>
          <a:xfrm>
            <a:off x="2057400" y="0"/>
            <a:ext cx="8610600" cy="1066800"/>
          </a:xfrm>
          <a:noFill/>
          <a:ln>
            <a:noFill/>
          </a:ln>
        </p:spPr>
        <p:txBody>
          <a:bodyPr>
            <a:normAutofit/>
          </a:bodyPr>
          <a:lstStyle/>
          <a:p>
            <a:pPr algn="ctr" eaLnBrk="1" hangingPunct="1">
              <a:defRPr/>
            </a:pPr>
            <a:r>
              <a:rPr lang="en-US" dirty="0">
                <a:solidFill>
                  <a:srgbClr val="FFC000"/>
                </a:solidFill>
                <a:latin typeface="Arial" charset="0"/>
              </a:rPr>
              <a:t>Pyogenic Granuloma &amp; Barbell Fistula</a:t>
            </a:r>
            <a:br>
              <a:rPr lang="en-US" dirty="0">
                <a:solidFill>
                  <a:srgbClr val="FFC000"/>
                </a:solidFill>
                <a:latin typeface="Arial" charset="0"/>
              </a:rPr>
            </a:br>
            <a:r>
              <a:rPr lang="en-US" sz="2000" dirty="0">
                <a:solidFill>
                  <a:srgbClr val="FFC000"/>
                </a:solidFill>
                <a:latin typeface="Arial" charset="0"/>
              </a:rPr>
              <a:t>From Tongue Barbell</a:t>
            </a:r>
          </a:p>
        </p:txBody>
      </p:sp>
      <p:sp>
        <p:nvSpPr>
          <p:cNvPr id="37891" name="Text Box 4"/>
          <p:cNvSpPr txBox="1">
            <a:spLocks noChangeArrowheads="1"/>
          </p:cNvSpPr>
          <p:nvPr/>
        </p:nvSpPr>
        <p:spPr bwMode="auto">
          <a:xfrm>
            <a:off x="1524001" y="6927"/>
            <a:ext cx="4046537" cy="228600"/>
          </a:xfrm>
          <a:prstGeom prst="rect">
            <a:avLst/>
          </a:prstGeom>
          <a:noFill/>
          <a:ln w="9525">
            <a:noFill/>
            <a:miter lim="800000"/>
            <a:headEnd/>
            <a:tailEnd/>
          </a:ln>
        </p:spPr>
        <p:txBody>
          <a:bodyPr wrap="none">
            <a:spAutoFit/>
          </a:bodyPr>
          <a:lstStyle/>
          <a:p>
            <a:pPr algn="ctr"/>
            <a:r>
              <a:rPr lang="en-US" sz="900" dirty="0">
                <a:latin typeface="Arial" charset="0"/>
              </a:rPr>
              <a:t>© Photo(s): Dr. C.D. Johnson, University of Texas Dental Branch at Houston</a:t>
            </a:r>
          </a:p>
        </p:txBody>
      </p:sp>
      <p:grpSp>
        <p:nvGrpSpPr>
          <p:cNvPr id="2" name="Group 1"/>
          <p:cNvGrpSpPr/>
          <p:nvPr/>
        </p:nvGrpSpPr>
        <p:grpSpPr>
          <a:xfrm>
            <a:off x="2160588" y="1219200"/>
            <a:ext cx="7745413" cy="4953000"/>
            <a:chOff x="484187" y="1219200"/>
            <a:chExt cx="8050213" cy="5294312"/>
          </a:xfrm>
        </p:grpSpPr>
        <p:pic>
          <p:nvPicPr>
            <p:cNvPr id="5" name="Picture 4" descr="514824cPP.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4187" y="1219200"/>
              <a:ext cx="3891429" cy="2438400"/>
            </a:xfrm>
            <a:prstGeom prst="rect">
              <a:avLst/>
            </a:prstGeom>
            <a:ln>
              <a:solidFill>
                <a:schemeClr val="accent3">
                  <a:lumMod val="40000"/>
                  <a:lumOff val="60000"/>
                </a:schemeClr>
              </a:solidFill>
            </a:ln>
          </p:spPr>
        </p:pic>
        <p:pic>
          <p:nvPicPr>
            <p:cNvPr id="4" name="Picture 3" descr="514824aPP.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95687" y="3733800"/>
              <a:ext cx="3874700" cy="2779712"/>
            </a:xfrm>
            <a:prstGeom prst="rect">
              <a:avLst/>
            </a:prstGeom>
            <a:ln>
              <a:solidFill>
                <a:schemeClr val="accent3">
                  <a:lumMod val="40000"/>
                  <a:lumOff val="60000"/>
                </a:schemeClr>
              </a:solidFill>
            </a:ln>
          </p:spPr>
        </p:pic>
        <p:pic>
          <p:nvPicPr>
            <p:cNvPr id="7" name="Picture 3" descr="TongueBarHole2007CDJohnso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46587" y="1219200"/>
              <a:ext cx="4087813" cy="5287963"/>
            </a:xfrm>
            <a:prstGeom prst="rect">
              <a:avLst/>
            </a:prstGeom>
            <a:noFill/>
            <a:ln w="9525">
              <a:solidFill>
                <a:schemeClr val="tx2"/>
              </a:solidFill>
              <a:miter lim="800000"/>
              <a:headEnd/>
              <a:tailEnd/>
            </a:ln>
          </p:spPr>
        </p:pic>
        <p:sp>
          <p:nvSpPr>
            <p:cNvPr id="8" name="Right Arrow 7"/>
            <p:cNvSpPr/>
            <p:nvPr/>
          </p:nvSpPr>
          <p:spPr>
            <a:xfrm rot="2314361">
              <a:off x="5882047" y="4310054"/>
              <a:ext cx="597408" cy="256032"/>
            </a:xfrm>
            <a:prstGeom prst="rightArrow">
              <a:avLst/>
            </a:prstGeom>
            <a:solidFill>
              <a:srgbClr val="FFC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7c.jpg"/>
          <p:cNvPicPr>
            <a:picLocks noChangeAspect="1"/>
          </p:cNvPicPr>
          <p:nvPr/>
        </p:nvPicPr>
        <p:blipFill>
          <a:blip r:embed="rId3" cstate="screen">
            <a:lum bright="-10000"/>
            <a:extLst>
              <a:ext uri="{28A0092B-C50C-407E-A947-70E740481C1C}">
                <a14:useLocalDpi xmlns:a14="http://schemas.microsoft.com/office/drawing/2010/main"/>
              </a:ext>
            </a:extLst>
          </a:blip>
          <a:stretch>
            <a:fillRect/>
          </a:stretch>
        </p:blipFill>
        <p:spPr>
          <a:xfrm>
            <a:off x="3810000" y="914400"/>
            <a:ext cx="4417088" cy="2876118"/>
          </a:xfrm>
          <a:prstGeom prst="rect">
            <a:avLst/>
          </a:prstGeom>
          <a:ln>
            <a:solidFill>
              <a:schemeClr val="accent3">
                <a:lumMod val="40000"/>
                <a:lumOff val="60000"/>
              </a:schemeClr>
            </a:solidFill>
          </a:ln>
        </p:spPr>
      </p:pic>
      <p:sp>
        <p:nvSpPr>
          <p:cNvPr id="864258" name="Rectangle 2"/>
          <p:cNvSpPr>
            <a:spLocks noGrp="1" noRot="1" noChangeArrowheads="1"/>
          </p:cNvSpPr>
          <p:nvPr>
            <p:ph type="title"/>
          </p:nvPr>
        </p:nvSpPr>
        <p:spPr>
          <a:xfrm>
            <a:off x="1905000" y="152400"/>
            <a:ext cx="8229600" cy="838200"/>
          </a:xfrm>
          <a:noFill/>
          <a:ln>
            <a:noFill/>
          </a:ln>
        </p:spPr>
        <p:txBody>
          <a:bodyPr/>
          <a:lstStyle/>
          <a:p>
            <a:pPr algn="ctr" eaLnBrk="1" hangingPunct="1">
              <a:defRPr/>
            </a:pPr>
            <a:r>
              <a:rPr lang="en-US" dirty="0">
                <a:solidFill>
                  <a:srgbClr val="FFC000"/>
                </a:solidFill>
                <a:latin typeface="Arial" charset="0"/>
              </a:rPr>
              <a:t>Lip Barbell</a:t>
            </a:r>
          </a:p>
        </p:txBody>
      </p:sp>
      <p:sp>
        <p:nvSpPr>
          <p:cNvPr id="41987" name="Text Box 4"/>
          <p:cNvSpPr txBox="1">
            <a:spLocks noChangeArrowheads="1"/>
          </p:cNvSpPr>
          <p:nvPr/>
        </p:nvSpPr>
        <p:spPr bwMode="auto">
          <a:xfrm>
            <a:off x="1524001" y="6927"/>
            <a:ext cx="4046537" cy="228600"/>
          </a:xfrm>
          <a:prstGeom prst="rect">
            <a:avLst/>
          </a:prstGeom>
          <a:noFill/>
          <a:ln w="9525">
            <a:noFill/>
            <a:miter lim="800000"/>
            <a:headEnd/>
            <a:tailEnd/>
          </a:ln>
        </p:spPr>
        <p:txBody>
          <a:bodyPr wrap="none">
            <a:spAutoFit/>
          </a:bodyPr>
          <a:lstStyle/>
          <a:p>
            <a:pPr algn="ctr"/>
            <a:r>
              <a:rPr lang="en-US" sz="900" dirty="0">
                <a:latin typeface="Arial" charset="0"/>
              </a:rPr>
              <a:t>© Photo(s): Dr. C.D. Johnson, University of Texas Dental Branch at Houston</a:t>
            </a:r>
          </a:p>
        </p:txBody>
      </p:sp>
      <p:grpSp>
        <p:nvGrpSpPr>
          <p:cNvPr id="2" name="Group 1"/>
          <p:cNvGrpSpPr/>
          <p:nvPr/>
        </p:nvGrpSpPr>
        <p:grpSpPr>
          <a:xfrm>
            <a:off x="1981200" y="3886200"/>
            <a:ext cx="8153400" cy="2438400"/>
            <a:chOff x="152400" y="3657600"/>
            <a:chExt cx="8839200" cy="2971800"/>
          </a:xfrm>
        </p:grpSpPr>
        <p:pic>
          <p:nvPicPr>
            <p:cNvPr id="4" name="Picture 3" descr="7a.jpg"/>
            <p:cNvPicPr>
              <a:picLocks noChangeAspect="1"/>
            </p:cNvPicPr>
            <p:nvPr/>
          </p:nvPicPr>
          <p:blipFill>
            <a:blip r:embed="rId4" cstate="screen">
              <a:lum bright="-10000"/>
              <a:extLst>
                <a:ext uri="{28A0092B-C50C-407E-A947-70E740481C1C}">
                  <a14:useLocalDpi xmlns:a14="http://schemas.microsoft.com/office/drawing/2010/main"/>
                </a:ext>
              </a:extLst>
            </a:blip>
            <a:srcRect/>
            <a:stretch>
              <a:fillRect/>
            </a:stretch>
          </p:blipFill>
          <p:spPr>
            <a:xfrm>
              <a:off x="152400" y="3657600"/>
              <a:ext cx="4343400" cy="2971800"/>
            </a:xfrm>
            <a:prstGeom prst="rect">
              <a:avLst/>
            </a:prstGeom>
            <a:ln>
              <a:solidFill>
                <a:schemeClr val="accent3">
                  <a:lumMod val="40000"/>
                  <a:lumOff val="60000"/>
                </a:schemeClr>
              </a:solidFill>
            </a:ln>
          </p:spPr>
        </p:pic>
        <p:pic>
          <p:nvPicPr>
            <p:cNvPr id="6" name="Picture 5" descr="7e.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72000" y="3657600"/>
              <a:ext cx="4419600" cy="2971800"/>
            </a:xfrm>
            <a:prstGeom prst="rect">
              <a:avLst/>
            </a:prstGeom>
            <a:noFill/>
            <a:ln w="9525">
              <a:solidFill>
                <a:schemeClr val="tx2"/>
              </a:solidFill>
              <a:miter lim="800000"/>
              <a:headEnd/>
              <a:tailEnd/>
            </a:ln>
          </p:spPr>
        </p:pic>
      </p:gr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A3CAC-3B18-4F6E-A186-A1691F53B8DE}"/>
              </a:ext>
            </a:extLst>
          </p:cNvPr>
          <p:cNvSpPr>
            <a:spLocks noGrp="1"/>
          </p:cNvSpPr>
          <p:nvPr>
            <p:ph type="title"/>
          </p:nvPr>
        </p:nvSpPr>
        <p:spPr>
          <a:xfrm>
            <a:off x="1981200" y="152401"/>
            <a:ext cx="10058400" cy="838199"/>
          </a:xfrm>
        </p:spPr>
        <p:txBody>
          <a:bodyPr/>
          <a:lstStyle/>
          <a:p>
            <a:r>
              <a:rPr lang="en-US" dirty="0"/>
              <a:t>Radium Jaw</a:t>
            </a:r>
          </a:p>
        </p:txBody>
      </p:sp>
      <p:sp>
        <p:nvSpPr>
          <p:cNvPr id="8" name="Content Placeholder 7">
            <a:extLst>
              <a:ext uri="{FF2B5EF4-FFF2-40B4-BE49-F238E27FC236}">
                <a16:creationId xmlns:a16="http://schemas.microsoft.com/office/drawing/2014/main" id="{3CB694EC-70C4-4E41-820C-C0118EAC1ABA}"/>
              </a:ext>
            </a:extLst>
          </p:cNvPr>
          <p:cNvSpPr>
            <a:spLocks noGrp="1"/>
          </p:cNvSpPr>
          <p:nvPr>
            <p:ph idx="1"/>
          </p:nvPr>
        </p:nvSpPr>
        <p:spPr>
          <a:xfrm>
            <a:off x="3429000" y="1066800"/>
            <a:ext cx="8763000" cy="1905000"/>
          </a:xfrm>
        </p:spPr>
        <p:txBody>
          <a:bodyPr>
            <a:noAutofit/>
          </a:bodyPr>
          <a:lstStyle/>
          <a:p>
            <a:r>
              <a:rPr lang="en-US" dirty="0">
                <a:solidFill>
                  <a:schemeClr val="tx1"/>
                </a:solidFill>
              </a:rPr>
              <a:t>Radium was used to paint “glow-in-the-dark” watches; workers wetted paint brush continuously throughout the day</a:t>
            </a:r>
          </a:p>
          <a:p>
            <a:r>
              <a:rPr lang="en-US" dirty="0">
                <a:solidFill>
                  <a:schemeClr val="tx1"/>
                </a:solidFill>
              </a:rPr>
              <a:t>Jawbone becomes honeycombed, brittle, exposed bone after extraction</a:t>
            </a:r>
          </a:p>
          <a:p>
            <a:r>
              <a:rPr lang="en-US" dirty="0">
                <a:solidFill>
                  <a:schemeClr val="tx1"/>
                </a:solidFill>
              </a:rPr>
              <a:t>First report: 1924, NY dentist, Theodor Blum, called it  "</a:t>
            </a:r>
            <a:r>
              <a:rPr lang="en-US" b="1" dirty="0">
                <a:solidFill>
                  <a:srgbClr val="FFC000"/>
                </a:solidFill>
              </a:rPr>
              <a:t>radium jaw</a:t>
            </a:r>
            <a:r>
              <a:rPr lang="en-US" dirty="0"/>
              <a:t>“</a:t>
            </a:r>
          </a:p>
          <a:p>
            <a:r>
              <a:rPr lang="en-US" dirty="0">
                <a:solidFill>
                  <a:schemeClr val="tx1"/>
                </a:solidFill>
              </a:rPr>
              <a:t>Almost all were girls/women factory workers, some were male miners</a:t>
            </a:r>
          </a:p>
          <a:p>
            <a:r>
              <a:rPr lang="en-US" dirty="0">
                <a:solidFill>
                  <a:schemeClr val="tx1"/>
                </a:solidFill>
              </a:rPr>
              <a:t>Clinically similar to BRONJ, osteoradionecrosis</a:t>
            </a:r>
          </a:p>
          <a:p>
            <a:r>
              <a:rPr lang="en-US" dirty="0">
                <a:solidFill>
                  <a:schemeClr val="tx1"/>
                </a:solidFill>
              </a:rPr>
              <a:t>The workers would wear their factory dresses on dates…they glowed at night</a:t>
            </a:r>
          </a:p>
        </p:txBody>
      </p:sp>
      <p:pic>
        <p:nvPicPr>
          <p:cNvPr id="4" name="Picture 3">
            <a:extLst>
              <a:ext uri="{FF2B5EF4-FFF2-40B4-BE49-F238E27FC236}">
                <a16:creationId xmlns:a16="http://schemas.microsoft.com/office/drawing/2014/main" id="{28AF0D0C-0B9D-43C1-AF2C-A51899AA86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8201" y="3733800"/>
            <a:ext cx="3581400" cy="2627706"/>
          </a:xfrm>
          <a:prstGeom prst="rect">
            <a:avLst/>
          </a:prstGeom>
          <a:ln>
            <a:solidFill>
              <a:schemeClr val="accent1"/>
            </a:solidFill>
          </a:ln>
        </p:spPr>
      </p:pic>
      <p:grpSp>
        <p:nvGrpSpPr>
          <p:cNvPr id="16" name="Group 15">
            <a:extLst>
              <a:ext uri="{FF2B5EF4-FFF2-40B4-BE49-F238E27FC236}">
                <a16:creationId xmlns:a16="http://schemas.microsoft.com/office/drawing/2014/main" id="{B7DB5B7A-AED5-4014-BAF8-F18CF1988497}"/>
              </a:ext>
            </a:extLst>
          </p:cNvPr>
          <p:cNvGrpSpPr/>
          <p:nvPr/>
        </p:nvGrpSpPr>
        <p:grpSpPr>
          <a:xfrm>
            <a:off x="248723" y="1150088"/>
            <a:ext cx="3164069" cy="5472112"/>
            <a:chOff x="264931" y="1143000"/>
            <a:chExt cx="2947182" cy="5472112"/>
          </a:xfrm>
        </p:grpSpPr>
        <p:pic>
          <p:nvPicPr>
            <p:cNvPr id="6" name="Picture 5">
              <a:extLst>
                <a:ext uri="{FF2B5EF4-FFF2-40B4-BE49-F238E27FC236}">
                  <a16:creationId xmlns:a16="http://schemas.microsoft.com/office/drawing/2014/main" id="{FE8AABC4-4165-4AA6-A49B-A17EAFA2A774}"/>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6392" r="17322"/>
            <a:stretch/>
          </p:blipFill>
          <p:spPr>
            <a:xfrm>
              <a:off x="264931" y="1143000"/>
              <a:ext cx="2947182" cy="2502564"/>
            </a:xfrm>
            <a:prstGeom prst="rect">
              <a:avLst/>
            </a:prstGeom>
            <a:ln>
              <a:solidFill>
                <a:schemeClr val="accent1"/>
              </a:solidFill>
            </a:ln>
          </p:spPr>
        </p:pic>
        <p:pic>
          <p:nvPicPr>
            <p:cNvPr id="15" name="Picture 14">
              <a:extLst>
                <a:ext uri="{FF2B5EF4-FFF2-40B4-BE49-F238E27FC236}">
                  <a16:creationId xmlns:a16="http://schemas.microsoft.com/office/drawing/2014/main" id="{3DF32E67-6523-4A87-81F7-51B9C49AF31C}"/>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264931" y="3728242"/>
              <a:ext cx="2937290" cy="2886870"/>
            </a:xfrm>
            <a:prstGeom prst="rect">
              <a:avLst/>
            </a:prstGeom>
            <a:ln>
              <a:solidFill>
                <a:schemeClr val="accent1"/>
              </a:solidFill>
            </a:ln>
          </p:spPr>
        </p:pic>
      </p:grpSp>
      <p:sp>
        <p:nvSpPr>
          <p:cNvPr id="3" name="TextBox 2">
            <a:extLst>
              <a:ext uri="{FF2B5EF4-FFF2-40B4-BE49-F238E27FC236}">
                <a16:creationId xmlns:a16="http://schemas.microsoft.com/office/drawing/2014/main" id="{DA9483D1-61E6-4B21-9EC5-A1EFB27D7C73}"/>
              </a:ext>
            </a:extLst>
          </p:cNvPr>
          <p:cNvSpPr txBox="1"/>
          <p:nvPr/>
        </p:nvSpPr>
        <p:spPr>
          <a:xfrm flipH="1">
            <a:off x="10896600" y="6019800"/>
            <a:ext cx="1217688" cy="307777"/>
          </a:xfrm>
          <a:prstGeom prst="rect">
            <a:avLst/>
          </a:prstGeom>
          <a:noFill/>
        </p:spPr>
        <p:txBody>
          <a:bodyPr wrap="square" rtlCol="0">
            <a:spAutoFit/>
          </a:bodyPr>
          <a:lstStyle/>
          <a:p>
            <a:pPr algn="ctr"/>
            <a:r>
              <a:rPr lang="en-US" sz="1400" b="1" dirty="0">
                <a:effectLst>
                  <a:outerShdw blurRad="38100" dist="38100" dir="2700000" algn="tl">
                    <a:srgbClr val="000000">
                      <a:alpha val="43137"/>
                    </a:srgbClr>
                  </a:outerShdw>
                </a:effectLst>
              </a:rPr>
              <a:t>2018 film</a:t>
            </a:r>
          </a:p>
        </p:txBody>
      </p:sp>
      <p:pic>
        <p:nvPicPr>
          <p:cNvPr id="7" name="Picture 6">
            <a:extLst>
              <a:ext uri="{FF2B5EF4-FFF2-40B4-BE49-F238E27FC236}">
                <a16:creationId xmlns:a16="http://schemas.microsoft.com/office/drawing/2014/main" id="{A2300140-E7D1-4D25-90C1-7878E31A6BE2}"/>
              </a:ext>
            </a:extLst>
          </p:cNvPr>
          <p:cNvPicPr>
            <a:picLocks noChangeAspect="1"/>
          </p:cNvPicPr>
          <p:nvPr/>
        </p:nvPicPr>
        <p:blipFill rotWithShape="1">
          <a:blip r:embed="rId7">
            <a:extLst>
              <a:ext uri="{28A0092B-C50C-407E-A947-70E740481C1C}">
                <a14:useLocalDpi xmlns:a14="http://schemas.microsoft.com/office/drawing/2010/main" val="0"/>
              </a:ext>
            </a:extLst>
          </a:blip>
          <a:srcRect t="9997" b="10178"/>
          <a:stretch/>
        </p:blipFill>
        <p:spPr>
          <a:xfrm>
            <a:off x="3505201" y="3733800"/>
            <a:ext cx="4878314" cy="2888399"/>
          </a:xfrm>
          <a:prstGeom prst="rect">
            <a:avLst/>
          </a:prstGeom>
          <a:ln>
            <a:solidFill>
              <a:schemeClr val="accent1"/>
            </a:solidFill>
          </a:ln>
        </p:spPr>
      </p:pic>
    </p:spTree>
    <p:extLst>
      <p:ext uri="{BB962C8B-B14F-4D97-AF65-F5344CB8AC3E}">
        <p14:creationId xmlns:p14="http://schemas.microsoft.com/office/powerpoint/2010/main" val="147911126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8" name="Rectangle 2"/>
          <p:cNvSpPr>
            <a:spLocks noGrp="1" noRot="1" noChangeArrowheads="1"/>
          </p:cNvSpPr>
          <p:nvPr>
            <p:ph type="title"/>
          </p:nvPr>
        </p:nvSpPr>
        <p:spPr>
          <a:xfrm>
            <a:off x="1981200" y="152400"/>
            <a:ext cx="8229600" cy="838200"/>
          </a:xfrm>
          <a:noFill/>
          <a:ln>
            <a:noFill/>
          </a:ln>
        </p:spPr>
        <p:txBody>
          <a:bodyPr>
            <a:normAutofit/>
          </a:bodyPr>
          <a:lstStyle/>
          <a:p>
            <a:pPr algn="ctr" eaLnBrk="1" hangingPunct="1">
              <a:defRPr/>
            </a:pPr>
            <a:r>
              <a:rPr lang="en-US" dirty="0">
                <a:solidFill>
                  <a:srgbClr val="FFC000"/>
                </a:solidFill>
                <a:latin typeface="Arial" charset="0"/>
              </a:rPr>
              <a:t>Barbell-Induced Dehiscence</a:t>
            </a:r>
          </a:p>
        </p:txBody>
      </p:sp>
      <p:sp>
        <p:nvSpPr>
          <p:cNvPr id="43011" name="Text Box 4"/>
          <p:cNvSpPr txBox="1">
            <a:spLocks noChangeArrowheads="1"/>
          </p:cNvSpPr>
          <p:nvPr/>
        </p:nvSpPr>
        <p:spPr bwMode="auto">
          <a:xfrm>
            <a:off x="1524001" y="74"/>
            <a:ext cx="4046537" cy="228600"/>
          </a:xfrm>
          <a:prstGeom prst="rect">
            <a:avLst/>
          </a:prstGeom>
          <a:noFill/>
          <a:ln w="9525">
            <a:noFill/>
            <a:miter lim="800000"/>
            <a:headEnd/>
            <a:tailEnd/>
          </a:ln>
        </p:spPr>
        <p:txBody>
          <a:bodyPr wrap="none">
            <a:spAutoFit/>
          </a:bodyPr>
          <a:lstStyle/>
          <a:p>
            <a:pPr algn="ctr"/>
            <a:r>
              <a:rPr lang="en-US" sz="900" dirty="0">
                <a:latin typeface="Arial" charset="0"/>
              </a:rPr>
              <a:t>© Photo(s): Dr. C.D. Johnson, University of Texas Dental Branch at Houston</a:t>
            </a:r>
          </a:p>
        </p:txBody>
      </p:sp>
      <p:pic>
        <p:nvPicPr>
          <p:cNvPr id="5" name="Picture 4" descr="14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89834" y="3428926"/>
            <a:ext cx="4915766" cy="3200400"/>
          </a:xfrm>
          <a:prstGeom prst="rect">
            <a:avLst/>
          </a:prstGeom>
          <a:noFill/>
          <a:ln w="9525">
            <a:solidFill>
              <a:schemeClr val="accent3">
                <a:lumMod val="40000"/>
                <a:lumOff val="60000"/>
              </a:schemeClr>
            </a:solidFill>
            <a:miter lim="800000"/>
            <a:headEnd/>
            <a:tailEnd/>
          </a:ln>
        </p:spPr>
      </p:pic>
      <p:grpSp>
        <p:nvGrpSpPr>
          <p:cNvPr id="2" name="Group 1"/>
          <p:cNvGrpSpPr/>
          <p:nvPr/>
        </p:nvGrpSpPr>
        <p:grpSpPr>
          <a:xfrm>
            <a:off x="5257801" y="1143001"/>
            <a:ext cx="5102225" cy="3403453"/>
            <a:chOff x="3886200" y="1219200"/>
            <a:chExt cx="5102225" cy="3403453"/>
          </a:xfrm>
        </p:grpSpPr>
        <p:pic>
          <p:nvPicPr>
            <p:cNvPr id="4" name="Picture 3" descr="IMG_5564pp.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86200" y="1219200"/>
              <a:ext cx="5102225" cy="3403453"/>
            </a:xfrm>
            <a:prstGeom prst="rect">
              <a:avLst/>
            </a:prstGeom>
            <a:ln>
              <a:solidFill>
                <a:schemeClr val="accent3">
                  <a:lumMod val="40000"/>
                  <a:lumOff val="60000"/>
                </a:schemeClr>
              </a:solidFill>
            </a:ln>
          </p:spPr>
        </p:pic>
        <p:sp>
          <p:nvSpPr>
            <p:cNvPr id="6" name="Right Arrow 5"/>
            <p:cNvSpPr/>
            <p:nvPr/>
          </p:nvSpPr>
          <p:spPr>
            <a:xfrm rot="2314361">
              <a:off x="5348647" y="2977714"/>
              <a:ext cx="597408" cy="256032"/>
            </a:xfrm>
            <a:prstGeom prst="rightArrow">
              <a:avLst/>
            </a:prstGeom>
            <a:solidFill>
              <a:srgbClr val="FFC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Picture 7" descr="120"/>
          <p:cNvPicPr>
            <a:picLocks noChangeAspect="1" noChangeArrowheads="1"/>
          </p:cNvPicPr>
          <p:nvPr/>
        </p:nvPicPr>
        <p:blipFill>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1779487" y="914400"/>
            <a:ext cx="3374629" cy="2397058"/>
          </a:xfrm>
          <a:prstGeom prst="rect">
            <a:avLst/>
          </a:prstGeom>
          <a:noFill/>
          <a:ln w="9525">
            <a:solidFill>
              <a:schemeClr val="tx2"/>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8" name="Rectangle 2"/>
          <p:cNvSpPr>
            <a:spLocks noGrp="1" noRot="1" noChangeArrowheads="1"/>
          </p:cNvSpPr>
          <p:nvPr>
            <p:ph type="title"/>
          </p:nvPr>
        </p:nvSpPr>
        <p:spPr>
          <a:xfrm>
            <a:off x="1981200" y="152400"/>
            <a:ext cx="8229600" cy="838200"/>
          </a:xfrm>
          <a:noFill/>
          <a:ln>
            <a:noFill/>
          </a:ln>
        </p:spPr>
        <p:txBody>
          <a:bodyPr>
            <a:normAutofit/>
          </a:bodyPr>
          <a:lstStyle/>
          <a:p>
            <a:pPr algn="ctr" eaLnBrk="1" hangingPunct="1">
              <a:defRPr/>
            </a:pPr>
            <a:r>
              <a:rPr lang="en-US" dirty="0">
                <a:latin typeface="Arial" charset="0"/>
              </a:rPr>
              <a:t>Oral Jewelry</a:t>
            </a:r>
            <a:endParaRPr lang="en-US" dirty="0">
              <a:solidFill>
                <a:srgbClr val="FFC000"/>
              </a:solidFill>
              <a:latin typeface="Arial" charset="0"/>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1" y="838200"/>
            <a:ext cx="3223919" cy="4578347"/>
          </a:xfrm>
          <a:prstGeom prst="rect">
            <a:avLst/>
          </a:prstGeom>
          <a:ln>
            <a:solidFill>
              <a:schemeClr val="tx1"/>
            </a:solidFill>
          </a:ln>
        </p:spPr>
      </p:pic>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11018" y="838201"/>
            <a:ext cx="3432045" cy="4578347"/>
          </a:xfrm>
          <a:prstGeom prst="rect">
            <a:avLst/>
          </a:prstGeom>
          <a:ln>
            <a:solidFill>
              <a:schemeClr val="tx1"/>
            </a:solidFill>
          </a:ln>
        </p:spPr>
      </p:pic>
      <p:pic>
        <p:nvPicPr>
          <p:cNvPr id="10" name="Picture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463309" y="3631828"/>
            <a:ext cx="3265382" cy="2978028"/>
          </a:xfrm>
          <a:prstGeom prst="rect">
            <a:avLst/>
          </a:prstGeom>
          <a:ln>
            <a:solidFill>
              <a:schemeClr val="tx1"/>
            </a:solidFill>
          </a:ln>
        </p:spPr>
      </p:pic>
    </p:spTree>
    <p:extLst>
      <p:ext uri="{BB962C8B-B14F-4D97-AF65-F5344CB8AC3E}">
        <p14:creationId xmlns:p14="http://schemas.microsoft.com/office/powerpoint/2010/main" val="278263240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8" name="Rectangle 2"/>
          <p:cNvSpPr>
            <a:spLocks noGrp="1" noRot="1" noChangeArrowheads="1"/>
          </p:cNvSpPr>
          <p:nvPr>
            <p:ph type="title"/>
          </p:nvPr>
        </p:nvSpPr>
        <p:spPr>
          <a:xfrm>
            <a:off x="1981200" y="152400"/>
            <a:ext cx="8229600" cy="838200"/>
          </a:xfrm>
          <a:noFill/>
          <a:ln>
            <a:noFill/>
          </a:ln>
        </p:spPr>
        <p:txBody>
          <a:bodyPr>
            <a:normAutofit/>
          </a:bodyPr>
          <a:lstStyle/>
          <a:p>
            <a:pPr algn="ctr" eaLnBrk="1" hangingPunct="1">
              <a:defRPr/>
            </a:pPr>
            <a:r>
              <a:rPr lang="en-US" dirty="0">
                <a:latin typeface="Arial" charset="0"/>
              </a:rPr>
              <a:t>Oral Jewelry</a:t>
            </a:r>
            <a:endParaRPr lang="en-US" dirty="0">
              <a:solidFill>
                <a:srgbClr val="FFC000"/>
              </a:solidFill>
              <a:latin typeface="Arial"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91000" y="1066800"/>
            <a:ext cx="3733800" cy="5067900"/>
          </a:xfrm>
          <a:prstGeom prst="rect">
            <a:avLst/>
          </a:prstGeom>
          <a:ln>
            <a:solidFill>
              <a:schemeClr val="tx1"/>
            </a:solidFill>
          </a:ln>
        </p:spPr>
      </p:pic>
    </p:spTree>
    <p:extLst>
      <p:ext uri="{BB962C8B-B14F-4D97-AF65-F5344CB8AC3E}">
        <p14:creationId xmlns:p14="http://schemas.microsoft.com/office/powerpoint/2010/main" val="251203306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8" name="Rectangle 2"/>
          <p:cNvSpPr>
            <a:spLocks noGrp="1" noRot="1" noChangeArrowheads="1"/>
          </p:cNvSpPr>
          <p:nvPr>
            <p:ph type="title"/>
          </p:nvPr>
        </p:nvSpPr>
        <p:spPr>
          <a:xfrm>
            <a:off x="1981200" y="0"/>
            <a:ext cx="8229600" cy="838200"/>
          </a:xfrm>
          <a:noFill/>
          <a:ln>
            <a:noFill/>
          </a:ln>
        </p:spPr>
        <p:txBody>
          <a:bodyPr>
            <a:normAutofit/>
          </a:bodyPr>
          <a:lstStyle/>
          <a:p>
            <a:pPr algn="ctr" eaLnBrk="1" hangingPunct="1">
              <a:defRPr/>
            </a:pPr>
            <a:r>
              <a:rPr lang="en-US" dirty="0">
                <a:latin typeface="Arial" charset="0"/>
              </a:rPr>
              <a:t>Oral Jewelry</a:t>
            </a:r>
            <a:endParaRPr lang="en-US" dirty="0">
              <a:solidFill>
                <a:srgbClr val="FFC000"/>
              </a:solidFill>
              <a:latin typeface="Arial"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81200" y="3580907"/>
            <a:ext cx="4138224" cy="2577615"/>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48401" y="3580906"/>
            <a:ext cx="3962399" cy="2591294"/>
          </a:xfrm>
          <a:prstGeom prst="rect">
            <a:avLst/>
          </a:prstGeom>
          <a:ln>
            <a:solidFill>
              <a:schemeClr val="tx1"/>
            </a:solidFill>
          </a:ln>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39001" y="913907"/>
            <a:ext cx="2941491" cy="2587355"/>
          </a:xfrm>
          <a:prstGeom prst="rect">
            <a:avLst/>
          </a:prstGeom>
          <a:ln>
            <a:solidFill>
              <a:schemeClr val="tx1"/>
            </a:solidFill>
          </a:ln>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981200" y="913907"/>
            <a:ext cx="2690134" cy="2609483"/>
          </a:xfrm>
          <a:prstGeom prst="rect">
            <a:avLst/>
          </a:prstGeom>
          <a:ln>
            <a:solidFill>
              <a:schemeClr val="tx1"/>
            </a:solidFill>
          </a:ln>
        </p:spPr>
      </p:pic>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00601" y="913907"/>
            <a:ext cx="2330149" cy="2609483"/>
          </a:xfrm>
          <a:prstGeom prst="rect">
            <a:avLst/>
          </a:prstGeom>
          <a:ln>
            <a:solidFill>
              <a:schemeClr val="tx1"/>
            </a:solidFill>
          </a:ln>
        </p:spPr>
      </p:pic>
    </p:spTree>
    <p:extLst>
      <p:ext uri="{BB962C8B-B14F-4D97-AF65-F5344CB8AC3E}">
        <p14:creationId xmlns:p14="http://schemas.microsoft.com/office/powerpoint/2010/main" val="79138625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8" name="Rectangle 2"/>
          <p:cNvSpPr>
            <a:spLocks noGrp="1" noRot="1" noChangeArrowheads="1"/>
          </p:cNvSpPr>
          <p:nvPr>
            <p:ph type="title"/>
          </p:nvPr>
        </p:nvSpPr>
        <p:spPr>
          <a:xfrm>
            <a:off x="1981200" y="152400"/>
            <a:ext cx="8229600" cy="838200"/>
          </a:xfrm>
          <a:noFill/>
          <a:ln>
            <a:noFill/>
          </a:ln>
        </p:spPr>
        <p:txBody>
          <a:bodyPr>
            <a:normAutofit/>
          </a:bodyPr>
          <a:lstStyle/>
          <a:p>
            <a:pPr algn="ctr" eaLnBrk="1" hangingPunct="1">
              <a:defRPr/>
            </a:pPr>
            <a:r>
              <a:rPr lang="en-US" dirty="0">
                <a:latin typeface="Arial" charset="0"/>
              </a:rPr>
              <a:t>Oral Jewelry</a:t>
            </a:r>
            <a:endParaRPr lang="en-US" dirty="0">
              <a:solidFill>
                <a:srgbClr val="FFC000"/>
              </a:solidFill>
              <a:latin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47953" y="990600"/>
            <a:ext cx="3805337" cy="5181600"/>
          </a:xfrm>
          <a:prstGeom prst="rect">
            <a:avLst/>
          </a:prstGeom>
          <a:ln>
            <a:solidFill>
              <a:schemeClr val="tx1"/>
            </a:solidFill>
          </a:ln>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133600" y="990600"/>
            <a:ext cx="3908832" cy="2819400"/>
          </a:xfrm>
          <a:prstGeom prst="rect">
            <a:avLst/>
          </a:prstGeom>
          <a:ln>
            <a:solidFill>
              <a:schemeClr val="tx1"/>
            </a:solidFill>
          </a:ln>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166752" y="3919441"/>
            <a:ext cx="1876424" cy="2229053"/>
          </a:xfrm>
          <a:prstGeom prst="rect">
            <a:avLst/>
          </a:prstGeom>
          <a:ln>
            <a:solidFill>
              <a:schemeClr val="tx1"/>
            </a:solidFill>
          </a:ln>
        </p:spPr>
      </p:pic>
    </p:spTree>
    <p:extLst>
      <p:ext uri="{BB962C8B-B14F-4D97-AF65-F5344CB8AC3E}">
        <p14:creationId xmlns:p14="http://schemas.microsoft.com/office/powerpoint/2010/main" val="381953269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8" name="Rectangle 2"/>
          <p:cNvSpPr>
            <a:spLocks noGrp="1" noRot="1" noChangeArrowheads="1"/>
          </p:cNvSpPr>
          <p:nvPr>
            <p:ph type="title"/>
          </p:nvPr>
        </p:nvSpPr>
        <p:spPr>
          <a:xfrm>
            <a:off x="1981200" y="152400"/>
            <a:ext cx="8229600" cy="838200"/>
          </a:xfrm>
          <a:noFill/>
          <a:ln>
            <a:noFill/>
          </a:ln>
        </p:spPr>
        <p:txBody>
          <a:bodyPr>
            <a:normAutofit/>
          </a:bodyPr>
          <a:lstStyle/>
          <a:p>
            <a:pPr algn="ctr" eaLnBrk="1" hangingPunct="1">
              <a:defRPr/>
            </a:pPr>
            <a:r>
              <a:rPr lang="en-US" dirty="0">
                <a:latin typeface="Arial" charset="0"/>
              </a:rPr>
              <a:t>Oral Jewelry</a:t>
            </a:r>
            <a:endParaRPr lang="en-US" dirty="0">
              <a:solidFill>
                <a:srgbClr val="FFC000"/>
              </a:solidFill>
              <a:latin typeface="Arial" charset="0"/>
            </a:endParaRPr>
          </a:p>
        </p:txBody>
      </p:sp>
      <p:grpSp>
        <p:nvGrpSpPr>
          <p:cNvPr id="5" name="Group 4"/>
          <p:cNvGrpSpPr/>
          <p:nvPr/>
        </p:nvGrpSpPr>
        <p:grpSpPr>
          <a:xfrm>
            <a:off x="1676400" y="4109328"/>
            <a:ext cx="5334000" cy="2062873"/>
            <a:chOff x="992325" y="4648200"/>
            <a:chExt cx="4312334" cy="1605673"/>
          </a:xfrm>
        </p:grpSpPr>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31340" y="4648200"/>
              <a:ext cx="2673319" cy="1605673"/>
            </a:xfrm>
            <a:prstGeom prst="rect">
              <a:avLst/>
            </a:prstGeom>
            <a:ln>
              <a:solidFill>
                <a:schemeClr val="tx1"/>
              </a:solidFill>
            </a:ln>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2325" y="4648200"/>
              <a:ext cx="1538564" cy="1605673"/>
            </a:xfrm>
            <a:prstGeom prst="rect">
              <a:avLst/>
            </a:prstGeom>
            <a:ln>
              <a:solidFill>
                <a:schemeClr val="tx1"/>
              </a:solidFill>
            </a:ln>
          </p:spPr>
        </p:pic>
      </p:grpSp>
      <p:grpSp>
        <p:nvGrpSpPr>
          <p:cNvPr id="4" name="Group 3"/>
          <p:cNvGrpSpPr/>
          <p:nvPr/>
        </p:nvGrpSpPr>
        <p:grpSpPr>
          <a:xfrm>
            <a:off x="2057401" y="990600"/>
            <a:ext cx="7830923" cy="3026400"/>
            <a:chOff x="518785" y="1529922"/>
            <a:chExt cx="7830923" cy="3026400"/>
          </a:xfrm>
        </p:grpSpPr>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00400" y="1529922"/>
              <a:ext cx="2031141" cy="3026400"/>
            </a:xfrm>
            <a:prstGeom prst="rect">
              <a:avLst/>
            </a:prstGeom>
            <a:ln>
              <a:solidFill>
                <a:schemeClr val="tx1"/>
              </a:solidFill>
            </a:ln>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8785" y="1529922"/>
              <a:ext cx="2557521" cy="3026400"/>
            </a:xfrm>
            <a:prstGeom prst="rect">
              <a:avLst/>
            </a:prstGeom>
            <a:ln>
              <a:solidFill>
                <a:schemeClr val="tx1"/>
              </a:solidFill>
            </a:ln>
          </p:spPr>
        </p:pic>
        <p:pic>
          <p:nvPicPr>
            <p:cNvPr id="11" name="Picture 10"/>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323308" y="1529922"/>
              <a:ext cx="3026400" cy="3026400"/>
            </a:xfrm>
            <a:prstGeom prst="rect">
              <a:avLst/>
            </a:prstGeom>
            <a:ln>
              <a:solidFill>
                <a:schemeClr val="tx1"/>
              </a:solidFill>
            </a:ln>
          </p:spPr>
        </p:pic>
      </p:grpSp>
      <p:pic>
        <p:nvPicPr>
          <p:cNvPr id="13" name="Picture 12"/>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115359" y="4105470"/>
            <a:ext cx="3163072" cy="2062873"/>
          </a:xfrm>
          <a:prstGeom prst="rect">
            <a:avLst/>
          </a:prstGeom>
          <a:ln>
            <a:solidFill>
              <a:schemeClr val="tx1"/>
            </a:solidFill>
          </a:ln>
        </p:spPr>
      </p:pic>
    </p:spTree>
    <p:extLst>
      <p:ext uri="{BB962C8B-B14F-4D97-AF65-F5344CB8AC3E}">
        <p14:creationId xmlns:p14="http://schemas.microsoft.com/office/powerpoint/2010/main" val="48583837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8" name="Rectangle 2"/>
          <p:cNvSpPr>
            <a:spLocks noGrp="1" noRot="1" noChangeArrowheads="1"/>
          </p:cNvSpPr>
          <p:nvPr>
            <p:ph type="title"/>
          </p:nvPr>
        </p:nvSpPr>
        <p:spPr>
          <a:xfrm>
            <a:off x="1981200" y="152400"/>
            <a:ext cx="8229600" cy="838200"/>
          </a:xfrm>
          <a:noFill/>
          <a:ln>
            <a:noFill/>
          </a:ln>
        </p:spPr>
        <p:txBody>
          <a:bodyPr>
            <a:normAutofit/>
          </a:bodyPr>
          <a:lstStyle/>
          <a:p>
            <a:pPr algn="ctr" eaLnBrk="1" hangingPunct="1">
              <a:defRPr/>
            </a:pPr>
            <a:r>
              <a:rPr lang="en-US" dirty="0">
                <a:latin typeface="Arial" charset="0"/>
              </a:rPr>
              <a:t>Oral Jewelry</a:t>
            </a:r>
            <a:endParaRPr lang="en-US" dirty="0">
              <a:solidFill>
                <a:srgbClr val="FFC000"/>
              </a:solidFill>
              <a:latin typeface="Arial"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82525" y="3704304"/>
            <a:ext cx="3261237" cy="2281177"/>
          </a:xfrm>
          <a:prstGeom prst="rect">
            <a:avLst/>
          </a:prstGeom>
          <a:ln>
            <a:solidFill>
              <a:schemeClr val="tx1"/>
            </a:solidFill>
          </a:ln>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00400" y="3733800"/>
            <a:ext cx="2286000" cy="2286000"/>
          </a:xfrm>
          <a:prstGeom prst="rect">
            <a:avLst/>
          </a:prstGeom>
          <a:ln>
            <a:solidFill>
              <a:schemeClr val="tx1"/>
            </a:solidFill>
          </a:ln>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10725" y="1295400"/>
            <a:ext cx="4035201" cy="2285308"/>
          </a:xfrm>
          <a:prstGeom prst="rect">
            <a:avLst/>
          </a:prstGeom>
          <a:ln>
            <a:solidFill>
              <a:schemeClr val="tx1"/>
            </a:solidFill>
          </a:ln>
        </p:spPr>
      </p:pic>
      <p:pic>
        <p:nvPicPr>
          <p:cNvPr id="10" name="Picture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801724" y="1295400"/>
            <a:ext cx="2647076" cy="2285308"/>
          </a:xfrm>
          <a:prstGeom prst="rect">
            <a:avLst/>
          </a:prstGeom>
          <a:ln>
            <a:solidFill>
              <a:schemeClr val="tx1"/>
            </a:solidFill>
          </a:ln>
        </p:spPr>
      </p:pic>
    </p:spTree>
    <p:extLst>
      <p:ext uri="{BB962C8B-B14F-4D97-AF65-F5344CB8AC3E}">
        <p14:creationId xmlns:p14="http://schemas.microsoft.com/office/powerpoint/2010/main" val="35853448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3874" name="Rectangle 2"/>
          <p:cNvSpPr>
            <a:spLocks noGrp="1" noRot="1" noChangeArrowheads="1"/>
          </p:cNvSpPr>
          <p:nvPr>
            <p:ph type="title"/>
          </p:nvPr>
        </p:nvSpPr>
        <p:spPr>
          <a:xfrm>
            <a:off x="2743200" y="76201"/>
            <a:ext cx="6858000" cy="715963"/>
          </a:xfrm>
        </p:spPr>
        <p:txBody>
          <a:bodyPr>
            <a:normAutofit/>
          </a:bodyPr>
          <a:lstStyle/>
          <a:p>
            <a:pPr algn="ctr">
              <a:defRPr/>
            </a:pPr>
            <a:r>
              <a:rPr lang="en-US" dirty="0">
                <a:solidFill>
                  <a:srgbClr val="FFC000"/>
                </a:solidFill>
                <a:latin typeface="Arial" pitchFamily="34" charset="0"/>
              </a:rPr>
              <a:t>Artistic Tooth Changes</a:t>
            </a:r>
          </a:p>
        </p:txBody>
      </p:sp>
      <p:grpSp>
        <p:nvGrpSpPr>
          <p:cNvPr id="8" name="Group 7"/>
          <p:cNvGrpSpPr/>
          <p:nvPr/>
        </p:nvGrpSpPr>
        <p:grpSpPr>
          <a:xfrm>
            <a:off x="1869332" y="1000095"/>
            <a:ext cx="8341468" cy="4781580"/>
            <a:chOff x="269132" y="1000095"/>
            <a:chExt cx="8341468" cy="4781580"/>
          </a:xfrm>
        </p:grpSpPr>
        <p:grpSp>
          <p:nvGrpSpPr>
            <p:cNvPr id="7" name="Group 6"/>
            <p:cNvGrpSpPr/>
            <p:nvPr/>
          </p:nvGrpSpPr>
          <p:grpSpPr>
            <a:xfrm>
              <a:off x="269132" y="1000095"/>
              <a:ext cx="3652736" cy="4781580"/>
              <a:chOff x="269132" y="1000095"/>
              <a:chExt cx="3652736" cy="4781580"/>
            </a:xfrm>
          </p:grpSpPr>
          <p:grpSp>
            <p:nvGrpSpPr>
              <p:cNvPr id="3" name="Group 2"/>
              <p:cNvGrpSpPr/>
              <p:nvPr/>
            </p:nvGrpSpPr>
            <p:grpSpPr>
              <a:xfrm>
                <a:off x="269132" y="1000095"/>
                <a:ext cx="3652736" cy="4714905"/>
                <a:chOff x="269132" y="1000095"/>
                <a:chExt cx="3652736" cy="4714905"/>
              </a:xfrm>
            </p:grpSpPr>
            <p:grpSp>
              <p:nvGrpSpPr>
                <p:cNvPr id="2" name="Group 1"/>
                <p:cNvGrpSpPr/>
                <p:nvPr/>
              </p:nvGrpSpPr>
              <p:grpSpPr>
                <a:xfrm>
                  <a:off x="304800" y="1000095"/>
                  <a:ext cx="3617068" cy="2362200"/>
                  <a:chOff x="304800" y="1000095"/>
                  <a:chExt cx="3617068" cy="2362200"/>
                </a:xfrm>
              </p:grpSpPr>
              <p:pic>
                <p:nvPicPr>
                  <p:cNvPr id="1171458" name="Picture 2" descr="http://img.tfd.com/mosby/thumbs/50021X-fx18.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1000095"/>
                    <a:ext cx="3600915" cy="236220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304800" y="2944466"/>
                    <a:ext cx="3617068" cy="338554"/>
                  </a:xfrm>
                  <a:prstGeom prst="rect">
                    <a:avLst/>
                  </a:prstGeom>
                  <a:noFill/>
                </p:spPr>
                <p:txBody>
                  <a:bodyPr wrap="square" rtlCol="0">
                    <a:spAutoFit/>
                  </a:bodyPr>
                  <a:lstStyle/>
                  <a:p>
                    <a:pPr algn="ctr"/>
                    <a:r>
                      <a:rPr lang="en-US" sz="1600" b="1" dirty="0">
                        <a:effectLst>
                          <a:outerShdw blurRad="38100" dist="38100" dir="2700000" algn="tl">
                            <a:srgbClr val="000000">
                              <a:alpha val="43137"/>
                            </a:srgbClr>
                          </a:outerShdw>
                        </a:effectLst>
                        <a:latin typeface="Arial" pitchFamily="34" charset="0"/>
                        <a:cs typeface="Arial" pitchFamily="34" charset="0"/>
                      </a:rPr>
                      <a:t>Betel stained teeth</a:t>
                    </a:r>
                  </a:p>
                </p:txBody>
              </p:sp>
            </p:grpSp>
            <p:sp>
              <p:nvSpPr>
                <p:cNvPr id="9" name="TextBox 8"/>
                <p:cNvSpPr txBox="1"/>
                <p:nvPr/>
              </p:nvSpPr>
              <p:spPr>
                <a:xfrm>
                  <a:off x="269132" y="5376446"/>
                  <a:ext cx="3617068" cy="338554"/>
                </a:xfrm>
                <a:prstGeom prst="rect">
                  <a:avLst/>
                </a:prstGeom>
                <a:noFill/>
              </p:spPr>
              <p:txBody>
                <a:bodyPr wrap="square" rtlCol="0">
                  <a:spAutoFit/>
                </a:bodyPr>
                <a:lstStyle/>
                <a:p>
                  <a:pPr algn="ctr"/>
                  <a:r>
                    <a:rPr lang="en-US" sz="1600" b="1" dirty="0">
                      <a:effectLst>
                        <a:outerShdw blurRad="38100" dist="38100" dir="2700000" algn="tl">
                          <a:srgbClr val="000000">
                            <a:alpha val="43137"/>
                          </a:srgbClr>
                        </a:outerShdw>
                      </a:effectLst>
                      <a:latin typeface="Arial" pitchFamily="34" charset="0"/>
                      <a:cs typeface="Arial" pitchFamily="34" charset="0"/>
                    </a:rPr>
                    <a:t>Betel stained teeth</a:t>
                  </a:r>
                </a:p>
              </p:txBody>
            </p:sp>
          </p:grpSp>
          <p:pic>
            <p:nvPicPr>
              <p:cNvPr id="1171462" name="Picture 6" descr="http://blog.bodycandy.com/wp-content/uploads/2013/10/Tooth-Filin.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04800" y="3429000"/>
                <a:ext cx="3617068" cy="2352675"/>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grpSp>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041535" y="1000095"/>
              <a:ext cx="4569065" cy="4781580"/>
            </a:xfrm>
            <a:prstGeom prst="rect">
              <a:avLst/>
            </a:prstGeom>
            <a:ln>
              <a:solidFill>
                <a:schemeClr val="tx1"/>
              </a:solidFill>
            </a:ln>
          </p:spPr>
        </p:pic>
      </p:grpSp>
    </p:spTree>
    <p:extLst>
      <p:ext uri="{BB962C8B-B14F-4D97-AF65-F5344CB8AC3E}">
        <p14:creationId xmlns:p14="http://schemas.microsoft.com/office/powerpoint/2010/main" val="15926311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304800"/>
            <a:ext cx="7772400" cy="715962"/>
          </a:xfrm>
          <a:ln>
            <a:noFill/>
          </a:ln>
        </p:spPr>
        <p:txBody>
          <a:bodyPr>
            <a:normAutofit/>
          </a:bodyPr>
          <a:lstStyle/>
          <a:p>
            <a:pPr>
              <a:defRPr/>
            </a:pPr>
            <a:r>
              <a:rPr lang="en-US" sz="3100" dirty="0">
                <a:latin typeface="Arial" pitchFamily="34" charset="0"/>
                <a:cs typeface="Arial" pitchFamily="34" charset="0"/>
              </a:rPr>
              <a:t>Mouth Jewelry</a:t>
            </a:r>
            <a:endParaRPr lang="en-US" sz="2200" dirty="0">
              <a:latin typeface="Arial" pitchFamily="34" charset="0"/>
              <a:cs typeface="Arial" pitchFamily="34" charset="0"/>
            </a:endParaRPr>
          </a:p>
        </p:txBody>
      </p:sp>
      <p:pic>
        <p:nvPicPr>
          <p:cNvPr id="1160194" name="Picture 2" descr="Mouth Jewelr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09888" y="1173958"/>
            <a:ext cx="2165494" cy="252988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1160196" name="Picture 4" descr="Mouth Jewelry. Mouth Piece."/>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7620000" y="3824240"/>
            <a:ext cx="2514600" cy="2271761"/>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1160198" name="Picture 6" descr="http://gold-teeth-grills.com/wp-content/uploads/2008/08/cheap-gold-grills.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27382" y="3824239"/>
            <a:ext cx="3048000" cy="228600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1160200" name="Picture 8" descr="https://s-media-cache-ak0.pinimg.com/236x/7f/77/25/7f7725568d0466e93c4fa4cca35767f0.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211516" y="3824239"/>
            <a:ext cx="2286000" cy="228600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1160202" name="Picture 10" descr="http://cdn.trendhunterstatic.com/thumbs/braces-into-jewelry.jpe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211516" y="1169830"/>
            <a:ext cx="3988715" cy="253400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8561177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8" name="Rectangle 2"/>
          <p:cNvSpPr>
            <a:spLocks noGrp="1" noRot="1" noChangeArrowheads="1"/>
          </p:cNvSpPr>
          <p:nvPr>
            <p:ph type="title"/>
          </p:nvPr>
        </p:nvSpPr>
        <p:spPr>
          <a:xfrm>
            <a:off x="2057400" y="228600"/>
            <a:ext cx="8229600" cy="838200"/>
          </a:xfrm>
          <a:noFill/>
          <a:ln>
            <a:noFill/>
          </a:ln>
        </p:spPr>
        <p:txBody>
          <a:bodyPr>
            <a:normAutofit/>
          </a:bodyPr>
          <a:lstStyle/>
          <a:p>
            <a:pPr algn="ctr" eaLnBrk="1" hangingPunct="1">
              <a:defRPr/>
            </a:pPr>
            <a:r>
              <a:rPr lang="en-US" sz="3100" dirty="0">
                <a:solidFill>
                  <a:srgbClr val="FFC000"/>
                </a:solidFill>
                <a:latin typeface="Arial" charset="0"/>
              </a:rPr>
              <a:t>Tooth Jewelry</a:t>
            </a:r>
            <a:br>
              <a:rPr lang="en-US" dirty="0">
                <a:solidFill>
                  <a:srgbClr val="FFC000"/>
                </a:solidFill>
                <a:latin typeface="Arial" charset="0"/>
              </a:rPr>
            </a:br>
            <a:r>
              <a:rPr lang="en-US" sz="2200" dirty="0">
                <a:solidFill>
                  <a:srgbClr val="FFC000"/>
                </a:solidFill>
                <a:latin typeface="Arial" charset="0"/>
              </a:rPr>
              <a:t>The “Real” Esthetic Dentistry</a:t>
            </a: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62844" y="1524000"/>
            <a:ext cx="3690756" cy="4114800"/>
          </a:xfrm>
          <a:prstGeom prst="rect">
            <a:avLst/>
          </a:prstGeom>
          <a:ln>
            <a:solidFill>
              <a:schemeClr val="tx1"/>
            </a:solidFill>
          </a:ln>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69714" y="2667000"/>
            <a:ext cx="3503318" cy="2133600"/>
          </a:xfrm>
          <a:prstGeom prst="rect">
            <a:avLst/>
          </a:prstGeom>
          <a:ln>
            <a:solidFill>
              <a:schemeClr val="tx1"/>
            </a:solidFill>
          </a:ln>
        </p:spPr>
      </p:pic>
    </p:spTree>
    <p:extLst>
      <p:ext uri="{BB962C8B-B14F-4D97-AF65-F5344CB8AC3E}">
        <p14:creationId xmlns:p14="http://schemas.microsoft.com/office/powerpoint/2010/main" val="416300595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A3CAC-3B18-4F6E-A186-A1691F53B8DE}"/>
              </a:ext>
            </a:extLst>
          </p:cNvPr>
          <p:cNvSpPr>
            <a:spLocks noGrp="1"/>
          </p:cNvSpPr>
          <p:nvPr>
            <p:ph type="title"/>
          </p:nvPr>
        </p:nvSpPr>
        <p:spPr>
          <a:xfrm>
            <a:off x="1981200" y="152401"/>
            <a:ext cx="10058400" cy="838199"/>
          </a:xfrm>
        </p:spPr>
        <p:txBody>
          <a:bodyPr/>
          <a:lstStyle/>
          <a:p>
            <a:r>
              <a:rPr lang="en-US" dirty="0"/>
              <a:t>Radium was Sold as a Healing Therapy</a:t>
            </a:r>
          </a:p>
        </p:txBody>
      </p:sp>
      <p:grpSp>
        <p:nvGrpSpPr>
          <p:cNvPr id="25" name="Group 24">
            <a:extLst>
              <a:ext uri="{FF2B5EF4-FFF2-40B4-BE49-F238E27FC236}">
                <a16:creationId xmlns:a16="http://schemas.microsoft.com/office/drawing/2014/main" id="{2922F5FE-D81D-4641-BD31-F20C88FB2F03}"/>
              </a:ext>
            </a:extLst>
          </p:cNvPr>
          <p:cNvGrpSpPr/>
          <p:nvPr/>
        </p:nvGrpSpPr>
        <p:grpSpPr>
          <a:xfrm>
            <a:off x="304800" y="1333500"/>
            <a:ext cx="9220200" cy="4191000"/>
            <a:chOff x="450239" y="3558945"/>
            <a:chExt cx="7017362" cy="2994256"/>
          </a:xfrm>
        </p:grpSpPr>
        <p:pic>
          <p:nvPicPr>
            <p:cNvPr id="18" name="Picture 17">
              <a:extLst>
                <a:ext uri="{FF2B5EF4-FFF2-40B4-BE49-F238E27FC236}">
                  <a16:creationId xmlns:a16="http://schemas.microsoft.com/office/drawing/2014/main" id="{C5F27EE9-2D47-4B07-9866-02E001392E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239" y="3558945"/>
              <a:ext cx="3184071" cy="2994256"/>
            </a:xfrm>
            <a:prstGeom prst="rect">
              <a:avLst/>
            </a:prstGeom>
          </p:spPr>
        </p:pic>
        <p:pic>
          <p:nvPicPr>
            <p:cNvPr id="20" name="Picture 19">
              <a:extLst>
                <a:ext uri="{FF2B5EF4-FFF2-40B4-BE49-F238E27FC236}">
                  <a16:creationId xmlns:a16="http://schemas.microsoft.com/office/drawing/2014/main" id="{7EB47D25-13C7-4882-A929-7BE04BB64FB0}"/>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3733801" y="3558945"/>
              <a:ext cx="3733800" cy="2994255"/>
            </a:xfrm>
            <a:prstGeom prst="rect">
              <a:avLst/>
            </a:prstGeom>
          </p:spPr>
        </p:pic>
      </p:grpSp>
      <p:pic>
        <p:nvPicPr>
          <p:cNvPr id="22" name="Picture 21">
            <a:extLst>
              <a:ext uri="{FF2B5EF4-FFF2-40B4-BE49-F238E27FC236}">
                <a16:creationId xmlns:a16="http://schemas.microsoft.com/office/drawing/2014/main" id="{B85FBA30-8372-4176-AF3E-B801B20562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01200" y="4349750"/>
            <a:ext cx="2438400" cy="2032000"/>
          </a:xfrm>
          <a:prstGeom prst="rect">
            <a:avLst/>
          </a:prstGeom>
          <a:ln>
            <a:solidFill>
              <a:schemeClr val="accent1"/>
            </a:solidFill>
          </a:ln>
        </p:spPr>
      </p:pic>
      <p:pic>
        <p:nvPicPr>
          <p:cNvPr id="27" name="Picture 26">
            <a:extLst>
              <a:ext uri="{FF2B5EF4-FFF2-40B4-BE49-F238E27FC236}">
                <a16:creationId xmlns:a16="http://schemas.microsoft.com/office/drawing/2014/main" id="{01887554-2217-4F53-A3D8-798B2BC2A95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5192" b="8273"/>
          <a:stretch/>
        </p:blipFill>
        <p:spPr>
          <a:xfrm>
            <a:off x="9601200" y="1333500"/>
            <a:ext cx="2438400" cy="2933700"/>
          </a:xfrm>
          <a:prstGeom prst="rect">
            <a:avLst/>
          </a:prstGeom>
          <a:ln>
            <a:solidFill>
              <a:schemeClr val="accent1"/>
            </a:solidFill>
          </a:ln>
        </p:spPr>
      </p:pic>
    </p:spTree>
    <p:extLst>
      <p:ext uri="{BB962C8B-B14F-4D97-AF65-F5344CB8AC3E}">
        <p14:creationId xmlns:p14="http://schemas.microsoft.com/office/powerpoint/2010/main" val="309265927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GoldCrown2007CDJohnson"/>
          <p:cNvPicPr>
            <a:picLocks noChangeAspect="1" noChangeArrowheads="1"/>
          </p:cNvPicPr>
          <p:nvPr/>
        </p:nvPicPr>
        <p:blipFill>
          <a:blip r:embed="rId3" cstate="screen">
            <a:lum bright="-12000" contrast="6000"/>
            <a:extLst>
              <a:ext uri="{28A0092B-C50C-407E-A947-70E740481C1C}">
                <a14:useLocalDpi xmlns:a14="http://schemas.microsoft.com/office/drawing/2010/main"/>
              </a:ext>
            </a:extLst>
          </a:blip>
          <a:srcRect/>
          <a:stretch>
            <a:fillRect/>
          </a:stretch>
        </p:blipFill>
        <p:spPr bwMode="auto">
          <a:xfrm>
            <a:off x="5592308" y="1317172"/>
            <a:ext cx="4572000" cy="2978083"/>
          </a:xfrm>
          <a:prstGeom prst="rect">
            <a:avLst/>
          </a:prstGeom>
          <a:noFill/>
          <a:ln w="9525">
            <a:solidFill>
              <a:schemeClr val="tx2"/>
            </a:solidFill>
            <a:miter lim="800000"/>
            <a:headEnd/>
            <a:tailEnd/>
          </a:ln>
        </p:spPr>
      </p:pic>
      <p:sp>
        <p:nvSpPr>
          <p:cNvPr id="864258" name="Rectangle 2"/>
          <p:cNvSpPr>
            <a:spLocks noGrp="1" noRot="1" noChangeArrowheads="1"/>
          </p:cNvSpPr>
          <p:nvPr>
            <p:ph type="title"/>
          </p:nvPr>
        </p:nvSpPr>
        <p:spPr>
          <a:xfrm>
            <a:off x="2057400" y="228600"/>
            <a:ext cx="8229600" cy="838200"/>
          </a:xfrm>
          <a:noFill/>
          <a:ln>
            <a:noFill/>
          </a:ln>
        </p:spPr>
        <p:txBody>
          <a:bodyPr>
            <a:normAutofit/>
          </a:bodyPr>
          <a:lstStyle/>
          <a:p>
            <a:pPr algn="ctr" eaLnBrk="1" hangingPunct="1">
              <a:defRPr/>
            </a:pPr>
            <a:r>
              <a:rPr lang="en-US" sz="3100" dirty="0">
                <a:solidFill>
                  <a:srgbClr val="FFC000"/>
                </a:solidFill>
                <a:latin typeface="Arial" charset="0"/>
              </a:rPr>
              <a:t>Tooth Jewelry</a:t>
            </a:r>
            <a:br>
              <a:rPr lang="en-US" dirty="0">
                <a:solidFill>
                  <a:srgbClr val="FFC000"/>
                </a:solidFill>
                <a:latin typeface="Arial" charset="0"/>
              </a:rPr>
            </a:br>
            <a:r>
              <a:rPr lang="en-US" sz="2200" dirty="0">
                <a:solidFill>
                  <a:srgbClr val="FFC000"/>
                </a:solidFill>
                <a:latin typeface="Arial" charset="0"/>
              </a:rPr>
              <a:t>The “Real” Esthetic Dentistry</a:t>
            </a:r>
          </a:p>
        </p:txBody>
      </p:sp>
      <p:pic>
        <p:nvPicPr>
          <p:cNvPr id="14340" name="Picture 3" descr="9pp.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28800" y="3200401"/>
            <a:ext cx="4801268" cy="3127683"/>
          </a:xfrm>
          <a:prstGeom prst="rect">
            <a:avLst/>
          </a:prstGeom>
          <a:noFill/>
          <a:ln w="9525">
            <a:solidFill>
              <a:schemeClr val="tx2"/>
            </a:solidFill>
            <a:miter lim="800000"/>
            <a:headEnd/>
            <a:tailEnd/>
          </a:ln>
        </p:spPr>
      </p:pic>
    </p:spTree>
    <p:extLst>
      <p:ext uri="{BB962C8B-B14F-4D97-AF65-F5344CB8AC3E}">
        <p14:creationId xmlns:p14="http://schemas.microsoft.com/office/powerpoint/2010/main" val="410727280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8" name="Rectangle 2"/>
          <p:cNvSpPr>
            <a:spLocks noGrp="1" noRot="1" noChangeArrowheads="1"/>
          </p:cNvSpPr>
          <p:nvPr>
            <p:ph type="title"/>
          </p:nvPr>
        </p:nvSpPr>
        <p:spPr>
          <a:xfrm>
            <a:off x="1981200" y="152400"/>
            <a:ext cx="8229600" cy="838200"/>
          </a:xfrm>
          <a:noFill/>
          <a:ln>
            <a:noFill/>
          </a:ln>
        </p:spPr>
        <p:txBody>
          <a:bodyPr>
            <a:normAutofit/>
          </a:bodyPr>
          <a:lstStyle/>
          <a:p>
            <a:pPr algn="ctr" eaLnBrk="1" hangingPunct="1">
              <a:defRPr/>
            </a:pPr>
            <a:r>
              <a:rPr lang="en-US" dirty="0">
                <a:solidFill>
                  <a:srgbClr val="FFC000"/>
                </a:solidFill>
                <a:latin typeface="Arial" charset="0"/>
              </a:rPr>
              <a:t>Tooth Jewelry vs. Crown &amp; Bridge</a:t>
            </a:r>
          </a:p>
        </p:txBody>
      </p:sp>
      <p:sp>
        <p:nvSpPr>
          <p:cNvPr id="50179" name="Text Box 4"/>
          <p:cNvSpPr txBox="1">
            <a:spLocks noChangeArrowheads="1"/>
          </p:cNvSpPr>
          <p:nvPr/>
        </p:nvSpPr>
        <p:spPr bwMode="auto">
          <a:xfrm>
            <a:off x="1517074" y="13494"/>
            <a:ext cx="4046537" cy="228600"/>
          </a:xfrm>
          <a:prstGeom prst="rect">
            <a:avLst/>
          </a:prstGeom>
          <a:noFill/>
          <a:ln w="9525">
            <a:noFill/>
            <a:miter lim="800000"/>
            <a:headEnd/>
            <a:tailEnd/>
          </a:ln>
        </p:spPr>
        <p:txBody>
          <a:bodyPr wrap="none">
            <a:spAutoFit/>
          </a:bodyPr>
          <a:lstStyle/>
          <a:p>
            <a:pPr algn="ctr" eaLnBrk="0" hangingPunct="0"/>
            <a:r>
              <a:rPr lang="en-US" sz="900" dirty="0">
                <a:latin typeface="Arial" pitchFamily="34" charset="0"/>
              </a:rPr>
              <a:t>© Photo(s): Dr. C.D. Johnson, University of Texas Dental Branch at Houston</a:t>
            </a:r>
          </a:p>
        </p:txBody>
      </p:sp>
      <p:grpSp>
        <p:nvGrpSpPr>
          <p:cNvPr id="2" name="Group 1"/>
          <p:cNvGrpSpPr/>
          <p:nvPr/>
        </p:nvGrpSpPr>
        <p:grpSpPr>
          <a:xfrm>
            <a:off x="2133600" y="1121229"/>
            <a:ext cx="7924800" cy="5183188"/>
            <a:chOff x="533400" y="1371600"/>
            <a:chExt cx="7924800" cy="5183188"/>
          </a:xfrm>
        </p:grpSpPr>
        <p:pic>
          <p:nvPicPr>
            <p:cNvPr id="50180" name="Picture 7" descr="Scan1136.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5800" y="3960813"/>
              <a:ext cx="3962400" cy="2592387"/>
            </a:xfrm>
            <a:prstGeom prst="rect">
              <a:avLst/>
            </a:prstGeom>
            <a:noFill/>
            <a:ln w="9525">
              <a:solidFill>
                <a:schemeClr val="accent3">
                  <a:lumMod val="40000"/>
                  <a:lumOff val="60000"/>
                </a:schemeClr>
              </a:solidFill>
              <a:miter lim="800000"/>
              <a:headEnd/>
              <a:tailEnd/>
            </a:ln>
          </p:spPr>
        </p:pic>
        <p:pic>
          <p:nvPicPr>
            <p:cNvPr id="50181" name="Picture 8" descr="Scan1140.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3400" y="3962400"/>
              <a:ext cx="3886200" cy="2592388"/>
            </a:xfrm>
            <a:prstGeom prst="rect">
              <a:avLst/>
            </a:prstGeom>
            <a:noFill/>
            <a:ln w="9525">
              <a:solidFill>
                <a:schemeClr val="accent3">
                  <a:lumMod val="40000"/>
                  <a:lumOff val="60000"/>
                </a:schemeClr>
              </a:solidFill>
              <a:miter lim="800000"/>
              <a:headEnd/>
              <a:tailEnd/>
            </a:ln>
          </p:spPr>
        </p:pic>
        <p:pic>
          <p:nvPicPr>
            <p:cNvPr id="50182" name="Picture 10" descr="Scan1142.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3400" y="1371600"/>
              <a:ext cx="3886200" cy="2541588"/>
            </a:xfrm>
            <a:prstGeom prst="rect">
              <a:avLst/>
            </a:prstGeom>
            <a:noFill/>
            <a:ln w="9525">
              <a:solidFill>
                <a:schemeClr val="accent3">
                  <a:lumMod val="40000"/>
                  <a:lumOff val="60000"/>
                </a:schemeClr>
              </a:solidFill>
              <a:miter lim="800000"/>
              <a:headEnd/>
              <a:tailEnd/>
            </a:ln>
          </p:spPr>
        </p:pic>
        <p:pic>
          <p:nvPicPr>
            <p:cNvPr id="50183" name="Picture 12" descr="Scan1131.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495800" y="1371600"/>
              <a:ext cx="3960813" cy="2514600"/>
            </a:xfrm>
            <a:prstGeom prst="rect">
              <a:avLst/>
            </a:prstGeom>
            <a:noFill/>
            <a:ln w="9525">
              <a:solidFill>
                <a:schemeClr val="accent3">
                  <a:lumMod val="40000"/>
                  <a:lumOff val="60000"/>
                </a:schemeClr>
              </a:solidFill>
              <a:miter lim="800000"/>
              <a:headEnd/>
              <a:tailEnd/>
            </a:ln>
          </p:spPr>
        </p:pic>
      </p:gr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RepairMethMouth2007Johnson2"/>
          <p:cNvPicPr>
            <a:picLocks noChangeAspect="1" noChangeArrowheads="1"/>
          </p:cNvPicPr>
          <p:nvPr/>
        </p:nvPicPr>
        <p:blipFill>
          <a:blip r:embed="rId3" cstate="screen">
            <a:lum bright="-12000" contrast="6000"/>
            <a:extLst>
              <a:ext uri="{28A0092B-C50C-407E-A947-70E740481C1C}">
                <a14:useLocalDpi xmlns:a14="http://schemas.microsoft.com/office/drawing/2010/main"/>
              </a:ext>
            </a:extLst>
          </a:blip>
          <a:srcRect/>
          <a:stretch>
            <a:fillRect/>
          </a:stretch>
        </p:blipFill>
        <p:spPr bwMode="auto">
          <a:xfrm>
            <a:off x="5410200" y="1132114"/>
            <a:ext cx="4800600" cy="3198838"/>
          </a:xfrm>
          <a:prstGeom prst="rect">
            <a:avLst/>
          </a:prstGeom>
          <a:noFill/>
          <a:ln w="9525">
            <a:solidFill>
              <a:schemeClr val="tx1"/>
            </a:solidFill>
            <a:miter lim="800000"/>
            <a:headEnd/>
            <a:tailEnd/>
          </a:ln>
        </p:spPr>
      </p:pic>
      <p:sp>
        <p:nvSpPr>
          <p:cNvPr id="968706" name="Rectangle 2"/>
          <p:cNvSpPr>
            <a:spLocks noGrp="1" noRot="1" noChangeArrowheads="1"/>
          </p:cNvSpPr>
          <p:nvPr>
            <p:ph type="title"/>
          </p:nvPr>
        </p:nvSpPr>
        <p:spPr>
          <a:xfrm>
            <a:off x="2057400" y="228601"/>
            <a:ext cx="8229600" cy="792163"/>
          </a:xfrm>
          <a:noFill/>
          <a:ln>
            <a:noFill/>
          </a:ln>
        </p:spPr>
        <p:txBody>
          <a:bodyPr>
            <a:normAutofit/>
          </a:bodyPr>
          <a:lstStyle/>
          <a:p>
            <a:pPr algn="ctr" eaLnBrk="1" hangingPunct="1">
              <a:defRPr/>
            </a:pPr>
            <a:r>
              <a:rPr lang="en-US" dirty="0">
                <a:solidFill>
                  <a:srgbClr val="FFC000"/>
                </a:solidFill>
                <a:latin typeface="Arial" charset="0"/>
              </a:rPr>
              <a:t>Removable Prosthodontics, in “Gold”</a:t>
            </a:r>
          </a:p>
        </p:txBody>
      </p:sp>
      <p:pic>
        <p:nvPicPr>
          <p:cNvPr id="47107" name="Picture 3" descr="RepairMethMouth2007Johns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81200" y="3276600"/>
            <a:ext cx="4572000" cy="3046512"/>
          </a:xfrm>
          <a:prstGeom prst="rect">
            <a:avLst/>
          </a:prstGeom>
          <a:noFill/>
          <a:ln w="9525">
            <a:solidFill>
              <a:schemeClr val="tx1"/>
            </a:solidFill>
            <a:miter lim="800000"/>
            <a:headEnd/>
            <a:tailEnd/>
          </a:ln>
        </p:spPr>
      </p:pic>
      <p:sp>
        <p:nvSpPr>
          <p:cNvPr id="6" name="Text Box 4"/>
          <p:cNvSpPr txBox="1">
            <a:spLocks noChangeArrowheads="1"/>
          </p:cNvSpPr>
          <p:nvPr/>
        </p:nvSpPr>
        <p:spPr bwMode="auto">
          <a:xfrm>
            <a:off x="1489365" y="65552"/>
            <a:ext cx="4046537" cy="228600"/>
          </a:xfrm>
          <a:prstGeom prst="rect">
            <a:avLst/>
          </a:prstGeom>
          <a:noFill/>
          <a:ln w="9525">
            <a:noFill/>
            <a:miter lim="800000"/>
            <a:headEnd/>
            <a:tailEnd/>
          </a:ln>
        </p:spPr>
        <p:txBody>
          <a:bodyPr wrap="none">
            <a:spAutoFit/>
          </a:bodyPr>
          <a:lstStyle/>
          <a:p>
            <a:pPr eaLnBrk="0" hangingPunct="0"/>
            <a:r>
              <a:rPr lang="en-US" sz="900" dirty="0">
                <a:latin typeface="Arial" charset="0"/>
              </a:rPr>
              <a:t>© Photo(s): Dr. C.D. Johnson, University of Texas Dental Branch at Houston</a:t>
            </a:r>
          </a:p>
        </p:txBody>
      </p:sp>
    </p:spTree>
    <p:extLst>
      <p:ext uri="{BB962C8B-B14F-4D97-AF65-F5344CB8AC3E}">
        <p14:creationId xmlns:p14="http://schemas.microsoft.com/office/powerpoint/2010/main" val="230107153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8706" name="Rectangle 2"/>
          <p:cNvSpPr>
            <a:spLocks noGrp="1" noRot="1" noChangeArrowheads="1"/>
          </p:cNvSpPr>
          <p:nvPr>
            <p:ph type="title"/>
          </p:nvPr>
        </p:nvSpPr>
        <p:spPr>
          <a:xfrm>
            <a:off x="2057400" y="228601"/>
            <a:ext cx="8229600" cy="792163"/>
          </a:xfrm>
          <a:noFill/>
          <a:ln>
            <a:noFill/>
          </a:ln>
        </p:spPr>
        <p:txBody>
          <a:bodyPr>
            <a:normAutofit/>
          </a:bodyPr>
          <a:lstStyle/>
          <a:p>
            <a:pPr algn="ctr" eaLnBrk="1" hangingPunct="1">
              <a:defRPr/>
            </a:pPr>
            <a:r>
              <a:rPr lang="en-US" dirty="0">
                <a:solidFill>
                  <a:srgbClr val="FFC000"/>
                </a:solidFill>
                <a:latin typeface="Arial" charset="0"/>
              </a:rPr>
              <a:t>Removable Prosthodontics, in Stainless Steel</a:t>
            </a:r>
          </a:p>
        </p:txBody>
      </p:sp>
      <p:sp>
        <p:nvSpPr>
          <p:cNvPr id="6" name="Text Box 4"/>
          <p:cNvSpPr txBox="1">
            <a:spLocks noChangeArrowheads="1"/>
          </p:cNvSpPr>
          <p:nvPr/>
        </p:nvSpPr>
        <p:spPr bwMode="auto">
          <a:xfrm>
            <a:off x="1524001" y="25400"/>
            <a:ext cx="4046537" cy="228600"/>
          </a:xfrm>
          <a:prstGeom prst="rect">
            <a:avLst/>
          </a:prstGeom>
          <a:noFill/>
          <a:ln w="9525">
            <a:noFill/>
            <a:miter lim="800000"/>
            <a:headEnd/>
            <a:tailEnd/>
          </a:ln>
        </p:spPr>
        <p:txBody>
          <a:bodyPr wrap="none">
            <a:spAutoFit/>
          </a:bodyPr>
          <a:lstStyle/>
          <a:p>
            <a:pPr eaLnBrk="0" hangingPunct="0"/>
            <a:r>
              <a:rPr lang="en-US" sz="900" dirty="0">
                <a:latin typeface="Arial" charset="0"/>
              </a:rPr>
              <a:t>© Photo(s): Dr. C.D. Johnson, University of Texas Dental Branch at Houston</a:t>
            </a:r>
          </a:p>
        </p:txBody>
      </p:sp>
      <p:pic>
        <p:nvPicPr>
          <p:cNvPr id="7" name="Picture 3" descr="SilverAnteriorBridge2007CDJohnson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09900" y="1524001"/>
            <a:ext cx="6324600" cy="4119389"/>
          </a:xfrm>
          <a:prstGeom prst="rect">
            <a:avLst/>
          </a:prstGeom>
          <a:noFill/>
          <a:ln w="9525">
            <a:solidFill>
              <a:schemeClr val="accent3">
                <a:lumMod val="40000"/>
                <a:lumOff val="60000"/>
              </a:schemeClr>
            </a:solidFill>
            <a:miter lim="800000"/>
            <a:headEnd/>
            <a:tailEnd/>
          </a:ln>
        </p:spPr>
      </p:pic>
    </p:spTree>
    <p:extLst>
      <p:ext uri="{BB962C8B-B14F-4D97-AF65-F5344CB8AC3E}">
        <p14:creationId xmlns:p14="http://schemas.microsoft.com/office/powerpoint/2010/main" val="304805672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8706" name="Rectangle 2"/>
          <p:cNvSpPr>
            <a:spLocks noGrp="1" noRot="1" noChangeArrowheads="1"/>
          </p:cNvSpPr>
          <p:nvPr>
            <p:ph type="title"/>
          </p:nvPr>
        </p:nvSpPr>
        <p:spPr>
          <a:xfrm>
            <a:off x="2057400" y="122238"/>
            <a:ext cx="8229600" cy="1020763"/>
          </a:xfrm>
          <a:noFill/>
          <a:ln>
            <a:noFill/>
          </a:ln>
        </p:spPr>
        <p:txBody>
          <a:bodyPr>
            <a:normAutofit/>
          </a:bodyPr>
          <a:lstStyle/>
          <a:p>
            <a:pPr algn="ctr" eaLnBrk="1" hangingPunct="1">
              <a:defRPr/>
            </a:pPr>
            <a:r>
              <a:rPr lang="en-US" dirty="0">
                <a:solidFill>
                  <a:srgbClr val="FFC000"/>
                </a:solidFill>
                <a:latin typeface="Arial" charset="0"/>
              </a:rPr>
              <a:t>Removable Prosthodontics, in Stainless Steel</a:t>
            </a:r>
            <a:br>
              <a:rPr lang="en-US" dirty="0">
                <a:solidFill>
                  <a:srgbClr val="FFC000"/>
                </a:solidFill>
                <a:latin typeface="Arial" charset="0"/>
              </a:rPr>
            </a:br>
            <a:r>
              <a:rPr lang="en-US" sz="2000" dirty="0">
                <a:solidFill>
                  <a:srgbClr val="FFC000"/>
                </a:solidFill>
                <a:latin typeface="Arial" charset="0"/>
              </a:rPr>
              <a:t>Oh, the Occlusion it is Wonderful</a:t>
            </a:r>
          </a:p>
        </p:txBody>
      </p:sp>
      <p:sp>
        <p:nvSpPr>
          <p:cNvPr id="6" name="Text Box 4"/>
          <p:cNvSpPr txBox="1">
            <a:spLocks noChangeArrowheads="1"/>
          </p:cNvSpPr>
          <p:nvPr/>
        </p:nvSpPr>
        <p:spPr bwMode="auto">
          <a:xfrm>
            <a:off x="1524001" y="0"/>
            <a:ext cx="4046537" cy="228600"/>
          </a:xfrm>
          <a:prstGeom prst="rect">
            <a:avLst/>
          </a:prstGeom>
          <a:noFill/>
          <a:ln w="9525">
            <a:noFill/>
            <a:miter lim="800000"/>
            <a:headEnd/>
            <a:tailEnd/>
          </a:ln>
        </p:spPr>
        <p:txBody>
          <a:bodyPr wrap="none">
            <a:spAutoFit/>
          </a:bodyPr>
          <a:lstStyle/>
          <a:p>
            <a:pPr eaLnBrk="0" hangingPunct="0"/>
            <a:r>
              <a:rPr lang="en-US" sz="900" dirty="0">
                <a:latin typeface="Arial" charset="0"/>
              </a:rPr>
              <a:t>© Photo(s): Dr. C.D. Johnson, University of Texas Dental Branch at Houston</a:t>
            </a:r>
          </a:p>
        </p:txBody>
      </p:sp>
      <p:pic>
        <p:nvPicPr>
          <p:cNvPr id="5" name="Picture 3" descr="SilverBridge2007CDJohnson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76400" y="2133600"/>
            <a:ext cx="4795612" cy="3124200"/>
          </a:xfrm>
          <a:prstGeom prst="rect">
            <a:avLst/>
          </a:prstGeom>
          <a:noFill/>
          <a:ln w="9525">
            <a:solidFill>
              <a:schemeClr val="tx2"/>
            </a:solidFill>
            <a:miter lim="800000"/>
            <a:headEnd/>
            <a:tailEnd/>
          </a:ln>
        </p:spPr>
      </p:pic>
      <p:grpSp>
        <p:nvGrpSpPr>
          <p:cNvPr id="8" name="Group 7"/>
          <p:cNvGrpSpPr/>
          <p:nvPr/>
        </p:nvGrpSpPr>
        <p:grpSpPr>
          <a:xfrm>
            <a:off x="6553200" y="1244753"/>
            <a:ext cx="3886200" cy="5138886"/>
            <a:chOff x="5105400" y="1354857"/>
            <a:chExt cx="3886200" cy="5138886"/>
          </a:xfrm>
        </p:grpSpPr>
        <p:pic>
          <p:nvPicPr>
            <p:cNvPr id="9" name="Picture 4" descr="SilverBridge2007CDJohnson"/>
            <p:cNvPicPr>
              <a:picLocks noChangeAspect="1" noChangeArrowheads="1"/>
            </p:cNvPicPr>
            <p:nvPr/>
          </p:nvPicPr>
          <p:blipFill>
            <a:blip r:embed="rId4" cstate="screen">
              <a:lum bright="-6000" contrast="12000"/>
              <a:extLst>
                <a:ext uri="{28A0092B-C50C-407E-A947-70E740481C1C}">
                  <a14:useLocalDpi xmlns:a14="http://schemas.microsoft.com/office/drawing/2010/main"/>
                </a:ext>
              </a:extLst>
            </a:blip>
            <a:srcRect/>
            <a:stretch>
              <a:fillRect/>
            </a:stretch>
          </p:blipFill>
          <p:spPr bwMode="auto">
            <a:xfrm>
              <a:off x="5105400" y="3962400"/>
              <a:ext cx="3886199" cy="2531343"/>
            </a:xfrm>
            <a:prstGeom prst="rect">
              <a:avLst/>
            </a:prstGeom>
            <a:noFill/>
            <a:ln w="9525">
              <a:solidFill>
                <a:schemeClr val="tx2"/>
              </a:solidFill>
              <a:miter lim="800000"/>
              <a:headEnd/>
              <a:tailEnd/>
            </a:ln>
          </p:spPr>
        </p:pic>
        <p:pic>
          <p:nvPicPr>
            <p:cNvPr id="10" name="Picture 5" descr="SilverBridge2007CDJohnson2"/>
            <p:cNvPicPr>
              <a:picLocks noChangeAspect="1" noChangeArrowheads="1"/>
            </p:cNvPicPr>
            <p:nvPr/>
          </p:nvPicPr>
          <p:blipFill>
            <a:blip r:embed="rId5" cstate="screen">
              <a:lum bright="-6000" contrast="6000"/>
              <a:extLst>
                <a:ext uri="{28A0092B-C50C-407E-A947-70E740481C1C}">
                  <a14:useLocalDpi xmlns:a14="http://schemas.microsoft.com/office/drawing/2010/main"/>
                </a:ext>
              </a:extLst>
            </a:blip>
            <a:srcRect/>
            <a:stretch>
              <a:fillRect/>
            </a:stretch>
          </p:blipFill>
          <p:spPr bwMode="auto">
            <a:xfrm>
              <a:off x="5105400" y="1354857"/>
              <a:ext cx="3886200" cy="2531343"/>
            </a:xfrm>
            <a:prstGeom prst="rect">
              <a:avLst/>
            </a:prstGeom>
            <a:noFill/>
            <a:ln w="9525">
              <a:solidFill>
                <a:schemeClr val="tx2"/>
              </a:solidFill>
              <a:miter lim="800000"/>
              <a:headEnd/>
              <a:tailEnd/>
            </a:ln>
          </p:spPr>
        </p:pic>
      </p:grpSp>
    </p:spTree>
    <p:extLst>
      <p:ext uri="{BB962C8B-B14F-4D97-AF65-F5344CB8AC3E}">
        <p14:creationId xmlns:p14="http://schemas.microsoft.com/office/powerpoint/2010/main" val="119963999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7004" y="81643"/>
            <a:ext cx="7696200" cy="838200"/>
          </a:xfrm>
        </p:spPr>
        <p:txBody>
          <a:bodyPr>
            <a:normAutofit/>
          </a:bodyPr>
          <a:lstStyle/>
          <a:p>
            <a:pPr algn="ctr"/>
            <a:r>
              <a:rPr lang="en-US" dirty="0">
                <a:solidFill>
                  <a:srgbClr val="FFC000"/>
                </a:solidFill>
                <a:latin typeface="Arial" pitchFamily="34" charset="0"/>
                <a:cs typeface="Arial" pitchFamily="34" charset="0"/>
              </a:rPr>
              <a:t>Denture Jewelry</a:t>
            </a:r>
          </a:p>
        </p:txBody>
      </p:sp>
      <p:pic>
        <p:nvPicPr>
          <p:cNvPr id="5" name="Picture 4" descr="denturejewel2009Johnson2.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38800" y="1387462"/>
            <a:ext cx="4648200" cy="3028593"/>
          </a:xfrm>
          <a:prstGeom prst="rect">
            <a:avLst/>
          </a:prstGeom>
          <a:ln>
            <a:solidFill>
              <a:schemeClr val="tx2"/>
            </a:solidFill>
          </a:ln>
        </p:spPr>
      </p:pic>
      <p:pic>
        <p:nvPicPr>
          <p:cNvPr id="6" name="Picture 5" descr="denturejewel2009Johnson.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39766" y="2930154"/>
            <a:ext cx="4561035" cy="2971800"/>
          </a:xfrm>
          <a:prstGeom prst="rect">
            <a:avLst/>
          </a:prstGeom>
          <a:ln>
            <a:solidFill>
              <a:schemeClr val="tx2"/>
            </a:solidFill>
          </a:ln>
        </p:spPr>
      </p:pic>
      <p:sp>
        <p:nvSpPr>
          <p:cNvPr id="7" name="Text Box 4"/>
          <p:cNvSpPr txBox="1">
            <a:spLocks noChangeArrowheads="1"/>
          </p:cNvSpPr>
          <p:nvPr/>
        </p:nvSpPr>
        <p:spPr bwMode="auto">
          <a:xfrm>
            <a:off x="1524001" y="0"/>
            <a:ext cx="4046537" cy="228600"/>
          </a:xfrm>
          <a:prstGeom prst="rect">
            <a:avLst/>
          </a:prstGeom>
          <a:noFill/>
          <a:ln w="9525">
            <a:noFill/>
            <a:miter lim="800000"/>
            <a:headEnd/>
            <a:tailEnd/>
          </a:ln>
        </p:spPr>
        <p:txBody>
          <a:bodyPr wrap="none">
            <a:spAutoFit/>
          </a:bodyPr>
          <a:lstStyle/>
          <a:p>
            <a:pPr eaLnBrk="0" hangingPunct="0"/>
            <a:r>
              <a:rPr lang="en-US" sz="900" dirty="0">
                <a:latin typeface="Arial" charset="0"/>
              </a:rPr>
              <a:t>© Photo(s): Dr. C.D. Johnson, University of Texas Dental Branch at Houston</a:t>
            </a:r>
          </a:p>
        </p:txBody>
      </p:sp>
    </p:spTree>
    <p:extLst>
      <p:ext uri="{BB962C8B-B14F-4D97-AF65-F5344CB8AC3E}">
        <p14:creationId xmlns:p14="http://schemas.microsoft.com/office/powerpoint/2010/main" val="54644859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8" name="Rectangle 2"/>
          <p:cNvSpPr>
            <a:spLocks noGrp="1" noRot="1" noChangeArrowheads="1"/>
          </p:cNvSpPr>
          <p:nvPr>
            <p:ph type="title"/>
          </p:nvPr>
        </p:nvSpPr>
        <p:spPr>
          <a:xfrm>
            <a:off x="2057400" y="230386"/>
            <a:ext cx="8229600" cy="838200"/>
          </a:xfrm>
          <a:noFill/>
          <a:ln>
            <a:noFill/>
          </a:ln>
        </p:spPr>
        <p:txBody>
          <a:bodyPr>
            <a:normAutofit/>
          </a:bodyPr>
          <a:lstStyle/>
          <a:p>
            <a:pPr algn="ctr" eaLnBrk="1" hangingPunct="1">
              <a:defRPr/>
            </a:pPr>
            <a:r>
              <a:rPr lang="en-US" dirty="0">
                <a:solidFill>
                  <a:srgbClr val="FFC000"/>
                </a:solidFill>
                <a:latin typeface="Arial" charset="0"/>
              </a:rPr>
              <a:t>Caries &amp; Oral Hygiene in Cocaine User</a:t>
            </a:r>
          </a:p>
        </p:txBody>
      </p:sp>
      <p:sp>
        <p:nvSpPr>
          <p:cNvPr id="18435" name="Text Box 4"/>
          <p:cNvSpPr txBox="1">
            <a:spLocks noChangeArrowheads="1"/>
          </p:cNvSpPr>
          <p:nvPr/>
        </p:nvSpPr>
        <p:spPr bwMode="auto">
          <a:xfrm>
            <a:off x="3048001" y="6606041"/>
            <a:ext cx="4854575" cy="230188"/>
          </a:xfrm>
          <a:prstGeom prst="rect">
            <a:avLst/>
          </a:prstGeom>
          <a:noFill/>
          <a:ln w="9525">
            <a:noFill/>
            <a:miter lim="800000"/>
            <a:headEnd/>
            <a:tailEnd/>
          </a:ln>
        </p:spPr>
        <p:txBody>
          <a:bodyPr wrap="none">
            <a:spAutoFit/>
          </a:bodyPr>
          <a:lstStyle/>
          <a:p>
            <a:pPr algn="ctr"/>
            <a:r>
              <a:rPr lang="en-US" sz="900" dirty="0">
                <a:latin typeface="Arial" pitchFamily="34" charset="0"/>
              </a:rPr>
              <a:t>© Photos: Dr. C.D. Johnson, Ben Crawford, University of Texas Dental Branch at Houston</a:t>
            </a:r>
          </a:p>
        </p:txBody>
      </p:sp>
      <p:pic>
        <p:nvPicPr>
          <p:cNvPr id="6" name="Picture 5" descr="514824iPP.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21942" y="1371600"/>
            <a:ext cx="3511296" cy="2286000"/>
          </a:xfrm>
          <a:prstGeom prst="rect">
            <a:avLst/>
          </a:prstGeom>
          <a:ln>
            <a:solidFill>
              <a:schemeClr val="accent3">
                <a:lumMod val="40000"/>
                <a:lumOff val="60000"/>
              </a:schemeClr>
            </a:solidFill>
          </a:ln>
        </p:spPr>
      </p:pic>
      <p:pic>
        <p:nvPicPr>
          <p:cNvPr id="7" name="Picture 6" descr="514824jPP.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92070" y="3733800"/>
            <a:ext cx="3551530" cy="2312194"/>
          </a:xfrm>
          <a:prstGeom prst="rect">
            <a:avLst/>
          </a:prstGeom>
          <a:ln>
            <a:solidFill>
              <a:schemeClr val="accent3">
                <a:lumMod val="40000"/>
                <a:lumOff val="60000"/>
              </a:schemeClr>
            </a:solidFill>
          </a:ln>
        </p:spPr>
      </p:pic>
      <p:pic>
        <p:nvPicPr>
          <p:cNvPr id="8" name="Picture 7" descr="514824L-2pp.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19800" y="1371600"/>
            <a:ext cx="3511296" cy="2286000"/>
          </a:xfrm>
          <a:prstGeom prst="rect">
            <a:avLst/>
          </a:prstGeom>
          <a:ln>
            <a:solidFill>
              <a:schemeClr val="accent3">
                <a:lumMod val="40000"/>
                <a:lumOff val="60000"/>
              </a:schemeClr>
            </a:solidFill>
          </a:ln>
        </p:spPr>
      </p:pic>
      <p:pic>
        <p:nvPicPr>
          <p:cNvPr id="9" name="Picture 8" descr="cocaine teethPP.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19800" y="3741342"/>
            <a:ext cx="3505200" cy="2282031"/>
          </a:xfrm>
          <a:prstGeom prst="rect">
            <a:avLst/>
          </a:prstGeom>
          <a:ln>
            <a:solidFill>
              <a:schemeClr val="accent3">
                <a:lumMod val="40000"/>
                <a:lumOff val="60000"/>
              </a:schemeClr>
            </a:solidFill>
          </a:ln>
        </p:spPr>
      </p:pic>
    </p:spTree>
    <p:extLst>
      <p:ext uri="{BB962C8B-B14F-4D97-AF65-F5344CB8AC3E}">
        <p14:creationId xmlns:p14="http://schemas.microsoft.com/office/powerpoint/2010/main" val="292842331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brasionToothbrush2"/>
          <p:cNvPicPr>
            <a:picLocks noChangeAspect="1" noChangeArrowheads="1"/>
          </p:cNvPicPr>
          <p:nvPr/>
        </p:nvPicPr>
        <p:blipFill>
          <a:blip r:embed="rId3" cstate="print">
            <a:lum bright="-12000"/>
            <a:extLst>
              <a:ext uri="{28A0092B-C50C-407E-A947-70E740481C1C}">
                <a14:useLocalDpi xmlns:a14="http://schemas.microsoft.com/office/drawing/2010/main"/>
              </a:ext>
            </a:extLst>
          </a:blip>
          <a:srcRect/>
          <a:stretch>
            <a:fillRect/>
          </a:stretch>
        </p:blipFill>
        <p:spPr bwMode="auto">
          <a:xfrm>
            <a:off x="5334000" y="1219201"/>
            <a:ext cx="4800600" cy="2969419"/>
          </a:xfrm>
          <a:prstGeom prst="rect">
            <a:avLst/>
          </a:prstGeom>
          <a:noFill/>
          <a:ln w="9525">
            <a:solidFill>
              <a:schemeClr val="tx2"/>
            </a:solidFill>
            <a:miter lim="800000"/>
            <a:headEnd/>
            <a:tailEnd/>
          </a:ln>
        </p:spPr>
      </p:pic>
      <p:sp>
        <p:nvSpPr>
          <p:cNvPr id="715778" name="Rectangle 2"/>
          <p:cNvSpPr>
            <a:spLocks noGrp="1" noRot="1" noChangeArrowheads="1"/>
          </p:cNvSpPr>
          <p:nvPr>
            <p:ph type="title"/>
          </p:nvPr>
        </p:nvSpPr>
        <p:spPr>
          <a:xfrm>
            <a:off x="1752600" y="152400"/>
            <a:ext cx="8610600" cy="1066800"/>
          </a:xfrm>
          <a:noFill/>
          <a:ln>
            <a:noFill/>
          </a:ln>
        </p:spPr>
        <p:txBody>
          <a:bodyPr>
            <a:normAutofit/>
          </a:bodyPr>
          <a:lstStyle/>
          <a:p>
            <a:pPr algn="ctr">
              <a:defRPr/>
            </a:pPr>
            <a:r>
              <a:rPr lang="en-US" dirty="0">
                <a:solidFill>
                  <a:srgbClr val="FFC000"/>
                </a:solidFill>
                <a:latin typeface="Arial" charset="0"/>
              </a:rPr>
              <a:t>Overly Aggressive Oral Hygiene Effects</a:t>
            </a:r>
            <a:br>
              <a:rPr lang="en-US" dirty="0">
                <a:solidFill>
                  <a:srgbClr val="FFC000"/>
                </a:solidFill>
                <a:latin typeface="Arial" charset="0"/>
              </a:rPr>
            </a:br>
            <a:r>
              <a:rPr lang="en-US" sz="2000" dirty="0">
                <a:solidFill>
                  <a:srgbClr val="FFC000"/>
                </a:solidFill>
                <a:latin typeface="Arial" charset="0"/>
              </a:rPr>
              <a:t>Toothbrush Abrasion</a:t>
            </a:r>
          </a:p>
        </p:txBody>
      </p:sp>
      <p:pic>
        <p:nvPicPr>
          <p:cNvPr id="29699" name="Picture 4" descr="AbrasionToothbrush"/>
          <p:cNvPicPr>
            <a:picLocks noChangeAspect="1" noChangeArrowheads="1"/>
          </p:cNvPicPr>
          <p:nvPr/>
        </p:nvPicPr>
        <p:blipFill>
          <a:blip r:embed="rId4" cstate="print">
            <a:lum bright="-12000"/>
            <a:extLst>
              <a:ext uri="{28A0092B-C50C-407E-A947-70E740481C1C}">
                <a14:useLocalDpi xmlns:a14="http://schemas.microsoft.com/office/drawing/2010/main"/>
              </a:ext>
            </a:extLst>
          </a:blip>
          <a:srcRect/>
          <a:stretch>
            <a:fillRect/>
          </a:stretch>
        </p:blipFill>
        <p:spPr bwMode="auto">
          <a:xfrm>
            <a:off x="1981200" y="3505200"/>
            <a:ext cx="4800600" cy="3034862"/>
          </a:xfrm>
          <a:prstGeom prst="rect">
            <a:avLst/>
          </a:prstGeom>
          <a:noFill/>
          <a:ln w="9525">
            <a:solidFill>
              <a:schemeClr val="tx2"/>
            </a:solidFill>
            <a:miter lim="800000"/>
            <a:headEnd/>
            <a:tailEnd/>
          </a:ln>
        </p:spPr>
      </p:pic>
    </p:spTree>
    <p:extLst>
      <p:ext uri="{BB962C8B-B14F-4D97-AF65-F5344CB8AC3E}">
        <p14:creationId xmlns:p14="http://schemas.microsoft.com/office/powerpoint/2010/main" val="253945747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4370" name="Rectangle 2"/>
          <p:cNvSpPr>
            <a:spLocks noGrp="1" noRot="1" noChangeArrowheads="1"/>
          </p:cNvSpPr>
          <p:nvPr>
            <p:ph type="title"/>
          </p:nvPr>
        </p:nvSpPr>
        <p:spPr>
          <a:xfrm>
            <a:off x="1925295" y="21772"/>
            <a:ext cx="8229600" cy="1197429"/>
          </a:xfrm>
          <a:noFill/>
          <a:ln>
            <a:noFill/>
          </a:ln>
        </p:spPr>
        <p:txBody>
          <a:bodyPr>
            <a:normAutofit/>
          </a:bodyPr>
          <a:lstStyle/>
          <a:p>
            <a:pPr algn="ctr" eaLnBrk="1" hangingPunct="1">
              <a:defRPr/>
            </a:pPr>
            <a:r>
              <a:rPr lang="en-US" dirty="0">
                <a:solidFill>
                  <a:srgbClr val="FFC000"/>
                </a:solidFill>
                <a:latin typeface="Arial" charset="0"/>
              </a:rPr>
              <a:t>Injectable Drug Culture &amp; Oral Diseases</a:t>
            </a:r>
            <a:br>
              <a:rPr lang="en-US" dirty="0">
                <a:solidFill>
                  <a:srgbClr val="FFC000"/>
                </a:solidFill>
                <a:latin typeface="Arial" charset="0"/>
              </a:rPr>
            </a:br>
            <a:r>
              <a:rPr lang="en-US" sz="2000" dirty="0">
                <a:solidFill>
                  <a:srgbClr val="FFC000"/>
                </a:solidFill>
                <a:latin typeface="Arial" charset="0"/>
              </a:rPr>
              <a:t>Kaposi’s Sarcoma &amp; Candidiasis in HIV+/AIDS</a:t>
            </a:r>
          </a:p>
        </p:txBody>
      </p:sp>
      <p:pic>
        <p:nvPicPr>
          <p:cNvPr id="4" name="Content Placeholder 3" descr="geogtongueC6"/>
          <p:cNvPicPr>
            <a:picLocks noGrp="1" noChangeAspect="1" noChangeArrowheads="1"/>
          </p:cNvPicPr>
          <p:nvPr>
            <p:ph idx="1"/>
          </p:nvPr>
        </p:nvPicPr>
        <p:blipFill>
          <a:blip r:embed="rId3" cstate="print">
            <a:extLst>
              <a:ext uri="{28A0092B-C50C-407E-A947-70E740481C1C}">
                <a14:useLocalDpi xmlns:a14="http://schemas.microsoft.com/office/drawing/2010/main"/>
              </a:ext>
            </a:extLst>
          </a:blip>
          <a:stretch>
            <a:fillRect/>
          </a:stretch>
        </p:blipFill>
        <p:spPr>
          <a:xfrm>
            <a:off x="5410200" y="990600"/>
            <a:ext cx="4991100" cy="3327400"/>
          </a:xfrm>
          <a:noFill/>
          <a:ln>
            <a:solidFill>
              <a:schemeClr val="tx2"/>
            </a:solidFill>
          </a:ln>
        </p:spPr>
      </p:pic>
      <p:pic>
        <p:nvPicPr>
          <p:cNvPr id="6" name="Picture 33" descr="1149b6"/>
          <p:cNvPicPr>
            <a:picLocks noChangeAspect="1" noChangeArrowheads="1"/>
          </p:cNvPicPr>
          <p:nvPr/>
        </p:nvPicPr>
        <p:blipFill>
          <a:blip r:embed="rId4" cstate="screen">
            <a:lum bright="-10000"/>
            <a:extLst>
              <a:ext uri="{28A0092B-C50C-407E-A947-70E740481C1C}">
                <a14:useLocalDpi xmlns:a14="http://schemas.microsoft.com/office/drawing/2010/main"/>
              </a:ext>
            </a:extLst>
          </a:blip>
          <a:srcRect/>
          <a:stretch>
            <a:fillRect/>
          </a:stretch>
        </p:blipFill>
        <p:spPr bwMode="auto">
          <a:xfrm>
            <a:off x="1752601" y="2690246"/>
            <a:ext cx="4419600" cy="3634354"/>
          </a:xfrm>
          <a:prstGeom prst="rect">
            <a:avLst/>
          </a:prstGeom>
          <a:noFill/>
          <a:ln w="9525">
            <a:solidFill>
              <a:schemeClr val="accent3">
                <a:lumMod val="40000"/>
                <a:lumOff val="60000"/>
              </a:schemeClr>
            </a:solidFill>
            <a:miter lim="800000"/>
            <a:headEnd/>
            <a:tailEnd/>
          </a:ln>
        </p:spPr>
      </p:pic>
      <p:sp>
        <p:nvSpPr>
          <p:cNvPr id="5" name="Text Box 4"/>
          <p:cNvSpPr txBox="1">
            <a:spLocks noChangeArrowheads="1"/>
          </p:cNvSpPr>
          <p:nvPr/>
        </p:nvSpPr>
        <p:spPr bwMode="auto">
          <a:xfrm>
            <a:off x="1903524" y="5955268"/>
            <a:ext cx="4040076" cy="338554"/>
          </a:xfrm>
          <a:prstGeom prst="rect">
            <a:avLst/>
          </a:prstGeom>
          <a:noFill/>
          <a:ln w="9525">
            <a:noFill/>
            <a:miter lim="800000"/>
            <a:headEnd/>
            <a:tailEnd/>
          </a:ln>
        </p:spPr>
        <p:txBody>
          <a:bodyPr wrap="square">
            <a:spAutoFit/>
          </a:bodyPr>
          <a:lstStyle/>
          <a:p>
            <a:pPr algn="ctr" eaLnBrk="0" hangingPunct="0"/>
            <a:r>
              <a:rPr lang="en-US" sz="1600" b="1" dirty="0">
                <a:effectLst>
                  <a:outerShdw blurRad="38100" dist="38100" dir="2700000" algn="tl">
                    <a:srgbClr val="000000">
                      <a:alpha val="43137"/>
                    </a:srgbClr>
                  </a:outerShdw>
                </a:effectLst>
                <a:latin typeface="Arial" pitchFamily="34" charset="0"/>
              </a:rPr>
              <a:t>Kaposi’s sarcoma &amp; candidiasis</a:t>
            </a:r>
          </a:p>
        </p:txBody>
      </p:sp>
      <p:sp>
        <p:nvSpPr>
          <p:cNvPr id="7" name="Text Box 4"/>
          <p:cNvSpPr txBox="1">
            <a:spLocks noChangeArrowheads="1"/>
          </p:cNvSpPr>
          <p:nvPr/>
        </p:nvSpPr>
        <p:spPr bwMode="auto">
          <a:xfrm>
            <a:off x="7120118" y="3886200"/>
            <a:ext cx="2202846" cy="338554"/>
          </a:xfrm>
          <a:prstGeom prst="rect">
            <a:avLst/>
          </a:prstGeom>
          <a:noFill/>
          <a:ln w="9525">
            <a:noFill/>
            <a:miter lim="800000"/>
            <a:headEnd/>
            <a:tailEnd/>
          </a:ln>
        </p:spPr>
        <p:txBody>
          <a:bodyPr wrap="none">
            <a:spAutoFit/>
          </a:bodyPr>
          <a:lstStyle/>
          <a:p>
            <a:pPr algn="ctr" eaLnBrk="0" hangingPunct="0"/>
            <a:r>
              <a:rPr lang="en-US" sz="1600" b="1" dirty="0">
                <a:effectLst>
                  <a:outerShdw blurRad="38100" dist="38100" dir="2700000" algn="tl">
                    <a:srgbClr val="000000">
                      <a:alpha val="43137"/>
                    </a:srgbClr>
                  </a:outerShdw>
                </a:effectLst>
                <a:latin typeface="Arial" pitchFamily="34" charset="0"/>
              </a:rPr>
              <a:t>Atrophic candidiasis</a:t>
            </a:r>
          </a:p>
        </p:txBody>
      </p:sp>
      <p:pic>
        <p:nvPicPr>
          <p:cNvPr id="8" name="Picture 7" descr="needleMedLinePlus2009.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48400" y="4419600"/>
            <a:ext cx="2882566" cy="1905000"/>
          </a:xfrm>
          <a:prstGeom prst="rect">
            <a:avLst/>
          </a:prstGeom>
          <a:ln>
            <a:solidFill>
              <a:schemeClr val="tx2"/>
            </a:solidFill>
          </a:ln>
        </p:spPr>
      </p:pic>
      <p:sp>
        <p:nvSpPr>
          <p:cNvPr id="9" name="Right Arrow 8"/>
          <p:cNvSpPr/>
          <p:nvPr/>
        </p:nvSpPr>
        <p:spPr>
          <a:xfrm rot="2314361">
            <a:off x="2376846" y="4196913"/>
            <a:ext cx="597408" cy="256032"/>
          </a:xfrm>
          <a:prstGeom prst="rightArrow">
            <a:avLst/>
          </a:prstGeom>
          <a:solidFill>
            <a:srgbClr val="FFC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p:cNvSpPr/>
          <p:nvPr/>
        </p:nvSpPr>
        <p:spPr>
          <a:xfrm rot="12438778">
            <a:off x="8636039" y="2364379"/>
            <a:ext cx="597408" cy="256032"/>
          </a:xfrm>
          <a:prstGeom prst="rightArrow">
            <a:avLst/>
          </a:prstGeom>
          <a:solidFill>
            <a:srgbClr val="FFC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3134363-FDF4-47DB-AF29-2A7A6EA67C4C}"/>
              </a:ext>
            </a:extLst>
          </p:cNvPr>
          <p:cNvSpPr/>
          <p:nvPr/>
        </p:nvSpPr>
        <p:spPr bwMode="auto">
          <a:xfrm>
            <a:off x="0" y="-39211"/>
            <a:ext cx="12192000" cy="6888776"/>
          </a:xfrm>
          <a:prstGeom prst="rect">
            <a:avLst/>
          </a:prstGeom>
          <a:gradFill flip="none" rotWithShape="1">
            <a:gsLst>
              <a:gs pos="49000">
                <a:srgbClr val="D87512">
                  <a:lumMod val="99000"/>
                </a:srgbClr>
              </a:gs>
              <a:gs pos="27000">
                <a:srgbClr val="993300"/>
              </a:gs>
              <a:gs pos="7000">
                <a:srgbClr val="663300"/>
              </a:gs>
              <a:gs pos="96000">
                <a:srgbClr val="F8C996"/>
              </a:gs>
              <a:gs pos="73000">
                <a:srgbClr val="642100"/>
              </a:gs>
            </a:gsLst>
            <a:lin ang="5400000" scaled="0"/>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b="1" dirty="0">
                <a:solidFill>
                  <a:srgbClr val="FFFFFF"/>
                </a:solidFill>
                <a:effectLst>
                  <a:outerShdw blurRad="38100" dist="38100" dir="2700000" algn="tl">
                    <a:srgbClr val="000000">
                      <a:alpha val="43137"/>
                    </a:srgbClr>
                  </a:outerShdw>
                </a:effectLst>
                <a:latin typeface="Arial" charset="0"/>
                <a:cs typeface="Arial" charset="0"/>
              </a:rPr>
              <a:t> </a:t>
            </a:r>
          </a:p>
        </p:txBody>
      </p:sp>
      <p:sp>
        <p:nvSpPr>
          <p:cNvPr id="24" name="Rectangle 23">
            <a:extLst>
              <a:ext uri="{FF2B5EF4-FFF2-40B4-BE49-F238E27FC236}">
                <a16:creationId xmlns:a16="http://schemas.microsoft.com/office/drawing/2014/main" id="{1535ADC5-AD03-4E88-B09C-159363EBBDED}"/>
              </a:ext>
            </a:extLst>
          </p:cNvPr>
          <p:cNvSpPr/>
          <p:nvPr/>
        </p:nvSpPr>
        <p:spPr>
          <a:xfrm>
            <a:off x="0" y="1586"/>
            <a:ext cx="12140648" cy="6856414"/>
          </a:xfrm>
          <a:prstGeom prst="rect">
            <a:avLst/>
          </a:prstGeom>
          <a:noFill/>
          <a:ln w="88900">
            <a:gradFill flip="none" rotWithShape="1">
              <a:gsLst>
                <a:gs pos="0">
                  <a:srgbClr val="D6B19C"/>
                </a:gs>
                <a:gs pos="30000">
                  <a:srgbClr val="D49E6C"/>
                </a:gs>
                <a:gs pos="70000">
                  <a:srgbClr val="A65528"/>
                </a:gs>
                <a:gs pos="100000">
                  <a:srgbClr val="663012"/>
                </a:gs>
              </a:gsLst>
              <a:lin ang="13500000" scaled="0"/>
              <a:tileRect/>
            </a:gra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5" name="Group 24">
            <a:extLst>
              <a:ext uri="{FF2B5EF4-FFF2-40B4-BE49-F238E27FC236}">
                <a16:creationId xmlns:a16="http://schemas.microsoft.com/office/drawing/2014/main" id="{C1A7B0B3-23EC-48E9-80AD-A953F7D6F900}"/>
              </a:ext>
            </a:extLst>
          </p:cNvPr>
          <p:cNvGrpSpPr/>
          <p:nvPr/>
        </p:nvGrpSpPr>
        <p:grpSpPr>
          <a:xfrm>
            <a:off x="10177983" y="6495394"/>
            <a:ext cx="1866222" cy="255921"/>
            <a:chOff x="7125378" y="6464808"/>
            <a:chExt cx="1866222" cy="274320"/>
          </a:xfrm>
        </p:grpSpPr>
        <p:sp>
          <p:nvSpPr>
            <p:cNvPr id="26" name="Action Button: Back or Previous 18">
              <a:hlinkClick r:id="" action="ppaction://hlinkshowjump?jump=previousslide" highlightClick="1"/>
              <a:extLst>
                <a:ext uri="{FF2B5EF4-FFF2-40B4-BE49-F238E27FC236}">
                  <a16:creationId xmlns:a16="http://schemas.microsoft.com/office/drawing/2014/main" id="{3E43B2B2-66B6-41F3-99CF-E795FCB8B91B}"/>
                </a:ext>
              </a:extLst>
            </p:cNvPr>
            <p:cNvSpPr/>
            <p:nvPr/>
          </p:nvSpPr>
          <p:spPr>
            <a:xfrm>
              <a:off x="8001000" y="6464808"/>
              <a:ext cx="457200" cy="274320"/>
            </a:xfrm>
            <a:prstGeom prst="actionButtonBackPrevious">
              <a:avLst/>
            </a:prstGeom>
            <a:solidFill>
              <a:schemeClr val="bg1">
                <a:alpha val="25000"/>
              </a:schemeClr>
            </a:solidFill>
            <a:ln w="3175">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dirty="0">
                <a:solidFill>
                  <a:prstClr val="white"/>
                </a:solidFill>
                <a:latin typeface="Arial" panose="020B0604020202020204"/>
              </a:endParaRPr>
            </a:p>
          </p:txBody>
        </p:sp>
        <p:sp>
          <p:nvSpPr>
            <p:cNvPr id="27" name="Action Button: Forward or Next 19">
              <a:hlinkClick r:id="" action="ppaction://hlinkshowjump?jump=nextslide" highlightClick="1"/>
              <a:extLst>
                <a:ext uri="{FF2B5EF4-FFF2-40B4-BE49-F238E27FC236}">
                  <a16:creationId xmlns:a16="http://schemas.microsoft.com/office/drawing/2014/main" id="{82DE5EC9-AB68-4E55-A804-11BA51C12D06}"/>
                </a:ext>
              </a:extLst>
            </p:cNvPr>
            <p:cNvSpPr/>
            <p:nvPr/>
          </p:nvSpPr>
          <p:spPr>
            <a:xfrm>
              <a:off x="8534400" y="6464808"/>
              <a:ext cx="457200" cy="274320"/>
            </a:xfrm>
            <a:prstGeom prst="actionButtonForwardNext">
              <a:avLst/>
            </a:prstGeom>
            <a:solidFill>
              <a:schemeClr val="bg1">
                <a:alpha val="25000"/>
              </a:schemeClr>
            </a:solidFill>
            <a:ln w="3175">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dirty="0">
                <a:solidFill>
                  <a:prstClr val="white"/>
                </a:solidFill>
                <a:latin typeface="Arial" panose="020B0604020202020204"/>
              </a:endParaRPr>
            </a:p>
          </p:txBody>
        </p:sp>
        <p:sp>
          <p:nvSpPr>
            <p:cNvPr id="28" name="Action Button: Home 20">
              <a:hlinkClick r:id="" action="ppaction://hlinkshowjump?jump=firstslide" highlightClick="1"/>
              <a:extLst>
                <a:ext uri="{FF2B5EF4-FFF2-40B4-BE49-F238E27FC236}">
                  <a16:creationId xmlns:a16="http://schemas.microsoft.com/office/drawing/2014/main" id="{6C5C6FD7-6240-43D1-8C87-C5588FA9D405}"/>
                </a:ext>
              </a:extLst>
            </p:cNvPr>
            <p:cNvSpPr/>
            <p:nvPr/>
          </p:nvSpPr>
          <p:spPr>
            <a:xfrm>
              <a:off x="7569708" y="6464808"/>
              <a:ext cx="355092" cy="274320"/>
            </a:xfrm>
            <a:prstGeom prst="actionButtonHome">
              <a:avLst/>
            </a:prstGeom>
            <a:solidFill>
              <a:schemeClr val="bg1">
                <a:alpha val="25000"/>
              </a:schemeClr>
            </a:solidFill>
            <a:ln w="3175">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000" dirty="0">
                <a:solidFill>
                  <a:prstClr val="white"/>
                </a:solidFill>
                <a:latin typeface="Arial" panose="020B0604020202020204"/>
              </a:endParaRPr>
            </a:p>
          </p:txBody>
        </p:sp>
        <p:sp>
          <p:nvSpPr>
            <p:cNvPr id="29" name="Action Button: Return 28">
              <a:hlinkClick r:id="" action="ppaction://hlinkshowjump?jump=lastslideviewed" highlightClick="1"/>
              <a:extLst>
                <a:ext uri="{FF2B5EF4-FFF2-40B4-BE49-F238E27FC236}">
                  <a16:creationId xmlns:a16="http://schemas.microsoft.com/office/drawing/2014/main" id="{8BA28B29-4EB8-4DDC-9AC1-F6566D6A2CCF}"/>
                </a:ext>
              </a:extLst>
            </p:cNvPr>
            <p:cNvSpPr/>
            <p:nvPr/>
          </p:nvSpPr>
          <p:spPr>
            <a:xfrm>
              <a:off x="7125378" y="6464808"/>
              <a:ext cx="356452" cy="274320"/>
            </a:xfrm>
            <a:prstGeom prst="actionButtonReturn">
              <a:avLst/>
            </a:prstGeom>
            <a:solidFill>
              <a:schemeClr val="bg1">
                <a:alpha val="25000"/>
              </a:schemeClr>
            </a:solidFill>
            <a:ln w="3175">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000" dirty="0">
                <a:solidFill>
                  <a:prstClr val="white"/>
                </a:solidFill>
                <a:latin typeface="Arial" panose="020B0604020202020204"/>
              </a:endParaRPr>
            </a:p>
          </p:txBody>
        </p:sp>
      </p:grpSp>
      <p:sp>
        <p:nvSpPr>
          <p:cNvPr id="30" name="Rectangle 2">
            <a:extLst>
              <a:ext uri="{FF2B5EF4-FFF2-40B4-BE49-F238E27FC236}">
                <a16:creationId xmlns:a16="http://schemas.microsoft.com/office/drawing/2014/main" id="{8CDDAA3D-342C-42F8-831F-454980BAF01C}"/>
              </a:ext>
            </a:extLst>
          </p:cNvPr>
          <p:cNvSpPr txBox="1">
            <a:spLocks noRot="1" noChangeArrowheads="1"/>
          </p:cNvSpPr>
          <p:nvPr/>
        </p:nvSpPr>
        <p:spPr>
          <a:xfrm>
            <a:off x="1994379" y="974581"/>
            <a:ext cx="8382000" cy="516738"/>
          </a:xfrm>
          <a:prstGeom prst="rect">
            <a:avLst/>
          </a:prstGeom>
          <a:noFill/>
          <a:ln>
            <a:noFill/>
          </a:ln>
        </p:spPr>
        <p:txBody>
          <a:bodyPr vert="horz" lIns="91440" tIns="45720" rIns="91440" bIns="45720" rtlCol="0" anchor="ctr">
            <a:normAutofit fontScale="82500" lnSpcReduction="20000"/>
            <a:scene3d>
              <a:camera prst="orthographicFront"/>
              <a:lightRig rig="threePt" dir="t"/>
            </a:scene3d>
            <a:sp3d extrusionH="57150">
              <a:bevelT w="38100" h="38100" prst="angle"/>
              <a:bevelB w="38100" h="38100" prst="angle"/>
            </a:sp3d>
          </a:bodyPr>
          <a:lstStyle>
            <a:lvl1pPr algn="ctr" defTabSz="685800" rtl="0" eaLnBrk="1" latinLnBrk="0" hangingPunct="1">
              <a:lnSpc>
                <a:spcPct val="90000"/>
              </a:lnSpc>
              <a:spcBef>
                <a:spcPct val="0"/>
              </a:spcBef>
              <a:buNone/>
              <a:defRPr sz="28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defRPr/>
            </a:pPr>
            <a:endParaRPr lang="en-US" sz="4400" b="1" dirty="0">
              <a:solidFill>
                <a:srgbClr val="FFFF00"/>
              </a:solidFill>
              <a:effectLst>
                <a:outerShdw blurRad="38100" dist="38100" dir="2700000" algn="tl">
                  <a:srgbClr val="000000">
                    <a:alpha val="43137"/>
                  </a:srgbClr>
                </a:outerShdw>
              </a:effectLst>
              <a:latin typeface="Arial" charset="0"/>
            </a:endParaRPr>
          </a:p>
        </p:txBody>
      </p:sp>
      <p:sp>
        <p:nvSpPr>
          <p:cNvPr id="31" name="Title 30">
            <a:extLst>
              <a:ext uri="{FF2B5EF4-FFF2-40B4-BE49-F238E27FC236}">
                <a16:creationId xmlns:a16="http://schemas.microsoft.com/office/drawing/2014/main" id="{044B2272-4CE2-49FD-B678-7B875CF55E7A}"/>
              </a:ext>
            </a:extLst>
          </p:cNvPr>
          <p:cNvSpPr>
            <a:spLocks noGrp="1"/>
          </p:cNvSpPr>
          <p:nvPr>
            <p:ph type="title"/>
          </p:nvPr>
        </p:nvSpPr>
        <p:spPr>
          <a:xfrm>
            <a:off x="1497826" y="106686"/>
            <a:ext cx="9246374" cy="1866231"/>
          </a:xfrm>
        </p:spPr>
        <p:txBody>
          <a:bodyPr>
            <a:noAutofit/>
            <a:scene3d>
              <a:camera prst="orthographicFront"/>
              <a:lightRig rig="threePt" dir="t"/>
            </a:scene3d>
            <a:sp3d extrusionH="57150">
              <a:bevelT w="38100" h="38100" prst="angle"/>
              <a:bevelB w="38100" h="38100" prst="angle"/>
            </a:sp3d>
          </a:bodyPr>
          <a:lstStyle/>
          <a:p>
            <a:pPr algn="ctr"/>
            <a:r>
              <a:rPr lang="en-US" sz="6000" b="1" dirty="0">
                <a:solidFill>
                  <a:srgbClr val="FFCC99"/>
                </a:solidFill>
                <a:effectLst>
                  <a:outerShdw blurRad="38100" dist="38100" dir="2700000" algn="tl">
                    <a:srgbClr val="000000">
                      <a:alpha val="43137"/>
                    </a:srgbClr>
                  </a:outerShdw>
                </a:effectLst>
              </a:rPr>
              <a:t>Side Effects of Dental Product &amp; Treatments</a:t>
            </a:r>
            <a:endParaRPr lang="en-US" sz="4800" b="1" dirty="0">
              <a:solidFill>
                <a:srgbClr val="FFCC99"/>
              </a:solidFill>
              <a:effectLst>
                <a:outerShdw blurRad="38100" dist="38100" dir="2700000" algn="tl">
                  <a:srgbClr val="000000">
                    <a:alpha val="43137"/>
                  </a:srgbClr>
                </a:outerShdw>
              </a:effectLst>
            </a:endParaRPr>
          </a:p>
        </p:txBody>
      </p:sp>
      <p:pic>
        <p:nvPicPr>
          <p:cNvPr id="15" name="Picture 4">
            <a:extLst>
              <a:ext uri="{FF2B5EF4-FFF2-40B4-BE49-F238E27FC236}">
                <a16:creationId xmlns:a16="http://schemas.microsoft.com/office/drawing/2014/main" id="{E369F31C-7069-4FE8-8BA8-BF4A31B687B8}"/>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p:blipFill>
        <p:spPr bwMode="auto">
          <a:xfrm>
            <a:off x="3581400" y="2086840"/>
            <a:ext cx="4396002" cy="2942360"/>
          </a:xfrm>
          <a:prstGeom prst="rect">
            <a:avLst/>
          </a:prstGeom>
          <a:noFill/>
          <a:ln w="9525">
            <a:solidFill>
              <a:schemeClr val="tx2"/>
            </a:solidFill>
            <a:miter lim="800000"/>
            <a:headEnd/>
            <a:tailEnd/>
          </a:ln>
          <a:effectLst/>
          <a:scene3d>
            <a:camera prst="orthographicFront"/>
            <a:lightRig rig="threePt" dir="t"/>
          </a:scene3d>
          <a:sp3d>
            <a:bevelT/>
            <a:bevelB/>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737707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3134363-FDF4-47DB-AF29-2A7A6EA67C4C}"/>
              </a:ext>
            </a:extLst>
          </p:cNvPr>
          <p:cNvSpPr/>
          <p:nvPr/>
        </p:nvSpPr>
        <p:spPr bwMode="auto">
          <a:xfrm>
            <a:off x="0" y="-39211"/>
            <a:ext cx="12192000" cy="6888776"/>
          </a:xfrm>
          <a:prstGeom prst="rect">
            <a:avLst/>
          </a:prstGeom>
          <a:gradFill flip="none" rotWithShape="1">
            <a:gsLst>
              <a:gs pos="49000">
                <a:srgbClr val="D87512">
                  <a:lumMod val="99000"/>
                </a:srgbClr>
              </a:gs>
              <a:gs pos="27000">
                <a:srgbClr val="993300"/>
              </a:gs>
              <a:gs pos="7000">
                <a:srgbClr val="663300"/>
              </a:gs>
              <a:gs pos="96000">
                <a:srgbClr val="F8C996"/>
              </a:gs>
              <a:gs pos="73000">
                <a:srgbClr val="642100"/>
              </a:gs>
            </a:gsLst>
            <a:lin ang="5400000" scaled="0"/>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b="1" dirty="0">
                <a:solidFill>
                  <a:srgbClr val="FFFFFF"/>
                </a:solidFill>
                <a:effectLst>
                  <a:outerShdw blurRad="38100" dist="38100" dir="2700000" algn="tl">
                    <a:srgbClr val="000000">
                      <a:alpha val="43137"/>
                    </a:srgbClr>
                  </a:outerShdw>
                </a:effectLst>
                <a:latin typeface="Arial" charset="0"/>
                <a:cs typeface="Arial" charset="0"/>
              </a:rPr>
              <a:t> </a:t>
            </a:r>
          </a:p>
        </p:txBody>
      </p:sp>
      <p:sp>
        <p:nvSpPr>
          <p:cNvPr id="24" name="Rectangle 23">
            <a:extLst>
              <a:ext uri="{FF2B5EF4-FFF2-40B4-BE49-F238E27FC236}">
                <a16:creationId xmlns:a16="http://schemas.microsoft.com/office/drawing/2014/main" id="{1535ADC5-AD03-4E88-B09C-159363EBBDED}"/>
              </a:ext>
            </a:extLst>
          </p:cNvPr>
          <p:cNvSpPr/>
          <p:nvPr/>
        </p:nvSpPr>
        <p:spPr>
          <a:xfrm>
            <a:off x="0" y="1586"/>
            <a:ext cx="12140648" cy="6856414"/>
          </a:xfrm>
          <a:prstGeom prst="rect">
            <a:avLst/>
          </a:prstGeom>
          <a:noFill/>
          <a:ln w="88900">
            <a:gradFill flip="none" rotWithShape="1">
              <a:gsLst>
                <a:gs pos="0">
                  <a:srgbClr val="D6B19C"/>
                </a:gs>
                <a:gs pos="30000">
                  <a:srgbClr val="D49E6C"/>
                </a:gs>
                <a:gs pos="70000">
                  <a:srgbClr val="A65528"/>
                </a:gs>
                <a:gs pos="100000">
                  <a:srgbClr val="663012"/>
                </a:gs>
              </a:gsLst>
              <a:lin ang="13500000" scaled="0"/>
              <a:tileRect/>
            </a:gra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5" name="Group 24">
            <a:extLst>
              <a:ext uri="{FF2B5EF4-FFF2-40B4-BE49-F238E27FC236}">
                <a16:creationId xmlns:a16="http://schemas.microsoft.com/office/drawing/2014/main" id="{C1A7B0B3-23EC-48E9-80AD-A953F7D6F900}"/>
              </a:ext>
            </a:extLst>
          </p:cNvPr>
          <p:cNvGrpSpPr/>
          <p:nvPr/>
        </p:nvGrpSpPr>
        <p:grpSpPr>
          <a:xfrm>
            <a:off x="10177983" y="6495394"/>
            <a:ext cx="1866222" cy="255921"/>
            <a:chOff x="7125378" y="6464808"/>
            <a:chExt cx="1866222" cy="274320"/>
          </a:xfrm>
        </p:grpSpPr>
        <p:sp>
          <p:nvSpPr>
            <p:cNvPr id="26" name="Action Button: Back or Previous 18">
              <a:hlinkClick r:id="" action="ppaction://hlinkshowjump?jump=previousslide" highlightClick="1"/>
              <a:extLst>
                <a:ext uri="{FF2B5EF4-FFF2-40B4-BE49-F238E27FC236}">
                  <a16:creationId xmlns:a16="http://schemas.microsoft.com/office/drawing/2014/main" id="{3E43B2B2-66B6-41F3-99CF-E795FCB8B91B}"/>
                </a:ext>
              </a:extLst>
            </p:cNvPr>
            <p:cNvSpPr/>
            <p:nvPr/>
          </p:nvSpPr>
          <p:spPr>
            <a:xfrm>
              <a:off x="8001000" y="6464808"/>
              <a:ext cx="457200" cy="274320"/>
            </a:xfrm>
            <a:prstGeom prst="actionButtonBackPrevious">
              <a:avLst/>
            </a:prstGeom>
            <a:solidFill>
              <a:schemeClr val="bg1">
                <a:alpha val="25000"/>
              </a:schemeClr>
            </a:solidFill>
            <a:ln w="3175">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dirty="0">
                <a:solidFill>
                  <a:prstClr val="white"/>
                </a:solidFill>
                <a:latin typeface="Arial" panose="020B0604020202020204"/>
              </a:endParaRPr>
            </a:p>
          </p:txBody>
        </p:sp>
        <p:sp>
          <p:nvSpPr>
            <p:cNvPr id="27" name="Action Button: Forward or Next 19">
              <a:hlinkClick r:id="" action="ppaction://hlinkshowjump?jump=nextslide" highlightClick="1"/>
              <a:extLst>
                <a:ext uri="{FF2B5EF4-FFF2-40B4-BE49-F238E27FC236}">
                  <a16:creationId xmlns:a16="http://schemas.microsoft.com/office/drawing/2014/main" id="{82DE5EC9-AB68-4E55-A804-11BA51C12D06}"/>
                </a:ext>
              </a:extLst>
            </p:cNvPr>
            <p:cNvSpPr/>
            <p:nvPr/>
          </p:nvSpPr>
          <p:spPr>
            <a:xfrm>
              <a:off x="8534400" y="6464808"/>
              <a:ext cx="457200" cy="274320"/>
            </a:xfrm>
            <a:prstGeom prst="actionButtonForwardNext">
              <a:avLst/>
            </a:prstGeom>
            <a:solidFill>
              <a:schemeClr val="bg1">
                <a:alpha val="25000"/>
              </a:schemeClr>
            </a:solidFill>
            <a:ln w="3175">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dirty="0">
                <a:solidFill>
                  <a:prstClr val="white"/>
                </a:solidFill>
                <a:latin typeface="Arial" panose="020B0604020202020204"/>
              </a:endParaRPr>
            </a:p>
          </p:txBody>
        </p:sp>
        <p:sp>
          <p:nvSpPr>
            <p:cNvPr id="28" name="Action Button: Home 20">
              <a:hlinkClick r:id="" action="ppaction://hlinkshowjump?jump=firstslide" highlightClick="1"/>
              <a:extLst>
                <a:ext uri="{FF2B5EF4-FFF2-40B4-BE49-F238E27FC236}">
                  <a16:creationId xmlns:a16="http://schemas.microsoft.com/office/drawing/2014/main" id="{6C5C6FD7-6240-43D1-8C87-C5588FA9D405}"/>
                </a:ext>
              </a:extLst>
            </p:cNvPr>
            <p:cNvSpPr/>
            <p:nvPr/>
          </p:nvSpPr>
          <p:spPr>
            <a:xfrm>
              <a:off x="7569708" y="6464808"/>
              <a:ext cx="355092" cy="274320"/>
            </a:xfrm>
            <a:prstGeom prst="actionButtonHome">
              <a:avLst/>
            </a:prstGeom>
            <a:solidFill>
              <a:schemeClr val="bg1">
                <a:alpha val="25000"/>
              </a:schemeClr>
            </a:solidFill>
            <a:ln w="3175">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000" dirty="0">
                <a:solidFill>
                  <a:prstClr val="white"/>
                </a:solidFill>
                <a:latin typeface="Arial" panose="020B0604020202020204"/>
              </a:endParaRPr>
            </a:p>
          </p:txBody>
        </p:sp>
        <p:sp>
          <p:nvSpPr>
            <p:cNvPr id="29" name="Action Button: Return 28">
              <a:hlinkClick r:id="" action="ppaction://hlinkshowjump?jump=lastslideviewed" highlightClick="1"/>
              <a:extLst>
                <a:ext uri="{FF2B5EF4-FFF2-40B4-BE49-F238E27FC236}">
                  <a16:creationId xmlns:a16="http://schemas.microsoft.com/office/drawing/2014/main" id="{8BA28B29-4EB8-4DDC-9AC1-F6566D6A2CCF}"/>
                </a:ext>
              </a:extLst>
            </p:cNvPr>
            <p:cNvSpPr/>
            <p:nvPr/>
          </p:nvSpPr>
          <p:spPr>
            <a:xfrm>
              <a:off x="7125378" y="6464808"/>
              <a:ext cx="356452" cy="274320"/>
            </a:xfrm>
            <a:prstGeom prst="actionButtonReturn">
              <a:avLst/>
            </a:prstGeom>
            <a:solidFill>
              <a:schemeClr val="bg1">
                <a:alpha val="25000"/>
              </a:schemeClr>
            </a:solidFill>
            <a:ln w="3175">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000" dirty="0">
                <a:solidFill>
                  <a:prstClr val="white"/>
                </a:solidFill>
                <a:latin typeface="Arial" panose="020B0604020202020204"/>
              </a:endParaRPr>
            </a:p>
          </p:txBody>
        </p:sp>
      </p:grpSp>
      <p:sp>
        <p:nvSpPr>
          <p:cNvPr id="30" name="Rectangle 2">
            <a:extLst>
              <a:ext uri="{FF2B5EF4-FFF2-40B4-BE49-F238E27FC236}">
                <a16:creationId xmlns:a16="http://schemas.microsoft.com/office/drawing/2014/main" id="{8CDDAA3D-342C-42F8-831F-454980BAF01C}"/>
              </a:ext>
            </a:extLst>
          </p:cNvPr>
          <p:cNvSpPr txBox="1">
            <a:spLocks noRot="1" noChangeArrowheads="1"/>
          </p:cNvSpPr>
          <p:nvPr/>
        </p:nvSpPr>
        <p:spPr>
          <a:xfrm>
            <a:off x="1994379" y="974581"/>
            <a:ext cx="8382000" cy="516738"/>
          </a:xfrm>
          <a:prstGeom prst="rect">
            <a:avLst/>
          </a:prstGeom>
          <a:noFill/>
          <a:ln>
            <a:noFill/>
          </a:ln>
        </p:spPr>
        <p:txBody>
          <a:bodyPr vert="horz" lIns="91440" tIns="45720" rIns="91440" bIns="45720" rtlCol="0" anchor="ctr">
            <a:normAutofit fontScale="82500" lnSpcReduction="20000"/>
            <a:scene3d>
              <a:camera prst="orthographicFront"/>
              <a:lightRig rig="threePt" dir="t"/>
            </a:scene3d>
            <a:sp3d extrusionH="57150">
              <a:bevelT w="38100" h="38100" prst="angle"/>
              <a:bevelB w="38100" h="38100" prst="angle"/>
            </a:sp3d>
          </a:bodyPr>
          <a:lstStyle>
            <a:lvl1pPr algn="ctr" defTabSz="685800" rtl="0" eaLnBrk="1" latinLnBrk="0" hangingPunct="1">
              <a:lnSpc>
                <a:spcPct val="90000"/>
              </a:lnSpc>
              <a:spcBef>
                <a:spcPct val="0"/>
              </a:spcBef>
              <a:buNone/>
              <a:defRPr sz="28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defRPr/>
            </a:pPr>
            <a:endParaRPr lang="en-US" sz="4400" b="1" dirty="0">
              <a:solidFill>
                <a:srgbClr val="FFFF00"/>
              </a:solidFill>
              <a:effectLst>
                <a:outerShdw blurRad="38100" dist="38100" dir="2700000" algn="tl">
                  <a:srgbClr val="000000">
                    <a:alpha val="43137"/>
                  </a:srgbClr>
                </a:outerShdw>
              </a:effectLst>
              <a:latin typeface="Arial" charset="0"/>
            </a:endParaRPr>
          </a:p>
        </p:txBody>
      </p:sp>
      <p:sp>
        <p:nvSpPr>
          <p:cNvPr id="31" name="Title 30">
            <a:extLst>
              <a:ext uri="{FF2B5EF4-FFF2-40B4-BE49-F238E27FC236}">
                <a16:creationId xmlns:a16="http://schemas.microsoft.com/office/drawing/2014/main" id="{044B2272-4CE2-49FD-B678-7B875CF55E7A}"/>
              </a:ext>
            </a:extLst>
          </p:cNvPr>
          <p:cNvSpPr>
            <a:spLocks noGrp="1"/>
          </p:cNvSpPr>
          <p:nvPr>
            <p:ph type="title"/>
          </p:nvPr>
        </p:nvSpPr>
        <p:spPr>
          <a:xfrm>
            <a:off x="762001" y="106686"/>
            <a:ext cx="10748804" cy="1866231"/>
          </a:xfrm>
        </p:spPr>
        <p:txBody>
          <a:bodyPr>
            <a:noAutofit/>
            <a:scene3d>
              <a:camera prst="orthographicFront"/>
              <a:lightRig rig="threePt" dir="t"/>
            </a:scene3d>
            <a:sp3d extrusionH="57150">
              <a:bevelT w="38100" h="38100" prst="angle"/>
              <a:bevelB w="38100" h="38100" prst="angle"/>
            </a:sp3d>
          </a:bodyPr>
          <a:lstStyle/>
          <a:p>
            <a:pPr algn="ctr"/>
            <a:r>
              <a:rPr lang="en-US" sz="6000" b="1" dirty="0">
                <a:solidFill>
                  <a:srgbClr val="FFCC99"/>
                </a:solidFill>
                <a:effectLst>
                  <a:outerShdw blurRad="38100" dist="38100" dir="2700000" algn="tl">
                    <a:srgbClr val="000000">
                      <a:alpha val="43137"/>
                    </a:srgbClr>
                  </a:outerShdw>
                </a:effectLst>
              </a:rPr>
              <a:t>Tobacco, Vaping, </a:t>
            </a:r>
            <a:br>
              <a:rPr lang="en-US" sz="6000" b="1" dirty="0">
                <a:solidFill>
                  <a:srgbClr val="FFCC99"/>
                </a:solidFill>
                <a:effectLst>
                  <a:outerShdw blurRad="38100" dist="38100" dir="2700000" algn="tl">
                    <a:srgbClr val="000000">
                      <a:alpha val="43137"/>
                    </a:srgbClr>
                  </a:outerShdw>
                </a:effectLst>
              </a:rPr>
            </a:br>
            <a:r>
              <a:rPr lang="en-US" sz="6000" b="1" dirty="0">
                <a:solidFill>
                  <a:srgbClr val="FFCC99"/>
                </a:solidFill>
                <a:effectLst>
                  <a:outerShdw blurRad="38100" dist="38100" dir="2700000" algn="tl">
                    <a:srgbClr val="000000">
                      <a:alpha val="43137"/>
                    </a:srgbClr>
                  </a:outerShdw>
                </a:effectLst>
              </a:rPr>
              <a:t>Marijuana Use</a:t>
            </a:r>
            <a:endParaRPr lang="en-US" sz="4800" b="1" dirty="0">
              <a:solidFill>
                <a:srgbClr val="FFCC99"/>
              </a:solidFill>
              <a:effectLst>
                <a:outerShdw blurRad="38100" dist="38100" dir="2700000" algn="tl">
                  <a:srgbClr val="000000">
                    <a:alpha val="43137"/>
                  </a:srgbClr>
                </a:outerShdw>
              </a:effectLst>
            </a:endParaRPr>
          </a:p>
        </p:txBody>
      </p:sp>
      <p:pic>
        <p:nvPicPr>
          <p:cNvPr id="15" name="Content Placeholder 7">
            <a:extLst>
              <a:ext uri="{FF2B5EF4-FFF2-40B4-BE49-F238E27FC236}">
                <a16:creationId xmlns:a16="http://schemas.microsoft.com/office/drawing/2014/main" id="{BA701673-EDBC-4976-932C-A97766D02614}"/>
              </a:ext>
            </a:extLst>
          </p:cNvPr>
          <p:cNvPicPr>
            <a:picLocks noGrp="1" noChangeAspect="1"/>
          </p:cNvPicPr>
          <p:nvPr>
            <p:ph idx="1"/>
          </p:nvPr>
        </p:nvPicPr>
        <p:blipFill rotWithShape="1">
          <a:blip r:embed="rId3" cstate="screen">
            <a:extLst>
              <a:ext uri="{BEBA8EAE-BF5A-486C-A8C5-ECC9F3942E4B}">
                <a14:imgProps xmlns:a14="http://schemas.microsoft.com/office/drawing/2010/main">
                  <a14:imgLayer r:embed="rId4">
                    <a14:imgEffect>
                      <a14:saturation sat="200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3810000" y="2286000"/>
            <a:ext cx="4398905" cy="2819400"/>
          </a:xfrm>
          <a:prstGeom prst="rect">
            <a:avLst/>
          </a:prstGeom>
          <a:effectLst>
            <a:reflection blurRad="6350" stA="50000" endA="300" endPos="38500" dist="50800" dir="5400000" sy="-100000" algn="bl" rotWithShape="0"/>
          </a:effectLst>
          <a:scene3d>
            <a:camera prst="orthographicFront"/>
            <a:lightRig rig="threePt" dir="t"/>
          </a:scene3d>
          <a:sp3d>
            <a:bevelT/>
            <a:bevelB/>
          </a:sp3d>
        </p:spPr>
      </p:pic>
    </p:spTree>
    <p:extLst>
      <p:ext uri="{BB962C8B-B14F-4D97-AF65-F5344CB8AC3E}">
        <p14:creationId xmlns:p14="http://schemas.microsoft.com/office/powerpoint/2010/main" val="45689801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81200" y="76200"/>
            <a:ext cx="8229600" cy="1066800"/>
          </a:xfrm>
        </p:spPr>
        <p:txBody>
          <a:bodyPr>
            <a:normAutofit/>
          </a:bodyPr>
          <a:lstStyle/>
          <a:p>
            <a:pPr algn="ctr"/>
            <a:r>
              <a:rPr lang="en-US" dirty="0">
                <a:effectLst/>
                <a:latin typeface="Arial" pitchFamily="34" charset="0"/>
                <a:cs typeface="Arial" pitchFamily="34" charset="0"/>
              </a:rPr>
              <a:t>Baby Bottle Caries</a:t>
            </a:r>
            <a:br>
              <a:rPr lang="en-US" dirty="0">
                <a:effectLst/>
                <a:latin typeface="Arial" pitchFamily="34" charset="0"/>
                <a:cs typeface="Arial" pitchFamily="34" charset="0"/>
              </a:rPr>
            </a:br>
            <a:r>
              <a:rPr lang="en-US" sz="2000" dirty="0">
                <a:latin typeface="Arial" pitchFamily="34" charset="0"/>
                <a:cs typeface="Arial" pitchFamily="34" charset="0"/>
              </a:rPr>
              <a:t>Too Much of a Good Thing</a:t>
            </a:r>
            <a:endParaRPr lang="en-US" sz="2000" dirty="0">
              <a:effectLst/>
              <a:latin typeface="Arial" pitchFamily="34" charset="0"/>
              <a:cs typeface="Arial" pitchFamily="34" charset="0"/>
            </a:endParaRPr>
          </a:p>
        </p:txBody>
      </p:sp>
      <p:pic>
        <p:nvPicPr>
          <p:cNvPr id="3"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2" y="1219200"/>
            <a:ext cx="3697795" cy="243840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05001" y="3733800"/>
            <a:ext cx="3697795" cy="2689305"/>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5618561" y="1211283"/>
            <a:ext cx="4267200" cy="4247317"/>
          </a:xfrm>
          <a:prstGeom prst="rect">
            <a:avLst/>
          </a:prstGeom>
          <a:noFill/>
        </p:spPr>
        <p:txBody>
          <a:bodyPr wrap="square" rtlCol="0">
            <a:spAutoFit/>
          </a:bodyPr>
          <a:lstStyle/>
          <a:p>
            <a:pPr marL="285750" indent="-285750">
              <a:buSzPct val="85000"/>
              <a:buFont typeface="Wingdings" panose="05000000000000000000" pitchFamily="2" charset="2"/>
              <a:buChar char="q"/>
            </a:pPr>
            <a:r>
              <a:rPr lang="en-US" dirty="0">
                <a:latin typeface="+mn-lt"/>
              </a:rPr>
              <a:t>Cervical caries, especially toward facial/labial</a:t>
            </a:r>
          </a:p>
          <a:p>
            <a:pPr marL="285750" indent="-285750">
              <a:buSzPct val="85000"/>
              <a:buFont typeface="Wingdings" panose="05000000000000000000" pitchFamily="2" charset="2"/>
              <a:buChar char="q"/>
            </a:pPr>
            <a:r>
              <a:rPr lang="en-US" dirty="0">
                <a:latin typeface="+mn-lt"/>
              </a:rPr>
              <a:t>Location: typically anterior maxillary teeth</a:t>
            </a:r>
          </a:p>
          <a:p>
            <a:pPr marL="285750" indent="-285750">
              <a:buSzPct val="85000"/>
              <a:buFont typeface="Wingdings" panose="05000000000000000000" pitchFamily="2" charset="2"/>
              <a:buChar char="q"/>
            </a:pPr>
            <a:r>
              <a:rPr lang="en-US" dirty="0">
                <a:latin typeface="+mn-lt"/>
              </a:rPr>
              <a:t>Cause: sweetened liquids or those with natural sugars (like milk, formula, and fruit juice) cling to an infant's teeth for a long time</a:t>
            </a:r>
          </a:p>
          <a:p>
            <a:pPr marL="285750" indent="-285750">
              <a:buSzPct val="85000"/>
              <a:buFont typeface="Wingdings" panose="05000000000000000000" pitchFamily="2" charset="2"/>
              <a:buChar char="q"/>
            </a:pPr>
            <a:r>
              <a:rPr lang="en-US" dirty="0">
                <a:latin typeface="+mn-lt"/>
              </a:rPr>
              <a:t>At risk: pacifiers frequently dipped in sugar or syrup</a:t>
            </a:r>
          </a:p>
          <a:p>
            <a:pPr marL="285750" indent="-285750">
              <a:buSzPct val="85000"/>
              <a:buFont typeface="Wingdings" panose="05000000000000000000" pitchFamily="2" charset="2"/>
              <a:buChar char="q"/>
            </a:pPr>
            <a:r>
              <a:rPr lang="en-US" dirty="0">
                <a:latin typeface="+mn-lt"/>
              </a:rPr>
              <a:t>At risk: sugary drink at </a:t>
            </a:r>
          </a:p>
          <a:p>
            <a:pPr>
              <a:buSzPct val="85000"/>
            </a:pPr>
            <a:r>
              <a:rPr lang="en-US" dirty="0">
                <a:latin typeface="+mn-lt"/>
              </a:rPr>
              <a:t>    nap time or nighttime </a:t>
            </a:r>
          </a:p>
          <a:p>
            <a:pPr>
              <a:buSzPct val="85000"/>
            </a:pPr>
            <a:r>
              <a:rPr lang="en-US" dirty="0">
                <a:latin typeface="+mn-lt"/>
              </a:rPr>
              <a:t>    (particularity harmful), </a:t>
            </a:r>
          </a:p>
          <a:p>
            <a:pPr>
              <a:buSzPct val="85000"/>
            </a:pPr>
            <a:r>
              <a:rPr lang="en-US" dirty="0">
                <a:latin typeface="+mn-lt"/>
              </a:rPr>
              <a:t>    as the flow of saliva </a:t>
            </a:r>
          </a:p>
          <a:p>
            <a:pPr>
              <a:buSzPct val="85000"/>
            </a:pPr>
            <a:r>
              <a:rPr lang="en-US" dirty="0">
                <a:latin typeface="+mn-lt"/>
              </a:rPr>
              <a:t>    decreases during sleep</a:t>
            </a:r>
          </a:p>
        </p:txBody>
      </p:sp>
      <p:pic>
        <p:nvPicPr>
          <p:cNvPr id="1026" name="Picture 2" descr="https://upload.wikimedia.org/wikipedia/commons/thumb/3/3f/Sauggef%C3%A4%C3%9F_Regensburg-Harting.jpg/800px-Sauggef%C3%A4%C3%9F_Regensburg-Harting.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568379" y="3962400"/>
            <a:ext cx="1830825" cy="2438400"/>
          </a:xfrm>
          <a:prstGeom prst="rect">
            <a:avLst/>
          </a:prstGeom>
          <a:solidFill>
            <a:prstClr val="white"/>
          </a:solidFill>
          <a:ln>
            <a:solidFill>
              <a:schemeClr val="tx1"/>
            </a:solidFill>
          </a:ln>
        </p:spPr>
      </p:pic>
      <p:sp>
        <p:nvSpPr>
          <p:cNvPr id="5" name="TextBox 4"/>
          <p:cNvSpPr txBox="1"/>
          <p:nvPr/>
        </p:nvSpPr>
        <p:spPr>
          <a:xfrm>
            <a:off x="7010401" y="5899884"/>
            <a:ext cx="1570921" cy="523220"/>
          </a:xfrm>
          <a:prstGeom prst="rect">
            <a:avLst/>
          </a:prstGeom>
          <a:noFill/>
        </p:spPr>
        <p:txBody>
          <a:bodyPr wrap="square" rtlCol="0">
            <a:spAutoFit/>
          </a:bodyPr>
          <a:lstStyle/>
          <a:p>
            <a:pPr algn="r"/>
            <a:r>
              <a:rPr lang="en-US" sz="1400" b="1" dirty="0">
                <a:latin typeface="+mn-lt"/>
              </a:rPr>
              <a:t>“Baby bottle,” circa 1300 BCE</a:t>
            </a:r>
          </a:p>
        </p:txBody>
      </p:sp>
    </p:spTree>
    <p:extLst>
      <p:ext uri="{BB962C8B-B14F-4D97-AF65-F5344CB8AC3E}">
        <p14:creationId xmlns:p14="http://schemas.microsoft.com/office/powerpoint/2010/main" val="410783610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81200" y="228600"/>
            <a:ext cx="8229600" cy="792162"/>
          </a:xfrm>
        </p:spPr>
        <p:txBody>
          <a:bodyPr>
            <a:normAutofit/>
          </a:bodyPr>
          <a:lstStyle/>
          <a:p>
            <a:pPr algn="ctr"/>
            <a:r>
              <a:rPr lang="en-US" dirty="0">
                <a:effectLst/>
                <a:latin typeface="Arial" pitchFamily="34" charset="0"/>
                <a:cs typeface="Arial" pitchFamily="34" charset="0"/>
              </a:rPr>
              <a:t>Amalgam: Cause of Trouble?</a:t>
            </a:r>
          </a:p>
        </p:txBody>
      </p:sp>
      <p:pic>
        <p:nvPicPr>
          <p:cNvPr id="1159170" name="Picture 2" descr="https://urbanclinic.files.wordpress.com/2010/12/mercury-fillings.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76401" y="1033919"/>
            <a:ext cx="3810000" cy="2506579"/>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5715000" y="914401"/>
            <a:ext cx="5257800" cy="3693319"/>
          </a:xfrm>
          <a:prstGeom prst="rect">
            <a:avLst/>
          </a:prstGeom>
        </p:spPr>
        <p:txBody>
          <a:bodyPr wrap="square">
            <a:spAutoFit/>
          </a:bodyPr>
          <a:lstStyle/>
          <a:p>
            <a:r>
              <a:rPr lang="en-US" dirty="0">
                <a:latin typeface="+mn-lt"/>
              </a:rPr>
              <a:t>Signs of mercury poisoning:</a:t>
            </a:r>
          </a:p>
          <a:p>
            <a:pPr marL="341313" indent="-341313">
              <a:buSzPct val="87000"/>
              <a:buFont typeface="Wingdings" panose="05000000000000000000" pitchFamily="2" charset="2"/>
              <a:buChar char="q"/>
            </a:pPr>
            <a:r>
              <a:rPr lang="en-US" dirty="0">
                <a:latin typeface="+mn-lt"/>
              </a:rPr>
              <a:t>Skin itching, burning, peeling</a:t>
            </a:r>
          </a:p>
          <a:p>
            <a:pPr marL="341313" indent="-341313">
              <a:buSzPct val="87000"/>
              <a:buFont typeface="Wingdings" panose="05000000000000000000" pitchFamily="2" charset="2"/>
              <a:buChar char="q"/>
            </a:pPr>
            <a:r>
              <a:rPr lang="en-US" dirty="0">
                <a:latin typeface="+mn-lt"/>
              </a:rPr>
              <a:t>Skin discoloration and rashes</a:t>
            </a:r>
          </a:p>
          <a:p>
            <a:pPr marL="341313" indent="-341313">
              <a:buSzPct val="87000"/>
              <a:buFont typeface="Wingdings" panose="05000000000000000000" pitchFamily="2" charset="2"/>
              <a:buChar char="q"/>
            </a:pPr>
            <a:r>
              <a:rPr lang="en-US" dirty="0">
                <a:latin typeface="+mn-lt"/>
              </a:rPr>
              <a:t>Pink cheeks, lips, nose, toes</a:t>
            </a:r>
          </a:p>
          <a:p>
            <a:pPr marL="341313" indent="-341313">
              <a:buSzPct val="87000"/>
              <a:buFont typeface="Wingdings" panose="05000000000000000000" pitchFamily="2" charset="2"/>
              <a:buChar char="q"/>
            </a:pPr>
            <a:r>
              <a:rPr lang="en-US" dirty="0">
                <a:latin typeface="+mn-lt"/>
              </a:rPr>
              <a:t>Loss of hair, teeth and nails</a:t>
            </a:r>
          </a:p>
          <a:p>
            <a:pPr marL="341313" indent="-341313">
              <a:buSzPct val="87000"/>
              <a:buFont typeface="Wingdings" panose="05000000000000000000" pitchFamily="2" charset="2"/>
              <a:buChar char="q"/>
            </a:pPr>
            <a:r>
              <a:rPr lang="en-US" dirty="0">
                <a:latin typeface="+mn-lt"/>
              </a:rPr>
              <a:t>Profuse sweating</a:t>
            </a:r>
          </a:p>
          <a:p>
            <a:pPr marL="341313" indent="-341313">
              <a:buSzPct val="87000"/>
              <a:buFont typeface="Wingdings" panose="05000000000000000000" pitchFamily="2" charset="2"/>
              <a:buChar char="q"/>
            </a:pPr>
            <a:r>
              <a:rPr lang="en-US" dirty="0">
                <a:latin typeface="+mn-lt"/>
              </a:rPr>
              <a:t>Increased salivation (to “salivate” patient)</a:t>
            </a:r>
          </a:p>
          <a:p>
            <a:pPr marL="341313" indent="-341313">
              <a:buSzPct val="87000"/>
              <a:buFont typeface="Wingdings" panose="05000000000000000000" pitchFamily="2" charset="2"/>
              <a:buChar char="q"/>
            </a:pPr>
            <a:r>
              <a:rPr lang="en-US" dirty="0">
                <a:latin typeface="+mn-lt"/>
              </a:rPr>
              <a:t>Increased heart rate</a:t>
            </a:r>
          </a:p>
          <a:p>
            <a:pPr marL="341313" indent="-341313">
              <a:buSzPct val="87000"/>
              <a:buFont typeface="Wingdings" panose="05000000000000000000" pitchFamily="2" charset="2"/>
              <a:buChar char="q"/>
            </a:pPr>
            <a:r>
              <a:rPr lang="en-US" dirty="0">
                <a:latin typeface="+mn-lt"/>
              </a:rPr>
              <a:t>Hypertension</a:t>
            </a:r>
          </a:p>
          <a:p>
            <a:pPr marL="341313" indent="-341313">
              <a:buSzPct val="87000"/>
              <a:buFont typeface="Wingdings" panose="05000000000000000000" pitchFamily="2" charset="2"/>
              <a:buChar char="q"/>
            </a:pPr>
            <a:r>
              <a:rPr lang="en-US" dirty="0">
                <a:latin typeface="+mn-lt"/>
              </a:rPr>
              <a:t>Neurologic disorders (“mad hatter”)</a:t>
            </a:r>
          </a:p>
          <a:p>
            <a:pPr>
              <a:buSzPct val="87000"/>
            </a:pPr>
            <a:r>
              <a:rPr lang="en-US" dirty="0">
                <a:latin typeface="+mn-lt"/>
              </a:rPr>
              <a:t>      -- Dentists use 18x more drugs for:</a:t>
            </a:r>
          </a:p>
          <a:p>
            <a:pPr>
              <a:buSzPct val="87000"/>
            </a:pPr>
            <a:r>
              <a:rPr lang="en-US" dirty="0">
                <a:latin typeface="+mn-lt"/>
              </a:rPr>
              <a:t>         bipolar, schizophrenia, depression *</a:t>
            </a:r>
          </a:p>
          <a:p>
            <a:pPr marL="341313" indent="-341313">
              <a:buSzPct val="87000"/>
              <a:buFont typeface="Wingdings" panose="05000000000000000000" pitchFamily="2" charset="2"/>
              <a:buChar char="q"/>
            </a:pPr>
            <a:r>
              <a:rPr lang="en-US" dirty="0">
                <a:latin typeface="+mn-lt"/>
              </a:rPr>
              <a:t>Mercury osteonecrosis (jaws)</a:t>
            </a:r>
          </a:p>
        </p:txBody>
      </p:sp>
      <p:pic>
        <p:nvPicPr>
          <p:cNvPr id="1159172" name="Picture 4" descr="http://copublications.greenfacts.org/en/dental-amalgam/images/piechart.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76401" y="3619500"/>
            <a:ext cx="3810000" cy="171450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1676401" y="5410201"/>
            <a:ext cx="3810001" cy="1323439"/>
          </a:xfrm>
          <a:prstGeom prst="rect">
            <a:avLst/>
          </a:prstGeom>
          <a:noFill/>
          <a:ln>
            <a:solidFill>
              <a:schemeClr val="tx1"/>
            </a:solidFill>
          </a:ln>
        </p:spPr>
        <p:txBody>
          <a:bodyPr wrap="square" rtlCol="0">
            <a:spAutoFit/>
          </a:bodyPr>
          <a:lstStyle/>
          <a:p>
            <a:pPr>
              <a:buSzPct val="87000"/>
            </a:pPr>
            <a:r>
              <a:rPr lang="en-US" sz="1600" dirty="0">
                <a:latin typeface="+mn-lt"/>
              </a:rPr>
              <a:t>FDA’s updated warning: “Dental amalgams contain mercury, which may have neurotoxic effects on the nervous systems of developing children and fetuses.” </a:t>
            </a:r>
          </a:p>
        </p:txBody>
      </p:sp>
      <p:pic>
        <p:nvPicPr>
          <p:cNvPr id="1161218" name="Picture 2" descr="http://www.amalgam-capsules.com/wp-content/uploads/gdt_hero_capsules-front.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48426" y="4246586"/>
            <a:ext cx="2847975" cy="2230414"/>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5505452" y="6400800"/>
            <a:ext cx="2876549" cy="430887"/>
          </a:xfrm>
          <a:prstGeom prst="rect">
            <a:avLst/>
          </a:prstGeom>
          <a:noFill/>
        </p:spPr>
        <p:txBody>
          <a:bodyPr wrap="square" rtlCol="0">
            <a:spAutoFit/>
          </a:bodyPr>
          <a:lstStyle/>
          <a:p>
            <a:r>
              <a:rPr lang="en-US" sz="1100" dirty="0">
                <a:latin typeface="+mn-lt"/>
              </a:rPr>
              <a:t>* Duplinsky et al. Int’l Journal of Statistics </a:t>
            </a:r>
          </a:p>
          <a:p>
            <a:r>
              <a:rPr lang="en-US" sz="1100" dirty="0">
                <a:latin typeface="+mn-lt"/>
              </a:rPr>
              <a:t>   in Med Res 2012; 1:1-15* </a:t>
            </a:r>
          </a:p>
        </p:txBody>
      </p:sp>
    </p:spTree>
    <p:extLst>
      <p:ext uri="{BB962C8B-B14F-4D97-AF65-F5344CB8AC3E}">
        <p14:creationId xmlns:p14="http://schemas.microsoft.com/office/powerpoint/2010/main" val="257089995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81200" y="228601"/>
            <a:ext cx="8229600" cy="554493"/>
          </a:xfrm>
        </p:spPr>
        <p:txBody>
          <a:bodyPr>
            <a:normAutofit/>
          </a:bodyPr>
          <a:lstStyle/>
          <a:p>
            <a:pPr algn="ctr"/>
            <a:r>
              <a:rPr lang="en-US" dirty="0">
                <a:effectLst/>
                <a:latin typeface="Arial" pitchFamily="34" charset="0"/>
                <a:cs typeface="Arial" pitchFamily="34" charset="0"/>
              </a:rPr>
              <a:t>Amalgam: Cause of Trouble?</a:t>
            </a:r>
          </a:p>
        </p:txBody>
      </p:sp>
      <p:sp>
        <p:nvSpPr>
          <p:cNvPr id="4" name="TextBox 3"/>
          <p:cNvSpPr txBox="1"/>
          <p:nvPr/>
        </p:nvSpPr>
        <p:spPr>
          <a:xfrm>
            <a:off x="5638801" y="798256"/>
            <a:ext cx="4976345" cy="2554545"/>
          </a:xfrm>
          <a:prstGeom prst="rect">
            <a:avLst/>
          </a:prstGeom>
          <a:noFill/>
        </p:spPr>
        <p:txBody>
          <a:bodyPr wrap="square" rtlCol="0">
            <a:spAutoFit/>
          </a:bodyPr>
          <a:lstStyle/>
          <a:p>
            <a:r>
              <a:rPr lang="en-US" sz="1600" b="1" dirty="0">
                <a:solidFill>
                  <a:srgbClr val="FFC000"/>
                </a:solidFill>
                <a:latin typeface="+mn-lt"/>
              </a:rPr>
              <a:t>Mercury occurs in 3 distinct forms: </a:t>
            </a:r>
          </a:p>
          <a:p>
            <a:pPr marL="285750" indent="-285750">
              <a:buFont typeface="Wingdings" panose="05000000000000000000" pitchFamily="2" charset="2"/>
              <a:buChar char="q"/>
            </a:pPr>
            <a:r>
              <a:rPr lang="en-US" sz="1600" dirty="0">
                <a:latin typeface="+mn-lt"/>
              </a:rPr>
              <a:t>methylmercury (chemical form of Hg)</a:t>
            </a:r>
          </a:p>
          <a:p>
            <a:pPr marL="285750" indent="-285750">
              <a:buFont typeface="Wingdings" panose="05000000000000000000" pitchFamily="2" charset="2"/>
              <a:buChar char="q"/>
            </a:pPr>
            <a:r>
              <a:rPr lang="en-US" sz="1600" dirty="0">
                <a:latin typeface="+mn-lt"/>
              </a:rPr>
              <a:t>Elemental mercury</a:t>
            </a:r>
          </a:p>
          <a:p>
            <a:pPr marL="285750" indent="-285750">
              <a:buFont typeface="Wingdings" panose="05000000000000000000" pitchFamily="2" charset="2"/>
              <a:buChar char="q"/>
            </a:pPr>
            <a:r>
              <a:rPr lang="en-US" sz="1600" dirty="0">
                <a:latin typeface="+mn-lt"/>
              </a:rPr>
              <a:t>Other organic/inorganic compounds</a:t>
            </a:r>
          </a:p>
          <a:p>
            <a:pPr marL="285750" indent="-285750">
              <a:buFont typeface="Wingdings" panose="05000000000000000000" pitchFamily="2" charset="2"/>
              <a:buChar char="q"/>
            </a:pPr>
            <a:endParaRPr lang="en-US" sz="1600" dirty="0">
              <a:latin typeface="+mn-lt"/>
            </a:endParaRPr>
          </a:p>
          <a:p>
            <a:r>
              <a:rPr lang="en-US" sz="1600" b="1" dirty="0">
                <a:solidFill>
                  <a:srgbClr val="FFC000"/>
                </a:solidFill>
                <a:latin typeface="+mn-lt"/>
              </a:rPr>
              <a:t>Vapors released by amalgams = elemental:</a:t>
            </a:r>
          </a:p>
          <a:p>
            <a:pPr marL="285750" indent="-285750">
              <a:buFont typeface="Wingdings" panose="05000000000000000000" pitchFamily="2" charset="2"/>
              <a:buChar char="q"/>
            </a:pPr>
            <a:r>
              <a:rPr lang="en-US" sz="1600" dirty="0">
                <a:latin typeface="+mn-lt"/>
              </a:rPr>
              <a:t>Headaches, mood swings, irritability</a:t>
            </a:r>
          </a:p>
          <a:p>
            <a:pPr marL="285750" indent="-285750">
              <a:buFont typeface="Wingdings" panose="05000000000000000000" pitchFamily="2" charset="2"/>
              <a:buChar char="q"/>
            </a:pPr>
            <a:r>
              <a:rPr lang="en-US" sz="1600" dirty="0">
                <a:latin typeface="+mn-lt"/>
              </a:rPr>
              <a:t>Tremors (impaired neuromuscular system)</a:t>
            </a:r>
          </a:p>
          <a:p>
            <a:pPr marL="285750" indent="-285750">
              <a:buFont typeface="Wingdings" panose="05000000000000000000" pitchFamily="2" charset="2"/>
              <a:buChar char="q"/>
            </a:pPr>
            <a:r>
              <a:rPr lang="en-US" sz="1600" dirty="0">
                <a:latin typeface="+mn-lt"/>
              </a:rPr>
              <a:t>Impaired cognitive function</a:t>
            </a:r>
          </a:p>
          <a:p>
            <a:pPr marL="285750" indent="-285750">
              <a:buFont typeface="Wingdings" panose="05000000000000000000" pitchFamily="2" charset="2"/>
              <a:buChar char="q"/>
            </a:pPr>
            <a:r>
              <a:rPr lang="en-US" sz="1600" dirty="0">
                <a:latin typeface="+mn-lt"/>
              </a:rPr>
              <a:t>Impaired respiratory and kidney function</a:t>
            </a:r>
          </a:p>
        </p:txBody>
      </p:sp>
      <p:pic>
        <p:nvPicPr>
          <p:cNvPr id="1160194" name="Picture 2" descr="http://www.cause-of-prostate-cancer.com/images/AmalgamScaryPictur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768128"/>
            <a:ext cx="3687110" cy="4184872"/>
          </a:xfrm>
          <a:prstGeom prst="rect">
            <a:avLst/>
          </a:prstGeom>
          <a:noFill/>
          <a:ln>
            <a:solidFill>
              <a:schemeClr val="tx1"/>
            </a:solidFill>
          </a:ln>
          <a:effectLst>
            <a:reflection blurRad="6350" stA="50000" endA="300" endPos="38500" dist="50800" dir="5400000" sy="-100000" algn="bl" rotWithShape="0"/>
            <a:softEdge rad="12700"/>
          </a:effectLst>
          <a:scene3d>
            <a:camera prst="obliqueBottomLeft"/>
            <a:lightRig rig="threePt" dir="t"/>
          </a:scene3d>
          <a:sp3d>
            <a:bevelT/>
            <a:bevelB/>
          </a:sp3d>
          <a:extLst>
            <a:ext uri="{909E8E84-426E-40dd-AFC4-6F175D3DCCD1}">
              <a14:hiddenFill xmlns:a14="http://schemas.microsoft.com/office/drawing/2010/main" xmlns="">
                <a:solidFill>
                  <a:srgbClr val="FFFFFF"/>
                </a:solidFill>
              </a14:hiddenFill>
            </a:ext>
          </a:extLst>
        </p:spPr>
      </p:pic>
      <p:pic>
        <p:nvPicPr>
          <p:cNvPr id="1160196" name="Picture 4" descr="http://thedentalstudent.co.uk/wp-content/uploads/2013/01/Mercuryprotest-1160008.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43601" y="3505201"/>
            <a:ext cx="4215229" cy="2725849"/>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02464455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81200" y="76200"/>
            <a:ext cx="8229600" cy="792162"/>
          </a:xfrm>
        </p:spPr>
        <p:txBody>
          <a:bodyPr>
            <a:normAutofit/>
          </a:bodyPr>
          <a:lstStyle/>
          <a:p>
            <a:pPr algn="ctr"/>
            <a:r>
              <a:rPr lang="en-US" dirty="0">
                <a:effectLst/>
                <a:latin typeface="Arial" pitchFamily="34" charset="0"/>
                <a:cs typeface="Arial" pitchFamily="34" charset="0"/>
              </a:rPr>
              <a:t>Amalgam: Cause of Trouble?</a:t>
            </a:r>
          </a:p>
        </p:txBody>
      </p:sp>
      <p:sp>
        <p:nvSpPr>
          <p:cNvPr id="2" name="Rectangle 1"/>
          <p:cNvSpPr/>
          <p:nvPr/>
        </p:nvSpPr>
        <p:spPr>
          <a:xfrm>
            <a:off x="4610096" y="788277"/>
            <a:ext cx="5334000" cy="3693319"/>
          </a:xfrm>
          <a:prstGeom prst="rect">
            <a:avLst/>
          </a:prstGeom>
        </p:spPr>
        <p:txBody>
          <a:bodyPr wrap="square">
            <a:spAutoFit/>
          </a:bodyPr>
          <a:lstStyle/>
          <a:p>
            <a:pPr marL="285750" indent="-285750">
              <a:buFont typeface="Wingdings" panose="05000000000000000000" pitchFamily="2" charset="2"/>
              <a:buChar char="q"/>
            </a:pPr>
            <a:r>
              <a:rPr lang="en-US" dirty="0">
                <a:latin typeface="+mn-lt"/>
              </a:rPr>
              <a:t>Amount of mercury being released from 16-20 amalgams = &lt;2% of threshold level</a:t>
            </a:r>
          </a:p>
          <a:p>
            <a:pPr marL="285750" indent="-285750">
              <a:buFont typeface="Wingdings" panose="05000000000000000000" pitchFamily="2" charset="2"/>
              <a:buChar char="q"/>
            </a:pPr>
            <a:r>
              <a:rPr lang="en-US" dirty="0">
                <a:latin typeface="+mn-lt"/>
              </a:rPr>
              <a:t> Individuals with amalgams = 2x level of urine mercury vs individuals with no amalgams *</a:t>
            </a:r>
          </a:p>
          <a:p>
            <a:pPr marL="285750" indent="-285750">
              <a:buFont typeface="Wingdings" panose="05000000000000000000" pitchFamily="2" charset="2"/>
              <a:buChar char="q"/>
            </a:pPr>
            <a:r>
              <a:rPr lang="en-US" dirty="0">
                <a:latin typeface="+mn-lt"/>
              </a:rPr>
              <a:t>Sheep/monkey studies: radioactive mercury from occlusal amalgams ended up in kidneys (damages?) and brain (damages?)</a:t>
            </a:r>
          </a:p>
          <a:p>
            <a:pPr marL="285750" indent="-285750">
              <a:buFont typeface="Wingdings" panose="05000000000000000000" pitchFamily="2" charset="2"/>
              <a:buChar char="q"/>
            </a:pPr>
            <a:r>
              <a:rPr lang="en-US" dirty="0">
                <a:latin typeface="+mn-lt"/>
              </a:rPr>
              <a:t>Blamed, by some, for MS, autism, Alzheimer's</a:t>
            </a:r>
          </a:p>
          <a:p>
            <a:pPr marL="285750" indent="-285750">
              <a:buFont typeface="Wingdings" panose="05000000000000000000" pitchFamily="2" charset="2"/>
              <a:buChar char="q"/>
            </a:pPr>
            <a:r>
              <a:rPr lang="en-US" dirty="0">
                <a:latin typeface="+mn-lt"/>
              </a:rPr>
              <a:t>Most recently (2016), from Public Heath </a:t>
            </a:r>
            <a:r>
              <a:rPr lang="en-US" dirty="0" err="1">
                <a:latin typeface="+mn-lt"/>
              </a:rPr>
              <a:t>Dept</a:t>
            </a:r>
            <a:r>
              <a:rPr lang="en-US" dirty="0">
                <a:latin typeface="+mn-lt"/>
              </a:rPr>
              <a:t> of Univ. Georgia: compared # amalgams with methyl mercury blood levels in 15,000 adults. Result: if 6 or more amalgams, blood mercury levels = 150% above normal</a:t>
            </a:r>
          </a:p>
        </p:txBody>
      </p:sp>
      <p:pic>
        <p:nvPicPr>
          <p:cNvPr id="1159174" name="Picture 6" descr="http://www.samdentaltijuana.net/wp-content/uploads/2014/09/composite-fillings-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14548" y="762001"/>
            <a:ext cx="2343149" cy="2302399"/>
          </a:xfrm>
          <a:prstGeom prst="rect">
            <a:avLst/>
          </a:prstGeom>
          <a:noFill/>
          <a:ln>
            <a:noFill/>
          </a:ln>
          <a:effectLst/>
          <a:extLst>
            <a:ext uri="{909E8E84-426E-40dd-AFC4-6F175D3DCCD1}">
              <a14:hiddenFill xmlns:a14="http://schemas.microsoft.com/office/drawing/2010/main" xmlns="">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05025" y="3657600"/>
            <a:ext cx="2371725" cy="2522220"/>
          </a:xfrm>
          <a:prstGeom prst="rect">
            <a:avLst/>
          </a:prstGeom>
          <a:ln>
            <a:solidFill>
              <a:schemeClr val="tx1"/>
            </a:solidFill>
          </a:ln>
        </p:spPr>
      </p:pic>
      <p:sp>
        <p:nvSpPr>
          <p:cNvPr id="8" name="TextBox 7"/>
          <p:cNvSpPr txBox="1"/>
          <p:nvPr/>
        </p:nvSpPr>
        <p:spPr>
          <a:xfrm>
            <a:off x="1905000" y="6197026"/>
            <a:ext cx="2819400" cy="584775"/>
          </a:xfrm>
          <a:prstGeom prst="rect">
            <a:avLst/>
          </a:prstGeom>
          <a:noFill/>
        </p:spPr>
        <p:txBody>
          <a:bodyPr wrap="square" rtlCol="0">
            <a:spAutoFit/>
          </a:bodyPr>
          <a:lstStyle/>
          <a:p>
            <a:pPr algn="ctr"/>
            <a:r>
              <a:rPr lang="en-US" sz="1600" dirty="0">
                <a:latin typeface="+mn-lt"/>
              </a:rPr>
              <a:t>Mercury vapor released </a:t>
            </a:r>
          </a:p>
          <a:p>
            <a:pPr algn="ctr"/>
            <a:r>
              <a:rPr lang="en-US" sz="1600" dirty="0">
                <a:latin typeface="+mn-lt"/>
              </a:rPr>
              <a:t>after rubbing old amalgam</a:t>
            </a:r>
          </a:p>
        </p:txBody>
      </p:sp>
      <p:sp>
        <p:nvSpPr>
          <p:cNvPr id="12" name="TextBox 11"/>
          <p:cNvSpPr txBox="1"/>
          <p:nvPr/>
        </p:nvSpPr>
        <p:spPr>
          <a:xfrm>
            <a:off x="1828800" y="3068708"/>
            <a:ext cx="2971800" cy="584775"/>
          </a:xfrm>
          <a:prstGeom prst="rect">
            <a:avLst/>
          </a:prstGeom>
          <a:noFill/>
        </p:spPr>
        <p:txBody>
          <a:bodyPr wrap="square" rtlCol="0">
            <a:spAutoFit/>
          </a:bodyPr>
          <a:lstStyle/>
          <a:p>
            <a:pPr algn="ctr"/>
            <a:r>
              <a:rPr lang="en-US" sz="1600" dirty="0">
                <a:latin typeface="+mn-lt"/>
              </a:rPr>
              <a:t>Fewer than 30% of US dentists still place amalgams</a:t>
            </a:r>
          </a:p>
        </p:txBody>
      </p:sp>
      <p:sp>
        <p:nvSpPr>
          <p:cNvPr id="13" name="TextBox 12"/>
          <p:cNvSpPr txBox="1"/>
          <p:nvPr/>
        </p:nvSpPr>
        <p:spPr>
          <a:xfrm>
            <a:off x="2105024" y="5833646"/>
            <a:ext cx="2371725" cy="338554"/>
          </a:xfrm>
          <a:prstGeom prst="rect">
            <a:avLst/>
          </a:prstGeom>
          <a:noFill/>
        </p:spPr>
        <p:txBody>
          <a:bodyPr wrap="square" rtlCol="0">
            <a:spAutoFit/>
          </a:bodyPr>
          <a:lstStyle/>
          <a:p>
            <a:pPr algn="ctr"/>
            <a:r>
              <a:rPr lang="en-US" sz="1600" b="1" dirty="0">
                <a:effectLst>
                  <a:outerShdw blurRad="38100" dist="38100" dir="2700000" algn="tl">
                    <a:srgbClr val="000000">
                      <a:alpha val="43137"/>
                    </a:srgbClr>
                  </a:outerShdw>
                </a:effectLst>
                <a:latin typeface="+mn-lt"/>
              </a:rPr>
              <a:t>The smoking tooth</a:t>
            </a:r>
          </a:p>
        </p:txBody>
      </p:sp>
      <p:sp>
        <p:nvSpPr>
          <p:cNvPr id="9" name="Rectangle 8"/>
          <p:cNvSpPr/>
          <p:nvPr/>
        </p:nvSpPr>
        <p:spPr>
          <a:xfrm>
            <a:off x="4876800" y="6506746"/>
            <a:ext cx="3352800" cy="276999"/>
          </a:xfrm>
          <a:prstGeom prst="rect">
            <a:avLst/>
          </a:prstGeom>
        </p:spPr>
        <p:txBody>
          <a:bodyPr wrap="square">
            <a:spAutoFit/>
          </a:bodyPr>
          <a:lstStyle/>
          <a:p>
            <a:r>
              <a:rPr lang="en-US" sz="1200" dirty="0">
                <a:latin typeface="+mn-lt"/>
              </a:rPr>
              <a:t>* Zwicker. Environmental Health 2014; 13:95</a:t>
            </a:r>
          </a:p>
        </p:txBody>
      </p:sp>
      <p:sp>
        <p:nvSpPr>
          <p:cNvPr id="4" name="Rectangle 3"/>
          <p:cNvSpPr/>
          <p:nvPr/>
        </p:nvSpPr>
        <p:spPr>
          <a:xfrm>
            <a:off x="4845261" y="4070286"/>
            <a:ext cx="4572000" cy="1600438"/>
          </a:xfrm>
          <a:prstGeom prst="rect">
            <a:avLst/>
          </a:prstGeom>
        </p:spPr>
        <p:txBody>
          <a:bodyPr>
            <a:spAutoFit/>
          </a:bodyPr>
          <a:lstStyle/>
          <a:p>
            <a:pPr marL="285750" indent="-285750">
              <a:buClr>
                <a:schemeClr val="tx1"/>
              </a:buClr>
              <a:buSzPct val="89000"/>
              <a:buFont typeface="Wingdings" panose="05000000000000000000" pitchFamily="2" charset="2"/>
              <a:buChar char="q"/>
            </a:pPr>
            <a:endParaRPr lang="en-US" sz="1400" dirty="0">
              <a:latin typeface="+mn-lt"/>
            </a:endParaRPr>
          </a:p>
          <a:p>
            <a:pPr marL="285750" indent="-285750">
              <a:buClr>
                <a:schemeClr val="tx1"/>
              </a:buClr>
              <a:buSzPct val="89000"/>
              <a:buFont typeface="Wingdings" panose="05000000000000000000" pitchFamily="2" charset="2"/>
              <a:buChar char="q"/>
            </a:pPr>
            <a:endParaRPr lang="en-US" sz="1400" dirty="0">
              <a:latin typeface="+mn-lt"/>
            </a:endParaRPr>
          </a:p>
          <a:p>
            <a:pPr marL="173038" indent="-173038">
              <a:buClr>
                <a:schemeClr val="tx1"/>
              </a:buClr>
              <a:buSzPct val="89000"/>
              <a:buFont typeface="Wingdings" panose="05000000000000000000" pitchFamily="2" charset="2"/>
              <a:buChar char="q"/>
            </a:pPr>
            <a:r>
              <a:rPr lang="en-US" sz="1400" dirty="0">
                <a:latin typeface="+mn-lt"/>
              </a:rPr>
              <a:t>5 ng/mL: may mean current exposure to unhealthy levels of mercury at work or in diet</a:t>
            </a:r>
          </a:p>
          <a:p>
            <a:pPr marL="173038" indent="-173038">
              <a:buClr>
                <a:schemeClr val="tx1"/>
              </a:buClr>
              <a:buSzPct val="89000"/>
              <a:buFont typeface="Wingdings" panose="05000000000000000000" pitchFamily="2" charset="2"/>
              <a:buChar char="q"/>
            </a:pPr>
            <a:r>
              <a:rPr lang="en-US" sz="1400" dirty="0">
                <a:latin typeface="+mn-lt"/>
              </a:rPr>
              <a:t>30-40 ng/mL: This level usually causes some brain or kidney damage</a:t>
            </a:r>
          </a:p>
          <a:p>
            <a:pPr marL="173038" indent="-173038">
              <a:buClr>
                <a:schemeClr val="tx1"/>
              </a:buClr>
              <a:buSzPct val="89000"/>
              <a:buFont typeface="Wingdings" panose="05000000000000000000" pitchFamily="2" charset="2"/>
              <a:buChar char="q"/>
            </a:pPr>
            <a:r>
              <a:rPr lang="en-US" sz="1400" dirty="0">
                <a:latin typeface="+mn-lt"/>
              </a:rPr>
              <a:t>&gt;100 ng/mL: mercury poisoning</a:t>
            </a:r>
          </a:p>
        </p:txBody>
      </p:sp>
    </p:spTree>
    <p:extLst>
      <p:ext uri="{BB962C8B-B14F-4D97-AF65-F5344CB8AC3E}">
        <p14:creationId xmlns:p14="http://schemas.microsoft.com/office/powerpoint/2010/main" val="106570471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4840" name="Rectangle 8"/>
          <p:cNvSpPr>
            <a:spLocks noGrp="1" noRot="1" noChangeArrowheads="1"/>
          </p:cNvSpPr>
          <p:nvPr>
            <p:ph type="title"/>
          </p:nvPr>
        </p:nvSpPr>
        <p:spPr>
          <a:xfrm>
            <a:off x="1981200" y="-76200"/>
            <a:ext cx="8229600" cy="990600"/>
          </a:xfrm>
          <a:noFill/>
          <a:ln>
            <a:noFill/>
          </a:ln>
        </p:spPr>
        <p:txBody>
          <a:bodyPr>
            <a:noAutofit/>
          </a:bodyPr>
          <a:lstStyle/>
          <a:p>
            <a:pPr algn="ctr" eaLnBrk="1" hangingPunct="1">
              <a:defRPr/>
            </a:pPr>
            <a:r>
              <a:rPr lang="en-US" dirty="0">
                <a:latin typeface="Arial" charset="0"/>
              </a:rPr>
              <a:t>Amalgam/Metal Tattoos</a:t>
            </a:r>
          </a:p>
        </p:txBody>
      </p:sp>
      <p:pic>
        <p:nvPicPr>
          <p:cNvPr id="6" name="Picture 3" descr="amaltattooLalondePP"/>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5943600" y="784920"/>
            <a:ext cx="4114800" cy="2820415"/>
          </a:xfrm>
          <a:noFill/>
          <a:ln>
            <a:solidFill>
              <a:schemeClr val="tx2"/>
            </a:solidFill>
          </a:ln>
        </p:spPr>
      </p:pic>
      <p:grpSp>
        <p:nvGrpSpPr>
          <p:cNvPr id="3" name="Group 2"/>
          <p:cNvGrpSpPr/>
          <p:nvPr/>
        </p:nvGrpSpPr>
        <p:grpSpPr>
          <a:xfrm>
            <a:off x="1981200" y="784919"/>
            <a:ext cx="3924779" cy="5615881"/>
            <a:chOff x="-266221" y="1066801"/>
            <a:chExt cx="4419600" cy="5969916"/>
          </a:xfrm>
        </p:grpSpPr>
        <p:pic>
          <p:nvPicPr>
            <p:cNvPr id="67588" name="Picture 9" descr="amalgamtatto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221" y="1066801"/>
              <a:ext cx="4419600" cy="2998220"/>
            </a:xfrm>
            <a:prstGeom prst="rect">
              <a:avLst/>
            </a:prstGeom>
            <a:noFill/>
            <a:ln w="9525">
              <a:solidFill>
                <a:schemeClr val="tx2"/>
              </a:solidFill>
              <a:miter lim="800000"/>
              <a:headEnd/>
              <a:tailEnd/>
            </a:ln>
          </p:spPr>
        </p:pic>
        <p:pic>
          <p:nvPicPr>
            <p:cNvPr id="8" name="Picture 9" descr="nevus2007Crawford4P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221" y="4114800"/>
              <a:ext cx="4419600" cy="2921917"/>
            </a:xfrm>
            <a:prstGeom prst="rect">
              <a:avLst/>
            </a:prstGeom>
            <a:noFill/>
            <a:ln w="9525">
              <a:solidFill>
                <a:schemeClr val="tx1"/>
              </a:solidFill>
              <a:miter lim="800000"/>
              <a:headEnd/>
              <a:tailEnd/>
            </a:ln>
          </p:spPr>
        </p:pic>
      </p:grpSp>
      <p:pic>
        <p:nvPicPr>
          <p:cNvPr id="9" name="Picture 8" descr="estop89bouquot3.jpg"/>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5943600" y="3652162"/>
            <a:ext cx="4114800" cy="2748639"/>
          </a:xfrm>
          <a:prstGeom prst="rect">
            <a:avLst/>
          </a:prstGeom>
          <a:ln>
            <a:solidFill>
              <a:schemeClr val="tx1"/>
            </a:solidFill>
          </a:ln>
        </p:spPr>
      </p:pic>
      <p:pic>
        <p:nvPicPr>
          <p:cNvPr id="1167362" name="Picture 2" descr="http://media.mercola.com/ImageServer/Public/2009/August/88toothimplan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3900" y="2057400"/>
            <a:ext cx="2857500" cy="3181350"/>
          </a:xfrm>
          <a:prstGeom prst="rect">
            <a:avLst/>
          </a:prstGeom>
          <a:noFill/>
          <a:scene3d>
            <a:camera prst="orthographicFront"/>
            <a:lightRig rig="threePt" dir="t"/>
          </a:scene3d>
          <a:sp3d>
            <a:bevelT/>
            <a:bevelB/>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971750850"/>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67362"/>
                                        </p:tgtEl>
                                        <p:attrNameLst>
                                          <p:attrName>style.visibility</p:attrName>
                                        </p:attrNameLst>
                                      </p:cBhvr>
                                      <p:to>
                                        <p:strVal val="visible"/>
                                      </p:to>
                                    </p:set>
                                    <p:anim calcmode="lin" valueType="num">
                                      <p:cBhvr>
                                        <p:cTn id="7" dur="2000" fill="hold"/>
                                        <p:tgtEl>
                                          <p:spTgt spid="1167362"/>
                                        </p:tgtEl>
                                        <p:attrNameLst>
                                          <p:attrName>ppt_w</p:attrName>
                                        </p:attrNameLst>
                                      </p:cBhvr>
                                      <p:tavLst>
                                        <p:tav tm="0">
                                          <p:val>
                                            <p:fltVal val="0"/>
                                          </p:val>
                                        </p:tav>
                                        <p:tav tm="100000">
                                          <p:val>
                                            <p:strVal val="#ppt_w"/>
                                          </p:val>
                                        </p:tav>
                                      </p:tavLst>
                                    </p:anim>
                                    <p:anim calcmode="lin" valueType="num">
                                      <p:cBhvr>
                                        <p:cTn id="8" dur="2000" fill="hold"/>
                                        <p:tgtEl>
                                          <p:spTgt spid="1167362"/>
                                        </p:tgtEl>
                                        <p:attrNameLst>
                                          <p:attrName>ppt_h</p:attrName>
                                        </p:attrNameLst>
                                      </p:cBhvr>
                                      <p:tavLst>
                                        <p:tav tm="0">
                                          <p:val>
                                            <p:fltVal val="0"/>
                                          </p:val>
                                        </p:tav>
                                        <p:tav tm="100000">
                                          <p:val>
                                            <p:strVal val="#ppt_h"/>
                                          </p:val>
                                        </p:tav>
                                      </p:tavLst>
                                    </p:anim>
                                    <p:anim calcmode="lin" valueType="num">
                                      <p:cBhvr>
                                        <p:cTn id="9" dur="2000" fill="hold"/>
                                        <p:tgtEl>
                                          <p:spTgt spid="1167362"/>
                                        </p:tgtEl>
                                        <p:attrNameLst>
                                          <p:attrName>style.rotation</p:attrName>
                                        </p:attrNameLst>
                                      </p:cBhvr>
                                      <p:tavLst>
                                        <p:tav tm="0">
                                          <p:val>
                                            <p:fltVal val="90"/>
                                          </p:val>
                                        </p:tav>
                                        <p:tav tm="100000">
                                          <p:val>
                                            <p:fltVal val="0"/>
                                          </p:val>
                                        </p:tav>
                                      </p:tavLst>
                                    </p:anim>
                                    <p:animEffect transition="in" filter="fade">
                                      <p:cBhvr>
                                        <p:cTn id="10" dur="2000"/>
                                        <p:tgtEl>
                                          <p:spTgt spid="1167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7016" y="1304800"/>
            <a:ext cx="3724205" cy="2403600"/>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057400" y="76200"/>
            <a:ext cx="7772400" cy="990600"/>
          </a:xfrm>
          <a:ln>
            <a:noFill/>
          </a:ln>
        </p:spPr>
        <p:txBody>
          <a:bodyPr>
            <a:normAutofit/>
          </a:bodyPr>
          <a:lstStyle/>
          <a:p>
            <a:pPr>
              <a:defRPr/>
            </a:pPr>
            <a:r>
              <a:rPr lang="en-US" sz="3100" dirty="0">
                <a:latin typeface="Arial" pitchFamily="34" charset="0"/>
                <a:cs typeface="Arial" pitchFamily="34" charset="0"/>
              </a:rPr>
              <a:t>Amalgam Tattoo</a:t>
            </a:r>
            <a:br>
              <a:rPr lang="en-US" dirty="0">
                <a:latin typeface="Arial" pitchFamily="34" charset="0"/>
                <a:cs typeface="Arial" pitchFamily="34" charset="0"/>
              </a:rPr>
            </a:br>
            <a:r>
              <a:rPr lang="en-US" sz="2200" dirty="0">
                <a:latin typeface="Arial" pitchFamily="34" charset="0"/>
                <a:cs typeface="Arial" pitchFamily="34" charset="0"/>
              </a:rPr>
              <a:t>Localized Argyrosis</a:t>
            </a:r>
          </a:p>
        </p:txBody>
      </p:sp>
      <p:sp>
        <p:nvSpPr>
          <p:cNvPr id="9" name="Text Box 4"/>
          <p:cNvSpPr txBox="1">
            <a:spLocks noChangeArrowheads="1"/>
          </p:cNvSpPr>
          <p:nvPr/>
        </p:nvSpPr>
        <p:spPr bwMode="auto">
          <a:xfrm>
            <a:off x="6444713" y="6251679"/>
            <a:ext cx="345318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r"/>
            <a:r>
              <a:rPr lang="en-US" sz="800" dirty="0">
                <a:solidFill>
                  <a:prstClr val="white"/>
                </a:solidFill>
                <a:latin typeface="Arial" charset="0"/>
              </a:rPr>
              <a:t>©Photo(s): Neville et al, Oral &amp; maxillofacial pathology, 3</a:t>
            </a:r>
            <a:r>
              <a:rPr lang="en-US" sz="800" baseline="30000" dirty="0">
                <a:solidFill>
                  <a:prstClr val="white"/>
                </a:solidFill>
                <a:latin typeface="Arial" charset="0"/>
              </a:rPr>
              <a:t>rd</a:t>
            </a:r>
            <a:r>
              <a:rPr lang="en-US" sz="800" dirty="0">
                <a:solidFill>
                  <a:prstClr val="white"/>
                </a:solidFill>
                <a:latin typeface="Arial" charset="0"/>
              </a:rPr>
              <a:t> edition, 2008</a:t>
            </a:r>
          </a:p>
        </p:txBody>
      </p:sp>
      <p:pic>
        <p:nvPicPr>
          <p:cNvPr id="1433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362201" y="1304801"/>
            <a:ext cx="3597195" cy="2428999"/>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2362200" y="3819402"/>
            <a:ext cx="3629020" cy="2428999"/>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4"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77016" y="3819402"/>
            <a:ext cx="3724205" cy="2428999"/>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362200" y="3369591"/>
            <a:ext cx="3629020" cy="338554"/>
          </a:xfrm>
          <a:prstGeom prst="rect">
            <a:avLst/>
          </a:prstGeom>
          <a:noFill/>
        </p:spPr>
        <p:txBody>
          <a:bodyPr wrap="square" rtlCol="0">
            <a:spAutoFit/>
          </a:bodyPr>
          <a:lstStyle/>
          <a:p>
            <a:pPr algn="ctr"/>
            <a:r>
              <a:rPr lang="en-US" sz="1600" b="1" dirty="0">
                <a:solidFill>
                  <a:prstClr val="white"/>
                </a:solidFill>
                <a:effectLst>
                  <a:outerShdw blurRad="38100" dist="38100" dir="2700000" algn="tl">
                    <a:srgbClr val="000000">
                      <a:alpha val="43137"/>
                    </a:srgbClr>
                  </a:outerShdw>
                </a:effectLst>
                <a:latin typeface="Arial" pitchFamily="34" charset="0"/>
                <a:cs typeface="Arial" pitchFamily="34" charset="0"/>
              </a:rPr>
              <a:t> Amalgam tattoo from apicoectomy</a:t>
            </a:r>
          </a:p>
        </p:txBody>
      </p:sp>
      <p:sp>
        <p:nvSpPr>
          <p:cNvPr id="13" name="TextBox 12"/>
          <p:cNvSpPr txBox="1"/>
          <p:nvPr/>
        </p:nvSpPr>
        <p:spPr>
          <a:xfrm>
            <a:off x="2743200" y="5909846"/>
            <a:ext cx="3124200" cy="338554"/>
          </a:xfrm>
          <a:prstGeom prst="rect">
            <a:avLst/>
          </a:prstGeom>
          <a:noFill/>
        </p:spPr>
        <p:txBody>
          <a:bodyPr wrap="square" rtlCol="0">
            <a:spAutoFit/>
          </a:bodyPr>
          <a:lstStyle/>
          <a:p>
            <a:pPr algn="ctr"/>
            <a:r>
              <a:rPr lang="en-US" sz="1600" b="1" dirty="0">
                <a:solidFill>
                  <a:prstClr val="white"/>
                </a:solidFill>
                <a:effectLst>
                  <a:outerShdw blurRad="38100" dist="38100" dir="2700000" algn="tl">
                    <a:srgbClr val="000000">
                      <a:alpha val="43137"/>
                    </a:srgbClr>
                  </a:outerShdw>
                </a:effectLst>
                <a:latin typeface="Arial" pitchFamily="34" charset="0"/>
                <a:cs typeface="Arial" pitchFamily="34" charset="0"/>
              </a:rPr>
              <a:t> Amalgam tattoo</a:t>
            </a:r>
          </a:p>
        </p:txBody>
      </p:sp>
      <p:sp>
        <p:nvSpPr>
          <p:cNvPr id="14" name="TextBox 13"/>
          <p:cNvSpPr txBox="1"/>
          <p:nvPr/>
        </p:nvSpPr>
        <p:spPr>
          <a:xfrm>
            <a:off x="6077016" y="5909846"/>
            <a:ext cx="3724204" cy="338554"/>
          </a:xfrm>
          <a:prstGeom prst="rect">
            <a:avLst/>
          </a:prstGeom>
          <a:noFill/>
        </p:spPr>
        <p:txBody>
          <a:bodyPr wrap="square" rtlCol="0">
            <a:spAutoFit/>
          </a:bodyPr>
          <a:lstStyle/>
          <a:p>
            <a:pPr algn="ctr"/>
            <a:r>
              <a:rPr lang="en-US" sz="1600" b="1" dirty="0">
                <a:solidFill>
                  <a:prstClr val="white"/>
                </a:solidFill>
                <a:effectLst>
                  <a:outerShdw blurRad="38100" dist="38100" dir="2700000" algn="tl">
                    <a:srgbClr val="000000">
                      <a:alpha val="43137"/>
                    </a:srgbClr>
                  </a:outerShdw>
                </a:effectLst>
                <a:latin typeface="Arial" pitchFamily="34" charset="0"/>
                <a:cs typeface="Arial" pitchFamily="34" charset="0"/>
              </a:rPr>
              <a:t> Amalgam coating vessels, nerves</a:t>
            </a:r>
          </a:p>
        </p:txBody>
      </p:sp>
      <p:sp>
        <p:nvSpPr>
          <p:cNvPr id="16" name="TextBox 15"/>
          <p:cNvSpPr txBox="1"/>
          <p:nvPr/>
        </p:nvSpPr>
        <p:spPr>
          <a:xfrm>
            <a:off x="6350630" y="3395245"/>
            <a:ext cx="3124200" cy="338554"/>
          </a:xfrm>
          <a:prstGeom prst="rect">
            <a:avLst/>
          </a:prstGeom>
          <a:noFill/>
        </p:spPr>
        <p:txBody>
          <a:bodyPr wrap="square" rtlCol="0">
            <a:spAutoFit/>
          </a:bodyPr>
          <a:lstStyle/>
          <a:p>
            <a:pPr algn="ctr"/>
            <a:r>
              <a:rPr lang="en-US" sz="1600" b="1" dirty="0">
                <a:solidFill>
                  <a:prstClr val="white"/>
                </a:solidFill>
                <a:effectLst>
                  <a:outerShdw blurRad="38100" dist="38100" dir="2700000" algn="tl">
                    <a:srgbClr val="000000">
                      <a:alpha val="43137"/>
                    </a:srgbClr>
                  </a:outerShdw>
                </a:effectLst>
                <a:latin typeface="Arial" pitchFamily="34" charset="0"/>
                <a:cs typeface="Arial" pitchFamily="34" charset="0"/>
              </a:rPr>
              <a:t> Amalgam tattoo</a:t>
            </a:r>
          </a:p>
        </p:txBody>
      </p:sp>
    </p:spTree>
    <p:extLst>
      <p:ext uri="{BB962C8B-B14F-4D97-AF65-F5344CB8AC3E}">
        <p14:creationId xmlns:p14="http://schemas.microsoft.com/office/powerpoint/2010/main" val="2381378471"/>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0"/>
            <a:ext cx="7772400" cy="1020762"/>
          </a:xfrm>
          <a:ln>
            <a:noFill/>
          </a:ln>
        </p:spPr>
        <p:txBody>
          <a:bodyPr>
            <a:normAutofit/>
          </a:bodyPr>
          <a:lstStyle/>
          <a:p>
            <a:pPr>
              <a:defRPr/>
            </a:pPr>
            <a:r>
              <a:rPr lang="en-US" sz="3100" dirty="0">
                <a:latin typeface="Arial" pitchFamily="34" charset="0"/>
                <a:cs typeface="Arial" pitchFamily="34" charset="0"/>
              </a:rPr>
              <a:t>Intramedullary Amalgam Tattoo</a:t>
            </a:r>
            <a:br>
              <a:rPr lang="en-US" dirty="0">
                <a:latin typeface="Arial" pitchFamily="34" charset="0"/>
                <a:cs typeface="Arial" pitchFamily="34" charset="0"/>
              </a:rPr>
            </a:br>
            <a:r>
              <a:rPr lang="en-US" sz="2200" dirty="0">
                <a:latin typeface="Arial" pitchFamily="34" charset="0"/>
                <a:cs typeface="Arial" pitchFamily="34" charset="0"/>
              </a:rPr>
              <a:t>Localized Argyrosis; Reactive Fibrosis</a:t>
            </a:r>
          </a:p>
        </p:txBody>
      </p:sp>
      <p:grpSp>
        <p:nvGrpSpPr>
          <p:cNvPr id="3" name="Group 2"/>
          <p:cNvGrpSpPr/>
          <p:nvPr/>
        </p:nvGrpSpPr>
        <p:grpSpPr>
          <a:xfrm>
            <a:off x="2362200" y="1066801"/>
            <a:ext cx="7620000" cy="4892249"/>
            <a:chOff x="652830" y="1127550"/>
            <a:chExt cx="7881570" cy="5578050"/>
          </a:xfrm>
        </p:grpSpPr>
        <p:pic>
          <p:nvPicPr>
            <p:cNvPr id="16" name="Picture 15" descr="amalgamtattoointraosseous2009b"/>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1127550"/>
              <a:ext cx="3886200" cy="2726678"/>
            </a:xfrm>
            <a:prstGeom prst="rect">
              <a:avLst/>
            </a:prstGeom>
            <a:ln>
              <a:solidFill>
                <a:schemeClr val="accent1"/>
              </a:solidFill>
            </a:ln>
          </p:spPr>
        </p:pic>
        <p:sp>
          <p:nvSpPr>
            <p:cNvPr id="18" name="AutoShape 5"/>
            <p:cNvSpPr>
              <a:spLocks noChangeArrowheads="1"/>
            </p:cNvSpPr>
            <p:nvPr/>
          </p:nvSpPr>
          <p:spPr bwMode="auto">
            <a:xfrm rot="2889120">
              <a:off x="5478625" y="2616181"/>
              <a:ext cx="398462" cy="157163"/>
            </a:xfrm>
            <a:prstGeom prst="rightArrow">
              <a:avLst>
                <a:gd name="adj1" fmla="val 50000"/>
                <a:gd name="adj2" fmla="val 78713"/>
              </a:avLst>
            </a:prstGeom>
            <a:solidFill>
              <a:srgbClr val="FFC000"/>
            </a:solidFill>
            <a:ln w="9525">
              <a:solidFill>
                <a:schemeClr val="bg2"/>
              </a:solidFill>
              <a:miter lim="800000"/>
              <a:headEnd/>
              <a:tailEnd/>
            </a:ln>
          </p:spPr>
          <p:txBody>
            <a:bodyPr wrap="none" anchor="ctr"/>
            <a:lstStyle/>
            <a:p>
              <a:pPr eaLnBrk="0" hangingPunct="0"/>
              <a:endParaRPr lang="en-US"/>
            </a:p>
          </p:txBody>
        </p:sp>
        <p:pic>
          <p:nvPicPr>
            <p:cNvPr id="19" name="Picture 18" descr="amalgamtattoointraosseous200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830" y="1143001"/>
              <a:ext cx="3889740" cy="2712582"/>
            </a:xfrm>
            <a:prstGeom prst="rect">
              <a:avLst/>
            </a:prstGeom>
            <a:ln>
              <a:solidFill>
                <a:schemeClr val="accent1"/>
              </a:solidFill>
            </a:ln>
          </p:spPr>
        </p:pic>
        <p:pic>
          <p:nvPicPr>
            <p:cNvPr id="2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198" y="3994649"/>
              <a:ext cx="3886200" cy="2710951"/>
            </a:xfrm>
            <a:prstGeom prst="rect">
              <a:avLst/>
            </a:prstGeom>
            <a:noFill/>
            <a:ln w="9525">
              <a:solidFill>
                <a:schemeClr val="tx2"/>
              </a:solidFill>
              <a:miter lim="800000"/>
              <a:headEnd/>
              <a:tailEnd/>
            </a:ln>
          </p:spPr>
        </p:pic>
        <p:pic>
          <p:nvPicPr>
            <p:cNvPr id="2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6371" y="3994649"/>
              <a:ext cx="3886200" cy="2710949"/>
            </a:xfrm>
            <a:prstGeom prst="rect">
              <a:avLst/>
            </a:prstGeom>
            <a:noFill/>
            <a:ln w="9525">
              <a:solidFill>
                <a:schemeClr val="tx2"/>
              </a:solidFill>
              <a:miter lim="800000"/>
              <a:headEnd/>
              <a:tailEnd/>
            </a:ln>
          </p:spPr>
        </p:pic>
        <p:sp>
          <p:nvSpPr>
            <p:cNvPr id="22" name="AutoShape 5"/>
            <p:cNvSpPr>
              <a:spLocks noChangeArrowheads="1"/>
            </p:cNvSpPr>
            <p:nvPr/>
          </p:nvSpPr>
          <p:spPr bwMode="auto">
            <a:xfrm rot="8280840">
              <a:off x="7143911" y="5523305"/>
              <a:ext cx="398462" cy="157163"/>
            </a:xfrm>
            <a:prstGeom prst="rightArrow">
              <a:avLst>
                <a:gd name="adj1" fmla="val 50000"/>
                <a:gd name="adj2" fmla="val 78713"/>
              </a:avLst>
            </a:prstGeom>
            <a:solidFill>
              <a:srgbClr val="FFC000"/>
            </a:solidFill>
            <a:ln w="9525">
              <a:solidFill>
                <a:schemeClr val="bg2"/>
              </a:solidFill>
              <a:miter lim="800000"/>
              <a:headEnd/>
              <a:tailEnd/>
            </a:ln>
          </p:spPr>
          <p:txBody>
            <a:bodyPr wrap="none" anchor="ctr"/>
            <a:lstStyle/>
            <a:p>
              <a:pPr eaLnBrk="0" hangingPunct="0"/>
              <a:endParaRPr lang="en-US"/>
            </a:p>
          </p:txBody>
        </p:sp>
      </p:grpSp>
      <p:sp>
        <p:nvSpPr>
          <p:cNvPr id="6" name="TextBox 5"/>
          <p:cNvSpPr txBox="1"/>
          <p:nvPr/>
        </p:nvSpPr>
        <p:spPr>
          <a:xfrm>
            <a:off x="6400800" y="2971800"/>
            <a:ext cx="3124200" cy="523220"/>
          </a:xfrm>
          <a:prstGeom prst="rect">
            <a:avLst/>
          </a:prstGeom>
          <a:noFill/>
        </p:spPr>
        <p:txBody>
          <a:bodyPr wrap="square" rtlCol="0">
            <a:spAutoFit/>
          </a:bodyPr>
          <a:lstStyle/>
          <a:p>
            <a:pPr algn="ctr"/>
            <a:r>
              <a:rPr lang="en-US" sz="1400" b="1" dirty="0">
                <a:solidFill>
                  <a:prstClr val="white"/>
                </a:solidFill>
                <a:effectLst>
                  <a:outerShdw blurRad="38100" dist="38100" dir="2700000" algn="tl">
                    <a:srgbClr val="000000">
                      <a:alpha val="43137"/>
                    </a:srgbClr>
                  </a:outerShdw>
                </a:effectLst>
                <a:latin typeface="Arial" pitchFamily="34" charset="0"/>
                <a:cs typeface="Arial" pitchFamily="34" charset="0"/>
              </a:rPr>
              <a:t> Amalgam particles and chronic inflammatory cells</a:t>
            </a:r>
          </a:p>
        </p:txBody>
      </p:sp>
      <p:sp>
        <p:nvSpPr>
          <p:cNvPr id="13" name="TextBox 12"/>
          <p:cNvSpPr txBox="1"/>
          <p:nvPr/>
        </p:nvSpPr>
        <p:spPr>
          <a:xfrm>
            <a:off x="2667000" y="5654250"/>
            <a:ext cx="3124200" cy="307777"/>
          </a:xfrm>
          <a:prstGeom prst="rect">
            <a:avLst/>
          </a:prstGeom>
          <a:noFill/>
        </p:spPr>
        <p:txBody>
          <a:bodyPr wrap="square" rtlCol="0">
            <a:spAutoFit/>
          </a:bodyPr>
          <a:lstStyle/>
          <a:p>
            <a:pPr algn="ctr"/>
            <a:r>
              <a:rPr lang="en-US" sz="1400" b="1" dirty="0">
                <a:solidFill>
                  <a:prstClr val="white"/>
                </a:solidFill>
                <a:effectLst>
                  <a:outerShdw blurRad="38100" dist="38100" dir="2700000" algn="tl">
                    <a:srgbClr val="000000">
                      <a:alpha val="43137"/>
                    </a:srgbClr>
                  </a:outerShdw>
                </a:effectLst>
                <a:latin typeface="Arial" pitchFamily="34" charset="0"/>
                <a:cs typeface="Arial" pitchFamily="34" charset="0"/>
              </a:rPr>
              <a:t> Amalgam tattoo</a:t>
            </a:r>
          </a:p>
        </p:txBody>
      </p:sp>
      <p:sp>
        <p:nvSpPr>
          <p:cNvPr id="23" name="Text Box 10"/>
          <p:cNvSpPr txBox="1">
            <a:spLocks noChangeArrowheads="1"/>
          </p:cNvSpPr>
          <p:nvPr/>
        </p:nvSpPr>
        <p:spPr bwMode="auto">
          <a:xfrm>
            <a:off x="2313968" y="5937140"/>
            <a:ext cx="7668233" cy="584775"/>
          </a:xfrm>
          <a:prstGeom prst="rect">
            <a:avLst/>
          </a:prstGeom>
          <a:noFill/>
          <a:ln w="9525">
            <a:noFill/>
            <a:miter lim="800000"/>
            <a:headEnd/>
            <a:tailEnd/>
          </a:ln>
        </p:spPr>
        <p:txBody>
          <a:bodyPr wrap="square">
            <a:spAutoFit/>
          </a:bodyPr>
          <a:lstStyle/>
          <a:p>
            <a:pPr algn="ctr" eaLnBrk="0" hangingPunct="0"/>
            <a:r>
              <a:rPr lang="en-US" sz="1600" dirty="0">
                <a:latin typeface="Arial" charset="0"/>
              </a:rPr>
              <a:t>In marrow there is always a reaction to amalgam: loose or dense  fibers form in response to brown/black foreign particles (arrows) in the marrow. Bone is viable.</a:t>
            </a:r>
          </a:p>
        </p:txBody>
      </p:sp>
    </p:spTree>
    <p:extLst>
      <p:ext uri="{BB962C8B-B14F-4D97-AF65-F5344CB8AC3E}">
        <p14:creationId xmlns:p14="http://schemas.microsoft.com/office/powerpoint/2010/main" val="2183997674"/>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76400" y="228600"/>
            <a:ext cx="8763000" cy="792162"/>
          </a:xfrm>
        </p:spPr>
        <p:txBody>
          <a:bodyPr>
            <a:normAutofit fontScale="90000"/>
          </a:bodyPr>
          <a:lstStyle/>
          <a:p>
            <a:pPr algn="ctr"/>
            <a:r>
              <a:rPr lang="en-US" dirty="0">
                <a:effectLst/>
                <a:latin typeface="Arial" pitchFamily="34" charset="0"/>
                <a:cs typeface="Arial" pitchFamily="34" charset="0"/>
              </a:rPr>
              <a:t>Autofluorescence of Amalgam Tattoo</a:t>
            </a:r>
            <a:br>
              <a:rPr lang="en-US" dirty="0">
                <a:effectLst/>
                <a:latin typeface="Arial" pitchFamily="34" charset="0"/>
                <a:cs typeface="Arial" pitchFamily="34" charset="0"/>
              </a:rPr>
            </a:br>
            <a:r>
              <a:rPr lang="en-US" dirty="0">
                <a:effectLst/>
                <a:latin typeface="Arial" pitchFamily="34" charset="0"/>
                <a:cs typeface="Arial" pitchFamily="34" charset="0"/>
              </a:rPr>
              <a:t>It’s a Positive Test, so Don’t Confuse it with Dysplasia!</a:t>
            </a:r>
          </a:p>
        </p:txBody>
      </p:sp>
      <p:pic>
        <p:nvPicPr>
          <p:cNvPr id="4" name="Picture 3" descr="Bennett, Nancy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5100" y="1524000"/>
            <a:ext cx="3238500" cy="4318000"/>
          </a:xfrm>
          <a:prstGeom prst="rect">
            <a:avLst/>
          </a:prstGeom>
          <a:noFill/>
          <a:ln w="9525">
            <a:solidFill>
              <a:schemeClr val="tx2"/>
            </a:solidFill>
            <a:miter lim="800000"/>
            <a:headEnd/>
            <a:tailEnd/>
          </a:ln>
        </p:spPr>
      </p:pic>
      <p:pic>
        <p:nvPicPr>
          <p:cNvPr id="5" name="Picture 4" descr="Bennett, Nancy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34100" y="1524000"/>
            <a:ext cx="3238500" cy="4318000"/>
          </a:xfrm>
          <a:prstGeom prst="rect">
            <a:avLst/>
          </a:prstGeom>
          <a:noFill/>
          <a:ln w="9525">
            <a:solidFill>
              <a:schemeClr val="tx2"/>
            </a:solidFill>
            <a:miter lim="800000"/>
            <a:headEnd/>
            <a:tailEnd/>
          </a:ln>
        </p:spPr>
      </p:pic>
      <p:sp>
        <p:nvSpPr>
          <p:cNvPr id="7" name="Rectangle 5"/>
          <p:cNvSpPr>
            <a:spLocks noChangeArrowheads="1"/>
          </p:cNvSpPr>
          <p:nvPr/>
        </p:nvSpPr>
        <p:spPr bwMode="auto">
          <a:xfrm>
            <a:off x="1524000" y="0"/>
            <a:ext cx="2332690" cy="215444"/>
          </a:xfrm>
          <a:prstGeom prst="rect">
            <a:avLst/>
          </a:prstGeom>
          <a:noFill/>
          <a:ln w="9525">
            <a:noFill/>
            <a:miter lim="800000"/>
            <a:headEnd/>
            <a:tailEnd/>
          </a:ln>
        </p:spPr>
        <p:txBody>
          <a:bodyPr wrap="none" anchor="ctr">
            <a:spAutoFit/>
          </a:bodyPr>
          <a:lstStyle/>
          <a:p>
            <a:pPr algn="ctr" defTabSz="912813"/>
            <a:r>
              <a:rPr lang="en-CA" sz="800" dirty="0">
                <a:latin typeface="+mn-lt"/>
                <a:cs typeface="Arial" charset="0"/>
              </a:rPr>
              <a:t>Images courtesy Dr. Scott Benjamin, New York</a:t>
            </a:r>
          </a:p>
        </p:txBody>
      </p:sp>
    </p:spTree>
    <p:extLst>
      <p:ext uri="{BB962C8B-B14F-4D97-AF65-F5344CB8AC3E}">
        <p14:creationId xmlns:p14="http://schemas.microsoft.com/office/powerpoint/2010/main" val="3475238315"/>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6964"/>
            <a:ext cx="7772400" cy="1059836"/>
          </a:xfrm>
          <a:ln>
            <a:noFill/>
          </a:ln>
        </p:spPr>
        <p:txBody>
          <a:bodyPr>
            <a:normAutofit/>
          </a:bodyPr>
          <a:lstStyle/>
          <a:p>
            <a:pPr>
              <a:defRPr/>
            </a:pPr>
            <a:r>
              <a:rPr lang="en-US" sz="3100" dirty="0">
                <a:latin typeface="Arial" pitchFamily="34" charset="0"/>
                <a:cs typeface="Arial" pitchFamily="34" charset="0"/>
              </a:rPr>
              <a:t>Non-Amalgam Tattoo</a:t>
            </a:r>
            <a:br>
              <a:rPr lang="en-US" dirty="0">
                <a:latin typeface="Arial" pitchFamily="34" charset="0"/>
                <a:cs typeface="Arial" pitchFamily="34" charset="0"/>
              </a:rPr>
            </a:br>
            <a:r>
              <a:rPr lang="en-US" sz="2200" dirty="0">
                <a:latin typeface="Arial" pitchFamily="34" charset="0"/>
                <a:cs typeface="Arial" pitchFamily="34" charset="0"/>
              </a:rPr>
              <a:t>Cosmetic &amp; Message Tattoos</a:t>
            </a:r>
          </a:p>
        </p:txBody>
      </p:sp>
      <p:sp>
        <p:nvSpPr>
          <p:cNvPr id="9" name="Text Box 4"/>
          <p:cNvSpPr txBox="1">
            <a:spLocks noChangeArrowheads="1"/>
          </p:cNvSpPr>
          <p:nvPr/>
        </p:nvSpPr>
        <p:spPr bwMode="auto">
          <a:xfrm>
            <a:off x="6262350" y="6219088"/>
            <a:ext cx="345318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r"/>
            <a:r>
              <a:rPr lang="en-US" sz="800" dirty="0">
                <a:solidFill>
                  <a:prstClr val="white"/>
                </a:solidFill>
                <a:latin typeface="Arial" charset="0"/>
              </a:rPr>
              <a:t>©Photo(s): Neville et al, Oral &amp; maxillofacial pathology, 3</a:t>
            </a:r>
            <a:r>
              <a:rPr lang="en-US" sz="800" baseline="30000" dirty="0">
                <a:solidFill>
                  <a:prstClr val="white"/>
                </a:solidFill>
                <a:latin typeface="Arial" charset="0"/>
              </a:rPr>
              <a:t>rd</a:t>
            </a:r>
            <a:r>
              <a:rPr lang="en-US" sz="800" dirty="0">
                <a:solidFill>
                  <a:prstClr val="white"/>
                </a:solidFill>
                <a:latin typeface="Arial" charset="0"/>
              </a:rPr>
              <a:t> edition, 2008</a:t>
            </a:r>
          </a:p>
        </p:txBody>
      </p:sp>
      <p:grpSp>
        <p:nvGrpSpPr>
          <p:cNvPr id="3" name="Group 2"/>
          <p:cNvGrpSpPr/>
          <p:nvPr/>
        </p:nvGrpSpPr>
        <p:grpSpPr>
          <a:xfrm>
            <a:off x="2438400" y="1143000"/>
            <a:ext cx="7292572" cy="5075476"/>
            <a:chOff x="914400" y="1368117"/>
            <a:chExt cx="7292572" cy="5075476"/>
          </a:xfrm>
        </p:grpSpPr>
        <p:pic>
          <p:nvPicPr>
            <p:cNvPr id="1434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392943"/>
              <a:ext cx="3537562" cy="2362685"/>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6377" y="1368117"/>
              <a:ext cx="3660595" cy="2387511"/>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777972" y="3417075"/>
              <a:ext cx="3124200" cy="307777"/>
            </a:xfrm>
            <a:prstGeom prst="rect">
              <a:avLst/>
            </a:prstGeom>
            <a:noFill/>
          </p:spPr>
          <p:txBody>
            <a:bodyPr wrap="square" rtlCol="0">
              <a:spAutoFit/>
            </a:bodyPr>
            <a:lstStyle/>
            <a:p>
              <a:pPr algn="ctr"/>
              <a:r>
                <a:rPr lang="en-US" sz="1400" b="1" dirty="0">
                  <a:solidFill>
                    <a:prstClr val="white"/>
                  </a:solidFill>
                  <a:effectLst>
                    <a:outerShdw blurRad="38100" dist="38100" dir="2700000" algn="tl">
                      <a:srgbClr val="000000">
                        <a:alpha val="43137"/>
                      </a:srgbClr>
                    </a:outerShdw>
                  </a:effectLst>
                  <a:latin typeface="Arial" pitchFamily="34" charset="0"/>
                  <a:cs typeface="Arial" pitchFamily="34" charset="0"/>
                </a:rPr>
                <a:t>Lower lip message</a:t>
              </a:r>
            </a:p>
          </p:txBody>
        </p:sp>
        <p:sp>
          <p:nvSpPr>
            <p:cNvPr id="10" name="TextBox 9"/>
            <p:cNvSpPr txBox="1"/>
            <p:nvPr/>
          </p:nvSpPr>
          <p:spPr>
            <a:xfrm>
              <a:off x="1044172" y="3196918"/>
              <a:ext cx="3355794" cy="523220"/>
            </a:xfrm>
            <a:prstGeom prst="rect">
              <a:avLst/>
            </a:prstGeom>
            <a:noFill/>
          </p:spPr>
          <p:txBody>
            <a:bodyPr wrap="square" rtlCol="0">
              <a:spAutoFit/>
            </a:bodyPr>
            <a:lstStyle/>
            <a:p>
              <a:pPr algn="ctr"/>
              <a:r>
                <a:rPr lang="en-US" sz="1400" b="1" dirty="0">
                  <a:solidFill>
                    <a:prstClr val="white"/>
                  </a:solidFill>
                  <a:effectLst>
                    <a:outerShdw blurRad="38100" dist="38100" dir="2700000" algn="tl">
                      <a:srgbClr val="000000">
                        <a:alpha val="43137"/>
                      </a:srgbClr>
                    </a:outerShdw>
                  </a:effectLst>
                  <a:latin typeface="Arial" pitchFamily="34" charset="0"/>
                  <a:cs typeface="Arial" pitchFamily="34" charset="0"/>
                </a:rPr>
                <a:t> Permanent staining of </a:t>
              </a:r>
            </a:p>
            <a:p>
              <a:pPr algn="ctr"/>
              <a:r>
                <a:rPr lang="en-US" sz="1400" b="1" dirty="0">
                  <a:solidFill>
                    <a:prstClr val="white"/>
                  </a:solidFill>
                  <a:effectLst>
                    <a:outerShdw blurRad="38100" dist="38100" dir="2700000" algn="tl">
                      <a:srgbClr val="000000">
                        <a:alpha val="43137"/>
                      </a:srgbClr>
                    </a:outerShdw>
                  </a:effectLst>
                  <a:latin typeface="Arial" pitchFamily="34" charset="0"/>
                  <a:cs typeface="Arial" pitchFamily="34" charset="0"/>
                </a:rPr>
                <a:t>gingiva in Ethiopian</a:t>
              </a:r>
            </a:p>
          </p:txBody>
        </p:sp>
        <p:pic>
          <p:nvPicPr>
            <p:cNvPr id="11" name="Picture 3" descr="TattooLipsNatlGeog1996p14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60098" y="3843408"/>
              <a:ext cx="2013075" cy="2600185"/>
            </a:xfrm>
            <a:prstGeom prst="rect">
              <a:avLst/>
            </a:prstGeom>
            <a:noFill/>
            <a:ln w="9525">
              <a:solidFill>
                <a:schemeClr val="tx2"/>
              </a:solidFill>
              <a:miter lim="800000"/>
              <a:headEnd/>
              <a:tailEnd/>
            </a:ln>
          </p:spPr>
        </p:pic>
        <p:pic>
          <p:nvPicPr>
            <p:cNvPr id="12" name="Picture 7" descr="120"/>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48486" t="41602" r="23877" b="32227"/>
            <a:stretch>
              <a:fillRect/>
            </a:stretch>
          </p:blipFill>
          <p:spPr bwMode="auto">
            <a:xfrm>
              <a:off x="4546376" y="3843408"/>
              <a:ext cx="3660595" cy="2600185"/>
            </a:xfrm>
            <a:prstGeom prst="rect">
              <a:avLst/>
            </a:prstGeom>
            <a:noFill/>
            <a:ln w="9525">
              <a:solidFill>
                <a:schemeClr val="tx2"/>
              </a:solidFill>
              <a:miter lim="800000"/>
              <a:headEnd/>
              <a:tailEnd/>
            </a:ln>
          </p:spPr>
        </p:pic>
        <p:sp>
          <p:nvSpPr>
            <p:cNvPr id="13" name="TextBox 12"/>
            <p:cNvSpPr txBox="1"/>
            <p:nvPr/>
          </p:nvSpPr>
          <p:spPr>
            <a:xfrm>
              <a:off x="4777972" y="6105039"/>
              <a:ext cx="3124200" cy="307777"/>
            </a:xfrm>
            <a:prstGeom prst="rect">
              <a:avLst/>
            </a:prstGeom>
            <a:noFill/>
          </p:spPr>
          <p:txBody>
            <a:bodyPr wrap="square" rtlCol="0">
              <a:spAutoFit/>
            </a:bodyPr>
            <a:lstStyle/>
            <a:p>
              <a:pPr algn="ctr"/>
              <a:r>
                <a:rPr lang="en-US" sz="1400" b="1" dirty="0">
                  <a:solidFill>
                    <a:prstClr val="white"/>
                  </a:solidFill>
                  <a:effectLst>
                    <a:outerShdw blurRad="38100" dist="38100" dir="2700000" algn="tl">
                      <a:srgbClr val="000000">
                        <a:alpha val="43137"/>
                      </a:srgbClr>
                    </a:outerShdw>
                  </a:effectLst>
                  <a:latin typeface="Arial" pitchFamily="34" charset="0"/>
                  <a:cs typeface="Arial" pitchFamily="34" charset="0"/>
                </a:rPr>
                <a:t>Lower lip message</a:t>
              </a:r>
            </a:p>
          </p:txBody>
        </p:sp>
      </p:grpSp>
      <p:sp>
        <p:nvSpPr>
          <p:cNvPr id="4" name="TextBox 3"/>
          <p:cNvSpPr txBox="1"/>
          <p:nvPr/>
        </p:nvSpPr>
        <p:spPr>
          <a:xfrm>
            <a:off x="1807102" y="3657600"/>
            <a:ext cx="2383898" cy="1077218"/>
          </a:xfrm>
          <a:prstGeom prst="rect">
            <a:avLst/>
          </a:prstGeom>
          <a:noFill/>
        </p:spPr>
        <p:txBody>
          <a:bodyPr wrap="square" rtlCol="0">
            <a:spAutoFit/>
          </a:bodyPr>
          <a:lstStyle/>
          <a:p>
            <a:pPr marL="285750" indent="-285750">
              <a:buFont typeface="Wingdings" pitchFamily="2" charset="2"/>
              <a:buChar char="q"/>
            </a:pPr>
            <a:r>
              <a:rPr lang="en-US" sz="1600" dirty="0">
                <a:latin typeface="+mn-lt"/>
              </a:rPr>
              <a:t>May have allergic reaction ((swelling, redness, pain)</a:t>
            </a:r>
          </a:p>
          <a:p>
            <a:pPr marL="285750" indent="-285750">
              <a:buFont typeface="Wingdings" pitchFamily="2" charset="2"/>
              <a:buChar char="q"/>
            </a:pPr>
            <a:r>
              <a:rPr lang="en-US" sz="1600" dirty="0">
                <a:latin typeface="+mn-lt"/>
              </a:rPr>
              <a:t>Rare: </a:t>
            </a:r>
            <a:r>
              <a:rPr lang="en-US" sz="1600" b="1" dirty="0">
                <a:solidFill>
                  <a:srgbClr val="FFC000"/>
                </a:solidFill>
                <a:latin typeface="+mn-lt"/>
              </a:rPr>
              <a:t>granulomas</a:t>
            </a:r>
          </a:p>
        </p:txBody>
      </p:sp>
    </p:spTree>
    <p:extLst>
      <p:ext uri="{BB962C8B-B14F-4D97-AF65-F5344CB8AC3E}">
        <p14:creationId xmlns:p14="http://schemas.microsoft.com/office/powerpoint/2010/main" val="2754159857"/>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81200" y="76200"/>
            <a:ext cx="8229600" cy="792162"/>
          </a:xfrm>
        </p:spPr>
        <p:txBody>
          <a:bodyPr>
            <a:normAutofit/>
          </a:bodyPr>
          <a:lstStyle/>
          <a:p>
            <a:pPr algn="ctr"/>
            <a:r>
              <a:rPr lang="en-US" dirty="0">
                <a:effectLst/>
                <a:latin typeface="Arial" pitchFamily="34" charset="0"/>
                <a:cs typeface="Arial" pitchFamily="34" charset="0"/>
              </a:rPr>
              <a:t>Endodontic Treatment</a:t>
            </a:r>
          </a:p>
        </p:txBody>
      </p:sp>
      <p:sp>
        <p:nvSpPr>
          <p:cNvPr id="4" name="Rectangle 3"/>
          <p:cNvSpPr/>
          <p:nvPr/>
        </p:nvSpPr>
        <p:spPr>
          <a:xfrm>
            <a:off x="1739366" y="919878"/>
            <a:ext cx="8014234" cy="2585323"/>
          </a:xfrm>
          <a:prstGeom prst="rect">
            <a:avLst/>
          </a:prstGeom>
        </p:spPr>
        <p:txBody>
          <a:bodyPr wrap="square">
            <a:spAutoFit/>
          </a:bodyPr>
          <a:lstStyle/>
          <a:p>
            <a:pPr marL="285750" indent="-285750">
              <a:buClr>
                <a:schemeClr val="tx1"/>
              </a:buClr>
              <a:buSzPct val="89000"/>
              <a:buFont typeface="Wingdings" panose="05000000000000000000" pitchFamily="2" charset="2"/>
              <a:buChar char="q"/>
            </a:pPr>
            <a:r>
              <a:rPr lang="en-US" dirty="0">
                <a:latin typeface="+mn-lt"/>
              </a:rPr>
              <a:t>Bacteria remain in dentinal tubules, apical tissues after RCT</a:t>
            </a:r>
          </a:p>
          <a:p>
            <a:pPr marL="285750" indent="-285750">
              <a:buClr>
                <a:schemeClr val="tx1"/>
              </a:buClr>
              <a:buSzPct val="89000"/>
              <a:buFont typeface="Wingdings" panose="05000000000000000000" pitchFamily="2" charset="2"/>
              <a:buChar char="q"/>
            </a:pPr>
            <a:r>
              <a:rPr lang="en-US" dirty="0">
                <a:latin typeface="+mn-lt"/>
              </a:rPr>
              <a:t>Constant toxin/oxyradicals/cytokines, etc. </a:t>
            </a:r>
          </a:p>
          <a:p>
            <a:pPr>
              <a:buClr>
                <a:schemeClr val="tx1"/>
              </a:buClr>
              <a:buSzPct val="89000"/>
            </a:pPr>
            <a:r>
              <a:rPr lang="en-US" dirty="0">
                <a:latin typeface="+mn-lt"/>
              </a:rPr>
              <a:t>     released into blood</a:t>
            </a:r>
          </a:p>
          <a:p>
            <a:pPr marL="285750" indent="-285750">
              <a:buClr>
                <a:schemeClr val="tx1"/>
              </a:buClr>
              <a:buSzPct val="89000"/>
              <a:buFont typeface="Wingdings" panose="05000000000000000000" pitchFamily="2" charset="2"/>
              <a:buChar char="q"/>
            </a:pPr>
            <a:r>
              <a:rPr lang="en-US" dirty="0">
                <a:latin typeface="+mn-lt"/>
              </a:rPr>
              <a:t>Bacteria from RCT on heart valves?</a:t>
            </a:r>
          </a:p>
          <a:p>
            <a:pPr marL="285750" indent="-285750">
              <a:buClr>
                <a:schemeClr val="tx1"/>
              </a:buClr>
              <a:buSzPct val="89000"/>
              <a:buFont typeface="Wingdings" panose="05000000000000000000" pitchFamily="2" charset="2"/>
              <a:buChar char="q"/>
            </a:pPr>
            <a:r>
              <a:rPr lang="en-US" dirty="0">
                <a:latin typeface="+mn-lt"/>
              </a:rPr>
              <a:t>RCT causes cancer, dementia, autoimmunity?</a:t>
            </a:r>
          </a:p>
          <a:p>
            <a:pPr marL="285750" indent="-285750">
              <a:buClr>
                <a:schemeClr val="tx1"/>
              </a:buClr>
              <a:buSzPct val="89000"/>
              <a:buFont typeface="Wingdings" panose="05000000000000000000" pitchFamily="2" charset="2"/>
              <a:buChar char="q"/>
            </a:pPr>
            <a:r>
              <a:rPr lang="en-US" dirty="0">
                <a:latin typeface="+mn-lt"/>
              </a:rPr>
              <a:t>Implants make RCT obsolete?</a:t>
            </a:r>
          </a:p>
          <a:p>
            <a:pPr marL="285750" indent="-285750">
              <a:buClr>
                <a:schemeClr val="tx1"/>
              </a:buClr>
              <a:buSzPct val="89000"/>
              <a:buFont typeface="Wingdings" panose="05000000000000000000" pitchFamily="2" charset="2"/>
              <a:buChar char="q"/>
            </a:pPr>
            <a:r>
              <a:rPr lang="en-US" dirty="0">
                <a:latin typeface="+mn-lt"/>
              </a:rPr>
              <a:t>Interesting:  alveolar bone walls off infection, </a:t>
            </a:r>
          </a:p>
          <a:p>
            <a:pPr>
              <a:buClr>
                <a:schemeClr val="tx1"/>
              </a:buClr>
              <a:buSzPct val="89000"/>
            </a:pPr>
            <a:r>
              <a:rPr lang="en-US" dirty="0">
                <a:latin typeface="+mn-lt"/>
              </a:rPr>
              <a:t>     other bones cannot, except Brodie’s abscess</a:t>
            </a:r>
          </a:p>
          <a:p>
            <a:pPr marL="285750" indent="-285750">
              <a:buClr>
                <a:schemeClr val="tx1"/>
              </a:buClr>
              <a:buSzPct val="89000"/>
              <a:buFont typeface="Wingdings" panose="05000000000000000000" pitchFamily="2" charset="2"/>
              <a:buChar char="q"/>
            </a:pPr>
            <a:endParaRPr lang="en-US" dirty="0">
              <a:latin typeface="+mn-lt"/>
            </a:endParaRPr>
          </a:p>
        </p:txBody>
      </p:sp>
      <p:grpSp>
        <p:nvGrpSpPr>
          <p:cNvPr id="10" name="Group 9">
            <a:extLst>
              <a:ext uri="{FF2B5EF4-FFF2-40B4-BE49-F238E27FC236}">
                <a16:creationId xmlns:a16="http://schemas.microsoft.com/office/drawing/2014/main" id="{64AE692B-A2EE-474A-A0F6-BD535C24B5B1}"/>
              </a:ext>
            </a:extLst>
          </p:cNvPr>
          <p:cNvGrpSpPr/>
          <p:nvPr/>
        </p:nvGrpSpPr>
        <p:grpSpPr>
          <a:xfrm>
            <a:off x="3733801" y="3860130"/>
            <a:ext cx="6815087" cy="2540671"/>
            <a:chOff x="2209800" y="3664461"/>
            <a:chExt cx="6815087" cy="2540671"/>
          </a:xfrm>
        </p:grpSpPr>
        <p:pic>
          <p:nvPicPr>
            <p:cNvPr id="7" name="Picture 6">
              <a:extLst>
                <a:ext uri="{FF2B5EF4-FFF2-40B4-BE49-F238E27FC236}">
                  <a16:creationId xmlns:a16="http://schemas.microsoft.com/office/drawing/2014/main" id="{47C16748-2AAE-492E-A505-1FC01952746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5486400" y="3664461"/>
              <a:ext cx="3538487" cy="2540671"/>
            </a:xfrm>
            <a:prstGeom prst="rect">
              <a:avLst/>
            </a:prstGeom>
          </p:spPr>
        </p:pic>
        <p:pic>
          <p:nvPicPr>
            <p:cNvPr id="15" name="Picture 14">
              <a:extLst>
                <a:ext uri="{FF2B5EF4-FFF2-40B4-BE49-F238E27FC236}">
                  <a16:creationId xmlns:a16="http://schemas.microsoft.com/office/drawing/2014/main" id="{EB80AB66-EB19-4134-AA08-BB876A85D657}"/>
                </a:ext>
              </a:extLst>
            </p:cNvPr>
            <p:cNvPicPr>
              <a:picLocks noChangeAspect="1"/>
            </p:cNvPicPr>
            <p:nvPr/>
          </p:nvPicPr>
          <p:blipFill>
            <a:blip r:embed="rId5"/>
            <a:stretch>
              <a:fillRect/>
            </a:stretch>
          </p:blipFill>
          <p:spPr>
            <a:xfrm>
              <a:off x="2209800" y="3703171"/>
              <a:ext cx="3205510" cy="2434856"/>
            </a:xfrm>
            <a:prstGeom prst="rect">
              <a:avLst/>
            </a:prstGeom>
            <a:ln>
              <a:solidFill>
                <a:schemeClr val="tx1"/>
              </a:solidFill>
            </a:ln>
            <a:scene3d>
              <a:camera prst="orthographicFront"/>
              <a:lightRig rig="threePt" dir="t"/>
            </a:scene3d>
            <a:sp3d>
              <a:bevelT/>
              <a:bevelB/>
            </a:sp3d>
          </p:spPr>
        </p:pic>
      </p:grpSp>
      <p:pic>
        <p:nvPicPr>
          <p:cNvPr id="16" name="Picture 15">
            <a:extLst>
              <a:ext uri="{FF2B5EF4-FFF2-40B4-BE49-F238E27FC236}">
                <a16:creationId xmlns:a16="http://schemas.microsoft.com/office/drawing/2014/main" id="{8DF4D348-A217-470A-9445-A8E11959DC1C}"/>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Effect>
                      <a14:brightnessContrast contrast="40000"/>
                    </a14:imgEffect>
                  </a14:imgLayer>
                </a14:imgProps>
              </a:ext>
            </a:extLst>
          </a:blip>
          <a:srcRect l="66452" b="34992"/>
          <a:stretch/>
        </p:blipFill>
        <p:spPr>
          <a:xfrm>
            <a:off x="2242818" y="3898839"/>
            <a:ext cx="1419893" cy="2434856"/>
          </a:xfrm>
          <a:prstGeom prst="rect">
            <a:avLst/>
          </a:prstGeom>
          <a:ln>
            <a:solidFill>
              <a:schemeClr val="tx1"/>
            </a:solidFill>
          </a:ln>
        </p:spPr>
      </p:pic>
      <p:pic>
        <p:nvPicPr>
          <p:cNvPr id="17" name="Picture 50" descr="RCT necrosis">
            <a:extLst>
              <a:ext uri="{FF2B5EF4-FFF2-40B4-BE49-F238E27FC236}">
                <a16:creationId xmlns:a16="http://schemas.microsoft.com/office/drawing/2014/main" id="{F990A29A-D485-45E2-A9A1-DF043A256EAB}"/>
              </a:ext>
            </a:extLst>
          </p:cNvPr>
          <p:cNvPicPr>
            <a:picLocks noChangeAspect="1" noChangeArrowheads="1"/>
          </p:cNvPicPr>
          <p:nvPr/>
        </p:nvPicPr>
        <p:blipFill>
          <a:blip r:embed="rId8" cstate="email">
            <a:lum bright="-12000" contrast="18000"/>
            <a:extLst>
              <a:ext uri="{28A0092B-C50C-407E-A947-70E740481C1C}">
                <a14:useLocalDpi xmlns:a14="http://schemas.microsoft.com/office/drawing/2010/main"/>
              </a:ext>
            </a:extLst>
          </a:blip>
          <a:srcRect/>
          <a:stretch>
            <a:fillRect/>
          </a:stretch>
        </p:blipFill>
        <p:spPr bwMode="auto">
          <a:xfrm>
            <a:off x="8305801" y="915754"/>
            <a:ext cx="2212975" cy="289698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66265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A3134363-FDF4-47DB-AF29-2A7A6EA67C4C}"/>
              </a:ext>
            </a:extLst>
          </p:cNvPr>
          <p:cNvSpPr/>
          <p:nvPr/>
        </p:nvSpPr>
        <p:spPr bwMode="auto">
          <a:xfrm>
            <a:off x="0" y="-39211"/>
            <a:ext cx="12192000" cy="6888776"/>
          </a:xfrm>
          <a:prstGeom prst="rect">
            <a:avLst/>
          </a:prstGeom>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b="1" dirty="0">
                <a:solidFill>
                  <a:srgbClr val="FFFFFF"/>
                </a:solidFill>
                <a:effectLst>
                  <a:outerShdw blurRad="38100" dist="38100" dir="2700000" algn="tl">
                    <a:srgbClr val="000000">
                      <a:alpha val="43137"/>
                    </a:srgbClr>
                  </a:outerShdw>
                </a:effectLst>
                <a:latin typeface="Arial" charset="0"/>
                <a:cs typeface="Arial" charset="0"/>
              </a:rPr>
              <a:t> </a:t>
            </a:r>
          </a:p>
        </p:txBody>
      </p:sp>
      <p:pic>
        <p:nvPicPr>
          <p:cNvPr id="3" name="Picture 2">
            <a:extLst>
              <a:ext uri="{FF2B5EF4-FFF2-40B4-BE49-F238E27FC236}">
                <a16:creationId xmlns:a16="http://schemas.microsoft.com/office/drawing/2014/main" id="{FD524770-E35C-4B67-9228-DC55CB9AFF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4654" y="1688244"/>
            <a:ext cx="6521450" cy="3493355"/>
          </a:xfrm>
          <a:prstGeom prst="rect">
            <a:avLst/>
          </a:prstGeom>
          <a:ln>
            <a:solidFill>
              <a:schemeClr val="tx1"/>
            </a:solidFill>
          </a:ln>
          <a:effectLst>
            <a:reflection blurRad="6350" stA="50000" endA="300" endPos="38500" dist="50800" dir="5400000" sy="-100000" algn="bl" rotWithShape="0"/>
          </a:effectLst>
          <a:scene3d>
            <a:camera prst="orthographicFront"/>
            <a:lightRig rig="threePt" dir="t"/>
          </a:scene3d>
          <a:sp3d>
            <a:bevelT/>
            <a:bevelB/>
          </a:sp3d>
        </p:spPr>
      </p:pic>
      <p:grpSp>
        <p:nvGrpSpPr>
          <p:cNvPr id="25" name="Group 24">
            <a:extLst>
              <a:ext uri="{FF2B5EF4-FFF2-40B4-BE49-F238E27FC236}">
                <a16:creationId xmlns:a16="http://schemas.microsoft.com/office/drawing/2014/main" id="{C1A7B0B3-23EC-48E9-80AD-A953F7D6F900}"/>
              </a:ext>
            </a:extLst>
          </p:cNvPr>
          <p:cNvGrpSpPr/>
          <p:nvPr/>
        </p:nvGrpSpPr>
        <p:grpSpPr>
          <a:xfrm>
            <a:off x="10177983" y="6495394"/>
            <a:ext cx="1866222" cy="255921"/>
            <a:chOff x="7125378" y="6464808"/>
            <a:chExt cx="1866222" cy="274320"/>
          </a:xfrm>
        </p:grpSpPr>
        <p:sp>
          <p:nvSpPr>
            <p:cNvPr id="26" name="Action Button: Back or Previous 18">
              <a:hlinkClick r:id="" action="ppaction://hlinkshowjump?jump=previousslide" highlightClick="1"/>
              <a:extLst>
                <a:ext uri="{FF2B5EF4-FFF2-40B4-BE49-F238E27FC236}">
                  <a16:creationId xmlns:a16="http://schemas.microsoft.com/office/drawing/2014/main" id="{3E43B2B2-66B6-41F3-99CF-E795FCB8B91B}"/>
                </a:ext>
              </a:extLst>
            </p:cNvPr>
            <p:cNvSpPr/>
            <p:nvPr/>
          </p:nvSpPr>
          <p:spPr>
            <a:xfrm>
              <a:off x="8001000" y="6464808"/>
              <a:ext cx="457200" cy="274320"/>
            </a:xfrm>
            <a:prstGeom prst="actionButtonBackPrevious">
              <a:avLst/>
            </a:prstGeom>
            <a:solidFill>
              <a:schemeClr val="bg1">
                <a:alpha val="25000"/>
              </a:schemeClr>
            </a:solidFill>
            <a:ln w="3175">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dirty="0">
                <a:solidFill>
                  <a:prstClr val="white"/>
                </a:solidFill>
                <a:latin typeface="Arial" panose="020B0604020202020204"/>
              </a:endParaRPr>
            </a:p>
          </p:txBody>
        </p:sp>
        <p:sp>
          <p:nvSpPr>
            <p:cNvPr id="27" name="Action Button: Forward or Next 19">
              <a:hlinkClick r:id="" action="ppaction://hlinkshowjump?jump=nextslide" highlightClick="1"/>
              <a:extLst>
                <a:ext uri="{FF2B5EF4-FFF2-40B4-BE49-F238E27FC236}">
                  <a16:creationId xmlns:a16="http://schemas.microsoft.com/office/drawing/2014/main" id="{82DE5EC9-AB68-4E55-A804-11BA51C12D06}"/>
                </a:ext>
              </a:extLst>
            </p:cNvPr>
            <p:cNvSpPr/>
            <p:nvPr/>
          </p:nvSpPr>
          <p:spPr>
            <a:xfrm>
              <a:off x="8534400" y="6464808"/>
              <a:ext cx="457200" cy="274320"/>
            </a:xfrm>
            <a:prstGeom prst="actionButtonForwardNext">
              <a:avLst/>
            </a:prstGeom>
            <a:solidFill>
              <a:schemeClr val="bg1">
                <a:alpha val="25000"/>
              </a:schemeClr>
            </a:solidFill>
            <a:ln w="3175">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dirty="0">
                <a:solidFill>
                  <a:prstClr val="white"/>
                </a:solidFill>
                <a:latin typeface="Arial" panose="020B0604020202020204"/>
              </a:endParaRPr>
            </a:p>
          </p:txBody>
        </p:sp>
        <p:sp>
          <p:nvSpPr>
            <p:cNvPr id="28" name="Action Button: Home 20">
              <a:hlinkClick r:id="" action="ppaction://hlinkshowjump?jump=firstslide" highlightClick="1"/>
              <a:extLst>
                <a:ext uri="{FF2B5EF4-FFF2-40B4-BE49-F238E27FC236}">
                  <a16:creationId xmlns:a16="http://schemas.microsoft.com/office/drawing/2014/main" id="{6C5C6FD7-6240-43D1-8C87-C5588FA9D405}"/>
                </a:ext>
              </a:extLst>
            </p:cNvPr>
            <p:cNvSpPr/>
            <p:nvPr/>
          </p:nvSpPr>
          <p:spPr>
            <a:xfrm>
              <a:off x="7569708" y="6464808"/>
              <a:ext cx="355092" cy="274320"/>
            </a:xfrm>
            <a:prstGeom prst="actionButtonHome">
              <a:avLst/>
            </a:prstGeom>
            <a:solidFill>
              <a:schemeClr val="bg1">
                <a:alpha val="25000"/>
              </a:schemeClr>
            </a:solidFill>
            <a:ln w="3175">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000" dirty="0">
                <a:solidFill>
                  <a:prstClr val="white"/>
                </a:solidFill>
                <a:latin typeface="Arial" panose="020B0604020202020204"/>
              </a:endParaRPr>
            </a:p>
          </p:txBody>
        </p:sp>
        <p:sp>
          <p:nvSpPr>
            <p:cNvPr id="29" name="Action Button: Return 28">
              <a:hlinkClick r:id="" action="ppaction://hlinkshowjump?jump=lastslideviewed" highlightClick="1"/>
              <a:extLst>
                <a:ext uri="{FF2B5EF4-FFF2-40B4-BE49-F238E27FC236}">
                  <a16:creationId xmlns:a16="http://schemas.microsoft.com/office/drawing/2014/main" id="{8BA28B29-4EB8-4DDC-9AC1-F6566D6A2CCF}"/>
                </a:ext>
              </a:extLst>
            </p:cNvPr>
            <p:cNvSpPr/>
            <p:nvPr/>
          </p:nvSpPr>
          <p:spPr>
            <a:xfrm>
              <a:off x="7125378" y="6464808"/>
              <a:ext cx="356452" cy="274320"/>
            </a:xfrm>
            <a:prstGeom prst="actionButtonReturn">
              <a:avLst/>
            </a:prstGeom>
            <a:solidFill>
              <a:schemeClr val="bg1">
                <a:alpha val="25000"/>
              </a:schemeClr>
            </a:solidFill>
            <a:ln w="3175">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000" dirty="0">
                <a:solidFill>
                  <a:prstClr val="white"/>
                </a:solidFill>
                <a:latin typeface="Arial" panose="020B0604020202020204"/>
              </a:endParaRPr>
            </a:p>
          </p:txBody>
        </p:sp>
      </p:grpSp>
      <p:sp>
        <p:nvSpPr>
          <p:cNvPr id="30" name="Rectangle 2">
            <a:extLst>
              <a:ext uri="{FF2B5EF4-FFF2-40B4-BE49-F238E27FC236}">
                <a16:creationId xmlns:a16="http://schemas.microsoft.com/office/drawing/2014/main" id="{8CDDAA3D-342C-42F8-831F-454980BAF01C}"/>
              </a:ext>
            </a:extLst>
          </p:cNvPr>
          <p:cNvSpPr txBox="1">
            <a:spLocks noRot="1" noChangeArrowheads="1"/>
          </p:cNvSpPr>
          <p:nvPr/>
        </p:nvSpPr>
        <p:spPr>
          <a:xfrm>
            <a:off x="1994379" y="974581"/>
            <a:ext cx="8382000" cy="516738"/>
          </a:xfrm>
          <a:prstGeom prst="rect">
            <a:avLst/>
          </a:prstGeom>
          <a:noFill/>
          <a:ln>
            <a:noFill/>
          </a:ln>
        </p:spPr>
        <p:txBody>
          <a:bodyPr vert="horz" lIns="91440" tIns="45720" rIns="91440" bIns="45720" rtlCol="0" anchor="ctr">
            <a:normAutofit fontScale="82500" lnSpcReduction="20000"/>
            <a:scene3d>
              <a:camera prst="orthographicFront"/>
              <a:lightRig rig="threePt" dir="t"/>
            </a:scene3d>
            <a:sp3d extrusionH="57150">
              <a:bevelT w="38100" h="38100" prst="angle"/>
              <a:bevelB w="38100" h="38100" prst="angle"/>
            </a:sp3d>
          </a:bodyPr>
          <a:lstStyle>
            <a:lvl1pPr algn="ctr" defTabSz="685800" rtl="0" eaLnBrk="1" latinLnBrk="0" hangingPunct="1">
              <a:lnSpc>
                <a:spcPct val="90000"/>
              </a:lnSpc>
              <a:spcBef>
                <a:spcPct val="0"/>
              </a:spcBef>
              <a:buNone/>
              <a:defRPr sz="28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defRPr/>
            </a:pPr>
            <a:endParaRPr lang="en-US" sz="4400" b="1" dirty="0">
              <a:solidFill>
                <a:srgbClr val="FFFF00"/>
              </a:solidFill>
              <a:effectLst>
                <a:outerShdw blurRad="38100" dist="38100" dir="2700000" algn="tl">
                  <a:srgbClr val="000000">
                    <a:alpha val="43137"/>
                  </a:srgbClr>
                </a:outerShdw>
              </a:effectLst>
              <a:latin typeface="Arial" charset="0"/>
            </a:endParaRPr>
          </a:p>
        </p:txBody>
      </p:sp>
      <p:sp>
        <p:nvSpPr>
          <p:cNvPr id="31" name="Title 30">
            <a:extLst>
              <a:ext uri="{FF2B5EF4-FFF2-40B4-BE49-F238E27FC236}">
                <a16:creationId xmlns:a16="http://schemas.microsoft.com/office/drawing/2014/main" id="{044B2272-4CE2-49FD-B678-7B875CF55E7A}"/>
              </a:ext>
            </a:extLst>
          </p:cNvPr>
          <p:cNvSpPr>
            <a:spLocks noGrp="1"/>
          </p:cNvSpPr>
          <p:nvPr>
            <p:ph type="title"/>
          </p:nvPr>
        </p:nvSpPr>
        <p:spPr>
          <a:xfrm>
            <a:off x="762001" y="106686"/>
            <a:ext cx="10748804" cy="1866231"/>
          </a:xfrm>
        </p:spPr>
        <p:txBody>
          <a:bodyPr>
            <a:noAutofit/>
            <a:scene3d>
              <a:camera prst="orthographicFront"/>
              <a:lightRig rig="threePt" dir="t"/>
            </a:scene3d>
            <a:sp3d extrusionH="57150">
              <a:bevelT w="38100" h="38100" prst="angle"/>
              <a:bevelB w="38100" h="38100" prst="angle"/>
            </a:sp3d>
          </a:bodyPr>
          <a:lstStyle/>
          <a:p>
            <a:pPr algn="ctr"/>
            <a:r>
              <a:rPr lang="en-US" sz="6000" b="1" dirty="0">
                <a:solidFill>
                  <a:schemeClr val="accent1">
                    <a:lumMod val="95000"/>
                  </a:schemeClr>
                </a:solidFill>
                <a:effectLst>
                  <a:outerShdw blurRad="38100" dist="38100" dir="2700000" algn="tl">
                    <a:srgbClr val="000000">
                      <a:alpha val="43137"/>
                    </a:srgbClr>
                  </a:outerShdw>
                </a:effectLst>
              </a:rPr>
              <a:t>Tobacco Smoking</a:t>
            </a:r>
            <a:endParaRPr lang="en-US" sz="4800" b="1" dirty="0">
              <a:solidFill>
                <a:schemeClr val="accent1">
                  <a:lumMod val="95000"/>
                </a:schemeClr>
              </a:solidFill>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A9DB8E08-A581-40F0-905E-077DE98E6747}"/>
              </a:ext>
            </a:extLst>
          </p:cNvPr>
          <p:cNvSpPr txBox="1"/>
          <p:nvPr/>
        </p:nvSpPr>
        <p:spPr>
          <a:xfrm flipH="1">
            <a:off x="2070579" y="5435025"/>
            <a:ext cx="8463856" cy="584775"/>
          </a:xfrm>
          <a:prstGeom prst="rect">
            <a:avLst/>
          </a:prstGeom>
          <a:noFill/>
        </p:spPr>
        <p:txBody>
          <a:bodyPr wrap="square" rtlCol="0">
            <a:spAutoFit/>
          </a:bodyPr>
          <a:lstStyle/>
          <a:p>
            <a:pPr algn="ctr"/>
            <a:r>
              <a:rPr lang="en-US" sz="1600" b="1" dirty="0"/>
              <a:t>R. J. Reynolds started producing cigarettes in factories in 1911 as a health benefit</a:t>
            </a:r>
          </a:p>
          <a:p>
            <a:pPr algn="ctr"/>
            <a:r>
              <a:rPr lang="en-US" sz="1600" b="1" dirty="0"/>
              <a:t>He was trying to reduce TB spread by spitting smokeless tobacco juice everywhere</a:t>
            </a:r>
          </a:p>
        </p:txBody>
      </p:sp>
    </p:spTree>
    <p:extLst>
      <p:ext uri="{BB962C8B-B14F-4D97-AF65-F5344CB8AC3E}">
        <p14:creationId xmlns:p14="http://schemas.microsoft.com/office/powerpoint/2010/main" val="135774424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81200" y="76200"/>
            <a:ext cx="8229600" cy="792162"/>
          </a:xfrm>
        </p:spPr>
        <p:txBody>
          <a:bodyPr>
            <a:normAutofit/>
          </a:bodyPr>
          <a:lstStyle/>
          <a:p>
            <a:pPr algn="ctr"/>
            <a:r>
              <a:rPr lang="en-US" dirty="0">
                <a:latin typeface="Arial" pitchFamily="34" charset="0"/>
                <a:cs typeface="Arial" pitchFamily="34" charset="0"/>
              </a:rPr>
              <a:t>Dental Implants -- C</a:t>
            </a:r>
            <a:r>
              <a:rPr lang="en-US" dirty="0">
                <a:effectLst/>
                <a:latin typeface="Arial" pitchFamily="34" charset="0"/>
                <a:cs typeface="Arial" pitchFamily="34" charset="0"/>
              </a:rPr>
              <a:t>ause for Concern?</a:t>
            </a:r>
          </a:p>
        </p:txBody>
      </p:sp>
      <p:sp>
        <p:nvSpPr>
          <p:cNvPr id="5" name="TextBox 4"/>
          <p:cNvSpPr txBox="1"/>
          <p:nvPr/>
        </p:nvSpPr>
        <p:spPr>
          <a:xfrm>
            <a:off x="1905000" y="1894151"/>
            <a:ext cx="5979694" cy="1754326"/>
          </a:xfrm>
          <a:prstGeom prst="rect">
            <a:avLst/>
          </a:prstGeom>
          <a:noFill/>
        </p:spPr>
        <p:txBody>
          <a:bodyPr wrap="square" rtlCol="0">
            <a:spAutoFit/>
          </a:bodyPr>
          <a:lstStyle/>
          <a:p>
            <a:pPr marL="285750" indent="-285750">
              <a:buClr>
                <a:schemeClr val="tx1"/>
              </a:buClr>
              <a:buSzPct val="88000"/>
              <a:buFont typeface="Wingdings" panose="05000000000000000000" pitchFamily="2" charset="2"/>
              <a:buChar char="q"/>
            </a:pPr>
            <a:r>
              <a:rPr lang="en-US" dirty="0">
                <a:latin typeface="+mn-lt"/>
              </a:rPr>
              <a:t>So far, failure rates remain low (3-15%) and systemic effects seem minimal</a:t>
            </a:r>
          </a:p>
          <a:p>
            <a:pPr marL="285750" indent="-285750">
              <a:buClr>
                <a:schemeClr val="tx1"/>
              </a:buClr>
              <a:buSzPct val="88000"/>
              <a:buFont typeface="Wingdings" panose="05000000000000000000" pitchFamily="2" charset="2"/>
              <a:buChar char="q"/>
            </a:pPr>
            <a:r>
              <a:rPr lang="en-US" dirty="0">
                <a:latin typeface="+mn-lt"/>
              </a:rPr>
              <a:t> Problems with research: not much long term follow or detailed evaluation of systemic issues</a:t>
            </a:r>
          </a:p>
          <a:p>
            <a:pPr marL="285750" indent="-285750">
              <a:buClr>
                <a:schemeClr val="tx1"/>
              </a:buClr>
              <a:buSzPct val="88000"/>
              <a:buFont typeface="Wingdings" panose="05000000000000000000" pitchFamily="2" charset="2"/>
              <a:buChar char="q"/>
            </a:pPr>
            <a:r>
              <a:rPr lang="en-US" dirty="0">
                <a:latin typeface="+mn-lt"/>
              </a:rPr>
              <a:t> Remember: hip and knee implants were associated with major local problems</a:t>
            </a:r>
          </a:p>
        </p:txBody>
      </p:sp>
      <p:grpSp>
        <p:nvGrpSpPr>
          <p:cNvPr id="11" name="Group 10"/>
          <p:cNvGrpSpPr/>
          <p:nvPr/>
        </p:nvGrpSpPr>
        <p:grpSpPr>
          <a:xfrm>
            <a:off x="1795182" y="1447801"/>
            <a:ext cx="8644219" cy="4925627"/>
            <a:chOff x="271181" y="1447800"/>
            <a:chExt cx="8644219" cy="4925627"/>
          </a:xfrm>
        </p:grpSpPr>
        <p:pic>
          <p:nvPicPr>
            <p:cNvPr id="1026" name="Picture 2" descr="Failing Implants on Bridge"/>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bwMode="auto">
            <a:xfrm>
              <a:off x="6434418" y="1447800"/>
              <a:ext cx="2480982" cy="3124199"/>
            </a:xfrm>
            <a:prstGeom prst="rect">
              <a:avLst/>
            </a:prstGeom>
            <a:solidFill>
              <a:schemeClr val="accent2"/>
            </a:solidFill>
            <a:ln>
              <a:solidFill>
                <a:schemeClr val="accent1"/>
              </a:solidFill>
            </a:ln>
          </p:spPr>
        </p:pic>
        <p:grpSp>
          <p:nvGrpSpPr>
            <p:cNvPr id="10" name="Group 9"/>
            <p:cNvGrpSpPr/>
            <p:nvPr/>
          </p:nvGrpSpPr>
          <p:grpSpPr>
            <a:xfrm>
              <a:off x="271181" y="4648200"/>
              <a:ext cx="6089513" cy="1676400"/>
              <a:chOff x="2170660" y="4648200"/>
              <a:chExt cx="6053418" cy="1676400"/>
            </a:xfrm>
          </p:grpSpPr>
          <p:pic>
            <p:nvPicPr>
              <p:cNvPr id="1028" name="Picture 4" descr="http://www.oklahomacitydentalimplant.com/wp-content/uploads/2012/12/IMG_1576-300x200.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437860" y="4648200"/>
                <a:ext cx="1786218" cy="1676400"/>
              </a:xfrm>
              <a:prstGeom prst="rect">
                <a:avLst/>
              </a:prstGeom>
              <a:solidFill>
                <a:schemeClr val="accent2"/>
              </a:solidFill>
              <a:ln>
                <a:solidFill>
                  <a:schemeClr val="accent1"/>
                </a:solidFill>
              </a:ln>
            </p:spPr>
          </p:pic>
          <p:pic>
            <p:nvPicPr>
              <p:cNvPr id="1030" name="Picture 6" descr="http://www.osseonews.com/wp-content/uploads/2011/07/failed-dental-implants2.jpg"/>
              <p:cNvPicPr>
                <a:picLocks noChangeAspect="1" noChangeArrowheads="1"/>
              </p:cNvPicPr>
              <p:nvPr/>
            </p:nvPicPr>
            <p:blipFill>
              <a:blip r:embed="rId6" cstate="screen">
                <a:extLst>
                  <a:ext uri="{BEBA8EAE-BF5A-486C-A8C5-ECC9F3942E4B}">
                    <a14:imgProps xmlns:a14="http://schemas.microsoft.com/office/drawing/2010/main">
                      <a14:imgLayer r:embed="rId7">
                        <a14:imgEffect>
                          <a14:saturation sat="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4368800" y="4648200"/>
                <a:ext cx="2032000" cy="16764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32" name="Picture 8" descr="http://www.osseonews.com/wp-content/uploads/2012/09/X19486.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170660" y="4648200"/>
                <a:ext cx="2143231" cy="16764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grpSp>
        <p:pic>
          <p:nvPicPr>
            <p:cNvPr id="1034" name="Picture 10" descr="http://www.rxadvices.com/wp-content/uploads/2011/08/tooth-implant2.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434418" y="4674267"/>
              <a:ext cx="2480982" cy="16991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0532033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28600"/>
            <a:ext cx="8305800" cy="715962"/>
          </a:xfrm>
        </p:spPr>
        <p:txBody>
          <a:bodyPr>
            <a:normAutofit fontScale="90000"/>
          </a:bodyPr>
          <a:lstStyle/>
          <a:p>
            <a:pPr>
              <a:defRPr/>
            </a:pPr>
            <a:r>
              <a:rPr lang="en-US" sz="3100" dirty="0">
                <a:latin typeface="Arial" pitchFamily="34" charset="0"/>
                <a:cs typeface="Arial" pitchFamily="34" charset="0"/>
              </a:rPr>
              <a:t>Fluorosis: Are We Overdoing It?</a:t>
            </a:r>
            <a:br>
              <a:rPr lang="en-US" dirty="0">
                <a:latin typeface="Arial" pitchFamily="34" charset="0"/>
                <a:cs typeface="Arial" pitchFamily="34" charset="0"/>
              </a:rPr>
            </a:br>
            <a:r>
              <a:rPr lang="en-US" sz="2200" dirty="0">
                <a:latin typeface="Arial" pitchFamily="34" charset="0"/>
                <a:cs typeface="Arial" pitchFamily="34" charset="0"/>
              </a:rPr>
              <a:t>Mottled Enamel</a:t>
            </a:r>
          </a:p>
        </p:txBody>
      </p:sp>
      <p:sp>
        <p:nvSpPr>
          <p:cNvPr id="54275" name="Content Placeholder 2"/>
          <p:cNvSpPr>
            <a:spLocks noGrp="1"/>
          </p:cNvSpPr>
          <p:nvPr>
            <p:ph idx="1"/>
          </p:nvPr>
        </p:nvSpPr>
        <p:spPr>
          <a:xfrm>
            <a:off x="1828800" y="990600"/>
            <a:ext cx="4800600" cy="3505200"/>
          </a:xfrm>
        </p:spPr>
        <p:txBody>
          <a:bodyPr>
            <a:normAutofit fontScale="92500" lnSpcReduction="20000"/>
          </a:bodyPr>
          <a:lstStyle/>
          <a:p>
            <a:pPr marL="285750" indent="-285750">
              <a:buClr>
                <a:schemeClr val="tx1"/>
              </a:buClr>
              <a:buSzPct val="85000"/>
              <a:buFont typeface="Wingdings" pitchFamily="2" charset="2"/>
              <a:buChar char="q"/>
            </a:pPr>
            <a:r>
              <a:rPr lang="en-US" sz="1800" dirty="0">
                <a:solidFill>
                  <a:schemeClr val="tx1"/>
                </a:solidFill>
                <a:latin typeface="Arial" charset="0"/>
                <a:cs typeface="Arial" charset="0"/>
              </a:rPr>
              <a:t>1 ppm fluoride in water: &lt; caries 50-70% </a:t>
            </a:r>
          </a:p>
          <a:p>
            <a:pPr marL="285750" indent="-285750">
              <a:buClr>
                <a:schemeClr val="tx1"/>
              </a:buClr>
              <a:buSzPct val="85000"/>
              <a:buFont typeface="Wingdings" pitchFamily="2" charset="2"/>
              <a:buChar char="q"/>
            </a:pPr>
            <a:r>
              <a:rPr lang="en-US" sz="1800" dirty="0">
                <a:solidFill>
                  <a:schemeClr val="tx1"/>
                </a:solidFill>
                <a:latin typeface="Arial" charset="0"/>
                <a:cs typeface="Arial" charset="0"/>
              </a:rPr>
              <a:t> 14 ppm = highest natural US level</a:t>
            </a:r>
          </a:p>
          <a:p>
            <a:pPr marL="285750" indent="-285750">
              <a:buClr>
                <a:schemeClr val="tx1"/>
              </a:buClr>
              <a:buSzPct val="85000"/>
              <a:buFont typeface="Wingdings" pitchFamily="2" charset="2"/>
              <a:buChar char="q"/>
            </a:pPr>
            <a:r>
              <a:rPr lang="en-US" sz="1800" dirty="0">
                <a:solidFill>
                  <a:schemeClr val="tx1"/>
                </a:solidFill>
                <a:latin typeface="Arial" charset="0"/>
                <a:cs typeface="Arial" charset="0"/>
              </a:rPr>
              <a:t> 21 ppm = highest world level (Africa)</a:t>
            </a:r>
          </a:p>
          <a:p>
            <a:pPr marL="285750" indent="-285750">
              <a:buClr>
                <a:schemeClr val="tx1"/>
              </a:buClr>
              <a:buSzPct val="85000"/>
              <a:buFont typeface="Wingdings" pitchFamily="2" charset="2"/>
              <a:buChar char="q"/>
            </a:pPr>
            <a:r>
              <a:rPr lang="en-US" sz="1800" dirty="0">
                <a:solidFill>
                  <a:schemeClr val="tx1"/>
                </a:solidFill>
                <a:latin typeface="Arial" charset="0"/>
                <a:cs typeface="Arial" charset="0"/>
              </a:rPr>
              <a:t>@ 3 ppm = white/brown spots, not soft</a:t>
            </a:r>
          </a:p>
          <a:p>
            <a:pPr marL="285750" indent="-285750">
              <a:buClr>
                <a:schemeClr val="tx1"/>
              </a:buClr>
              <a:buSzPct val="85000"/>
              <a:buFont typeface="Wingdings" pitchFamily="2" charset="2"/>
              <a:buChar char="q"/>
            </a:pPr>
            <a:r>
              <a:rPr lang="en-US" sz="1800" dirty="0">
                <a:solidFill>
                  <a:schemeClr val="tx1"/>
                </a:solidFill>
                <a:latin typeface="Arial" charset="0"/>
                <a:cs typeface="Arial" charset="0"/>
              </a:rPr>
              <a:t> @ 10 ppm: enamel hypoplasia</a:t>
            </a:r>
          </a:p>
          <a:p>
            <a:pPr marL="285750" indent="-285750">
              <a:buClr>
                <a:schemeClr val="tx1"/>
              </a:buClr>
              <a:buSzPct val="85000"/>
              <a:buFont typeface="Wingdings" pitchFamily="2" charset="2"/>
              <a:buChar char="q"/>
            </a:pPr>
            <a:r>
              <a:rPr lang="en-US" sz="1800" dirty="0">
                <a:solidFill>
                  <a:schemeClr val="tx1"/>
                </a:solidFill>
                <a:latin typeface="Arial" charset="0"/>
                <a:cs typeface="Arial" charset="0"/>
              </a:rPr>
              <a:t> Incorporated in enamel</a:t>
            </a:r>
          </a:p>
          <a:p>
            <a:pPr marL="285750" indent="-285750">
              <a:buClr>
                <a:schemeClr val="tx1"/>
              </a:buClr>
              <a:buSzPct val="85000"/>
              <a:buFont typeface="Wingdings" pitchFamily="2" charset="2"/>
              <a:buChar char="q"/>
            </a:pPr>
            <a:r>
              <a:rPr lang="en-US" sz="1800" dirty="0">
                <a:solidFill>
                  <a:schemeClr val="tx1"/>
                </a:solidFill>
                <a:latin typeface="Arial" charset="0"/>
                <a:cs typeface="Arial" charset="0"/>
              </a:rPr>
              <a:t> Also: topical fluoride after eruption reduces demineralization, increase remineralization</a:t>
            </a:r>
          </a:p>
          <a:p>
            <a:pPr marL="285750" indent="-285750">
              <a:buClr>
                <a:schemeClr val="tx1"/>
              </a:buClr>
              <a:buSzPct val="85000"/>
              <a:buFont typeface="Wingdings" pitchFamily="2" charset="2"/>
              <a:buChar char="q"/>
            </a:pPr>
            <a:r>
              <a:rPr lang="en-US" sz="1800" dirty="0">
                <a:solidFill>
                  <a:schemeClr val="tx1"/>
                </a:solidFill>
                <a:latin typeface="Arial" charset="0"/>
                <a:cs typeface="Arial" charset="0"/>
              </a:rPr>
              <a:t>Today: 1/3 of kids have mild fluorosis</a:t>
            </a:r>
          </a:p>
          <a:p>
            <a:pPr marL="285750" indent="-285750">
              <a:buClr>
                <a:schemeClr val="tx1"/>
              </a:buClr>
              <a:buSzPct val="85000"/>
              <a:buNone/>
            </a:pPr>
            <a:r>
              <a:rPr lang="en-US" sz="1800" dirty="0">
                <a:solidFill>
                  <a:schemeClr val="tx1"/>
                </a:solidFill>
                <a:latin typeface="Arial" charset="0"/>
                <a:cs typeface="Arial" charset="0"/>
              </a:rPr>
              <a:t>     -  Too much in our drinks, etc.</a:t>
            </a:r>
          </a:p>
          <a:p>
            <a:pPr marL="285750" indent="-285750">
              <a:buClr>
                <a:schemeClr val="tx1"/>
              </a:buClr>
              <a:buSzPct val="85000"/>
              <a:buFont typeface="Wingdings" pitchFamily="2" charset="2"/>
              <a:buChar char="q"/>
            </a:pPr>
            <a:r>
              <a:rPr lang="en-US" sz="1800" dirty="0">
                <a:solidFill>
                  <a:schemeClr val="tx1"/>
                </a:solidFill>
                <a:latin typeface="Arial" charset="0"/>
                <a:cs typeface="Arial" charset="0"/>
              </a:rPr>
              <a:t>Similar appearance from amoxicillin</a:t>
            </a:r>
          </a:p>
          <a:p>
            <a:pPr eaLnBrk="1" hangingPunct="1">
              <a:buClr>
                <a:schemeClr val="tx2"/>
              </a:buClr>
              <a:buSzPct val="90000"/>
              <a:buFont typeface="Wingdings" pitchFamily="2" charset="2"/>
              <a:buChar char="q"/>
            </a:pPr>
            <a:endParaRPr lang="en-US" sz="1800" dirty="0">
              <a:solidFill>
                <a:schemeClr val="tx1"/>
              </a:solidFill>
              <a:latin typeface="Arial" charset="0"/>
              <a:cs typeface="Arial" charset="0"/>
            </a:endParaRPr>
          </a:p>
        </p:txBody>
      </p:sp>
      <p:pic>
        <p:nvPicPr>
          <p:cNvPr id="12" name="Picture 3" descr="AI2007johnson.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48875" y="5014618"/>
            <a:ext cx="2673447" cy="1741829"/>
          </a:xfrm>
          <a:prstGeom prst="rect">
            <a:avLst/>
          </a:prstGeom>
          <a:noFill/>
          <a:ln w="9525">
            <a:solidFill>
              <a:schemeClr val="accent3">
                <a:lumMod val="40000"/>
                <a:lumOff val="60000"/>
              </a:schemeClr>
            </a:solidFill>
            <a:miter lim="800000"/>
            <a:headEnd/>
            <a:tailEnd/>
          </a:ln>
        </p:spPr>
      </p:pic>
      <p:sp>
        <p:nvSpPr>
          <p:cNvPr id="54276" name="TextBox 5"/>
          <p:cNvSpPr txBox="1">
            <a:spLocks noChangeArrowheads="1"/>
          </p:cNvSpPr>
          <p:nvPr/>
        </p:nvSpPr>
        <p:spPr bwMode="auto">
          <a:xfrm>
            <a:off x="2895600" y="6443246"/>
            <a:ext cx="27432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a:r>
              <a:rPr lang="en-US" sz="1600" b="1" dirty="0">
                <a:effectLst>
                  <a:outerShdw blurRad="38100" dist="38100" dir="2700000" algn="tl">
                    <a:srgbClr val="000000">
                      <a:alpha val="43137"/>
                    </a:srgbClr>
                  </a:outerShdw>
                </a:effectLst>
              </a:rPr>
              <a:t> Mottled enamel</a:t>
            </a:r>
          </a:p>
        </p:txBody>
      </p:sp>
      <p:grpSp>
        <p:nvGrpSpPr>
          <p:cNvPr id="3" name="Group 2"/>
          <p:cNvGrpSpPr/>
          <p:nvPr/>
        </p:nvGrpSpPr>
        <p:grpSpPr>
          <a:xfrm>
            <a:off x="6600825" y="1158220"/>
            <a:ext cx="3854782" cy="5000038"/>
            <a:chOff x="5136818" y="1219200"/>
            <a:chExt cx="3854782" cy="5000038"/>
          </a:xfrm>
        </p:grpSpPr>
        <p:pic>
          <p:nvPicPr>
            <p:cNvPr id="9" name="Picture 3" descr="f002-008-X3435.jpg"/>
            <p:cNvPicPr>
              <a:picLocks noChangeAspect="1"/>
            </p:cNvPicPr>
            <p:nvPr/>
          </p:nvPicPr>
          <p:blipFill>
            <a:blip r:embed="rId5" cstate="screen">
              <a:lum bright="-10000"/>
              <a:extLst>
                <a:ext uri="{28A0092B-C50C-407E-A947-70E740481C1C}">
                  <a14:useLocalDpi xmlns:a14="http://schemas.microsoft.com/office/drawing/2010/main"/>
                </a:ext>
              </a:extLst>
            </a:blip>
            <a:srcRect/>
            <a:stretch>
              <a:fillRect/>
            </a:stretch>
          </p:blipFill>
          <p:spPr bwMode="auto">
            <a:xfrm>
              <a:off x="5136818" y="1219200"/>
              <a:ext cx="3854782" cy="2514600"/>
            </a:xfrm>
            <a:prstGeom prst="rect">
              <a:avLst/>
            </a:prstGeom>
            <a:noFill/>
            <a:ln w="9525">
              <a:solidFill>
                <a:schemeClr val="tx2"/>
              </a:solidFill>
              <a:miter lim="800000"/>
              <a:headEnd/>
              <a:tailEnd/>
            </a:ln>
            <a:extLst>
              <a:ext uri="{909E8E84-426E-40dd-AFC4-6F175D3DCCD1}">
                <a14:hiddenFill xmlns:a14="http://schemas.microsoft.com/office/drawing/2010/main" xmlns="">
                  <a:solidFill>
                    <a:srgbClr val="FFFFFF"/>
                  </a:solidFill>
                </a14:hiddenFill>
              </a:ext>
            </a:extLst>
          </p:spPr>
        </p:pic>
        <p:pic>
          <p:nvPicPr>
            <p:cNvPr id="13" name="Picture 2"/>
            <p:cNvPicPr>
              <a:picLocks noChangeAspect="1" noChangeArrowheads="1"/>
            </p:cNvPicPr>
            <p:nvPr/>
          </p:nvPicPr>
          <p:blipFill>
            <a:blip r:embed="rId6" cstate="print">
              <a:lum bright="-10000"/>
              <a:extLst>
                <a:ext uri="{28A0092B-C50C-407E-A947-70E740481C1C}">
                  <a14:useLocalDpi xmlns:a14="http://schemas.microsoft.com/office/drawing/2010/main"/>
                </a:ext>
              </a:extLst>
            </a:blip>
            <a:srcRect/>
            <a:stretch>
              <a:fillRect/>
            </a:stretch>
          </p:blipFill>
          <p:spPr bwMode="auto">
            <a:xfrm>
              <a:off x="5136818" y="3809999"/>
              <a:ext cx="3854782" cy="2409239"/>
            </a:xfrm>
            <a:prstGeom prst="rect">
              <a:avLst/>
            </a:prstGeom>
            <a:noFill/>
            <a:ln w="9525">
              <a:solidFill>
                <a:schemeClr val="tx2"/>
              </a:solidFill>
              <a:miter lim="800000"/>
              <a:headEnd/>
              <a:tailEnd/>
            </a:ln>
            <a:effectLst/>
          </p:spPr>
        </p:pic>
      </p:grpSp>
      <p:sp>
        <p:nvSpPr>
          <p:cNvPr id="14" name="TextBox 13">
            <a:hlinkClick r:id="" action="ppaction://noaction"/>
          </p:cNvPr>
          <p:cNvSpPr txBox="1"/>
          <p:nvPr/>
        </p:nvSpPr>
        <p:spPr>
          <a:xfrm>
            <a:off x="7162800" y="5867400"/>
            <a:ext cx="2971800" cy="338554"/>
          </a:xfrm>
          <a:prstGeom prst="rect">
            <a:avLst/>
          </a:prstGeom>
          <a:noFill/>
        </p:spPr>
        <p:txBody>
          <a:bodyPr wrap="square" rtlCol="0">
            <a:spAutoFit/>
          </a:bodyPr>
          <a:lstStyle/>
          <a:p>
            <a:pPr algn="ctr"/>
            <a:r>
              <a:rPr lang="en-US" sz="1600" b="1" dirty="0">
                <a:effectLst>
                  <a:outerShdw blurRad="38100" dist="38100" dir="2700000" algn="tl">
                    <a:srgbClr val="000000">
                      <a:alpha val="43137"/>
                    </a:srgbClr>
                  </a:outerShdw>
                </a:effectLst>
                <a:latin typeface="Arial" pitchFamily="34" charset="0"/>
                <a:cs typeface="Arial" pitchFamily="34" charset="0"/>
              </a:rPr>
              <a:t>Fluorosis</a:t>
            </a:r>
          </a:p>
        </p:txBody>
      </p:sp>
      <p:sp>
        <p:nvSpPr>
          <p:cNvPr id="15" name="Action Button: Back or Previous 14">
            <a:hlinkClick r:id="" action="ppaction://hlinkshowjump?jump=previousslide" highlightClick="1"/>
          </p:cNvPr>
          <p:cNvSpPr/>
          <p:nvPr/>
        </p:nvSpPr>
        <p:spPr>
          <a:xfrm>
            <a:off x="9525000" y="6419612"/>
            <a:ext cx="457200" cy="274320"/>
          </a:xfrm>
          <a:prstGeom prst="actionButtonBackPrevious">
            <a:avLst/>
          </a:prstGeom>
          <a:solidFill>
            <a:schemeClr val="bg1">
              <a:alpha val="40000"/>
            </a:schemeClr>
          </a:solidFill>
          <a:ln w="12700">
            <a:solidFill>
              <a:schemeClr val="tx1"/>
            </a:solidFill>
          </a:ln>
          <a:scene3d>
            <a:camera prst="orthographicFront"/>
            <a:lightRig rig="threePt" dir="t"/>
          </a:scene3d>
          <a:sp3d prstMaterial="metal">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endParaRPr>
          </a:p>
        </p:txBody>
      </p:sp>
      <p:sp>
        <p:nvSpPr>
          <p:cNvPr id="16" name="Action Button: Forward or Next 15">
            <a:hlinkClick r:id="" action="ppaction://hlinkshowjump?jump=nextslide" highlightClick="1"/>
          </p:cNvPr>
          <p:cNvSpPr/>
          <p:nvPr/>
        </p:nvSpPr>
        <p:spPr>
          <a:xfrm>
            <a:off x="10058400" y="6419612"/>
            <a:ext cx="457200" cy="274320"/>
          </a:xfrm>
          <a:prstGeom prst="actionButtonForwardNext">
            <a:avLst/>
          </a:prstGeom>
          <a:solidFill>
            <a:schemeClr val="bg1">
              <a:alpha val="40000"/>
            </a:schemeClr>
          </a:solidFill>
          <a:ln w="12700">
            <a:solidFill>
              <a:schemeClr val="tx1"/>
            </a:solidFill>
          </a:ln>
          <a:scene3d>
            <a:camera prst="orthographicFront"/>
            <a:lightRig rig="threePt" dir="t"/>
          </a:scene3d>
          <a:sp3d prstMaterial="metal">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endParaRPr>
          </a:p>
        </p:txBody>
      </p:sp>
    </p:spTree>
    <p:custDataLst>
      <p:tags r:id="rId1"/>
    </p:custDataLst>
    <p:extLst>
      <p:ext uri="{BB962C8B-B14F-4D97-AF65-F5344CB8AC3E}">
        <p14:creationId xmlns:p14="http://schemas.microsoft.com/office/powerpoint/2010/main" val="115911809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350838"/>
            <a:ext cx="8305800" cy="715962"/>
          </a:xfrm>
        </p:spPr>
        <p:txBody>
          <a:bodyPr>
            <a:normAutofit/>
          </a:bodyPr>
          <a:lstStyle/>
          <a:p>
            <a:pPr>
              <a:defRPr/>
            </a:pPr>
            <a:r>
              <a:rPr lang="en-US" dirty="0">
                <a:latin typeface="Arial" pitchFamily="34" charset="0"/>
                <a:cs typeface="Arial" pitchFamily="34" charset="0"/>
              </a:rPr>
              <a:t>Spot Decalcification</a:t>
            </a:r>
          </a:p>
        </p:txBody>
      </p:sp>
      <p:sp>
        <p:nvSpPr>
          <p:cNvPr id="58371" name="Content Placeholder 2"/>
          <p:cNvSpPr>
            <a:spLocks noGrp="1"/>
          </p:cNvSpPr>
          <p:nvPr>
            <p:ph idx="1"/>
          </p:nvPr>
        </p:nvSpPr>
        <p:spPr>
          <a:xfrm>
            <a:off x="5481638" y="1339334"/>
            <a:ext cx="4957763" cy="4909066"/>
          </a:xfrm>
        </p:spPr>
        <p:txBody>
          <a:bodyPr>
            <a:normAutofit lnSpcReduction="10000"/>
          </a:bodyPr>
          <a:lstStyle/>
          <a:p>
            <a:pPr marL="342900" indent="-342900">
              <a:buClr>
                <a:schemeClr val="tx2"/>
              </a:buClr>
              <a:buSzPct val="90000"/>
              <a:buFont typeface="Wingdings" pitchFamily="2" charset="2"/>
              <a:buChar char="q"/>
            </a:pPr>
            <a:r>
              <a:rPr lang="en-US" sz="1800" dirty="0">
                <a:solidFill>
                  <a:schemeClr val="tx1"/>
                </a:solidFill>
                <a:latin typeface="Arial" pitchFamily="34" charset="0"/>
                <a:cs typeface="Arial" pitchFamily="34" charset="0"/>
              </a:rPr>
              <a:t>Irregular white, opaque regions</a:t>
            </a:r>
          </a:p>
          <a:p>
            <a:pPr marL="342900" indent="-342900">
              <a:buClr>
                <a:schemeClr val="tx2"/>
              </a:buClr>
              <a:buSzPct val="90000"/>
              <a:buFont typeface="Wingdings" pitchFamily="2" charset="2"/>
              <a:buChar char="q"/>
            </a:pPr>
            <a:r>
              <a:rPr lang="en-US" sz="1800" dirty="0">
                <a:solidFill>
                  <a:schemeClr val="tx1"/>
                </a:solidFill>
                <a:latin typeface="Arial" pitchFamily="34" charset="0"/>
                <a:cs typeface="Arial" pitchFamily="34" charset="0"/>
              </a:rPr>
              <a:t>Usually labial surface of maxillary incisors</a:t>
            </a:r>
          </a:p>
          <a:p>
            <a:pPr marL="342900" indent="-342900">
              <a:buClr>
                <a:schemeClr val="tx2"/>
              </a:buClr>
              <a:buSzPct val="90000"/>
              <a:buNone/>
            </a:pPr>
            <a:r>
              <a:rPr lang="en-US" sz="1800" dirty="0">
                <a:solidFill>
                  <a:schemeClr val="tx1"/>
                </a:solidFill>
                <a:latin typeface="Arial" pitchFamily="34" charset="0"/>
                <a:cs typeface="Arial" pitchFamily="34" charset="0"/>
              </a:rPr>
              <a:t>     -- Behind traumatized or carious </a:t>
            </a:r>
          </a:p>
          <a:p>
            <a:pPr marL="342900" indent="-342900">
              <a:buClr>
                <a:schemeClr val="tx2"/>
              </a:buClr>
              <a:buSzPct val="90000"/>
              <a:buNone/>
            </a:pPr>
            <a:r>
              <a:rPr lang="en-US" sz="1800" dirty="0">
                <a:solidFill>
                  <a:schemeClr val="tx1"/>
                </a:solidFill>
                <a:latin typeface="Arial" pitchFamily="34" charset="0"/>
                <a:cs typeface="Arial" pitchFamily="34" charset="0"/>
              </a:rPr>
              <a:t>         primary teeth</a:t>
            </a:r>
          </a:p>
          <a:p>
            <a:pPr marL="342900" indent="-342900">
              <a:buClr>
                <a:schemeClr val="tx2"/>
              </a:buClr>
              <a:buSzPct val="90000"/>
              <a:buFont typeface="Wingdings" pitchFamily="2" charset="2"/>
              <a:buChar char="q"/>
            </a:pPr>
            <a:r>
              <a:rPr lang="en-US" sz="1800" dirty="0">
                <a:solidFill>
                  <a:schemeClr val="tx1"/>
                </a:solidFill>
                <a:latin typeface="Arial" pitchFamily="34" charset="0"/>
                <a:cs typeface="Arial" pitchFamily="34" charset="0"/>
              </a:rPr>
              <a:t>If 1° is carious: 2° is 2x more likely to have one</a:t>
            </a:r>
          </a:p>
          <a:p>
            <a:pPr marL="342900" indent="-342900">
              <a:buClr>
                <a:schemeClr val="tx2"/>
              </a:buClr>
              <a:buSzPct val="90000"/>
              <a:buFont typeface="Wingdings" pitchFamily="2" charset="2"/>
              <a:buChar char="q"/>
            </a:pPr>
            <a:r>
              <a:rPr lang="en-US" sz="1800" dirty="0">
                <a:solidFill>
                  <a:schemeClr val="tx1"/>
                </a:solidFill>
                <a:latin typeface="Arial" pitchFamily="34" charset="0"/>
                <a:cs typeface="Arial" pitchFamily="34" charset="0"/>
              </a:rPr>
              <a:t>If 1 is extracted (except for trauma): 5x more likely to have one on 2</a:t>
            </a:r>
          </a:p>
          <a:p>
            <a:pPr marL="342900" indent="-342900">
              <a:buClr>
                <a:schemeClr val="tx2"/>
              </a:buClr>
              <a:buSzPct val="90000"/>
              <a:buFont typeface="Wingdings" pitchFamily="2" charset="2"/>
              <a:buChar char="q"/>
            </a:pPr>
            <a:r>
              <a:rPr lang="en-US" sz="1800" dirty="0">
                <a:solidFill>
                  <a:schemeClr val="tx1"/>
                </a:solidFill>
                <a:latin typeface="Arial" pitchFamily="34" charset="0"/>
                <a:cs typeface="Arial" pitchFamily="34" charset="0"/>
              </a:rPr>
              <a:t>Remains white indefinitely</a:t>
            </a:r>
          </a:p>
          <a:p>
            <a:pPr marL="342900" indent="-342900">
              <a:buClr>
                <a:schemeClr val="tx2"/>
              </a:buClr>
              <a:buSzPct val="90000"/>
              <a:buFont typeface="Wingdings" pitchFamily="2" charset="2"/>
              <a:buChar char="q"/>
            </a:pPr>
            <a:endParaRPr lang="en-US" sz="1800" dirty="0">
              <a:solidFill>
                <a:schemeClr val="tx1"/>
              </a:solidFill>
              <a:latin typeface="Arial" pitchFamily="34" charset="0"/>
              <a:cs typeface="Arial" pitchFamily="34" charset="0"/>
            </a:endParaRPr>
          </a:p>
          <a:p>
            <a:pPr marL="342900" indent="-342900">
              <a:buClr>
                <a:schemeClr val="tx2"/>
              </a:buClr>
              <a:buSzPct val="90000"/>
              <a:buFont typeface="Wingdings" pitchFamily="2" charset="2"/>
              <a:buChar char="q"/>
            </a:pPr>
            <a:r>
              <a:rPr lang="en-US" sz="1800" dirty="0">
                <a:solidFill>
                  <a:srgbClr val="FFC000"/>
                </a:solidFill>
                <a:latin typeface="Arial" pitchFamily="34" charset="0"/>
                <a:cs typeface="Arial" pitchFamily="34" charset="0"/>
              </a:rPr>
              <a:t>Diffuse decalcification </a:t>
            </a:r>
            <a:r>
              <a:rPr lang="en-US" sz="1800" dirty="0">
                <a:solidFill>
                  <a:schemeClr val="tx1"/>
                </a:solidFill>
                <a:latin typeface="Arial" pitchFamily="34" charset="0"/>
                <a:cs typeface="Arial" pitchFamily="34" charset="0"/>
              </a:rPr>
              <a:t>shows generalized loss of lucency, with yellow-white color change</a:t>
            </a:r>
          </a:p>
          <a:p>
            <a:pPr marL="342900" indent="-342900">
              <a:buClr>
                <a:schemeClr val="tx2"/>
              </a:buClr>
              <a:buSzPct val="90000"/>
              <a:buNone/>
            </a:pPr>
            <a:r>
              <a:rPr lang="en-US" sz="1800" dirty="0">
                <a:solidFill>
                  <a:schemeClr val="tx1"/>
                </a:solidFill>
                <a:latin typeface="Arial" pitchFamily="34" charset="0"/>
                <a:cs typeface="Arial" pitchFamily="34" charset="0"/>
              </a:rPr>
              <a:t>      -- Cause unknown (soda? Fruit juices?)</a:t>
            </a:r>
          </a:p>
          <a:p>
            <a:pPr marL="342900" indent="-342900">
              <a:buClr>
                <a:schemeClr val="tx2"/>
              </a:buClr>
              <a:buSzPct val="90000"/>
              <a:buNone/>
            </a:pPr>
            <a:r>
              <a:rPr lang="en-US" sz="1800" dirty="0">
                <a:solidFill>
                  <a:schemeClr val="tx1"/>
                </a:solidFill>
                <a:latin typeface="Arial" pitchFamily="34" charset="0"/>
                <a:cs typeface="Arial" pitchFamily="34" charset="0"/>
              </a:rPr>
              <a:t>      -- No erosion of enamel</a:t>
            </a:r>
          </a:p>
          <a:p>
            <a:pPr eaLnBrk="1" hangingPunct="1">
              <a:buClr>
                <a:schemeClr val="tx2"/>
              </a:buClr>
              <a:buSzPct val="90000"/>
              <a:buFont typeface="Wingdings" pitchFamily="2" charset="2"/>
              <a:buChar char="q"/>
            </a:pPr>
            <a:endParaRPr lang="en-US" sz="1800" dirty="0">
              <a:solidFill>
                <a:schemeClr val="tx1"/>
              </a:solidFill>
              <a:latin typeface="Arial" pitchFamily="34" charset="0"/>
              <a:cs typeface="Arial" pitchFamily="34" charset="0"/>
            </a:endParaRPr>
          </a:p>
        </p:txBody>
      </p:sp>
      <p:grpSp>
        <p:nvGrpSpPr>
          <p:cNvPr id="3" name="Group 2"/>
          <p:cNvGrpSpPr/>
          <p:nvPr/>
        </p:nvGrpSpPr>
        <p:grpSpPr>
          <a:xfrm>
            <a:off x="1752600" y="1329707"/>
            <a:ext cx="3672810" cy="4807948"/>
            <a:chOff x="5334000" y="1211852"/>
            <a:chExt cx="3672810" cy="4807948"/>
          </a:xfrm>
        </p:grpSpPr>
        <p:pic>
          <p:nvPicPr>
            <p:cNvPr id="8"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5334000" y="1211852"/>
              <a:ext cx="3657600" cy="2445748"/>
            </a:xfrm>
            <a:prstGeom prst="rect">
              <a:avLst/>
            </a:prstGeom>
            <a:noFill/>
            <a:ln w="9525">
              <a:solidFill>
                <a:schemeClr val="tx2"/>
              </a:solidFill>
              <a:miter lim="800000"/>
              <a:headEnd/>
              <a:tailEnd/>
            </a:ln>
            <a:effectLst/>
          </p:spPr>
        </p:pic>
        <p:pic>
          <p:nvPicPr>
            <p:cNvPr id="9" name="Picture 3" descr="fluorosis2007Johnson.jpg"/>
            <p:cNvPicPr>
              <a:picLocks noChangeAspect="1"/>
            </p:cNvPicPr>
            <p:nvPr/>
          </p:nvPicPr>
          <p:blipFill>
            <a:blip r:embed="rId6" cstate="screen">
              <a:lum bright="-20000"/>
              <a:extLst>
                <a:ext uri="{28A0092B-C50C-407E-A947-70E740481C1C}">
                  <a14:useLocalDpi xmlns:a14="http://schemas.microsoft.com/office/drawing/2010/main"/>
                </a:ext>
              </a:extLst>
            </a:blip>
            <a:srcRect/>
            <a:stretch>
              <a:fillRect/>
            </a:stretch>
          </p:blipFill>
          <p:spPr bwMode="auto">
            <a:xfrm>
              <a:off x="5334000" y="3733800"/>
              <a:ext cx="3672810" cy="2286000"/>
            </a:xfrm>
            <a:prstGeom prst="rect">
              <a:avLst/>
            </a:prstGeom>
            <a:noFill/>
            <a:ln w="9525">
              <a:solidFill>
                <a:schemeClr val="tx2"/>
              </a:solidFill>
              <a:miter lim="800000"/>
              <a:headEnd/>
              <a:tailEnd/>
            </a:ln>
          </p:spPr>
        </p:pic>
        <p:sp>
          <p:nvSpPr>
            <p:cNvPr id="10" name="TextBox 6"/>
            <p:cNvSpPr txBox="1">
              <a:spLocks noChangeArrowheads="1"/>
            </p:cNvSpPr>
            <p:nvPr/>
          </p:nvSpPr>
          <p:spPr bwMode="auto">
            <a:xfrm>
              <a:off x="5410200" y="3319046"/>
              <a:ext cx="35052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a:r>
                <a:rPr lang="en-US" sz="1600" b="1" dirty="0">
                  <a:effectLst>
                    <a:outerShdw blurRad="38100" dist="38100" dir="2700000" algn="tl">
                      <a:srgbClr val="000000">
                        <a:alpha val="43137"/>
                      </a:srgbClr>
                    </a:outerShdw>
                  </a:effectLst>
                </a:rPr>
                <a:t>Spot decalcification</a:t>
              </a:r>
            </a:p>
          </p:txBody>
        </p:sp>
        <p:sp>
          <p:nvSpPr>
            <p:cNvPr id="11" name="TextBox 6"/>
            <p:cNvSpPr txBox="1">
              <a:spLocks noChangeArrowheads="1"/>
            </p:cNvSpPr>
            <p:nvPr/>
          </p:nvSpPr>
          <p:spPr bwMode="auto">
            <a:xfrm>
              <a:off x="5417805" y="5681246"/>
              <a:ext cx="35052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a:r>
                <a:rPr lang="en-US" sz="1600" b="1" dirty="0">
                  <a:effectLst>
                    <a:outerShdw blurRad="38100" dist="38100" dir="2700000" algn="tl">
                      <a:srgbClr val="000000">
                        <a:alpha val="43137"/>
                      </a:srgbClr>
                    </a:outerShdw>
                  </a:effectLst>
                </a:rPr>
                <a:t>Diffuse decalcification</a:t>
              </a:r>
            </a:p>
          </p:txBody>
        </p:sp>
      </p:grpSp>
      <p:sp>
        <p:nvSpPr>
          <p:cNvPr id="13" name="Action Button: Back or Previous 12">
            <a:hlinkClick r:id="" action="ppaction://hlinkshowjump?jump=previousslide" highlightClick="1"/>
          </p:cNvPr>
          <p:cNvSpPr/>
          <p:nvPr/>
        </p:nvSpPr>
        <p:spPr>
          <a:xfrm>
            <a:off x="9525000" y="6419612"/>
            <a:ext cx="457200" cy="274320"/>
          </a:xfrm>
          <a:prstGeom prst="actionButtonBackPrevious">
            <a:avLst/>
          </a:prstGeom>
          <a:solidFill>
            <a:schemeClr val="bg1">
              <a:alpha val="50000"/>
            </a:schemeClr>
          </a:solidFill>
          <a:ln w="12700">
            <a:solidFill>
              <a:schemeClr val="tx1"/>
            </a:solidFill>
          </a:ln>
          <a:scene3d>
            <a:camera prst="orthographicFront"/>
            <a:lightRig rig="threePt" dir="t"/>
          </a:scene3d>
          <a:sp3d prstMaterial="metal">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endParaRPr>
          </a:p>
        </p:txBody>
      </p:sp>
      <p:sp>
        <p:nvSpPr>
          <p:cNvPr id="14" name="Action Button: Forward or Next 13">
            <a:hlinkClick r:id="" action="ppaction://hlinkshowjump?jump=nextslide" highlightClick="1"/>
          </p:cNvPr>
          <p:cNvSpPr/>
          <p:nvPr/>
        </p:nvSpPr>
        <p:spPr>
          <a:xfrm>
            <a:off x="10058400" y="6419612"/>
            <a:ext cx="457200" cy="274320"/>
          </a:xfrm>
          <a:prstGeom prst="actionButtonForwardNext">
            <a:avLst/>
          </a:prstGeom>
          <a:solidFill>
            <a:schemeClr val="bg1">
              <a:alpha val="50000"/>
            </a:schemeClr>
          </a:solidFill>
          <a:ln w="12700">
            <a:solidFill>
              <a:schemeClr val="tx1"/>
            </a:solidFill>
          </a:ln>
          <a:scene3d>
            <a:camera prst="orthographicFront"/>
            <a:lightRig rig="threePt" dir="t"/>
          </a:scene3d>
          <a:sp3d prstMaterial="metal">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endParaRPr>
          </a:p>
        </p:txBody>
      </p:sp>
    </p:spTree>
    <p:custDataLst>
      <p:tags r:id="rId1"/>
    </p:custDataLst>
    <p:extLst>
      <p:ext uri="{BB962C8B-B14F-4D97-AF65-F5344CB8AC3E}">
        <p14:creationId xmlns:p14="http://schemas.microsoft.com/office/powerpoint/2010/main" val="373534248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gsg-1620cPP"/>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57521" y="3666962"/>
            <a:ext cx="3995423" cy="2771701"/>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2057400" y="274638"/>
            <a:ext cx="8305800" cy="715962"/>
          </a:xfrm>
        </p:spPr>
        <p:txBody>
          <a:bodyPr>
            <a:normAutofit fontScale="90000"/>
          </a:bodyPr>
          <a:lstStyle/>
          <a:p>
            <a:pPr>
              <a:defRPr/>
            </a:pPr>
            <a:r>
              <a:rPr lang="en-US" sz="3100" dirty="0">
                <a:latin typeface="Arial" pitchFamily="34" charset="0"/>
                <a:cs typeface="Arial" pitchFamily="34" charset="0"/>
              </a:rPr>
              <a:t>Amelogenesis Imperfecta</a:t>
            </a:r>
            <a:br>
              <a:rPr lang="en-US" dirty="0">
                <a:latin typeface="Arial" pitchFamily="34" charset="0"/>
                <a:cs typeface="Arial" pitchFamily="34" charset="0"/>
              </a:rPr>
            </a:br>
            <a:r>
              <a:rPr lang="en-US" sz="2200" dirty="0">
                <a:latin typeface="Arial" pitchFamily="34" charset="0"/>
                <a:cs typeface="Arial" pitchFamily="34" charset="0"/>
              </a:rPr>
              <a:t>Snow Capped Teeth</a:t>
            </a:r>
          </a:p>
        </p:txBody>
      </p:sp>
      <p:sp>
        <p:nvSpPr>
          <p:cNvPr id="52227" name="Content Placeholder 2"/>
          <p:cNvSpPr>
            <a:spLocks noGrp="1"/>
          </p:cNvSpPr>
          <p:nvPr>
            <p:ph idx="1"/>
          </p:nvPr>
        </p:nvSpPr>
        <p:spPr>
          <a:xfrm>
            <a:off x="5910262" y="1315178"/>
            <a:ext cx="4348162" cy="3810000"/>
          </a:xfrm>
        </p:spPr>
        <p:txBody>
          <a:bodyPr>
            <a:normAutofit fontScale="92500" lnSpcReduction="20000"/>
          </a:bodyPr>
          <a:lstStyle/>
          <a:p>
            <a:pPr marL="400050" indent="-400050">
              <a:buClr>
                <a:schemeClr val="tx1"/>
              </a:buClr>
              <a:buSzPct val="88000"/>
              <a:buFont typeface="Wingdings" pitchFamily="2" charset="2"/>
              <a:buChar char="q"/>
            </a:pPr>
            <a:r>
              <a:rPr lang="en-US" sz="1800" dirty="0">
                <a:solidFill>
                  <a:schemeClr val="tx1"/>
                </a:solidFill>
                <a:latin typeface="Arial" charset="0"/>
                <a:cs typeface="Arial" charset="0"/>
              </a:rPr>
              <a:t> Also called types IIB and IIC</a:t>
            </a:r>
          </a:p>
          <a:p>
            <a:pPr marL="400050" indent="-400050">
              <a:buClr>
                <a:schemeClr val="tx1"/>
              </a:buClr>
              <a:buSzPct val="88000"/>
              <a:buFont typeface="Wingdings" pitchFamily="2" charset="2"/>
              <a:buChar char="q"/>
            </a:pPr>
            <a:r>
              <a:rPr lang="en-US" sz="1800" dirty="0">
                <a:solidFill>
                  <a:schemeClr val="tx1"/>
                </a:solidFill>
                <a:latin typeface="Arial" charset="0"/>
                <a:cs typeface="Arial" charset="0"/>
              </a:rPr>
              <a:t> Hypomature type of AI</a:t>
            </a:r>
          </a:p>
          <a:p>
            <a:pPr marL="400050" indent="-400050">
              <a:buClr>
                <a:schemeClr val="tx1"/>
              </a:buClr>
              <a:buSzPct val="88000"/>
              <a:buFont typeface="Wingdings" pitchFamily="2" charset="2"/>
              <a:buChar char="q"/>
            </a:pPr>
            <a:r>
              <a:rPr lang="en-US" sz="1800" dirty="0">
                <a:solidFill>
                  <a:schemeClr val="tx1"/>
                </a:solidFill>
                <a:latin typeface="Arial" charset="0"/>
                <a:cs typeface="Arial" charset="0"/>
              </a:rPr>
              <a:t> Autosomal dominant</a:t>
            </a:r>
          </a:p>
          <a:p>
            <a:pPr marL="400050" indent="-400050">
              <a:buClr>
                <a:schemeClr val="tx1"/>
              </a:buClr>
              <a:buSzPct val="88000"/>
              <a:buNone/>
            </a:pPr>
            <a:r>
              <a:rPr lang="en-US" sz="1800" dirty="0">
                <a:solidFill>
                  <a:schemeClr val="tx1"/>
                </a:solidFill>
                <a:latin typeface="Arial" charset="0"/>
                <a:cs typeface="Arial" charset="0"/>
              </a:rPr>
              <a:t>      -- Some X-linked	</a:t>
            </a:r>
          </a:p>
          <a:p>
            <a:pPr marL="400050" indent="-400050">
              <a:buClr>
                <a:schemeClr val="tx1"/>
              </a:buClr>
              <a:buSzPct val="88000"/>
              <a:buNone/>
            </a:pPr>
            <a:r>
              <a:rPr lang="en-US" sz="1800" dirty="0">
                <a:solidFill>
                  <a:schemeClr val="tx1"/>
                </a:solidFill>
                <a:latin typeface="Arial" charset="0"/>
                <a:cs typeface="Arial" charset="0"/>
              </a:rPr>
              <a:t>      -- DSPP gene mutations (n = 7)</a:t>
            </a:r>
          </a:p>
          <a:p>
            <a:pPr marL="400050" indent="-400050">
              <a:buClr>
                <a:schemeClr val="tx1"/>
              </a:buClr>
              <a:buSzPct val="88000"/>
              <a:buFont typeface="Wingdings" pitchFamily="2" charset="2"/>
              <a:buChar char="q"/>
            </a:pPr>
            <a:r>
              <a:rPr lang="en-US" sz="1800" dirty="0">
                <a:solidFill>
                  <a:schemeClr val="tx1"/>
                </a:solidFill>
                <a:latin typeface="Arial" charset="0"/>
                <a:cs typeface="Arial" charset="0"/>
              </a:rPr>
              <a:t>No problem, other than esthetics</a:t>
            </a:r>
          </a:p>
          <a:p>
            <a:pPr marL="400050" indent="-400050">
              <a:buClr>
                <a:schemeClr val="tx1"/>
              </a:buClr>
              <a:buSzPct val="88000"/>
              <a:buFont typeface="Wingdings" pitchFamily="2" charset="2"/>
              <a:buChar char="q"/>
            </a:pPr>
            <a:r>
              <a:rPr lang="en-US" sz="1800" dirty="0">
                <a:solidFill>
                  <a:schemeClr val="tx1"/>
                </a:solidFill>
                <a:latin typeface="Arial" charset="0"/>
                <a:cs typeface="Arial" charset="0"/>
              </a:rPr>
              <a:t>Irregular white patches of occlusal and incisal 1/3 of crown</a:t>
            </a:r>
          </a:p>
          <a:p>
            <a:pPr marL="400050" indent="-400050">
              <a:buClr>
                <a:schemeClr val="tx1"/>
              </a:buClr>
              <a:buSzPct val="88000"/>
              <a:buFont typeface="Wingdings" pitchFamily="2" charset="2"/>
              <a:buChar char="q"/>
            </a:pPr>
            <a:r>
              <a:rPr lang="en-US" sz="1800" dirty="0">
                <a:solidFill>
                  <a:schemeClr val="tx1"/>
                </a:solidFill>
                <a:latin typeface="Arial" charset="0"/>
                <a:cs typeface="Arial" charset="0"/>
              </a:rPr>
              <a:t>Looks like “denture dipped in paint”</a:t>
            </a:r>
          </a:p>
          <a:p>
            <a:pPr marL="400050" indent="-400050">
              <a:buClr>
                <a:schemeClr val="tx1"/>
              </a:buClr>
              <a:buSzPct val="88000"/>
              <a:buFont typeface="Wingdings" pitchFamily="2" charset="2"/>
              <a:buChar char="q"/>
            </a:pPr>
            <a:r>
              <a:rPr lang="en-US" sz="1800" dirty="0">
                <a:solidFill>
                  <a:schemeClr val="tx1"/>
                </a:solidFill>
                <a:latin typeface="Arial" charset="0"/>
                <a:cs typeface="Arial" charset="0"/>
              </a:rPr>
              <a:t>Looks like “snow on the mountains”</a:t>
            </a:r>
          </a:p>
          <a:p>
            <a:pPr marL="400050" indent="-400050">
              <a:buClr>
                <a:schemeClr val="tx1"/>
              </a:buClr>
              <a:buSzPct val="88000"/>
              <a:buFont typeface="Wingdings" pitchFamily="2" charset="2"/>
              <a:buChar char="q"/>
            </a:pPr>
            <a:r>
              <a:rPr lang="en-US" sz="1800" dirty="0">
                <a:solidFill>
                  <a:schemeClr val="tx1"/>
                </a:solidFill>
                <a:latin typeface="Arial" charset="0"/>
                <a:cs typeface="Arial" charset="0"/>
              </a:rPr>
              <a:t>Does not get discolored</a:t>
            </a:r>
          </a:p>
          <a:p>
            <a:pPr marL="400050" indent="-400050">
              <a:buClr>
                <a:schemeClr val="tx1"/>
              </a:buClr>
              <a:buSzPct val="88000"/>
              <a:buFont typeface="Wingdings" pitchFamily="2" charset="2"/>
              <a:buChar char="q"/>
            </a:pPr>
            <a:r>
              <a:rPr lang="en-US" sz="1800" dirty="0">
                <a:solidFill>
                  <a:schemeClr val="tx1"/>
                </a:solidFill>
                <a:latin typeface="Arial" charset="0"/>
                <a:cs typeface="Arial" charset="0"/>
              </a:rPr>
              <a:t>Caution: looks a bit like fluorosis</a:t>
            </a:r>
          </a:p>
        </p:txBody>
      </p:sp>
      <p:pic>
        <p:nvPicPr>
          <p:cNvPr id="10" name="Picture 3" descr="W3907-17-47"/>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783455" y="1157703"/>
            <a:ext cx="3969488" cy="2438400"/>
          </a:xfrm>
          <a:prstGeom prst="rect">
            <a:avLst/>
          </a:prstGeom>
          <a:noFill/>
          <a:ln w="9525">
            <a:solidFill>
              <a:schemeClr val="tx1"/>
            </a:solidFill>
            <a:miter lim="800000"/>
            <a:headEnd/>
            <a:tailEnd/>
          </a:ln>
        </p:spPr>
      </p:pic>
      <p:sp>
        <p:nvSpPr>
          <p:cNvPr id="12" name="Action Button: Back or Previous 11">
            <a:hlinkClick r:id="" action="ppaction://hlinkshowjump?jump=previousslide" highlightClick="1"/>
          </p:cNvPr>
          <p:cNvSpPr/>
          <p:nvPr/>
        </p:nvSpPr>
        <p:spPr>
          <a:xfrm>
            <a:off x="9525000" y="6419612"/>
            <a:ext cx="457200" cy="274320"/>
          </a:xfrm>
          <a:prstGeom prst="actionButtonBackPrevious">
            <a:avLst/>
          </a:prstGeom>
          <a:solidFill>
            <a:schemeClr val="bg1">
              <a:alpha val="40000"/>
            </a:schemeClr>
          </a:solidFill>
          <a:ln w="12700">
            <a:solidFill>
              <a:schemeClr val="tx1"/>
            </a:solidFill>
          </a:ln>
          <a:scene3d>
            <a:camera prst="orthographicFront"/>
            <a:lightRig rig="threePt" dir="t"/>
          </a:scene3d>
          <a:sp3d prstMaterial="metal">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endParaRPr>
          </a:p>
        </p:txBody>
      </p:sp>
      <p:sp>
        <p:nvSpPr>
          <p:cNvPr id="13" name="Action Button: Forward or Next 12">
            <a:hlinkClick r:id="" action="ppaction://hlinkshowjump?jump=nextslide" highlightClick="1"/>
          </p:cNvPr>
          <p:cNvSpPr/>
          <p:nvPr/>
        </p:nvSpPr>
        <p:spPr>
          <a:xfrm>
            <a:off x="10058400" y="6419612"/>
            <a:ext cx="457200" cy="274320"/>
          </a:xfrm>
          <a:prstGeom prst="actionButtonForwardNext">
            <a:avLst/>
          </a:prstGeom>
          <a:solidFill>
            <a:schemeClr val="bg1">
              <a:alpha val="40000"/>
            </a:schemeClr>
          </a:solidFill>
          <a:ln w="12700">
            <a:solidFill>
              <a:schemeClr val="tx1"/>
            </a:solidFill>
          </a:ln>
          <a:scene3d>
            <a:camera prst="orthographicFront"/>
            <a:lightRig rig="threePt" dir="t"/>
          </a:scene3d>
          <a:sp3d prstMaterial="metal">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endParaRPr>
          </a:p>
        </p:txBody>
      </p:sp>
    </p:spTree>
    <p:custDataLst>
      <p:tags r:id="rId1"/>
    </p:custDataLst>
    <p:extLst>
      <p:ext uri="{BB962C8B-B14F-4D97-AF65-F5344CB8AC3E}">
        <p14:creationId xmlns:p14="http://schemas.microsoft.com/office/powerpoint/2010/main" val="90578560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350838"/>
            <a:ext cx="8305800" cy="715962"/>
          </a:xfrm>
        </p:spPr>
        <p:txBody>
          <a:bodyPr>
            <a:normAutofit/>
          </a:bodyPr>
          <a:lstStyle/>
          <a:p>
            <a:pPr>
              <a:defRPr/>
            </a:pPr>
            <a:r>
              <a:rPr lang="en-US" dirty="0">
                <a:latin typeface="Arial" pitchFamily="34" charset="0"/>
                <a:cs typeface="Arial" pitchFamily="34" charset="0"/>
              </a:rPr>
              <a:t>Tetracycline Stain</a:t>
            </a:r>
          </a:p>
        </p:txBody>
      </p:sp>
      <p:sp>
        <p:nvSpPr>
          <p:cNvPr id="55299" name="Content Placeholder 2"/>
          <p:cNvSpPr>
            <a:spLocks noGrp="1"/>
          </p:cNvSpPr>
          <p:nvPr>
            <p:ph idx="1"/>
          </p:nvPr>
        </p:nvSpPr>
        <p:spPr>
          <a:xfrm>
            <a:off x="1752600" y="1171575"/>
            <a:ext cx="5117621" cy="3196650"/>
          </a:xfrm>
        </p:spPr>
        <p:txBody>
          <a:bodyPr>
            <a:normAutofit lnSpcReduction="10000"/>
          </a:bodyPr>
          <a:lstStyle/>
          <a:p>
            <a:pPr marL="285750" indent="-285750">
              <a:buClr>
                <a:schemeClr val="tx1"/>
              </a:buClr>
              <a:buSzPct val="85000"/>
              <a:buFont typeface="Wingdings" pitchFamily="2" charset="2"/>
              <a:buChar char="q"/>
            </a:pPr>
            <a:r>
              <a:rPr lang="en-US" sz="1800" dirty="0">
                <a:solidFill>
                  <a:schemeClr val="tx1"/>
                </a:solidFill>
                <a:latin typeface="Arial" pitchFamily="34" charset="0"/>
                <a:cs typeface="Arial" pitchFamily="34" charset="0"/>
              </a:rPr>
              <a:t>From taking tetracycline during tooth </a:t>
            </a:r>
          </a:p>
          <a:p>
            <a:pPr marL="285750" indent="-285750">
              <a:buClr>
                <a:schemeClr val="tx1"/>
              </a:buClr>
              <a:buSzPct val="85000"/>
              <a:buNone/>
            </a:pPr>
            <a:r>
              <a:rPr lang="en-US" sz="1800" dirty="0">
                <a:solidFill>
                  <a:schemeClr val="tx1"/>
                </a:solidFill>
                <a:latin typeface="Arial" pitchFamily="34" charset="0"/>
                <a:cs typeface="Arial" pitchFamily="34" charset="0"/>
              </a:rPr>
              <a:t>     development</a:t>
            </a:r>
          </a:p>
          <a:p>
            <a:pPr marL="285750" indent="-285750">
              <a:buClr>
                <a:schemeClr val="tx1"/>
              </a:buClr>
              <a:buSzPct val="85000"/>
              <a:buFont typeface="Wingdings" pitchFamily="2" charset="2"/>
              <a:buChar char="q"/>
            </a:pPr>
            <a:r>
              <a:rPr lang="en-US" sz="1800" dirty="0">
                <a:solidFill>
                  <a:schemeClr val="tx1"/>
                </a:solidFill>
                <a:latin typeface="Arial" pitchFamily="34" charset="0"/>
                <a:cs typeface="Arial" pitchFamily="34" charset="0"/>
              </a:rPr>
              <a:t>Yellow teeth until oxidation, then gray</a:t>
            </a:r>
          </a:p>
          <a:p>
            <a:pPr marL="285750" indent="-285750">
              <a:buClr>
                <a:schemeClr val="tx1"/>
              </a:buClr>
              <a:buSzPct val="85000"/>
              <a:buFont typeface="Wingdings" pitchFamily="2" charset="2"/>
              <a:buChar char="q"/>
            </a:pPr>
            <a:r>
              <a:rPr lang="en-US" sz="1800" dirty="0">
                <a:solidFill>
                  <a:schemeClr val="tx1"/>
                </a:solidFill>
                <a:latin typeface="Arial" pitchFamily="34" charset="0"/>
                <a:cs typeface="Arial" pitchFamily="34" charset="0"/>
              </a:rPr>
              <a:t>Glows yellow with UV light</a:t>
            </a:r>
          </a:p>
          <a:p>
            <a:pPr marL="285750" indent="-285750">
              <a:buClr>
                <a:schemeClr val="tx1"/>
              </a:buClr>
              <a:buSzPct val="85000"/>
              <a:buFont typeface="Wingdings" pitchFamily="2" charset="2"/>
              <a:buChar char="q"/>
            </a:pPr>
            <a:r>
              <a:rPr lang="en-US" sz="1800" dirty="0">
                <a:solidFill>
                  <a:schemeClr val="tx1"/>
                </a:solidFill>
                <a:latin typeface="Arial" pitchFamily="34" charset="0"/>
                <a:cs typeface="Arial" pitchFamily="34" charset="0"/>
              </a:rPr>
              <a:t>Avoid tetracycline Rx during pregnancy, </a:t>
            </a:r>
          </a:p>
          <a:p>
            <a:pPr marL="285750" indent="-285750">
              <a:buClr>
                <a:schemeClr val="tx1"/>
              </a:buClr>
              <a:buSzPct val="85000"/>
              <a:buNone/>
            </a:pPr>
            <a:r>
              <a:rPr lang="en-US" sz="1800" dirty="0">
                <a:solidFill>
                  <a:schemeClr val="tx1"/>
                </a:solidFill>
                <a:latin typeface="Arial" pitchFamily="34" charset="0"/>
                <a:cs typeface="Arial" pitchFamily="34" charset="0"/>
              </a:rPr>
              <a:t>     up to 8 years of age</a:t>
            </a:r>
          </a:p>
          <a:p>
            <a:pPr marL="285750" indent="-285750">
              <a:buClr>
                <a:schemeClr val="tx1"/>
              </a:buClr>
              <a:buSzPct val="85000"/>
              <a:buFont typeface="Wingdings" pitchFamily="2" charset="2"/>
              <a:buChar char="q"/>
            </a:pPr>
            <a:r>
              <a:rPr lang="en-US" sz="1800" dirty="0">
                <a:solidFill>
                  <a:schemeClr val="tx1"/>
                </a:solidFill>
                <a:latin typeface="Arial" pitchFamily="34" charset="0"/>
                <a:cs typeface="Arial" pitchFamily="34" charset="0"/>
              </a:rPr>
              <a:t>Minocycline hydrochloride is highest risk</a:t>
            </a:r>
          </a:p>
          <a:p>
            <a:pPr marL="285750" indent="-285750">
              <a:buClr>
                <a:schemeClr val="tx1"/>
              </a:buClr>
              <a:buSzPct val="85000"/>
              <a:buFont typeface="Wingdings" pitchFamily="2" charset="2"/>
              <a:buChar char="q"/>
            </a:pPr>
            <a:r>
              <a:rPr lang="en-US" sz="1800" dirty="0">
                <a:solidFill>
                  <a:schemeClr val="tx1"/>
                </a:solidFill>
                <a:latin typeface="Arial" pitchFamily="34" charset="0"/>
                <a:cs typeface="Arial" pitchFamily="34" charset="0"/>
              </a:rPr>
              <a:t>Rx for acne, cystic fibrosis rheumatoid </a:t>
            </a:r>
          </a:p>
          <a:p>
            <a:pPr marL="285750" indent="-285750">
              <a:buClr>
                <a:schemeClr val="tx1"/>
              </a:buClr>
              <a:buSzPct val="85000"/>
              <a:buNone/>
            </a:pPr>
            <a:r>
              <a:rPr lang="en-US" sz="1800" dirty="0">
                <a:solidFill>
                  <a:schemeClr val="tx1"/>
                </a:solidFill>
                <a:latin typeface="Arial" pitchFamily="34" charset="0"/>
                <a:cs typeface="Arial" pitchFamily="34" charset="0"/>
              </a:rPr>
              <a:t>     arthritis</a:t>
            </a:r>
          </a:p>
        </p:txBody>
      </p:sp>
      <p:grpSp>
        <p:nvGrpSpPr>
          <p:cNvPr id="3" name="Group 2"/>
          <p:cNvGrpSpPr/>
          <p:nvPr/>
        </p:nvGrpSpPr>
        <p:grpSpPr>
          <a:xfrm>
            <a:off x="6870220" y="1219201"/>
            <a:ext cx="3492980" cy="4572000"/>
            <a:chOff x="5346220" y="1219200"/>
            <a:chExt cx="3645380" cy="4710011"/>
          </a:xfrm>
        </p:grpSpPr>
        <p:pic>
          <p:nvPicPr>
            <p:cNvPr id="9" name="Picture 3" descr="4-5-16a tetracyclinePP"/>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46221" y="3505200"/>
              <a:ext cx="3645379" cy="2424011"/>
            </a:xfrm>
            <a:prstGeom prst="rect">
              <a:avLst/>
            </a:prstGeom>
            <a:noFill/>
            <a:ln>
              <a:solidFill>
                <a:schemeClr val="tx2"/>
              </a:solidFill>
            </a:ln>
            <a:extLst>
              <a:ext uri="{909E8E84-426E-40dd-AFC4-6F175D3DCCD1}">
                <a14:hiddenFill xmlns:a14="http://schemas.microsoft.com/office/drawing/2010/main" xmlns="">
                  <a:solidFill>
                    <a:srgbClr val="FFFFFF"/>
                  </a:solidFill>
                </a14:hiddenFill>
              </a:ext>
            </a:extLst>
          </p:spPr>
        </p:pic>
        <p:pic>
          <p:nvPicPr>
            <p:cNvPr id="10" name="Picture 4" descr="4-5-18 tetraPP"/>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46221" y="1219200"/>
              <a:ext cx="3645379" cy="2209800"/>
            </a:xfrm>
            <a:prstGeom prst="rect">
              <a:avLst/>
            </a:prstGeom>
            <a:noFill/>
            <a:ln>
              <a:solidFill>
                <a:schemeClr val="tx2"/>
              </a:solidFill>
            </a:ln>
            <a:extLst>
              <a:ext uri="{909E8E84-426E-40dd-AFC4-6F175D3DCCD1}">
                <a14:hiddenFill xmlns:a14="http://schemas.microsoft.com/office/drawing/2010/main" xmlns="">
                  <a:solidFill>
                    <a:srgbClr val="FFFFFF"/>
                  </a:solidFill>
                </a14:hiddenFill>
              </a:ext>
            </a:extLst>
          </p:spPr>
        </p:pic>
        <p:sp>
          <p:nvSpPr>
            <p:cNvPr id="55301" name="TextBox 6"/>
            <p:cNvSpPr txBox="1">
              <a:spLocks noChangeArrowheads="1"/>
            </p:cNvSpPr>
            <p:nvPr/>
          </p:nvSpPr>
          <p:spPr bwMode="auto">
            <a:xfrm>
              <a:off x="5346220" y="2878190"/>
              <a:ext cx="3645379" cy="53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a:r>
                <a:rPr lang="en-US" sz="1400" b="1" dirty="0">
                  <a:effectLst>
                    <a:outerShdw blurRad="38100" dist="38100" dir="2700000" algn="tl">
                      <a:srgbClr val="000000">
                        <a:alpha val="43137"/>
                      </a:srgbClr>
                    </a:outerShdw>
                  </a:effectLst>
                </a:rPr>
                <a:t> Gray incisal portions of teeth show different development stages</a:t>
              </a:r>
            </a:p>
          </p:txBody>
        </p:sp>
      </p:grpSp>
      <p:pic>
        <p:nvPicPr>
          <p:cNvPr id="6147" name="Picture 3"/>
          <p:cNvPicPr>
            <a:picLocks noChangeAspect="1" noChangeArrowheads="1"/>
          </p:cNvPicPr>
          <p:nvPr/>
        </p:nvPicPr>
        <p:blipFill rotWithShape="1">
          <a:blip r:embed="rId6" cstate="screen">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p:blipFill>
        <p:spPr bwMode="auto">
          <a:xfrm>
            <a:off x="3200400" y="4382064"/>
            <a:ext cx="3581400" cy="2323536"/>
          </a:xfrm>
          <a:prstGeom prst="rect">
            <a:avLst/>
          </a:prstGeom>
          <a:noFill/>
          <a:ln w="9525">
            <a:solidFill>
              <a:schemeClr val="tx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TextBox 6"/>
          <p:cNvSpPr txBox="1">
            <a:spLocks noChangeArrowheads="1"/>
          </p:cNvSpPr>
          <p:nvPr/>
        </p:nvSpPr>
        <p:spPr bwMode="auto">
          <a:xfrm>
            <a:off x="3200400" y="4368226"/>
            <a:ext cx="35814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a:r>
              <a:rPr lang="en-US" sz="1600" b="1" dirty="0">
                <a:effectLst>
                  <a:outerShdw blurRad="38100" dist="38100" dir="2700000" algn="tl">
                    <a:srgbClr val="000000">
                      <a:alpha val="43137"/>
                    </a:srgbClr>
                  </a:outerShdw>
                </a:effectLst>
              </a:rPr>
              <a:t>Severe damage results  in</a:t>
            </a:r>
          </a:p>
          <a:p>
            <a:pPr algn="ctr"/>
            <a:r>
              <a:rPr lang="en-US" sz="1600" b="1" dirty="0">
                <a:effectLst>
                  <a:outerShdw blurRad="38100" dist="38100" dir="2700000" algn="tl">
                    <a:srgbClr val="000000">
                      <a:alpha val="43137"/>
                    </a:srgbClr>
                  </a:outerShdw>
                </a:effectLst>
              </a:rPr>
              <a:t>enamel hypoplasia as well</a:t>
            </a:r>
          </a:p>
        </p:txBody>
      </p:sp>
      <p:pic>
        <p:nvPicPr>
          <p:cNvPr id="13" name="Picture 2"/>
          <p:cNvPicPr>
            <a:picLocks noChangeAspect="1" noChangeArrowheads="1"/>
          </p:cNvPicPr>
          <p:nvPr/>
        </p:nvPicPr>
        <p:blipFill>
          <a:blip r:embed="rId8" cstate="screen">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rot="16200000">
            <a:off x="1229473" y="4828994"/>
            <a:ext cx="2323536" cy="1429676"/>
          </a:xfrm>
          <a:prstGeom prst="rect">
            <a:avLst/>
          </a:prstGeom>
          <a:noFill/>
          <a:ln w="9525">
            <a:solidFill>
              <a:schemeClr val="accent1"/>
            </a:solidFill>
            <a:miter lim="800000"/>
            <a:headEnd/>
            <a:tailEnd/>
          </a:ln>
          <a:effectLst/>
        </p:spPr>
      </p:pic>
      <p:sp>
        <p:nvSpPr>
          <p:cNvPr id="14" name="Action Button: Back or Previous 13">
            <a:hlinkClick r:id="" action="ppaction://hlinkshowjump?jump=previousslide" highlightClick="1"/>
          </p:cNvPr>
          <p:cNvSpPr/>
          <p:nvPr/>
        </p:nvSpPr>
        <p:spPr>
          <a:xfrm>
            <a:off x="9525000" y="6419612"/>
            <a:ext cx="457200" cy="274320"/>
          </a:xfrm>
          <a:prstGeom prst="actionButtonBackPrevious">
            <a:avLst/>
          </a:prstGeom>
          <a:solidFill>
            <a:schemeClr val="bg1">
              <a:alpha val="40000"/>
            </a:schemeClr>
          </a:solidFill>
          <a:ln w="12700">
            <a:solidFill>
              <a:schemeClr val="tx1"/>
            </a:solidFill>
          </a:ln>
          <a:scene3d>
            <a:camera prst="orthographicFront"/>
            <a:lightRig rig="threePt" dir="t"/>
          </a:scene3d>
          <a:sp3d prstMaterial="metal">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endParaRPr>
          </a:p>
        </p:txBody>
      </p:sp>
      <p:sp>
        <p:nvSpPr>
          <p:cNvPr id="15" name="Action Button: Forward or Next 14">
            <a:hlinkClick r:id="" action="ppaction://hlinkshowjump?jump=nextslide" highlightClick="1"/>
          </p:cNvPr>
          <p:cNvSpPr/>
          <p:nvPr/>
        </p:nvSpPr>
        <p:spPr>
          <a:xfrm>
            <a:off x="10058400" y="6419612"/>
            <a:ext cx="457200" cy="274320"/>
          </a:xfrm>
          <a:prstGeom prst="actionButtonForwardNext">
            <a:avLst/>
          </a:prstGeom>
          <a:solidFill>
            <a:schemeClr val="bg1">
              <a:alpha val="40000"/>
            </a:schemeClr>
          </a:solidFill>
          <a:ln w="12700">
            <a:solidFill>
              <a:schemeClr val="tx1"/>
            </a:solidFill>
          </a:ln>
          <a:scene3d>
            <a:camera prst="orthographicFront"/>
            <a:lightRig rig="threePt" dir="t"/>
          </a:scene3d>
          <a:sp3d prstMaterial="metal">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endParaRPr>
          </a:p>
        </p:txBody>
      </p:sp>
    </p:spTree>
    <p:custDataLst>
      <p:tags r:id="rId1"/>
    </p:custDataLst>
    <p:extLst>
      <p:ext uri="{BB962C8B-B14F-4D97-AF65-F5344CB8AC3E}">
        <p14:creationId xmlns:p14="http://schemas.microsoft.com/office/powerpoint/2010/main" val="132178631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4-5-11c tetracyclinePP"/>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09155" y="1329520"/>
            <a:ext cx="3505200" cy="2274207"/>
          </a:xfrm>
          <a:prstGeom prst="rect">
            <a:avLst/>
          </a:prstGeom>
          <a:noFill/>
          <a:ln>
            <a:solidFill>
              <a:schemeClr val="tx2"/>
            </a:solidFill>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2057400" y="350838"/>
            <a:ext cx="8305800" cy="715962"/>
          </a:xfrm>
        </p:spPr>
        <p:txBody>
          <a:bodyPr>
            <a:normAutofit/>
          </a:bodyPr>
          <a:lstStyle/>
          <a:p>
            <a:pPr>
              <a:defRPr/>
            </a:pPr>
            <a:r>
              <a:rPr lang="en-US" dirty="0">
                <a:latin typeface="Arial" pitchFamily="34" charset="0"/>
                <a:cs typeface="Arial" pitchFamily="34" charset="0"/>
              </a:rPr>
              <a:t>Tetracycline Stain</a:t>
            </a:r>
          </a:p>
        </p:txBody>
      </p:sp>
      <p:sp>
        <p:nvSpPr>
          <p:cNvPr id="55301" name="TextBox 6"/>
          <p:cNvSpPr txBox="1">
            <a:spLocks noChangeArrowheads="1"/>
          </p:cNvSpPr>
          <p:nvPr/>
        </p:nvSpPr>
        <p:spPr bwMode="auto">
          <a:xfrm>
            <a:off x="5245860" y="1752601"/>
            <a:ext cx="2179182"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r>
              <a:rPr lang="en-US" sz="1600" dirty="0"/>
              <a:t> Gray anterior and yellow posterior staining in lifetime tetracycline user with cystic fibrosis</a:t>
            </a:r>
          </a:p>
        </p:txBody>
      </p:sp>
      <p:pic>
        <p:nvPicPr>
          <p:cNvPr id="614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34029" y="1371601"/>
            <a:ext cx="2817312" cy="4181539"/>
          </a:xfrm>
          <a:prstGeom prst="rect">
            <a:avLst/>
          </a:prstGeom>
          <a:noFill/>
          <a:ln w="9525">
            <a:solidFill>
              <a:schemeClr val="tx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6" cstate="screen">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1709154" y="3691720"/>
            <a:ext cx="3505202" cy="2558798"/>
          </a:xfrm>
          <a:prstGeom prst="rect">
            <a:avLst/>
          </a:prstGeom>
          <a:noFill/>
          <a:ln w="9525">
            <a:solidFill>
              <a:schemeClr val="tx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TextBox 6"/>
          <p:cNvSpPr txBox="1">
            <a:spLocks noChangeArrowheads="1"/>
          </p:cNvSpPr>
          <p:nvPr/>
        </p:nvSpPr>
        <p:spPr bwMode="auto">
          <a:xfrm>
            <a:off x="7620001" y="4475921"/>
            <a:ext cx="2907541"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a:r>
              <a:rPr lang="en-US" sz="1600" b="1" dirty="0">
                <a:effectLst>
                  <a:outerShdw blurRad="38100" dist="38100" dir="2700000" algn="tl">
                    <a:srgbClr val="000000">
                      <a:alpha val="43137"/>
                    </a:srgbClr>
                  </a:outerShdw>
                </a:effectLst>
              </a:rPr>
              <a:t>Yellow fluorescence of tetracycline is seen in linear pattern (here given at 4 different times)</a:t>
            </a:r>
          </a:p>
        </p:txBody>
      </p:sp>
      <p:sp>
        <p:nvSpPr>
          <p:cNvPr id="14" name="TextBox 6"/>
          <p:cNvSpPr txBox="1">
            <a:spLocks noChangeArrowheads="1"/>
          </p:cNvSpPr>
          <p:nvPr/>
        </p:nvSpPr>
        <p:spPr bwMode="auto">
          <a:xfrm>
            <a:off x="5331443" y="4443177"/>
            <a:ext cx="2288558"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r>
              <a:rPr lang="en-US" sz="1600" dirty="0"/>
              <a:t> Gray primary teeth and normal secondary teeth (formed after tetracycline treatment</a:t>
            </a:r>
          </a:p>
        </p:txBody>
      </p:sp>
      <p:sp>
        <p:nvSpPr>
          <p:cNvPr id="11" name="Action Button: Back or Previous 10">
            <a:hlinkClick r:id="" action="ppaction://hlinkshowjump?jump=previousslide" highlightClick="1"/>
          </p:cNvPr>
          <p:cNvSpPr/>
          <p:nvPr/>
        </p:nvSpPr>
        <p:spPr>
          <a:xfrm>
            <a:off x="9525000" y="6419612"/>
            <a:ext cx="457200" cy="274320"/>
          </a:xfrm>
          <a:prstGeom prst="actionButtonBackPrevious">
            <a:avLst/>
          </a:prstGeom>
          <a:solidFill>
            <a:schemeClr val="bg1">
              <a:alpha val="40000"/>
            </a:schemeClr>
          </a:solidFill>
          <a:ln w="12700">
            <a:solidFill>
              <a:schemeClr val="tx1"/>
            </a:solidFill>
          </a:ln>
          <a:scene3d>
            <a:camera prst="orthographicFront"/>
            <a:lightRig rig="threePt" dir="t"/>
          </a:scene3d>
          <a:sp3d prstMaterial="metal">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endParaRPr>
          </a:p>
        </p:txBody>
      </p:sp>
      <p:sp>
        <p:nvSpPr>
          <p:cNvPr id="12" name="Action Button: Forward or Next 11">
            <a:hlinkClick r:id="" action="ppaction://hlinkshowjump?jump=nextslide" highlightClick="1"/>
          </p:cNvPr>
          <p:cNvSpPr/>
          <p:nvPr/>
        </p:nvSpPr>
        <p:spPr>
          <a:xfrm>
            <a:off x="10058400" y="6419612"/>
            <a:ext cx="457200" cy="274320"/>
          </a:xfrm>
          <a:prstGeom prst="actionButtonForwardNext">
            <a:avLst/>
          </a:prstGeom>
          <a:solidFill>
            <a:schemeClr val="bg1">
              <a:alpha val="40000"/>
            </a:schemeClr>
          </a:solidFill>
          <a:ln w="12700">
            <a:solidFill>
              <a:schemeClr val="tx1"/>
            </a:solidFill>
          </a:ln>
          <a:scene3d>
            <a:camera prst="orthographicFront"/>
            <a:lightRig rig="threePt" dir="t"/>
          </a:scene3d>
          <a:sp3d prstMaterial="metal">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endParaRPr>
          </a:p>
        </p:txBody>
      </p:sp>
    </p:spTree>
    <p:custDataLst>
      <p:tags r:id="rId1"/>
    </p:custDataLst>
    <p:extLst>
      <p:ext uri="{BB962C8B-B14F-4D97-AF65-F5344CB8AC3E}">
        <p14:creationId xmlns:p14="http://schemas.microsoft.com/office/powerpoint/2010/main" val="263701290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8" name="Rectangle 2"/>
          <p:cNvSpPr>
            <a:spLocks noGrp="1" noRot="1" noChangeArrowheads="1"/>
          </p:cNvSpPr>
          <p:nvPr>
            <p:ph type="title"/>
          </p:nvPr>
        </p:nvSpPr>
        <p:spPr>
          <a:xfrm>
            <a:off x="1981200" y="304800"/>
            <a:ext cx="8229600" cy="838200"/>
          </a:xfrm>
          <a:noFill/>
          <a:ln>
            <a:noFill/>
          </a:ln>
        </p:spPr>
        <p:txBody>
          <a:bodyPr/>
          <a:lstStyle/>
          <a:p>
            <a:pPr eaLnBrk="1" hangingPunct="1">
              <a:defRPr/>
            </a:pPr>
            <a:r>
              <a:rPr lang="en-US" dirty="0">
                <a:latin typeface="Arial" charset="0"/>
              </a:rPr>
              <a:t>Toothbrush Abrasion</a:t>
            </a:r>
          </a:p>
        </p:txBody>
      </p:sp>
      <p:grpSp>
        <p:nvGrpSpPr>
          <p:cNvPr id="2" name="Group 1"/>
          <p:cNvGrpSpPr/>
          <p:nvPr/>
        </p:nvGrpSpPr>
        <p:grpSpPr>
          <a:xfrm>
            <a:off x="1752600" y="1371600"/>
            <a:ext cx="8534400" cy="5029200"/>
            <a:chOff x="152400" y="1295400"/>
            <a:chExt cx="8839200" cy="5233988"/>
          </a:xfrm>
        </p:grpSpPr>
        <p:pic>
          <p:nvPicPr>
            <p:cNvPr id="4" name="Picture 3" descr="Abrasion2007CDJohnso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1322388"/>
              <a:ext cx="3352800" cy="2182812"/>
            </a:xfrm>
            <a:prstGeom prst="rect">
              <a:avLst/>
            </a:prstGeom>
            <a:ln>
              <a:solidFill>
                <a:schemeClr val="tx1"/>
              </a:solidFill>
            </a:ln>
          </p:spPr>
        </p:pic>
        <p:pic>
          <p:nvPicPr>
            <p:cNvPr id="6" name="Picture 5" descr="Abrasion2007CDJohnson6.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67200" y="1295400"/>
              <a:ext cx="4724400" cy="3076575"/>
            </a:xfrm>
            <a:prstGeom prst="rect">
              <a:avLst/>
            </a:prstGeom>
            <a:ln>
              <a:solidFill>
                <a:schemeClr val="tx1"/>
              </a:solidFill>
            </a:ln>
          </p:spPr>
        </p:pic>
        <p:pic>
          <p:nvPicPr>
            <p:cNvPr id="7" name="Picture 6" descr="Abrasion2007CDJohnson7.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2400" y="3600450"/>
              <a:ext cx="4495800" cy="2928938"/>
            </a:xfrm>
            <a:prstGeom prst="rect">
              <a:avLst/>
            </a:prstGeom>
            <a:ln>
              <a:solidFill>
                <a:schemeClr val="tx1"/>
              </a:solidFill>
            </a:ln>
          </p:spPr>
        </p:pic>
      </p:grpSp>
    </p:spTree>
    <p:extLst>
      <p:ext uri="{BB962C8B-B14F-4D97-AF65-F5344CB8AC3E}">
        <p14:creationId xmlns:p14="http://schemas.microsoft.com/office/powerpoint/2010/main" val="30886990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76200"/>
            <a:ext cx="7010400" cy="1143000"/>
          </a:xfrm>
          <a:noFill/>
          <a:ln w="12700">
            <a:noFill/>
          </a:ln>
        </p:spPr>
        <p:txBody>
          <a:bodyPr>
            <a:normAutofit/>
          </a:bodyPr>
          <a:lstStyle/>
          <a:p>
            <a:pPr>
              <a:defRPr/>
            </a:pPr>
            <a:r>
              <a:rPr lang="en-US" dirty="0">
                <a:latin typeface="Arial" pitchFamily="34" charset="0"/>
                <a:cs typeface="Arial" pitchFamily="34" charset="0"/>
              </a:rPr>
              <a:t>Abrasion from Malocclusion</a:t>
            </a:r>
          </a:p>
        </p:txBody>
      </p:sp>
      <p:sp>
        <p:nvSpPr>
          <p:cNvPr id="76803" name="TextBox 3"/>
          <p:cNvSpPr txBox="1">
            <a:spLocks noChangeArrowheads="1"/>
          </p:cNvSpPr>
          <p:nvPr/>
        </p:nvSpPr>
        <p:spPr bwMode="auto">
          <a:xfrm>
            <a:off x="1524000" y="-38894"/>
            <a:ext cx="2032000" cy="230188"/>
          </a:xfrm>
          <a:prstGeom prst="rect">
            <a:avLst/>
          </a:prstGeom>
          <a:noFill/>
          <a:ln w="9525">
            <a:noFill/>
            <a:miter lim="800000"/>
            <a:headEnd/>
            <a:tailEnd/>
          </a:ln>
        </p:spPr>
        <p:txBody>
          <a:bodyPr wrap="none">
            <a:spAutoFit/>
          </a:bodyPr>
          <a:lstStyle/>
          <a:p>
            <a:r>
              <a:rPr lang="en-US" sz="900" dirty="0">
                <a:latin typeface="Arial" charset="0"/>
                <a:cs typeface="Arial" charset="0"/>
              </a:rPr>
              <a:t>Photo(s): Dr. C.D. Johnson, UTHDB</a:t>
            </a:r>
          </a:p>
        </p:txBody>
      </p:sp>
      <p:pic>
        <p:nvPicPr>
          <p:cNvPr id="76804" name="Picture 4" descr="Copy of 111218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90800" y="1447800"/>
            <a:ext cx="6934200" cy="451485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45796352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81200" y="76200"/>
            <a:ext cx="8229600" cy="1066800"/>
          </a:xfrm>
        </p:spPr>
        <p:txBody>
          <a:bodyPr>
            <a:normAutofit/>
          </a:bodyPr>
          <a:lstStyle/>
          <a:p>
            <a:pPr algn="ctr"/>
            <a:r>
              <a:rPr lang="en-US" dirty="0">
                <a:latin typeface="Arial" pitchFamily="34" charset="0"/>
                <a:cs typeface="Arial" pitchFamily="34" charset="0"/>
              </a:rPr>
              <a:t>Denture Stomatitis</a:t>
            </a:r>
            <a:br>
              <a:rPr lang="en-US" dirty="0">
                <a:solidFill>
                  <a:srgbClr val="FFC000"/>
                </a:solidFill>
                <a:effectLst/>
                <a:latin typeface="Arial" pitchFamily="34" charset="0"/>
                <a:cs typeface="Arial" pitchFamily="34" charset="0"/>
              </a:rPr>
            </a:br>
            <a:r>
              <a:rPr lang="en-US" sz="2000" dirty="0">
                <a:latin typeface="Arial" pitchFamily="34" charset="0"/>
                <a:cs typeface="Arial" pitchFamily="34" charset="0"/>
              </a:rPr>
              <a:t>Denture Sore Mouth</a:t>
            </a:r>
            <a:endParaRPr lang="en-US" sz="2000" dirty="0">
              <a:solidFill>
                <a:srgbClr val="FFC000"/>
              </a:solidFill>
              <a:effectLst/>
              <a:latin typeface="Arial" pitchFamily="34" charset="0"/>
              <a:cs typeface="Arial" pitchFamily="34" charset="0"/>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33488" y="1828800"/>
            <a:ext cx="3157713" cy="18288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67400" y="1143001"/>
            <a:ext cx="4269573" cy="277447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5"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828801" y="3733801"/>
            <a:ext cx="4231077" cy="2661501"/>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6096000" y="4038601"/>
            <a:ext cx="3942362" cy="1200329"/>
          </a:xfrm>
          <a:prstGeom prst="rect">
            <a:avLst/>
          </a:prstGeom>
          <a:noFill/>
        </p:spPr>
        <p:txBody>
          <a:bodyPr wrap="square" rtlCol="0">
            <a:spAutoFit/>
          </a:bodyPr>
          <a:lstStyle/>
          <a:p>
            <a:pPr marL="285750" indent="-285750">
              <a:buSzPct val="84000"/>
              <a:buFont typeface="Wingdings" panose="05000000000000000000" pitchFamily="2" charset="2"/>
              <a:buChar char="q"/>
            </a:pPr>
            <a:r>
              <a:rPr lang="en-US" dirty="0">
                <a:latin typeface="+mn-lt"/>
              </a:rPr>
              <a:t>Mild trauma (loose denture) </a:t>
            </a:r>
          </a:p>
          <a:p>
            <a:pPr marL="285750" indent="-285750">
              <a:buSzPct val="84000"/>
              <a:buFont typeface="Wingdings" panose="05000000000000000000" pitchFamily="2" charset="2"/>
              <a:buChar char="q"/>
            </a:pPr>
            <a:r>
              <a:rPr lang="en-US" dirty="0">
                <a:latin typeface="+mn-lt"/>
              </a:rPr>
              <a:t>Lack of aeration (never taking out)</a:t>
            </a:r>
          </a:p>
          <a:p>
            <a:pPr marL="285750" indent="-285750">
              <a:buSzPct val="84000"/>
              <a:buFont typeface="Wingdings" panose="05000000000000000000" pitchFamily="2" charset="2"/>
              <a:buChar char="q"/>
            </a:pPr>
            <a:r>
              <a:rPr lang="en-US" dirty="0">
                <a:latin typeface="+mn-lt"/>
              </a:rPr>
              <a:t>Bacterial inflammation</a:t>
            </a:r>
          </a:p>
          <a:p>
            <a:pPr marL="285750" indent="-285750">
              <a:buSzPct val="84000"/>
              <a:buFont typeface="Wingdings" panose="05000000000000000000" pitchFamily="2" charset="2"/>
              <a:buChar char="q"/>
            </a:pPr>
            <a:r>
              <a:rPr lang="en-US" dirty="0">
                <a:latin typeface="+mn-lt"/>
              </a:rPr>
              <a:t>Atrophic candidiasis </a:t>
            </a:r>
          </a:p>
        </p:txBody>
      </p:sp>
    </p:spTree>
    <p:extLst>
      <p:ext uri="{BB962C8B-B14F-4D97-AF65-F5344CB8AC3E}">
        <p14:creationId xmlns:p14="http://schemas.microsoft.com/office/powerpoint/2010/main" val="237229521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82" name="Rectangle 2"/>
          <p:cNvSpPr>
            <a:spLocks noGrp="1" noRot="1" noChangeArrowheads="1"/>
          </p:cNvSpPr>
          <p:nvPr>
            <p:ph type="title"/>
          </p:nvPr>
        </p:nvSpPr>
        <p:spPr>
          <a:xfrm>
            <a:off x="4000500" y="0"/>
            <a:ext cx="4191000" cy="838200"/>
          </a:xfrm>
          <a:noFill/>
          <a:ln>
            <a:noFill/>
          </a:ln>
        </p:spPr>
        <p:txBody>
          <a:bodyPr>
            <a:normAutofit/>
          </a:bodyPr>
          <a:lstStyle/>
          <a:p>
            <a:pPr>
              <a:defRPr/>
            </a:pPr>
            <a:r>
              <a:rPr lang="en-US" dirty="0">
                <a:latin typeface="Arial" pitchFamily="34" charset="0"/>
              </a:rPr>
              <a:t>Lichenoid Reaction</a:t>
            </a:r>
          </a:p>
        </p:txBody>
      </p:sp>
      <p:pic>
        <p:nvPicPr>
          <p:cNvPr id="122883" name="Picture 3" descr="LPfromAldometESTOP231PP"/>
          <p:cNvPicPr>
            <a:picLocks noGrp="1" noChangeAspect="1" noChangeArrowheads="1"/>
          </p:cNvPicPr>
          <p:nvPr>
            <p:ph sz="half" idx="1"/>
          </p:nvPr>
        </p:nvPicPr>
        <p:blipFill>
          <a:blip r:embed="rId3" cstate="screen">
            <a:lum bright="-12000"/>
            <a:extLst>
              <a:ext uri="{28A0092B-C50C-407E-A947-70E740481C1C}">
                <a14:useLocalDpi xmlns:a14="http://schemas.microsoft.com/office/drawing/2010/main"/>
              </a:ext>
            </a:extLst>
          </a:blip>
          <a:srcRect/>
          <a:stretch>
            <a:fillRect/>
          </a:stretch>
        </p:blipFill>
        <p:spPr>
          <a:xfrm>
            <a:off x="6400800" y="1145857"/>
            <a:ext cx="3352800" cy="2658666"/>
          </a:xfrm>
          <a:noFill/>
          <a:ln>
            <a:solidFill>
              <a:schemeClr val="tx2"/>
            </a:solidFill>
          </a:ln>
        </p:spPr>
      </p:pic>
      <p:pic>
        <p:nvPicPr>
          <p:cNvPr id="122884" name="Picture 4" descr="Bouquot34"/>
          <p:cNvPicPr>
            <a:picLocks noChangeAspect="1" noChangeArrowheads="1"/>
          </p:cNvPicPr>
          <p:nvPr/>
        </p:nvPicPr>
        <p:blipFill>
          <a:blip r:embed="rId4" cstate="screen">
            <a:lum bright="-6000"/>
            <a:extLst>
              <a:ext uri="{28A0092B-C50C-407E-A947-70E740481C1C}">
                <a14:useLocalDpi xmlns:a14="http://schemas.microsoft.com/office/drawing/2010/main"/>
              </a:ext>
            </a:extLst>
          </a:blip>
          <a:srcRect/>
          <a:stretch>
            <a:fillRect/>
          </a:stretch>
        </p:blipFill>
        <p:spPr bwMode="auto">
          <a:xfrm>
            <a:off x="6400800" y="3886200"/>
            <a:ext cx="3352800" cy="2450206"/>
          </a:xfrm>
          <a:prstGeom prst="rect">
            <a:avLst/>
          </a:prstGeom>
          <a:noFill/>
          <a:ln w="9525">
            <a:solidFill>
              <a:schemeClr val="tx2"/>
            </a:solidFill>
            <a:miter lim="800000"/>
            <a:headEnd/>
            <a:tailEnd/>
          </a:ln>
        </p:spPr>
      </p:pic>
      <p:pic>
        <p:nvPicPr>
          <p:cNvPr id="122885" name="Picture 5" descr="Bouquot35"/>
          <p:cNvPicPr>
            <a:picLocks noChangeAspect="1" noChangeArrowheads="1"/>
          </p:cNvPicPr>
          <p:nvPr/>
        </p:nvPicPr>
        <p:blipFill>
          <a:blip r:embed="rId5" cstate="screen">
            <a:lum bright="-12000"/>
            <a:extLst>
              <a:ext uri="{28A0092B-C50C-407E-A947-70E740481C1C}">
                <a14:useLocalDpi xmlns:a14="http://schemas.microsoft.com/office/drawing/2010/main"/>
              </a:ext>
            </a:extLst>
          </a:blip>
          <a:srcRect/>
          <a:stretch>
            <a:fillRect/>
          </a:stretch>
        </p:blipFill>
        <p:spPr bwMode="auto">
          <a:xfrm>
            <a:off x="2434921" y="3886201"/>
            <a:ext cx="3857352" cy="2450206"/>
          </a:xfrm>
          <a:prstGeom prst="rect">
            <a:avLst/>
          </a:prstGeom>
          <a:noFill/>
          <a:ln w="9525">
            <a:solidFill>
              <a:schemeClr val="tx2"/>
            </a:solidFill>
            <a:miter lim="800000"/>
            <a:headEnd/>
            <a:tailEnd/>
          </a:ln>
        </p:spPr>
      </p:pic>
      <p:sp>
        <p:nvSpPr>
          <p:cNvPr id="122886" name="Text Box 6"/>
          <p:cNvSpPr txBox="1">
            <a:spLocks noChangeArrowheads="1"/>
          </p:cNvSpPr>
          <p:nvPr/>
        </p:nvSpPr>
        <p:spPr bwMode="auto">
          <a:xfrm>
            <a:off x="2362200" y="1219201"/>
            <a:ext cx="4038600" cy="2585323"/>
          </a:xfrm>
          <a:prstGeom prst="rect">
            <a:avLst/>
          </a:prstGeom>
          <a:noFill/>
          <a:ln w="9525">
            <a:noFill/>
            <a:miter lim="800000"/>
            <a:headEnd/>
            <a:tailEnd/>
          </a:ln>
        </p:spPr>
        <p:txBody>
          <a:bodyPr>
            <a:spAutoFit/>
          </a:bodyPr>
          <a:lstStyle/>
          <a:p>
            <a:pPr marL="285750" indent="-285750">
              <a:buClr>
                <a:schemeClr val="tx1"/>
              </a:buClr>
              <a:buSzPct val="89000"/>
              <a:buFont typeface="Wingdings" panose="05000000000000000000" pitchFamily="2" charset="2"/>
              <a:buChar char="q"/>
            </a:pPr>
            <a:r>
              <a:rPr lang="en-US" dirty="0">
                <a:latin typeface="Arial" pitchFamily="34" charset="0"/>
              </a:rPr>
              <a:t>  Topical allergic reaction</a:t>
            </a:r>
          </a:p>
          <a:p>
            <a:pPr marL="285750" indent="-285750">
              <a:buClr>
                <a:schemeClr val="tx1"/>
              </a:buClr>
              <a:buSzPct val="89000"/>
              <a:buFont typeface="Wingdings" panose="05000000000000000000" pitchFamily="2" charset="2"/>
              <a:buChar char="q"/>
            </a:pPr>
            <a:r>
              <a:rPr lang="en-US" dirty="0">
                <a:latin typeface="Arial" pitchFamily="34" charset="0"/>
              </a:rPr>
              <a:t>  To cinnamon, mint, peppers</a:t>
            </a:r>
          </a:p>
          <a:p>
            <a:pPr marL="285750" indent="-285750">
              <a:buClr>
                <a:schemeClr val="tx1"/>
              </a:buClr>
              <a:buSzPct val="89000"/>
              <a:buFont typeface="Wingdings" panose="05000000000000000000" pitchFamily="2" charset="2"/>
              <a:buChar char="q"/>
            </a:pPr>
            <a:r>
              <a:rPr lang="en-US" dirty="0">
                <a:latin typeface="Arial" pitchFamily="34" charset="0"/>
              </a:rPr>
              <a:t>  To dental materials</a:t>
            </a:r>
          </a:p>
          <a:p>
            <a:pPr>
              <a:buClr>
                <a:schemeClr val="tx1"/>
              </a:buClr>
              <a:buSzPct val="89000"/>
            </a:pPr>
            <a:r>
              <a:rPr lang="en-US" dirty="0">
                <a:latin typeface="Arial" pitchFamily="34" charset="0"/>
              </a:rPr>
              <a:t>       -- Especially amalgam</a:t>
            </a:r>
          </a:p>
          <a:p>
            <a:pPr marL="285750" indent="-285750">
              <a:buClr>
                <a:schemeClr val="tx1"/>
              </a:buClr>
              <a:buSzPct val="89000"/>
              <a:buFont typeface="Wingdings" panose="05000000000000000000" pitchFamily="2" charset="2"/>
              <a:buChar char="q"/>
            </a:pPr>
            <a:r>
              <a:rPr lang="en-US" dirty="0">
                <a:latin typeface="Arial" pitchFamily="34" charset="0"/>
              </a:rPr>
              <a:t>  To systemic medications</a:t>
            </a:r>
          </a:p>
          <a:p>
            <a:pPr marL="285750" indent="-285750">
              <a:buClr>
                <a:schemeClr val="tx1"/>
              </a:buClr>
              <a:buSzPct val="89000"/>
              <a:buFont typeface="Wingdings" panose="05000000000000000000" pitchFamily="2" charset="2"/>
              <a:buChar char="q"/>
            </a:pPr>
            <a:r>
              <a:rPr lang="en-US" dirty="0">
                <a:latin typeface="Arial" pitchFamily="34" charset="0"/>
              </a:rPr>
              <a:t>  Usually localized</a:t>
            </a:r>
          </a:p>
          <a:p>
            <a:pPr marL="285750" indent="-285750">
              <a:buClr>
                <a:schemeClr val="tx1"/>
              </a:buClr>
              <a:buSzPct val="89000"/>
              <a:buFont typeface="Wingdings" panose="05000000000000000000" pitchFamily="2" charset="2"/>
              <a:buChar char="q"/>
            </a:pPr>
            <a:r>
              <a:rPr lang="en-US" dirty="0">
                <a:latin typeface="Arial" pitchFamily="34" charset="0"/>
              </a:rPr>
              <a:t>  Usually blisters, erythema</a:t>
            </a:r>
          </a:p>
          <a:p>
            <a:pPr marL="285750" indent="-285750">
              <a:buClr>
                <a:schemeClr val="tx1"/>
              </a:buClr>
              <a:buSzPct val="89000"/>
              <a:buFont typeface="Wingdings" panose="05000000000000000000" pitchFamily="2" charset="2"/>
              <a:buChar char="q"/>
            </a:pPr>
            <a:r>
              <a:rPr lang="en-US" dirty="0">
                <a:latin typeface="Arial" pitchFamily="34" charset="0"/>
              </a:rPr>
              <a:t>  Usually disappears after </a:t>
            </a:r>
          </a:p>
          <a:p>
            <a:pPr>
              <a:buClr>
                <a:schemeClr val="tx1"/>
              </a:buClr>
              <a:buSzPct val="89000"/>
            </a:pPr>
            <a:r>
              <a:rPr lang="en-US" dirty="0">
                <a:latin typeface="Arial" pitchFamily="34" charset="0"/>
              </a:rPr>
              <a:t>      removal of foreign material</a:t>
            </a:r>
          </a:p>
        </p:txBody>
      </p:sp>
    </p:spTree>
    <p:extLst>
      <p:ext uri="{BB962C8B-B14F-4D97-AF65-F5344CB8AC3E}">
        <p14:creationId xmlns:p14="http://schemas.microsoft.com/office/powerpoint/2010/main" val="258125392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0" y="145987"/>
            <a:ext cx="6400800" cy="838200"/>
          </a:xfrm>
        </p:spPr>
        <p:txBody>
          <a:bodyPr>
            <a:noAutofit/>
            <a:scene3d>
              <a:camera prst="orthographicFront"/>
              <a:lightRig rig="threePt" dir="t"/>
            </a:scene3d>
            <a:sp3d extrusionH="57150">
              <a:bevelT w="38100" h="38100" prst="angle"/>
              <a:bevelB w="38100" h="38100" prst="angle"/>
            </a:sp3d>
          </a:bodyPr>
          <a:lstStyle/>
          <a:p>
            <a:pPr algn="ctr"/>
            <a:r>
              <a:rPr lang="en-US" b="1" dirty="0">
                <a:solidFill>
                  <a:schemeClr val="tx1"/>
                </a:solidFill>
                <a:effectLst>
                  <a:outerShdw blurRad="38100" dist="38100" dir="2700000" algn="tl">
                    <a:srgbClr val="000000">
                      <a:alpha val="43137"/>
                    </a:srgbClr>
                  </a:outerShdw>
                </a:effectLst>
              </a:rPr>
              <a:t>Effects of Tobacco Smoking</a:t>
            </a:r>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3307108" y="1063593"/>
            <a:ext cx="6365001" cy="4876800"/>
          </a:xfrm>
          <a:prstGeom prst="rect">
            <a:avLst/>
          </a:prstGeom>
          <a:noFill/>
          <a:ln>
            <a:noFill/>
          </a:ln>
          <a:effectLst/>
          <a:scene3d>
            <a:camera prst="orthographicFront"/>
            <a:lightRig rig="threePt" dir="t"/>
          </a:scene3d>
          <a:sp3d>
            <a:bevelT/>
            <a:bevelB/>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67362" name="Picture 2" descr="hand smoking as we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2422158"/>
            <a:ext cx="2514600" cy="2013684"/>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8815913" y="5681246"/>
            <a:ext cx="856196" cy="338554"/>
          </a:xfrm>
          <a:prstGeom prst="rect">
            <a:avLst/>
          </a:prstGeom>
          <a:noFill/>
        </p:spPr>
        <p:txBody>
          <a:bodyPr wrap="none" rtlCol="0">
            <a:spAutoFit/>
          </a:bodyPr>
          <a:lstStyle/>
          <a:p>
            <a:pPr algn="ctr"/>
            <a:r>
              <a:rPr lang="en-US" sz="1600" b="1" dirty="0">
                <a:effectLst>
                  <a:outerShdw blurRad="38100" dist="38100" dir="2700000" algn="tl">
                    <a:srgbClr val="000000">
                      <a:alpha val="43137"/>
                    </a:srgbClr>
                  </a:outerShdw>
                </a:effectLst>
                <a:latin typeface="+mn-lt"/>
              </a:rPr>
              <a:t>Vaping</a:t>
            </a:r>
          </a:p>
        </p:txBody>
      </p:sp>
      <p:sp>
        <p:nvSpPr>
          <p:cNvPr id="4" name="TextBox 3"/>
          <p:cNvSpPr txBox="1"/>
          <p:nvPr/>
        </p:nvSpPr>
        <p:spPr>
          <a:xfrm>
            <a:off x="2048620" y="6019800"/>
            <a:ext cx="7898316" cy="338554"/>
          </a:xfrm>
          <a:prstGeom prst="rect">
            <a:avLst/>
          </a:prstGeom>
          <a:noFill/>
        </p:spPr>
        <p:txBody>
          <a:bodyPr wrap="none" rtlCol="0">
            <a:spAutoFit/>
          </a:bodyPr>
          <a:lstStyle/>
          <a:p>
            <a:pPr algn="ctr"/>
            <a:r>
              <a:rPr lang="en-US" sz="1600" dirty="0">
                <a:latin typeface="+mn-lt"/>
              </a:rPr>
              <a:t>Nicotine: ↑ vasoconstriction, ↑ bp, ↑ coagulation, ↑ heart rate, ↑ dopamine (addiction) </a:t>
            </a:r>
          </a:p>
        </p:txBody>
      </p:sp>
      <p:sp>
        <p:nvSpPr>
          <p:cNvPr id="13" name="TextBox 12"/>
          <p:cNvSpPr txBox="1"/>
          <p:nvPr/>
        </p:nvSpPr>
        <p:spPr>
          <a:xfrm>
            <a:off x="2561909" y="6358354"/>
            <a:ext cx="4869731" cy="338554"/>
          </a:xfrm>
          <a:prstGeom prst="rect">
            <a:avLst/>
          </a:prstGeom>
          <a:noFill/>
        </p:spPr>
        <p:txBody>
          <a:bodyPr wrap="none" rtlCol="0">
            <a:spAutoFit/>
          </a:bodyPr>
          <a:lstStyle/>
          <a:p>
            <a:r>
              <a:rPr lang="en-US" sz="1600" dirty="0">
                <a:latin typeface="+mn-lt"/>
              </a:rPr>
              <a:t>↑ adrenalin, ↓ insulin; ↑ tolerance, ↑ sedative effect</a:t>
            </a:r>
          </a:p>
        </p:txBody>
      </p:sp>
    </p:spTree>
    <p:extLst>
      <p:ext uri="{BB962C8B-B14F-4D97-AF65-F5344CB8AC3E}">
        <p14:creationId xmlns:p14="http://schemas.microsoft.com/office/powerpoint/2010/main" val="344754846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81200" y="76200"/>
            <a:ext cx="8229600" cy="792162"/>
          </a:xfrm>
        </p:spPr>
        <p:txBody>
          <a:bodyPr>
            <a:normAutofit/>
          </a:bodyPr>
          <a:lstStyle/>
          <a:p>
            <a:pPr algn="ctr"/>
            <a:r>
              <a:rPr lang="en-US" dirty="0">
                <a:effectLst/>
                <a:latin typeface="Arial" pitchFamily="34" charset="0"/>
                <a:cs typeface="Arial" pitchFamily="34" charset="0"/>
              </a:rPr>
              <a:t>Listerine: Cause of Leukoplakia? Slime Mouth?</a:t>
            </a:r>
          </a:p>
        </p:txBody>
      </p:sp>
      <p:sp>
        <p:nvSpPr>
          <p:cNvPr id="2" name="Rectangle 1"/>
          <p:cNvSpPr/>
          <p:nvPr/>
        </p:nvSpPr>
        <p:spPr>
          <a:xfrm>
            <a:off x="5029200" y="1020763"/>
            <a:ext cx="5334000" cy="2585323"/>
          </a:xfrm>
          <a:prstGeom prst="rect">
            <a:avLst/>
          </a:prstGeom>
        </p:spPr>
        <p:txBody>
          <a:bodyPr wrap="square">
            <a:spAutoFit/>
          </a:bodyPr>
          <a:lstStyle/>
          <a:p>
            <a:pPr marL="285750" indent="-285750">
              <a:buFont typeface="Wingdings" panose="05000000000000000000" pitchFamily="2" charset="2"/>
              <a:buChar char="q"/>
            </a:pPr>
            <a:r>
              <a:rPr lang="en-US" dirty="0">
                <a:latin typeface="+mn-lt"/>
              </a:rPr>
              <a:t>High alcohol content (&gt;24%): mild chemical burn = grayish white macules, buccal, vestibule</a:t>
            </a:r>
          </a:p>
          <a:p>
            <a:pPr marL="285750" indent="-285750">
              <a:buFont typeface="Wingdings" panose="05000000000000000000" pitchFamily="2" charset="2"/>
              <a:buChar char="q"/>
            </a:pPr>
            <a:r>
              <a:rPr lang="en-US" dirty="0">
                <a:latin typeface="+mn-lt"/>
              </a:rPr>
              <a:t>Can often peel off: “slimy mouth” syndrome</a:t>
            </a:r>
          </a:p>
          <a:p>
            <a:pPr marL="285750" indent="-285750">
              <a:buFont typeface="Wingdings" panose="05000000000000000000" pitchFamily="2" charset="2"/>
              <a:buChar char="q"/>
            </a:pPr>
            <a:r>
              <a:rPr lang="en-US" dirty="0">
                <a:latin typeface="+mn-lt"/>
              </a:rPr>
              <a:t>Some have called these leukoplakia, presume they are precancers (so far: no evidence)</a:t>
            </a:r>
          </a:p>
          <a:p>
            <a:pPr marL="285750" indent="-285750">
              <a:buFont typeface="Wingdings" panose="05000000000000000000" pitchFamily="2" charset="2"/>
              <a:buChar char="q"/>
            </a:pPr>
            <a:r>
              <a:rPr lang="en-US" dirty="0">
                <a:latin typeface="+mn-lt"/>
              </a:rPr>
              <a:t>If low alcohol %, use mint &amp; cinnamon: can also produce slimy mouth syndrome</a:t>
            </a:r>
          </a:p>
          <a:p>
            <a:pPr marL="285750" indent="-285750">
              <a:buFont typeface="Wingdings" panose="05000000000000000000" pitchFamily="2" charset="2"/>
              <a:buChar char="q"/>
            </a:pPr>
            <a:r>
              <a:rPr lang="en-US" dirty="0">
                <a:latin typeface="+mn-lt"/>
              </a:rPr>
              <a:t>Problem: addicts tend not to brush well/much, so use mouthwash more often during day</a:t>
            </a:r>
          </a:p>
        </p:txBody>
      </p:sp>
      <p:grpSp>
        <p:nvGrpSpPr>
          <p:cNvPr id="3" name="Group 2"/>
          <p:cNvGrpSpPr/>
          <p:nvPr/>
        </p:nvGrpSpPr>
        <p:grpSpPr>
          <a:xfrm>
            <a:off x="1791000" y="779166"/>
            <a:ext cx="2438400" cy="5762833"/>
            <a:chOff x="228600" y="685800"/>
            <a:chExt cx="2628902" cy="5945395"/>
          </a:xfrm>
        </p:grpSpPr>
        <p:pic>
          <p:nvPicPr>
            <p:cNvPr id="11" name="Picture 2" descr="http://i.decidego.com/static/image_box_250_jpg/box_250_8c0e0af3df28a93aa03d68b06de9a9cf4ac37f54.jpg?v=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685800"/>
              <a:ext cx="2628902" cy="2628902"/>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1163266" name="Picture 2" descr="http://files.purpleclover.com/photos/2014/09/30/53-20277-listerine-141211572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3352800"/>
              <a:ext cx="2628902" cy="3278395"/>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grpSp>
      <p:grpSp>
        <p:nvGrpSpPr>
          <p:cNvPr id="18" name="Group 17"/>
          <p:cNvGrpSpPr/>
          <p:nvPr/>
        </p:nvGrpSpPr>
        <p:grpSpPr>
          <a:xfrm>
            <a:off x="5181600" y="3695834"/>
            <a:ext cx="4634484" cy="2514600"/>
            <a:chOff x="547116" y="1371600"/>
            <a:chExt cx="4939284" cy="2857500"/>
          </a:xfrm>
        </p:grpSpPr>
        <p:pic>
          <p:nvPicPr>
            <p:cNvPr id="19" name="Picture 6" descr="http://www.askmydentisttv.com/wp-content/uploads/2013/01/askmydentisttv.com_-200x300.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7116" y="1371600"/>
              <a:ext cx="2209800" cy="285750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20" name="Picture 8" descr="Stuff 4.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820007" y="1371600"/>
              <a:ext cx="2666393" cy="285750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val="17905284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1116" y="152401"/>
            <a:ext cx="7886700" cy="990600"/>
          </a:xfrm>
        </p:spPr>
        <p:txBody>
          <a:bodyPr>
            <a:normAutofit/>
          </a:bodyPr>
          <a:lstStyle/>
          <a:p>
            <a:r>
              <a:rPr lang="en-US" dirty="0"/>
              <a:t>TIME (Toothpaste-Induced Mucosal Etching)</a:t>
            </a:r>
            <a:br>
              <a:rPr lang="en-US" dirty="0"/>
            </a:br>
            <a:r>
              <a:rPr lang="en-US" sz="2000" dirty="0"/>
              <a:t>Slime Mouth Syndrome</a:t>
            </a:r>
          </a:p>
        </p:txBody>
      </p:sp>
      <p:grpSp>
        <p:nvGrpSpPr>
          <p:cNvPr id="8" name="Group 7"/>
          <p:cNvGrpSpPr/>
          <p:nvPr/>
        </p:nvGrpSpPr>
        <p:grpSpPr>
          <a:xfrm>
            <a:off x="2489200" y="1143000"/>
            <a:ext cx="7264400" cy="4987820"/>
            <a:chOff x="812800" y="1260580"/>
            <a:chExt cx="7589520" cy="5345129"/>
          </a:xfrm>
        </p:grpSpPr>
        <p:grpSp>
          <p:nvGrpSpPr>
            <p:cNvPr id="14" name="Group 13"/>
            <p:cNvGrpSpPr/>
            <p:nvPr/>
          </p:nvGrpSpPr>
          <p:grpSpPr>
            <a:xfrm>
              <a:off x="812801" y="1260580"/>
              <a:ext cx="7589519" cy="2449408"/>
              <a:chOff x="812801" y="1260580"/>
              <a:chExt cx="7589519" cy="2449408"/>
            </a:xfrm>
          </p:grpSpPr>
          <p:pic>
            <p:nvPicPr>
              <p:cNvPr id="15"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22800" y="1260580"/>
                <a:ext cx="3779520" cy="2449408"/>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2801" y="1260580"/>
                <a:ext cx="3759200" cy="2449408"/>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Right Arrow 18"/>
              <p:cNvSpPr/>
              <p:nvPr/>
            </p:nvSpPr>
            <p:spPr>
              <a:xfrm rot="13314582">
                <a:off x="6746919" y="3056680"/>
                <a:ext cx="342180" cy="229873"/>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rot="13504152">
                <a:off x="5898514" y="3287763"/>
                <a:ext cx="342180" cy="229873"/>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13314582">
                <a:off x="7155114" y="2657045"/>
                <a:ext cx="342180" cy="229873"/>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22800" y="3771069"/>
              <a:ext cx="3779520" cy="283464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12800" y="3771069"/>
              <a:ext cx="3759201" cy="281940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35564222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1116" y="152401"/>
            <a:ext cx="7886700" cy="990600"/>
          </a:xfrm>
        </p:spPr>
        <p:txBody>
          <a:bodyPr>
            <a:normAutofit/>
          </a:bodyPr>
          <a:lstStyle/>
          <a:p>
            <a:r>
              <a:rPr lang="en-US" dirty="0"/>
              <a:t>TIME (Toothpaste-Induced Mucosal Etching)</a:t>
            </a:r>
            <a:br>
              <a:rPr lang="en-US" dirty="0"/>
            </a:br>
            <a:r>
              <a:rPr lang="en-US" sz="2000" dirty="0"/>
              <a:t>Slime Mouth Syndrome</a:t>
            </a:r>
          </a:p>
        </p:txBody>
      </p:sp>
      <p:grpSp>
        <p:nvGrpSpPr>
          <p:cNvPr id="12" name="Group 11"/>
          <p:cNvGrpSpPr/>
          <p:nvPr/>
        </p:nvGrpSpPr>
        <p:grpSpPr>
          <a:xfrm>
            <a:off x="2233575" y="1219200"/>
            <a:ext cx="7799813" cy="2514600"/>
            <a:chOff x="709574" y="1219200"/>
            <a:chExt cx="7799813" cy="2514600"/>
          </a:xfrm>
        </p:grpSpPr>
        <p:pic>
          <p:nvPicPr>
            <p:cNvPr id="13"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28752" y="1224756"/>
              <a:ext cx="3880635" cy="2509044"/>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 name="Picture 1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9574" y="1219200"/>
              <a:ext cx="3862426" cy="251460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18" name="TextBox 17"/>
          <p:cNvSpPr txBox="1"/>
          <p:nvPr/>
        </p:nvSpPr>
        <p:spPr>
          <a:xfrm>
            <a:off x="2286000" y="4419601"/>
            <a:ext cx="7299284"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Reference: Bouquot JE, Koeppen RA, Haddad Y. Toothpaste-induced mucosal etching (TIME). J Texas Dent Assoc 2014; 131:574-576, 610-612. </a:t>
            </a:r>
          </a:p>
        </p:txBody>
      </p:sp>
    </p:spTree>
    <p:extLst>
      <p:ext uri="{BB962C8B-B14F-4D97-AF65-F5344CB8AC3E}">
        <p14:creationId xmlns:p14="http://schemas.microsoft.com/office/powerpoint/2010/main" val="220582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530" name="Rectangle 2"/>
          <p:cNvSpPr>
            <a:spLocks noGrp="1" noRot="1" noChangeArrowheads="1"/>
          </p:cNvSpPr>
          <p:nvPr>
            <p:ph type="title"/>
          </p:nvPr>
        </p:nvSpPr>
        <p:spPr>
          <a:xfrm>
            <a:off x="1752600" y="152400"/>
            <a:ext cx="8229600" cy="1219200"/>
          </a:xfrm>
          <a:noFill/>
          <a:ln>
            <a:noFill/>
          </a:ln>
        </p:spPr>
        <p:txBody>
          <a:bodyPr>
            <a:normAutofit/>
          </a:bodyPr>
          <a:lstStyle/>
          <a:p>
            <a:pPr>
              <a:defRPr/>
            </a:pPr>
            <a:r>
              <a:rPr lang="en-US" dirty="0">
                <a:latin typeface="Arial" pitchFamily="34" charset="0"/>
              </a:rPr>
              <a:t>Toothpaste Reaction</a:t>
            </a:r>
            <a:br>
              <a:rPr lang="en-US" dirty="0">
                <a:latin typeface="Arial" pitchFamily="34" charset="0"/>
              </a:rPr>
            </a:br>
            <a:r>
              <a:rPr lang="en-US" sz="2000" dirty="0">
                <a:latin typeface="Arial" pitchFamily="34" charset="0"/>
              </a:rPr>
              <a:t>TIME (Toothpaste-Induced Mucosal Etching)</a:t>
            </a:r>
          </a:p>
        </p:txBody>
      </p:sp>
      <p:pic>
        <p:nvPicPr>
          <p:cNvPr id="77827" name="Picture 7" descr="gsg-90a colgate reaction"/>
          <p:cNvPicPr>
            <a:picLocks noChangeAspect="1" noChangeArrowheads="1"/>
          </p:cNvPicPr>
          <p:nvPr/>
        </p:nvPicPr>
        <p:blipFill>
          <a:blip r:embed="rId3">
            <a:lum bright="-12000" contrast="12000"/>
            <a:extLst>
              <a:ext uri="{28A0092B-C50C-407E-A947-70E740481C1C}">
                <a14:useLocalDpi xmlns:a14="http://schemas.microsoft.com/office/drawing/2010/main"/>
              </a:ext>
            </a:extLst>
          </a:blip>
          <a:srcRect/>
          <a:stretch>
            <a:fillRect/>
          </a:stretch>
        </p:blipFill>
        <p:spPr bwMode="auto">
          <a:xfrm>
            <a:off x="2438401" y="1447801"/>
            <a:ext cx="7319963" cy="4876987"/>
          </a:xfrm>
          <a:prstGeom prst="rect">
            <a:avLst/>
          </a:prstGeom>
          <a:noFill/>
          <a:ln w="9525">
            <a:solidFill>
              <a:schemeClr val="tx2"/>
            </a:solidFill>
            <a:miter lim="800000"/>
            <a:headEnd/>
            <a:tailEnd/>
          </a:ln>
        </p:spPr>
      </p:pic>
    </p:spTree>
    <p:extLst>
      <p:ext uri="{BB962C8B-B14F-4D97-AF65-F5344CB8AC3E}">
        <p14:creationId xmlns:p14="http://schemas.microsoft.com/office/powerpoint/2010/main" val="134498726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530" name="Rectangle 2"/>
          <p:cNvSpPr>
            <a:spLocks noGrp="1" noRot="1" noChangeArrowheads="1"/>
          </p:cNvSpPr>
          <p:nvPr>
            <p:ph type="title"/>
          </p:nvPr>
        </p:nvSpPr>
        <p:spPr>
          <a:xfrm>
            <a:off x="1981200" y="103762"/>
            <a:ext cx="8229600" cy="963038"/>
          </a:xfrm>
          <a:noFill/>
          <a:ln>
            <a:noFill/>
          </a:ln>
        </p:spPr>
        <p:txBody>
          <a:bodyPr>
            <a:normAutofit/>
          </a:bodyPr>
          <a:lstStyle/>
          <a:p>
            <a:pPr>
              <a:defRPr/>
            </a:pPr>
            <a:r>
              <a:rPr lang="en-US" dirty="0">
                <a:latin typeface="Arial" pitchFamily="34" charset="0"/>
              </a:rPr>
              <a:t>Sanguinaria Keratosis</a:t>
            </a:r>
            <a:br>
              <a:rPr lang="en-US" dirty="0">
                <a:latin typeface="Arial" pitchFamily="34" charset="0"/>
              </a:rPr>
            </a:br>
            <a:r>
              <a:rPr lang="en-US" sz="2000" dirty="0">
                <a:latin typeface="Arial" pitchFamily="34" charset="0"/>
              </a:rPr>
              <a:t>Sanguinaria Leukoplakia</a:t>
            </a:r>
          </a:p>
        </p:txBody>
      </p:sp>
      <p:pic>
        <p:nvPicPr>
          <p:cNvPr id="2050" name="Picture 2" descr="http://www.ijser.org/paper/Oral-Lesions-Topical-Medications-A-ClinicoPharmacological-Study/Image_01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124200" y="1295400"/>
            <a:ext cx="5943601" cy="3124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09800" y="4572001"/>
            <a:ext cx="8077200" cy="1200329"/>
          </a:xfrm>
          <a:prstGeom prst="rect">
            <a:avLst/>
          </a:prstGeom>
          <a:noFill/>
        </p:spPr>
        <p:txBody>
          <a:bodyPr wrap="square" rtlCol="0">
            <a:spAutoFit/>
          </a:bodyPr>
          <a:lstStyle/>
          <a:p>
            <a:r>
              <a:rPr lang="en-US" dirty="0">
                <a:latin typeface="+mn-lt"/>
              </a:rPr>
              <a:t>White plaques of gingiva and vestibule developed after months or years of using toothpastes with high levels of sanguinaria (detergent). This was seen throughout the 1990s but is very rare today. </a:t>
            </a:r>
            <a:r>
              <a:rPr lang="en-US" b="1" dirty="0">
                <a:solidFill>
                  <a:srgbClr val="FFCC99"/>
                </a:solidFill>
                <a:latin typeface="+mn-lt"/>
              </a:rPr>
              <a:t>Problem</a:t>
            </a:r>
            <a:r>
              <a:rPr lang="en-US" dirty="0">
                <a:latin typeface="+mn-lt"/>
              </a:rPr>
              <a:t>: some lesions showed </a:t>
            </a:r>
            <a:r>
              <a:rPr lang="en-US" b="1" dirty="0">
                <a:solidFill>
                  <a:srgbClr val="FFCC99"/>
                </a:solidFill>
                <a:latin typeface="+mn-lt"/>
              </a:rPr>
              <a:t>dysplasia</a:t>
            </a:r>
            <a:r>
              <a:rPr lang="en-US" dirty="0">
                <a:solidFill>
                  <a:srgbClr val="FFCC99"/>
                </a:solidFill>
                <a:latin typeface="+mn-lt"/>
              </a:rPr>
              <a:t> </a:t>
            </a:r>
            <a:r>
              <a:rPr lang="en-US" dirty="0">
                <a:latin typeface="+mn-lt"/>
              </a:rPr>
              <a:t>and a couple developed </a:t>
            </a:r>
            <a:r>
              <a:rPr lang="en-US" b="1" dirty="0">
                <a:solidFill>
                  <a:srgbClr val="FFCC99"/>
                </a:solidFill>
                <a:latin typeface="+mn-lt"/>
              </a:rPr>
              <a:t>squamous cell carcinoma</a:t>
            </a:r>
          </a:p>
        </p:txBody>
      </p:sp>
    </p:spTree>
    <p:extLst>
      <p:ext uri="{BB962C8B-B14F-4D97-AF65-F5344CB8AC3E}">
        <p14:creationId xmlns:p14="http://schemas.microsoft.com/office/powerpoint/2010/main" val="1260268948"/>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7650" name="Rectangle 2"/>
          <p:cNvSpPr>
            <a:spLocks noGrp="1" noRot="1" noChangeArrowheads="1"/>
          </p:cNvSpPr>
          <p:nvPr>
            <p:ph type="title"/>
          </p:nvPr>
        </p:nvSpPr>
        <p:spPr>
          <a:xfrm>
            <a:off x="1676400" y="152400"/>
            <a:ext cx="8686800" cy="868362"/>
          </a:xfrm>
          <a:noFill/>
          <a:ln>
            <a:noFill/>
          </a:ln>
        </p:spPr>
        <p:txBody>
          <a:bodyPr>
            <a:normAutofit/>
          </a:bodyPr>
          <a:lstStyle/>
          <a:p>
            <a:pPr>
              <a:defRPr/>
            </a:pPr>
            <a:r>
              <a:rPr lang="en-US" dirty="0">
                <a:latin typeface="Arial" pitchFamily="34" charset="0"/>
              </a:rPr>
              <a:t>Contact Stomatitis (Lichenoid Reaction)</a:t>
            </a:r>
            <a:br>
              <a:rPr lang="en-US" dirty="0">
                <a:latin typeface="Arial" pitchFamily="34" charset="0"/>
              </a:rPr>
            </a:br>
            <a:r>
              <a:rPr lang="en-US" sz="2000" dirty="0">
                <a:latin typeface="Arial" pitchFamily="34" charset="0"/>
              </a:rPr>
              <a:t>From Artificial Cinnamon Flavoring</a:t>
            </a:r>
          </a:p>
        </p:txBody>
      </p:sp>
      <p:pic>
        <p:nvPicPr>
          <p:cNvPr id="121859" name="Picture 7" descr="MehtaCinn-2-24-04"/>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1676400" y="1020762"/>
            <a:ext cx="4648200" cy="3098800"/>
          </a:xfrm>
          <a:prstGeom prst="rect">
            <a:avLst/>
          </a:prstGeom>
          <a:noFill/>
          <a:ln w="9525">
            <a:solidFill>
              <a:schemeClr val="tx2"/>
            </a:solidFill>
            <a:miter lim="800000"/>
            <a:headEnd/>
            <a:tailEnd/>
          </a:ln>
        </p:spPr>
      </p:pic>
      <p:pic>
        <p:nvPicPr>
          <p:cNvPr id="7" name="Picture 8" descr="Clinical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91200" y="3048001"/>
            <a:ext cx="4602162" cy="3349625"/>
          </a:xfrm>
          <a:prstGeom prst="rect">
            <a:avLst/>
          </a:prstGeom>
          <a:noFill/>
          <a:ln w="9525">
            <a:solidFill>
              <a:schemeClr val="tx2"/>
            </a:solidFill>
            <a:miter lim="800000"/>
            <a:headEnd/>
            <a:tailEnd/>
          </a:ln>
        </p:spPr>
      </p:pic>
      <p:grpSp>
        <p:nvGrpSpPr>
          <p:cNvPr id="5" name="Group 4"/>
          <p:cNvGrpSpPr/>
          <p:nvPr/>
        </p:nvGrpSpPr>
        <p:grpSpPr>
          <a:xfrm>
            <a:off x="1905000" y="3657600"/>
            <a:ext cx="3810000" cy="2743200"/>
            <a:chOff x="4152013" y="3223536"/>
            <a:chExt cx="3917431" cy="2570638"/>
          </a:xfrm>
        </p:grpSpPr>
        <p:pic>
          <p:nvPicPr>
            <p:cNvPr id="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152013" y="3223536"/>
              <a:ext cx="3917431" cy="25676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8" name="Rectangle 7"/>
            <p:cNvSpPr/>
            <p:nvPr/>
          </p:nvSpPr>
          <p:spPr>
            <a:xfrm>
              <a:off x="4434328" y="5476917"/>
              <a:ext cx="3352800" cy="317257"/>
            </a:xfrm>
            <a:prstGeom prst="rect">
              <a:avLst/>
            </a:prstGeom>
          </p:spPr>
          <p:txBody>
            <a:bodyPr wrap="square">
              <a:spAutoFit/>
            </a:bodyPr>
            <a:lstStyle/>
            <a:p>
              <a:pPr algn="ctr"/>
              <a:r>
                <a:rPr lang="en-US" sz="1600" b="1" dirty="0">
                  <a:effectLst>
                    <a:outerShdw blurRad="38100" dist="38100" dir="2700000" algn="tl">
                      <a:srgbClr val="000000">
                        <a:alpha val="43137"/>
                      </a:srgbClr>
                    </a:outerShdw>
                  </a:effectLst>
                  <a:latin typeface="+mn-lt"/>
                </a:rPr>
                <a:t>Cinnamon dentifrice reaction</a:t>
              </a:r>
            </a:p>
          </p:txBody>
        </p:sp>
      </p:grpSp>
    </p:spTree>
    <p:extLst>
      <p:ext uri="{BB962C8B-B14F-4D97-AF65-F5344CB8AC3E}">
        <p14:creationId xmlns:p14="http://schemas.microsoft.com/office/powerpoint/2010/main" val="180557062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8" name="Rectangle 2"/>
          <p:cNvSpPr>
            <a:spLocks noGrp="1" noRot="1" noChangeArrowheads="1"/>
          </p:cNvSpPr>
          <p:nvPr>
            <p:ph type="title"/>
          </p:nvPr>
        </p:nvSpPr>
        <p:spPr>
          <a:xfrm>
            <a:off x="1676400" y="228600"/>
            <a:ext cx="8686800" cy="685800"/>
          </a:xfrm>
          <a:noFill/>
          <a:ln>
            <a:noFill/>
          </a:ln>
        </p:spPr>
        <p:txBody>
          <a:bodyPr>
            <a:normAutofit fontScale="90000"/>
          </a:bodyPr>
          <a:lstStyle/>
          <a:p>
            <a:pPr eaLnBrk="1" hangingPunct="1">
              <a:defRPr/>
            </a:pPr>
            <a:r>
              <a:rPr lang="en-US" sz="3100" dirty="0">
                <a:latin typeface="Arial" charset="0"/>
              </a:rPr>
              <a:t>Aspirin Burn</a:t>
            </a:r>
            <a:br>
              <a:rPr lang="en-US" dirty="0">
                <a:latin typeface="Arial" charset="0"/>
              </a:rPr>
            </a:br>
            <a:r>
              <a:rPr lang="en-US" sz="2000" dirty="0">
                <a:latin typeface="Arial" charset="0"/>
              </a:rPr>
              <a:t>Acids Necrose Surface Epithelium: White, Partially Sloughing)</a:t>
            </a:r>
          </a:p>
        </p:txBody>
      </p:sp>
      <p:sp>
        <p:nvSpPr>
          <p:cNvPr id="6" name="Content Placeholder 2">
            <a:extLst>
              <a:ext uri="{FF2B5EF4-FFF2-40B4-BE49-F238E27FC236}">
                <a16:creationId xmlns:a16="http://schemas.microsoft.com/office/drawing/2014/main" id="{379EF122-25F2-4384-9855-C6A0F386DB5B}"/>
              </a:ext>
            </a:extLst>
          </p:cNvPr>
          <p:cNvSpPr>
            <a:spLocks noGrp="1"/>
          </p:cNvSpPr>
          <p:nvPr>
            <p:ph idx="1"/>
          </p:nvPr>
        </p:nvSpPr>
        <p:spPr>
          <a:xfrm>
            <a:off x="1905000" y="990600"/>
            <a:ext cx="4932586" cy="3276600"/>
          </a:xfrm>
        </p:spPr>
        <p:txBody>
          <a:bodyPr>
            <a:noAutofit/>
          </a:bodyPr>
          <a:lstStyle/>
          <a:p>
            <a:pPr marL="347663" indent="-347663">
              <a:lnSpc>
                <a:spcPct val="100000"/>
              </a:lnSpc>
              <a:spcBef>
                <a:spcPts val="0"/>
              </a:spcBef>
              <a:buClr>
                <a:schemeClr val="tx1"/>
              </a:buClr>
              <a:buSzPct val="88000"/>
              <a:buFont typeface="Wingdings" pitchFamily="2" charset="2"/>
              <a:buChar char="q"/>
            </a:pPr>
            <a:r>
              <a:rPr lang="en-US" sz="1800" dirty="0">
                <a:solidFill>
                  <a:schemeClr val="tx1"/>
                </a:solidFill>
              </a:rPr>
              <a:t>Most common oral chemical burn </a:t>
            </a:r>
          </a:p>
          <a:p>
            <a:pPr marL="347663" indent="-347663">
              <a:lnSpc>
                <a:spcPct val="100000"/>
              </a:lnSpc>
              <a:spcBef>
                <a:spcPts val="0"/>
              </a:spcBef>
              <a:buClr>
                <a:schemeClr val="tx1"/>
              </a:buClr>
              <a:buSzPct val="88000"/>
              <a:buFont typeface="Wingdings" pitchFamily="2" charset="2"/>
              <a:buChar char="q"/>
            </a:pPr>
            <a:r>
              <a:rPr lang="en-US" sz="1800" dirty="0">
                <a:solidFill>
                  <a:schemeClr val="tx1"/>
                </a:solidFill>
                <a:cs typeface="Arial" charset="0"/>
              </a:rPr>
              <a:t>Place aspirin tablet next to painful tooth</a:t>
            </a:r>
          </a:p>
          <a:p>
            <a:pPr marL="0" indent="0">
              <a:lnSpc>
                <a:spcPct val="100000"/>
              </a:lnSpc>
              <a:spcBef>
                <a:spcPts val="0"/>
              </a:spcBef>
              <a:buClr>
                <a:schemeClr val="tx1"/>
              </a:buClr>
              <a:buSzPct val="88000"/>
              <a:buNone/>
            </a:pPr>
            <a:r>
              <a:rPr lang="en-US" sz="1800" dirty="0">
                <a:solidFill>
                  <a:schemeClr val="tx1"/>
                </a:solidFill>
                <a:cs typeface="Arial" charset="0"/>
              </a:rPr>
              <a:t>     -- It does make the tooth hurt less</a:t>
            </a:r>
          </a:p>
          <a:p>
            <a:pPr marL="0" indent="0">
              <a:lnSpc>
                <a:spcPct val="100000"/>
              </a:lnSpc>
              <a:spcBef>
                <a:spcPts val="0"/>
              </a:spcBef>
              <a:buClr>
                <a:schemeClr val="tx1"/>
              </a:buClr>
              <a:buSzPct val="88000"/>
              <a:buNone/>
            </a:pPr>
            <a:r>
              <a:rPr lang="en-US" sz="1800" dirty="0">
                <a:solidFill>
                  <a:schemeClr val="tx1"/>
                </a:solidFill>
                <a:cs typeface="Arial" charset="0"/>
              </a:rPr>
              <a:t>     -- Burn starts within minutes</a:t>
            </a:r>
          </a:p>
          <a:p>
            <a:pPr marL="0" indent="0">
              <a:lnSpc>
                <a:spcPct val="100000"/>
              </a:lnSpc>
              <a:spcBef>
                <a:spcPts val="0"/>
              </a:spcBef>
              <a:buClr>
                <a:schemeClr val="tx1"/>
              </a:buClr>
              <a:buSzPct val="88000"/>
              <a:buNone/>
            </a:pPr>
            <a:r>
              <a:rPr lang="en-US" sz="1800" dirty="0">
                <a:solidFill>
                  <a:schemeClr val="tx1"/>
                </a:solidFill>
                <a:cs typeface="Arial" charset="0"/>
              </a:rPr>
              <a:t>     -- May be quite painful</a:t>
            </a:r>
          </a:p>
          <a:p>
            <a:pPr marL="347663" indent="-347663">
              <a:lnSpc>
                <a:spcPct val="100000"/>
              </a:lnSpc>
              <a:spcBef>
                <a:spcPts val="0"/>
              </a:spcBef>
              <a:buClr>
                <a:schemeClr val="tx1"/>
              </a:buClr>
              <a:buSzPct val="88000"/>
              <a:buFont typeface="Wingdings" pitchFamily="2" charset="2"/>
              <a:buChar char="q"/>
            </a:pPr>
            <a:r>
              <a:rPr lang="en-US" sz="1800" dirty="0">
                <a:solidFill>
                  <a:schemeClr val="tx1"/>
                </a:solidFill>
                <a:cs typeface="Arial" charset="0"/>
              </a:rPr>
              <a:t>Aspirin dissolves and burns adjacent mucosa</a:t>
            </a:r>
          </a:p>
          <a:p>
            <a:pPr marL="0" indent="0">
              <a:lnSpc>
                <a:spcPct val="100000"/>
              </a:lnSpc>
              <a:spcBef>
                <a:spcPts val="0"/>
              </a:spcBef>
              <a:buClr>
                <a:schemeClr val="tx1"/>
              </a:buClr>
              <a:buSzPct val="88000"/>
              <a:buNone/>
            </a:pPr>
            <a:r>
              <a:rPr lang="en-US" sz="1800" dirty="0">
                <a:solidFill>
                  <a:schemeClr val="tx1"/>
                </a:solidFill>
                <a:cs typeface="Arial" charset="0"/>
              </a:rPr>
              <a:t>      --  Burns from ↓pH (acid)</a:t>
            </a:r>
          </a:p>
          <a:p>
            <a:pPr marL="347663" indent="-347663">
              <a:lnSpc>
                <a:spcPct val="100000"/>
              </a:lnSpc>
              <a:spcBef>
                <a:spcPts val="0"/>
              </a:spcBef>
              <a:buClr>
                <a:schemeClr val="tx1"/>
              </a:buClr>
              <a:buSzPct val="88000"/>
              <a:buFont typeface="Wingdings" pitchFamily="2" charset="2"/>
              <a:buChar char="q"/>
            </a:pPr>
            <a:r>
              <a:rPr lang="en-US" sz="1800" dirty="0">
                <a:solidFill>
                  <a:schemeClr val="tx1"/>
                </a:solidFill>
                <a:cs typeface="Arial" charset="0"/>
              </a:rPr>
              <a:t>Upper portion of epithelium = necrotic</a:t>
            </a:r>
          </a:p>
        </p:txBody>
      </p:sp>
      <p:grpSp>
        <p:nvGrpSpPr>
          <p:cNvPr id="2" name="Group 1">
            <a:extLst>
              <a:ext uri="{FF2B5EF4-FFF2-40B4-BE49-F238E27FC236}">
                <a16:creationId xmlns:a16="http://schemas.microsoft.com/office/drawing/2014/main" id="{9FAB1AC3-90A2-415A-B1FB-B46C36C3A5BE}"/>
              </a:ext>
            </a:extLst>
          </p:cNvPr>
          <p:cNvGrpSpPr/>
          <p:nvPr/>
        </p:nvGrpSpPr>
        <p:grpSpPr>
          <a:xfrm>
            <a:off x="6837586" y="1104902"/>
            <a:ext cx="3678014" cy="5295899"/>
            <a:chOff x="5161186" y="1104901"/>
            <a:chExt cx="3678014" cy="5295899"/>
          </a:xfrm>
        </p:grpSpPr>
        <p:pic>
          <p:nvPicPr>
            <p:cNvPr id="4" name="Picture 7" descr="gsg-42b aspirin burn"/>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5161186" y="3886200"/>
              <a:ext cx="3678014" cy="2514600"/>
            </a:xfrm>
            <a:prstGeom prst="rect">
              <a:avLst/>
            </a:prstGeom>
            <a:noFill/>
            <a:ln w="9525">
              <a:solidFill>
                <a:schemeClr val="tx1"/>
              </a:solidFill>
              <a:miter lim="800000"/>
              <a:headEnd/>
              <a:tailEnd/>
            </a:ln>
          </p:spPr>
        </p:pic>
        <p:pic>
          <p:nvPicPr>
            <p:cNvPr id="73731" name="Picture 4" descr="Bouquot27"/>
            <p:cNvPicPr>
              <a:picLocks noChangeAspect="1" noChangeArrowheads="1"/>
            </p:cNvPicPr>
            <p:nvPr/>
          </p:nvPicPr>
          <p:blipFill>
            <a:blip r:embed="rId4" cstate="screen">
              <a:lum bright="-10000"/>
              <a:extLst>
                <a:ext uri="{28A0092B-C50C-407E-A947-70E740481C1C}">
                  <a14:useLocalDpi xmlns:a14="http://schemas.microsoft.com/office/drawing/2010/main"/>
                </a:ext>
              </a:extLst>
            </a:blip>
            <a:srcRect/>
            <a:stretch>
              <a:fillRect/>
            </a:stretch>
          </p:blipFill>
          <p:spPr bwMode="auto">
            <a:xfrm>
              <a:off x="5161186" y="1104901"/>
              <a:ext cx="3678014" cy="2705100"/>
            </a:xfrm>
            <a:prstGeom prst="rect">
              <a:avLst/>
            </a:prstGeom>
            <a:noFill/>
            <a:ln w="9525">
              <a:solidFill>
                <a:schemeClr val="tx1"/>
              </a:solidFill>
              <a:miter lim="800000"/>
              <a:headEnd/>
              <a:tailEnd/>
            </a:ln>
          </p:spPr>
        </p:pic>
      </p:grpSp>
      <p:pic>
        <p:nvPicPr>
          <p:cNvPr id="7" name="Picture 2" descr="image">
            <a:extLst>
              <a:ext uri="{FF2B5EF4-FFF2-40B4-BE49-F238E27FC236}">
                <a16:creationId xmlns:a16="http://schemas.microsoft.com/office/drawing/2014/main" id="{3C19093D-269C-419F-B69B-A315B2D2850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718299" y="3886200"/>
            <a:ext cx="4052461" cy="25146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65122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5100" y="147063"/>
            <a:ext cx="6781800" cy="715962"/>
          </a:xfrm>
          <a:ln>
            <a:noFill/>
          </a:ln>
        </p:spPr>
        <p:txBody>
          <a:bodyPr>
            <a:normAutofit/>
          </a:bodyPr>
          <a:lstStyle/>
          <a:p>
            <a:pPr>
              <a:defRPr/>
            </a:pPr>
            <a:r>
              <a:rPr lang="en-US" dirty="0">
                <a:latin typeface="Arial" pitchFamily="34" charset="0"/>
                <a:cs typeface="Arial" pitchFamily="34" charset="0"/>
              </a:rPr>
              <a:t>Vitamin C Burn</a:t>
            </a:r>
            <a:endParaRPr lang="en-US" sz="2200" dirty="0">
              <a:latin typeface="Arial" pitchFamily="34" charset="0"/>
              <a:cs typeface="Arial" pitchFamily="34" charset="0"/>
            </a:endParaRPr>
          </a:p>
        </p:txBody>
      </p:sp>
      <p:sp>
        <p:nvSpPr>
          <p:cNvPr id="15" name="TextBox 14"/>
          <p:cNvSpPr txBox="1"/>
          <p:nvPr/>
        </p:nvSpPr>
        <p:spPr>
          <a:xfrm>
            <a:off x="3279108" y="5410201"/>
            <a:ext cx="5788692" cy="584775"/>
          </a:xfrm>
          <a:prstGeom prst="rect">
            <a:avLst/>
          </a:prstGeom>
          <a:noFill/>
        </p:spPr>
        <p:txBody>
          <a:bodyPr wrap="square" rtlCol="0">
            <a:spAutoFit/>
          </a:bodyPr>
          <a:lstStyle/>
          <a:p>
            <a:pPr algn="ctr"/>
            <a:r>
              <a:rPr lang="en-US" sz="1600" dirty="0">
                <a:latin typeface="+mn-lt"/>
              </a:rPr>
              <a:t>This patient placed high-dose vitamin C tablets under his tongue multiple times daily (Vit C is an acid, i.e. ascorbic acid)</a:t>
            </a:r>
          </a:p>
        </p:txBody>
      </p:sp>
      <p:pic>
        <p:nvPicPr>
          <p:cNvPr id="18" name="Picture 7" descr="1217"/>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355308" y="1066800"/>
            <a:ext cx="5636292" cy="4263660"/>
          </a:xfrm>
          <a:prstGeom prst="rect">
            <a:avLst/>
          </a:prstGeom>
          <a:noFill/>
          <a:ln w="9525">
            <a:solidFill>
              <a:schemeClr val="tx2"/>
            </a:solidFill>
            <a:miter lim="800000"/>
            <a:headEnd/>
            <a:tailEnd/>
          </a:ln>
        </p:spPr>
      </p:pic>
    </p:spTree>
    <p:extLst>
      <p:ext uri="{BB962C8B-B14F-4D97-AF65-F5344CB8AC3E}">
        <p14:creationId xmlns:p14="http://schemas.microsoft.com/office/powerpoint/2010/main" val="4254779400"/>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81200" y="76200"/>
            <a:ext cx="8229600" cy="792162"/>
          </a:xfrm>
        </p:spPr>
        <p:txBody>
          <a:bodyPr>
            <a:normAutofit/>
          </a:bodyPr>
          <a:lstStyle/>
          <a:p>
            <a:pPr algn="ctr"/>
            <a:r>
              <a:rPr lang="en-US" dirty="0">
                <a:effectLst/>
                <a:latin typeface="Arial" pitchFamily="34" charset="0"/>
                <a:cs typeface="Arial" pitchFamily="34" charset="0"/>
              </a:rPr>
              <a:t>Antibiotic Use: Cause of Candidiasis</a:t>
            </a:r>
          </a:p>
        </p:txBody>
      </p:sp>
      <p:pic>
        <p:nvPicPr>
          <p:cNvPr id="1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10713" y="990600"/>
            <a:ext cx="5385769" cy="33528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7"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72812" y="3124200"/>
            <a:ext cx="5237589" cy="3429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2286000" y="6172200"/>
            <a:ext cx="4191000" cy="338554"/>
          </a:xfrm>
          <a:prstGeom prst="rect">
            <a:avLst/>
          </a:prstGeom>
        </p:spPr>
        <p:txBody>
          <a:bodyPr wrap="square">
            <a:spAutoFit/>
          </a:bodyPr>
          <a:lstStyle/>
          <a:p>
            <a:pPr algn="ctr"/>
            <a:r>
              <a:rPr lang="en-US" sz="1600" b="1" dirty="0">
                <a:effectLst>
                  <a:outerShdw blurRad="38100" dist="38100" dir="2700000" algn="tl">
                    <a:srgbClr val="000000">
                      <a:alpha val="43137"/>
                    </a:srgbClr>
                  </a:outerShdw>
                </a:effectLst>
                <a:latin typeface="+mn-lt"/>
              </a:rPr>
              <a:t>Pseudomembranous candidiasis</a:t>
            </a:r>
          </a:p>
        </p:txBody>
      </p:sp>
    </p:spTree>
    <p:extLst>
      <p:ext uri="{BB962C8B-B14F-4D97-AF65-F5344CB8AC3E}">
        <p14:creationId xmlns:p14="http://schemas.microsoft.com/office/powerpoint/2010/main" val="78097621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3134363-FDF4-47DB-AF29-2A7A6EA67C4C}"/>
              </a:ext>
            </a:extLst>
          </p:cNvPr>
          <p:cNvSpPr/>
          <p:nvPr/>
        </p:nvSpPr>
        <p:spPr bwMode="auto">
          <a:xfrm>
            <a:off x="0" y="-39211"/>
            <a:ext cx="12192000" cy="6888776"/>
          </a:xfrm>
          <a:prstGeom prst="rect">
            <a:avLst/>
          </a:prstGeom>
          <a:gradFill flip="none" rotWithShape="1">
            <a:gsLst>
              <a:gs pos="49000">
                <a:srgbClr val="D87512">
                  <a:lumMod val="99000"/>
                </a:srgbClr>
              </a:gs>
              <a:gs pos="27000">
                <a:srgbClr val="993300"/>
              </a:gs>
              <a:gs pos="7000">
                <a:srgbClr val="663300"/>
              </a:gs>
              <a:gs pos="96000">
                <a:srgbClr val="F8C996"/>
              </a:gs>
              <a:gs pos="73000">
                <a:srgbClr val="642100"/>
              </a:gs>
            </a:gsLst>
            <a:lin ang="5400000" scaled="0"/>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b="1" dirty="0">
                <a:solidFill>
                  <a:srgbClr val="FFFFFF"/>
                </a:solidFill>
                <a:effectLst>
                  <a:outerShdw blurRad="38100" dist="38100" dir="2700000" algn="tl">
                    <a:srgbClr val="000000">
                      <a:alpha val="43137"/>
                    </a:srgbClr>
                  </a:outerShdw>
                </a:effectLst>
                <a:latin typeface="Arial" charset="0"/>
                <a:cs typeface="Arial" charset="0"/>
              </a:rPr>
              <a:t> </a:t>
            </a:r>
          </a:p>
        </p:txBody>
      </p:sp>
      <p:sp>
        <p:nvSpPr>
          <p:cNvPr id="24" name="Rectangle 23">
            <a:extLst>
              <a:ext uri="{FF2B5EF4-FFF2-40B4-BE49-F238E27FC236}">
                <a16:creationId xmlns:a16="http://schemas.microsoft.com/office/drawing/2014/main" id="{1535ADC5-AD03-4E88-B09C-159363EBBDED}"/>
              </a:ext>
            </a:extLst>
          </p:cNvPr>
          <p:cNvSpPr/>
          <p:nvPr/>
        </p:nvSpPr>
        <p:spPr>
          <a:xfrm>
            <a:off x="0" y="1586"/>
            <a:ext cx="12140648" cy="6856414"/>
          </a:xfrm>
          <a:prstGeom prst="rect">
            <a:avLst/>
          </a:prstGeom>
          <a:noFill/>
          <a:ln w="88900">
            <a:gradFill flip="none" rotWithShape="1">
              <a:gsLst>
                <a:gs pos="0">
                  <a:srgbClr val="D6B19C"/>
                </a:gs>
                <a:gs pos="30000">
                  <a:srgbClr val="D49E6C"/>
                </a:gs>
                <a:gs pos="70000">
                  <a:srgbClr val="A65528"/>
                </a:gs>
                <a:gs pos="100000">
                  <a:srgbClr val="663012"/>
                </a:gs>
              </a:gsLst>
              <a:lin ang="13500000" scaled="0"/>
              <a:tileRect/>
            </a:gra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5" name="Group 24">
            <a:extLst>
              <a:ext uri="{FF2B5EF4-FFF2-40B4-BE49-F238E27FC236}">
                <a16:creationId xmlns:a16="http://schemas.microsoft.com/office/drawing/2014/main" id="{C1A7B0B3-23EC-48E9-80AD-A953F7D6F900}"/>
              </a:ext>
            </a:extLst>
          </p:cNvPr>
          <p:cNvGrpSpPr/>
          <p:nvPr/>
        </p:nvGrpSpPr>
        <p:grpSpPr>
          <a:xfrm>
            <a:off x="10177983" y="6495394"/>
            <a:ext cx="1866222" cy="255921"/>
            <a:chOff x="7125378" y="6464808"/>
            <a:chExt cx="1866222" cy="274320"/>
          </a:xfrm>
        </p:grpSpPr>
        <p:sp>
          <p:nvSpPr>
            <p:cNvPr id="26" name="Action Button: Back or Previous 18">
              <a:hlinkClick r:id="" action="ppaction://hlinkshowjump?jump=previousslide" highlightClick="1"/>
              <a:extLst>
                <a:ext uri="{FF2B5EF4-FFF2-40B4-BE49-F238E27FC236}">
                  <a16:creationId xmlns:a16="http://schemas.microsoft.com/office/drawing/2014/main" id="{3E43B2B2-66B6-41F3-99CF-E795FCB8B91B}"/>
                </a:ext>
              </a:extLst>
            </p:cNvPr>
            <p:cNvSpPr/>
            <p:nvPr/>
          </p:nvSpPr>
          <p:spPr>
            <a:xfrm>
              <a:off x="8001000" y="6464808"/>
              <a:ext cx="457200" cy="274320"/>
            </a:xfrm>
            <a:prstGeom prst="actionButtonBackPrevious">
              <a:avLst/>
            </a:prstGeom>
            <a:solidFill>
              <a:schemeClr val="bg1">
                <a:alpha val="25000"/>
              </a:schemeClr>
            </a:solidFill>
            <a:ln w="3175">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dirty="0">
                <a:solidFill>
                  <a:prstClr val="white"/>
                </a:solidFill>
                <a:latin typeface="Arial" panose="020B0604020202020204"/>
              </a:endParaRPr>
            </a:p>
          </p:txBody>
        </p:sp>
        <p:sp>
          <p:nvSpPr>
            <p:cNvPr id="27" name="Action Button: Forward or Next 19">
              <a:hlinkClick r:id="" action="ppaction://hlinkshowjump?jump=nextslide" highlightClick="1"/>
              <a:extLst>
                <a:ext uri="{FF2B5EF4-FFF2-40B4-BE49-F238E27FC236}">
                  <a16:creationId xmlns:a16="http://schemas.microsoft.com/office/drawing/2014/main" id="{82DE5EC9-AB68-4E55-A804-11BA51C12D06}"/>
                </a:ext>
              </a:extLst>
            </p:cNvPr>
            <p:cNvSpPr/>
            <p:nvPr/>
          </p:nvSpPr>
          <p:spPr>
            <a:xfrm>
              <a:off x="8534400" y="6464808"/>
              <a:ext cx="457200" cy="274320"/>
            </a:xfrm>
            <a:prstGeom prst="actionButtonForwardNext">
              <a:avLst/>
            </a:prstGeom>
            <a:solidFill>
              <a:schemeClr val="bg1">
                <a:alpha val="25000"/>
              </a:schemeClr>
            </a:solidFill>
            <a:ln w="3175">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dirty="0">
                <a:solidFill>
                  <a:prstClr val="white"/>
                </a:solidFill>
                <a:latin typeface="Arial" panose="020B0604020202020204"/>
              </a:endParaRPr>
            </a:p>
          </p:txBody>
        </p:sp>
        <p:sp>
          <p:nvSpPr>
            <p:cNvPr id="28" name="Action Button: Home 20">
              <a:hlinkClick r:id="" action="ppaction://hlinkshowjump?jump=firstslide" highlightClick="1"/>
              <a:extLst>
                <a:ext uri="{FF2B5EF4-FFF2-40B4-BE49-F238E27FC236}">
                  <a16:creationId xmlns:a16="http://schemas.microsoft.com/office/drawing/2014/main" id="{6C5C6FD7-6240-43D1-8C87-C5588FA9D405}"/>
                </a:ext>
              </a:extLst>
            </p:cNvPr>
            <p:cNvSpPr/>
            <p:nvPr/>
          </p:nvSpPr>
          <p:spPr>
            <a:xfrm>
              <a:off x="7569708" y="6464808"/>
              <a:ext cx="355092" cy="274320"/>
            </a:xfrm>
            <a:prstGeom prst="actionButtonHome">
              <a:avLst/>
            </a:prstGeom>
            <a:solidFill>
              <a:schemeClr val="bg1">
                <a:alpha val="25000"/>
              </a:schemeClr>
            </a:solidFill>
            <a:ln w="3175">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000" dirty="0">
                <a:solidFill>
                  <a:prstClr val="white"/>
                </a:solidFill>
                <a:latin typeface="Arial" panose="020B0604020202020204"/>
              </a:endParaRPr>
            </a:p>
          </p:txBody>
        </p:sp>
        <p:sp>
          <p:nvSpPr>
            <p:cNvPr id="29" name="Action Button: Return 28">
              <a:hlinkClick r:id="" action="ppaction://hlinkshowjump?jump=lastslideviewed" highlightClick="1"/>
              <a:extLst>
                <a:ext uri="{FF2B5EF4-FFF2-40B4-BE49-F238E27FC236}">
                  <a16:creationId xmlns:a16="http://schemas.microsoft.com/office/drawing/2014/main" id="{8BA28B29-4EB8-4DDC-9AC1-F6566D6A2CCF}"/>
                </a:ext>
              </a:extLst>
            </p:cNvPr>
            <p:cNvSpPr/>
            <p:nvPr/>
          </p:nvSpPr>
          <p:spPr>
            <a:xfrm>
              <a:off x="7125378" y="6464808"/>
              <a:ext cx="356452" cy="274320"/>
            </a:xfrm>
            <a:prstGeom prst="actionButtonReturn">
              <a:avLst/>
            </a:prstGeom>
            <a:solidFill>
              <a:schemeClr val="bg1">
                <a:alpha val="25000"/>
              </a:schemeClr>
            </a:solidFill>
            <a:ln w="3175">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000" dirty="0">
                <a:solidFill>
                  <a:prstClr val="white"/>
                </a:solidFill>
                <a:latin typeface="Arial" panose="020B0604020202020204"/>
              </a:endParaRPr>
            </a:p>
          </p:txBody>
        </p:sp>
      </p:grpSp>
      <p:sp>
        <p:nvSpPr>
          <p:cNvPr id="30" name="Rectangle 2">
            <a:extLst>
              <a:ext uri="{FF2B5EF4-FFF2-40B4-BE49-F238E27FC236}">
                <a16:creationId xmlns:a16="http://schemas.microsoft.com/office/drawing/2014/main" id="{8CDDAA3D-342C-42F8-831F-454980BAF01C}"/>
              </a:ext>
            </a:extLst>
          </p:cNvPr>
          <p:cNvSpPr txBox="1">
            <a:spLocks noRot="1" noChangeArrowheads="1"/>
          </p:cNvSpPr>
          <p:nvPr/>
        </p:nvSpPr>
        <p:spPr>
          <a:xfrm>
            <a:off x="1994379" y="974581"/>
            <a:ext cx="8382000" cy="516738"/>
          </a:xfrm>
          <a:prstGeom prst="rect">
            <a:avLst/>
          </a:prstGeom>
          <a:noFill/>
          <a:ln>
            <a:noFill/>
          </a:ln>
        </p:spPr>
        <p:txBody>
          <a:bodyPr vert="horz" lIns="91440" tIns="45720" rIns="91440" bIns="45720" rtlCol="0" anchor="ctr">
            <a:normAutofit fontScale="82500" lnSpcReduction="20000"/>
            <a:scene3d>
              <a:camera prst="orthographicFront"/>
              <a:lightRig rig="threePt" dir="t"/>
            </a:scene3d>
            <a:sp3d extrusionH="57150">
              <a:bevelT w="38100" h="38100" prst="angle"/>
              <a:bevelB w="38100" h="38100" prst="angle"/>
            </a:sp3d>
          </a:bodyPr>
          <a:lstStyle>
            <a:lvl1pPr algn="ctr" defTabSz="685800" rtl="0" eaLnBrk="1" latinLnBrk="0" hangingPunct="1">
              <a:lnSpc>
                <a:spcPct val="90000"/>
              </a:lnSpc>
              <a:spcBef>
                <a:spcPct val="0"/>
              </a:spcBef>
              <a:buNone/>
              <a:defRPr sz="28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defRPr/>
            </a:pPr>
            <a:endParaRPr lang="en-US" sz="4400" b="1" dirty="0">
              <a:solidFill>
                <a:srgbClr val="FFFF00"/>
              </a:solidFill>
              <a:effectLst>
                <a:outerShdw blurRad="38100" dist="38100" dir="2700000" algn="tl">
                  <a:srgbClr val="000000">
                    <a:alpha val="43137"/>
                  </a:srgbClr>
                </a:outerShdw>
              </a:effectLst>
              <a:latin typeface="Arial" charset="0"/>
            </a:endParaRPr>
          </a:p>
        </p:txBody>
      </p:sp>
      <p:sp>
        <p:nvSpPr>
          <p:cNvPr id="31" name="Title 30">
            <a:extLst>
              <a:ext uri="{FF2B5EF4-FFF2-40B4-BE49-F238E27FC236}">
                <a16:creationId xmlns:a16="http://schemas.microsoft.com/office/drawing/2014/main" id="{044B2272-4CE2-49FD-B678-7B875CF55E7A}"/>
              </a:ext>
            </a:extLst>
          </p:cNvPr>
          <p:cNvSpPr>
            <a:spLocks noGrp="1"/>
          </p:cNvSpPr>
          <p:nvPr>
            <p:ph type="title"/>
          </p:nvPr>
        </p:nvSpPr>
        <p:spPr>
          <a:xfrm>
            <a:off x="1497826" y="106686"/>
            <a:ext cx="9246374" cy="1866231"/>
          </a:xfrm>
        </p:spPr>
        <p:txBody>
          <a:bodyPr>
            <a:noAutofit/>
            <a:scene3d>
              <a:camera prst="orthographicFront"/>
              <a:lightRig rig="threePt" dir="t"/>
            </a:scene3d>
            <a:sp3d extrusionH="57150">
              <a:bevelT w="38100" h="38100" prst="angle"/>
              <a:bevelB w="38100" h="38100" prst="angle"/>
            </a:sp3d>
          </a:bodyPr>
          <a:lstStyle/>
          <a:p>
            <a:pPr algn="ctr"/>
            <a:r>
              <a:rPr lang="en-US" sz="6000" b="1" dirty="0">
                <a:solidFill>
                  <a:srgbClr val="FFCC99"/>
                </a:solidFill>
                <a:effectLst>
                  <a:outerShdw blurRad="38100" dist="38100" dir="2700000" algn="tl">
                    <a:srgbClr val="000000">
                      <a:alpha val="43137"/>
                    </a:srgbClr>
                  </a:outerShdw>
                </a:effectLst>
              </a:rPr>
              <a:t>Side Effects of Prescribed Drugs</a:t>
            </a:r>
            <a:endParaRPr lang="en-US" sz="4800" b="1" dirty="0">
              <a:solidFill>
                <a:srgbClr val="FFCC99"/>
              </a:solidFill>
              <a:effectLst>
                <a:outerShdw blurRad="38100" dist="38100" dir="2700000" algn="tl">
                  <a:srgbClr val="000000">
                    <a:alpha val="43137"/>
                  </a:srgbClr>
                </a:outerShdw>
              </a:effectLst>
            </a:endParaRPr>
          </a:p>
        </p:txBody>
      </p:sp>
      <p:pic>
        <p:nvPicPr>
          <p:cNvPr id="14" name="Picture 7">
            <a:extLst>
              <a:ext uri="{FF2B5EF4-FFF2-40B4-BE49-F238E27FC236}">
                <a16:creationId xmlns:a16="http://schemas.microsoft.com/office/drawing/2014/main" id="{E8550BFD-A084-4116-92B3-937C788442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7312" y="1943696"/>
            <a:ext cx="3857376" cy="3504309"/>
          </a:xfrm>
          <a:prstGeom prst="rect">
            <a:avLst/>
          </a:prstGeom>
          <a:noFill/>
          <a:ln>
            <a:solidFill>
              <a:schemeClr val="accent1"/>
            </a:solidFill>
          </a:ln>
          <a:effectLst>
            <a:reflection blurRad="6350" stA="50000" endA="300" endPos="37000" dist="50800" dir="5400000" sy="-100000" algn="bl" rotWithShape="0"/>
          </a:effectLst>
          <a:scene3d>
            <a:camera prst="orthographicFront"/>
            <a:lightRig rig="threePt" dir="t"/>
          </a:scene3d>
          <a:sp3d>
            <a:bevelT/>
            <a:bevelB/>
          </a:sp3d>
          <a:extLst>
            <a:ext uri="{909E8E84-426E-40DD-AFC4-6F175D3DCCD1}">
              <a14:hiddenFill xmlns:a14="http://schemas.microsoft.com/office/drawing/2010/main">
                <a:solidFill>
                  <a:srgbClr val="FFFFFF"/>
                </a:solidFill>
              </a14:hiddenFill>
            </a:ext>
          </a:extLst>
        </p:spPr>
      </p:pic>
      <p:pic>
        <p:nvPicPr>
          <p:cNvPr id="13" name="Picture 12" descr="A picture containing indoor&#10;&#10;Description automatically generated">
            <a:extLst>
              <a:ext uri="{FF2B5EF4-FFF2-40B4-BE49-F238E27FC236}">
                <a16:creationId xmlns:a16="http://schemas.microsoft.com/office/drawing/2014/main" id="{2B4AFD32-5BD2-4300-8B9A-2103127249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5035" y="2675818"/>
            <a:ext cx="867455" cy="1311464"/>
          </a:xfrm>
          <a:prstGeom prst="rect">
            <a:avLst/>
          </a:prstGeom>
        </p:spPr>
      </p:pic>
    </p:spTree>
    <p:extLst>
      <p:ext uri="{BB962C8B-B14F-4D97-AF65-F5344CB8AC3E}">
        <p14:creationId xmlns:p14="http://schemas.microsoft.com/office/powerpoint/2010/main" val="273427611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
            <a:ext cx="8305800" cy="715962"/>
          </a:xfrm>
        </p:spPr>
        <p:txBody>
          <a:bodyPr>
            <a:normAutofit fontScale="90000"/>
            <a:scene3d>
              <a:camera prst="orthographicFront"/>
              <a:lightRig rig="threePt" dir="t"/>
            </a:scene3d>
            <a:sp3d extrusionH="57150">
              <a:bevelT w="38100" h="38100" prst="angle"/>
              <a:bevelB w="38100" h="38100" prst="angle"/>
            </a:sp3d>
          </a:bodyPr>
          <a:lstStyle/>
          <a:p>
            <a:pPr>
              <a:defRPr/>
            </a:pPr>
            <a:r>
              <a:rPr lang="en-US" sz="3100" dirty="0">
                <a:latin typeface="Arial" pitchFamily="34" charset="0"/>
                <a:cs typeface="Arial" pitchFamily="34" charset="0"/>
              </a:rPr>
              <a:t>Squamous Cell Carcinoma</a:t>
            </a:r>
            <a:br>
              <a:rPr lang="en-US" sz="3100" dirty="0">
                <a:latin typeface="Arial" pitchFamily="34" charset="0"/>
                <a:cs typeface="Arial" pitchFamily="34" charset="0"/>
              </a:rPr>
            </a:br>
            <a:r>
              <a:rPr lang="en-US" sz="2200" dirty="0">
                <a:latin typeface="Arial" pitchFamily="34" charset="0"/>
                <a:cs typeface="Arial" pitchFamily="34" charset="0"/>
              </a:rPr>
              <a:t>Oral Cancer Risk</a:t>
            </a:r>
          </a:p>
        </p:txBody>
      </p:sp>
      <p:sp>
        <p:nvSpPr>
          <p:cNvPr id="29699" name="Content Placeholder 2"/>
          <p:cNvSpPr>
            <a:spLocks noGrp="1"/>
          </p:cNvSpPr>
          <p:nvPr>
            <p:ph idx="1"/>
          </p:nvPr>
        </p:nvSpPr>
        <p:spPr>
          <a:xfrm>
            <a:off x="4572000" y="1007660"/>
            <a:ext cx="7696200" cy="3606800"/>
          </a:xfrm>
        </p:spPr>
        <p:txBody>
          <a:bodyPr>
            <a:noAutofit/>
          </a:bodyPr>
          <a:lstStyle/>
          <a:p>
            <a:pPr marL="342900" indent="-342900">
              <a:buClr>
                <a:schemeClr val="tx2"/>
              </a:buClr>
              <a:buSzPct val="90000"/>
              <a:buFont typeface="Wingdings" pitchFamily="2" charset="2"/>
              <a:buChar char="q"/>
            </a:pPr>
            <a:r>
              <a:rPr lang="en-US" sz="1800" dirty="0"/>
              <a:t>Risk increase with </a:t>
            </a:r>
            <a:r>
              <a:rPr lang="en-US" sz="1800" dirty="0">
                <a:solidFill>
                  <a:srgbClr val="FFC000"/>
                </a:solidFill>
              </a:rPr>
              <a:t>age</a:t>
            </a:r>
          </a:p>
          <a:p>
            <a:pPr marL="342900" indent="-342900">
              <a:buClr>
                <a:schemeClr val="tx2"/>
              </a:buClr>
              <a:buSzPct val="90000"/>
              <a:buFont typeface="Wingdings" pitchFamily="2" charset="2"/>
              <a:buChar char="q"/>
            </a:pPr>
            <a:r>
              <a:rPr lang="en-US" sz="1800" dirty="0"/>
              <a:t>Risk increases for </a:t>
            </a:r>
            <a:r>
              <a:rPr lang="en-US" sz="1800" dirty="0">
                <a:solidFill>
                  <a:srgbClr val="FFC000"/>
                </a:solidFill>
              </a:rPr>
              <a:t>white males</a:t>
            </a:r>
            <a:r>
              <a:rPr lang="en-US" sz="1800" dirty="0"/>
              <a:t>, slowly decreasing since 1980s</a:t>
            </a:r>
          </a:p>
          <a:p>
            <a:pPr marL="0" indent="0">
              <a:buClr>
                <a:schemeClr val="tx2"/>
              </a:buClr>
              <a:buSzPct val="90000"/>
              <a:buNone/>
            </a:pPr>
            <a:r>
              <a:rPr lang="en-US" sz="1800" dirty="0"/>
              <a:t>     --Problem: </a:t>
            </a:r>
            <a:r>
              <a:rPr lang="en-US" sz="1800" dirty="0">
                <a:solidFill>
                  <a:srgbClr val="FFC000"/>
                </a:solidFill>
              </a:rPr>
              <a:t>black male </a:t>
            </a:r>
            <a:r>
              <a:rPr lang="en-US" sz="1800" dirty="0"/>
              <a:t>risk: </a:t>
            </a:r>
            <a:r>
              <a:rPr lang="en-US" sz="1800" dirty="0">
                <a:latin typeface="Arial"/>
                <a:cs typeface="Arial"/>
              </a:rPr>
              <a:t>↑↑</a:t>
            </a:r>
          </a:p>
          <a:p>
            <a:pPr marL="342900" indent="-342900">
              <a:buClr>
                <a:schemeClr val="tx2"/>
              </a:buClr>
              <a:buSzPct val="90000"/>
              <a:buFont typeface="Wingdings" pitchFamily="2" charset="2"/>
              <a:buChar char="q"/>
            </a:pPr>
            <a:r>
              <a:rPr lang="en-US" sz="1800" dirty="0">
                <a:latin typeface="Arial"/>
                <a:cs typeface="Arial"/>
              </a:rPr>
              <a:t>In other countries: </a:t>
            </a:r>
            <a:r>
              <a:rPr lang="en-US" sz="1800" dirty="0"/>
              <a:t>intraoral cancer continues to </a:t>
            </a:r>
            <a:r>
              <a:rPr lang="en-US" sz="1800" dirty="0">
                <a:latin typeface="Arial"/>
                <a:cs typeface="Arial"/>
              </a:rPr>
              <a:t>↑ s</a:t>
            </a:r>
            <a:r>
              <a:rPr lang="en-US" sz="1800" dirty="0"/>
              <a:t>lowly for all races</a:t>
            </a:r>
          </a:p>
          <a:p>
            <a:pPr marL="342900" indent="-342900">
              <a:buClr>
                <a:schemeClr val="tx2"/>
              </a:buClr>
              <a:buSzPct val="90000"/>
              <a:buFont typeface="Wingdings" pitchFamily="2" charset="2"/>
              <a:buChar char="q"/>
            </a:pPr>
            <a:r>
              <a:rPr lang="en-US" sz="1800" dirty="0">
                <a:solidFill>
                  <a:srgbClr val="FFC000"/>
                </a:solidFill>
              </a:rPr>
              <a:t>Females</a:t>
            </a:r>
            <a:r>
              <a:rPr lang="en-US" sz="1800" dirty="0"/>
              <a:t> (white or nonwhite): </a:t>
            </a:r>
            <a:r>
              <a:rPr lang="en-US" sz="1800" dirty="0">
                <a:latin typeface="Arial"/>
                <a:cs typeface="Arial"/>
              </a:rPr>
              <a:t>↓↓↓</a:t>
            </a:r>
            <a:r>
              <a:rPr lang="en-US" sz="1800" dirty="0"/>
              <a:t> incidence than </a:t>
            </a:r>
            <a:r>
              <a:rPr lang="en-US" sz="1800" dirty="0">
                <a:solidFill>
                  <a:schemeClr val="tx1"/>
                </a:solidFill>
                <a:latin typeface="Arial"/>
                <a:cs typeface="Arial"/>
              </a:rPr>
              <a:t>♂</a:t>
            </a:r>
            <a:r>
              <a:rPr lang="en-US" sz="1800" dirty="0">
                <a:solidFill>
                  <a:schemeClr val="tx1"/>
                </a:solidFill>
              </a:rPr>
              <a:t>  (</a:t>
            </a:r>
            <a:r>
              <a:rPr lang="en-US" sz="1800" dirty="0" err="1">
                <a:solidFill>
                  <a:schemeClr val="tx1"/>
                </a:solidFill>
              </a:rPr>
              <a:t>m</a:t>
            </a:r>
            <a:r>
              <a:rPr lang="en-US" sz="1800" dirty="0" err="1"/>
              <a:t>ale:female</a:t>
            </a:r>
            <a:r>
              <a:rPr lang="en-US" sz="1800" dirty="0"/>
              <a:t> ratio  = 3:1)</a:t>
            </a:r>
          </a:p>
          <a:p>
            <a:pPr marL="342900" indent="-342900">
              <a:buClr>
                <a:schemeClr val="tx2"/>
              </a:buClr>
              <a:buSzPct val="90000"/>
              <a:buFont typeface="Wingdings" pitchFamily="2" charset="2"/>
              <a:buChar char="q"/>
            </a:pPr>
            <a:r>
              <a:rPr lang="en-US" sz="1800" dirty="0"/>
              <a:t>Used to be a wider difference, but now more women smoke</a:t>
            </a:r>
          </a:p>
        </p:txBody>
      </p:sp>
      <p:sp>
        <p:nvSpPr>
          <p:cNvPr id="23" name="Rectangle 22"/>
          <p:cNvSpPr/>
          <p:nvPr/>
        </p:nvSpPr>
        <p:spPr>
          <a:xfrm>
            <a:off x="3810000" y="-95598109"/>
            <a:ext cx="4572000" cy="2292935"/>
          </a:xfrm>
          <a:prstGeom prst="rect">
            <a:avLst/>
          </a:prstGeom>
        </p:spPr>
        <p:txBody>
          <a:bodyPr>
            <a:spAutoFit/>
          </a:bodyPr>
          <a:lstStyle/>
          <a:p>
            <a:r>
              <a:rPr lang="en-US" sz="1100" dirty="0"/>
              <a:t>In approximately one of every three Americans now living, a malignancy will develop at some point. During 2000, more than 1,220,000 persons in the United States had at least one malignancy, in addition to an equal number with nonmelanoma skin cancers. Although 54% of affected persons now survive their disease, cancer still causes 552,200 deaths each year in the United States and accounts for more than 20% of all deaths. Also, the current annual death rate from </a:t>
            </a:r>
            <a:r>
              <a:rPr lang="en-US" sz="1100" dirty="0" err="1"/>
              <a:t>nondermal</a:t>
            </a:r>
            <a:r>
              <a:rPr lang="en-US" sz="1100" dirty="0"/>
              <a:t> cancers (170 per 100,000 persons) has increased by 19% since 1930, partially because of a considerable increase in the incidence of lung cancer and partially because people are now less likely to die at an early age of other common disorders, such as cardiovascular disease and infection. During the 1990s, however, this trend was reversed, and the average annual incidence and mortality rates for all cancers combined (excluding nonmelanoma skin cancers) began to decline.</a:t>
            </a:r>
          </a:p>
        </p:txBody>
      </p:sp>
      <p:pic>
        <p:nvPicPr>
          <p:cNvPr id="5122" name="Picture 2" descr="http://media-cache-ec0.pinimg.com/736x/34/eb/94/34eb9433093e180d9c23dd22336ecef5.jpg"/>
          <p:cNvPicPr>
            <a:picLocks noChangeAspect="1" noChangeArrowheads="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457200" y="1232237"/>
            <a:ext cx="3962400" cy="5459186"/>
          </a:xfrm>
          <a:prstGeom prst="rect">
            <a:avLst/>
          </a:prstGeom>
          <a:noFill/>
          <a:ln>
            <a:solidFill>
              <a:schemeClr val="accent1"/>
            </a:solidFill>
          </a:ln>
          <a:scene3d>
            <a:camera prst="orthographicFront"/>
            <a:lightRig rig="threePt" dir="t"/>
          </a:scene3d>
          <a:sp3d>
            <a:bevelT/>
            <a:bevelB/>
          </a:sp3d>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5206965-217A-42BC-A74A-353EAA4A77F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4000" y="4187312"/>
            <a:ext cx="2933700" cy="2174320"/>
          </a:xfrm>
          <a:prstGeom prst="rect">
            <a:avLst/>
          </a:prstGeom>
          <a:scene3d>
            <a:camera prst="orthographicFront"/>
            <a:lightRig rig="threePt" dir="t"/>
          </a:scene3d>
          <a:sp3d>
            <a:bevelT/>
            <a:bevelB/>
          </a:sp3d>
        </p:spPr>
      </p:pic>
    </p:spTree>
    <p:extLst>
      <p:ext uri="{BB962C8B-B14F-4D97-AF65-F5344CB8AC3E}">
        <p14:creationId xmlns:p14="http://schemas.microsoft.com/office/powerpoint/2010/main" val="371382007"/>
      </p:ext>
    </p:extLst>
  </p:cSld>
  <p:clrMapOvr>
    <a:masterClrMapping/>
  </p:clrMapOvr>
  <p:transition spd="slow"/>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148FDE-8CAB-4D97-97CB-3A88B64C5813}"/>
              </a:ext>
            </a:extLst>
          </p:cNvPr>
          <p:cNvSpPr/>
          <p:nvPr/>
        </p:nvSpPr>
        <p:spPr>
          <a:xfrm>
            <a:off x="1524000" y="8860"/>
            <a:ext cx="9144000" cy="684914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37C4A43F-8E4B-4403-8D3A-DE4C9569412E}"/>
              </a:ext>
            </a:extLst>
          </p:cNvPr>
          <p:cNvGrpSpPr/>
          <p:nvPr/>
        </p:nvGrpSpPr>
        <p:grpSpPr>
          <a:xfrm>
            <a:off x="8649378" y="6431280"/>
            <a:ext cx="1866222" cy="274320"/>
            <a:chOff x="7125378" y="6464808"/>
            <a:chExt cx="1866222" cy="274320"/>
          </a:xfrm>
        </p:grpSpPr>
        <p:sp>
          <p:nvSpPr>
            <p:cNvPr id="6" name="Action Button: Back or Previous 8">
              <a:hlinkClick r:id="" action="ppaction://hlinkshowjump?jump=previousslide" highlightClick="1"/>
              <a:extLst>
                <a:ext uri="{FF2B5EF4-FFF2-40B4-BE49-F238E27FC236}">
                  <a16:creationId xmlns:a16="http://schemas.microsoft.com/office/drawing/2014/main" id="{1E2354DC-3B3C-47F7-88D0-2157F942A2F6}"/>
                </a:ext>
              </a:extLst>
            </p:cNvPr>
            <p:cNvSpPr/>
            <p:nvPr/>
          </p:nvSpPr>
          <p:spPr>
            <a:xfrm>
              <a:off x="8001000" y="6464808"/>
              <a:ext cx="457200" cy="274320"/>
            </a:xfrm>
            <a:prstGeom prst="actionButtonBackPrevious">
              <a:avLst/>
            </a:prstGeom>
            <a:solidFill>
              <a:schemeClr val="bg1">
                <a:alpha val="41000"/>
              </a:schemeClr>
            </a:solidFill>
            <a:ln w="6350">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endParaRPr>
            </a:p>
          </p:txBody>
        </p:sp>
        <p:sp>
          <p:nvSpPr>
            <p:cNvPr id="7" name="Action Button: Forward or Next 9">
              <a:hlinkClick r:id="" action="ppaction://hlinkshowjump?jump=nextslide" highlightClick="1"/>
              <a:extLst>
                <a:ext uri="{FF2B5EF4-FFF2-40B4-BE49-F238E27FC236}">
                  <a16:creationId xmlns:a16="http://schemas.microsoft.com/office/drawing/2014/main" id="{D90AD3CB-C65E-47C2-A60F-51642F20829E}"/>
                </a:ext>
              </a:extLst>
            </p:cNvPr>
            <p:cNvSpPr/>
            <p:nvPr/>
          </p:nvSpPr>
          <p:spPr>
            <a:xfrm>
              <a:off x="8534400" y="6464808"/>
              <a:ext cx="457200" cy="274320"/>
            </a:xfrm>
            <a:prstGeom prst="actionButtonForwardNext">
              <a:avLst/>
            </a:prstGeom>
            <a:solidFill>
              <a:schemeClr val="bg1">
                <a:alpha val="41000"/>
              </a:schemeClr>
            </a:solidFill>
            <a:ln w="6350">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endParaRPr>
            </a:p>
          </p:txBody>
        </p:sp>
        <p:sp>
          <p:nvSpPr>
            <p:cNvPr id="9" name="Action Button: Home 11">
              <a:hlinkClick r:id="" action="ppaction://hlinkshowjump?jump=firstslide" highlightClick="1"/>
              <a:extLst>
                <a:ext uri="{FF2B5EF4-FFF2-40B4-BE49-F238E27FC236}">
                  <a16:creationId xmlns:a16="http://schemas.microsoft.com/office/drawing/2014/main" id="{3967EF27-0797-46D7-B8C1-8E0EC66580D9}"/>
                </a:ext>
              </a:extLst>
            </p:cNvPr>
            <p:cNvSpPr/>
            <p:nvPr/>
          </p:nvSpPr>
          <p:spPr>
            <a:xfrm>
              <a:off x="7569708" y="6464808"/>
              <a:ext cx="355092" cy="274320"/>
            </a:xfrm>
            <a:prstGeom prst="actionButtonHome">
              <a:avLst/>
            </a:prstGeom>
            <a:solidFill>
              <a:schemeClr val="bg1">
                <a:alpha val="41000"/>
              </a:schemeClr>
            </a:solidFill>
            <a:ln w="6350">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Action Button: Return 9">
              <a:hlinkClick r:id="" action="ppaction://hlinkshowjump?jump=lastslideviewed" highlightClick="1"/>
              <a:extLst>
                <a:ext uri="{FF2B5EF4-FFF2-40B4-BE49-F238E27FC236}">
                  <a16:creationId xmlns:a16="http://schemas.microsoft.com/office/drawing/2014/main" id="{2E96B8E8-A3FA-4AE4-A5F4-2F8B007CDE72}"/>
                </a:ext>
              </a:extLst>
            </p:cNvPr>
            <p:cNvSpPr/>
            <p:nvPr/>
          </p:nvSpPr>
          <p:spPr>
            <a:xfrm>
              <a:off x="7125378" y="6464808"/>
              <a:ext cx="356452" cy="274320"/>
            </a:xfrm>
            <a:prstGeom prst="actionButtonReturn">
              <a:avLst/>
            </a:prstGeom>
            <a:solidFill>
              <a:schemeClr val="bg1">
                <a:alpha val="41000"/>
              </a:schemeClr>
            </a:solidFill>
            <a:ln w="6350">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 name="Title 1"/>
          <p:cNvSpPr>
            <a:spLocks noGrp="1"/>
          </p:cNvSpPr>
          <p:nvPr>
            <p:ph type="title"/>
          </p:nvPr>
        </p:nvSpPr>
        <p:spPr>
          <a:xfrm>
            <a:off x="1752600" y="685800"/>
            <a:ext cx="8610600" cy="1752600"/>
          </a:xfrm>
        </p:spPr>
        <p:txBody>
          <a:bodyPr>
            <a:noAutofit/>
            <a:scene3d>
              <a:camera prst="orthographicFront"/>
              <a:lightRig rig="threePt" dir="t"/>
            </a:scene3d>
            <a:sp3d extrusionH="57150">
              <a:bevelT w="38100" h="38100" prst="angle"/>
              <a:bevelB w="38100" h="38100" prst="angle"/>
            </a:sp3d>
          </a:bodyPr>
          <a:lstStyle/>
          <a:p>
            <a:r>
              <a:rPr lang="en-US" sz="6000" dirty="0">
                <a:solidFill>
                  <a:schemeClr val="accent6">
                    <a:lumMod val="50000"/>
                  </a:schemeClr>
                </a:solidFill>
                <a:latin typeface="Arial" pitchFamily="34" charset="0"/>
                <a:cs typeface="Arial" pitchFamily="34" charset="0"/>
              </a:rPr>
              <a:t>Substance Abuse:</a:t>
            </a:r>
            <a:br>
              <a:rPr lang="en-US" sz="6000" dirty="0">
                <a:solidFill>
                  <a:schemeClr val="accent6">
                    <a:lumMod val="50000"/>
                  </a:schemeClr>
                </a:solidFill>
                <a:latin typeface="Arial" pitchFamily="34" charset="0"/>
                <a:cs typeface="Arial" pitchFamily="34" charset="0"/>
              </a:rPr>
            </a:br>
            <a:r>
              <a:rPr lang="en-US" sz="6000" dirty="0">
                <a:solidFill>
                  <a:schemeClr val="accent6">
                    <a:lumMod val="50000"/>
                  </a:schemeClr>
                </a:solidFill>
                <a:latin typeface="Arial" pitchFamily="34" charset="0"/>
                <a:cs typeface="Arial" pitchFamily="34" charset="0"/>
              </a:rPr>
              <a:t>Prescription Drugs</a:t>
            </a:r>
          </a:p>
        </p:txBody>
      </p:sp>
      <p:pic>
        <p:nvPicPr>
          <p:cNvPr id="8" name="Picture 3" descr="gsg-1229b vibramycin allergy"/>
          <p:cNvPicPr>
            <a:picLocks noGrp="1" noChangeAspect="1" noChangeArrowheads="1"/>
          </p:cNvPicPr>
          <p:nvPr>
            <p:ph idx="1"/>
          </p:nvPr>
        </p:nvPicPr>
        <p:blipFill>
          <a:blip r:embed="rId2" cstate="print">
            <a:lum bright="-12000" contrast="12000"/>
            <a:extLst>
              <a:ext uri="{28A0092B-C50C-407E-A947-70E740481C1C}">
                <a14:useLocalDpi xmlns:a14="http://schemas.microsoft.com/office/drawing/2010/main"/>
              </a:ext>
            </a:extLst>
          </a:blip>
          <a:srcRect/>
          <a:stretch>
            <a:fillRect/>
          </a:stretch>
        </p:blipFill>
        <p:spPr bwMode="auto">
          <a:xfrm>
            <a:off x="3807114" y="2667000"/>
            <a:ext cx="4422487" cy="3048000"/>
          </a:xfrm>
          <a:prstGeom prst="rect">
            <a:avLst/>
          </a:prstGeom>
          <a:noFill/>
          <a:ln w="9525">
            <a:solidFill>
              <a:schemeClr val="accent3">
                <a:lumMod val="40000"/>
                <a:lumOff val="60000"/>
              </a:schemeClr>
            </a:solidFill>
            <a:miter lim="800000"/>
            <a:headEnd/>
            <a:tailEnd/>
          </a:ln>
          <a:scene3d>
            <a:camera prst="orthographicFront"/>
            <a:lightRig rig="threePt" dir="t"/>
          </a:scene3d>
          <a:sp3d>
            <a:bevelT/>
            <a:bevelB/>
          </a:sp3d>
        </p:spPr>
      </p:pic>
    </p:spTree>
    <p:extLst>
      <p:ext uri="{BB962C8B-B14F-4D97-AF65-F5344CB8AC3E}">
        <p14:creationId xmlns:p14="http://schemas.microsoft.com/office/powerpoint/2010/main" val="370359578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8686800" cy="841248"/>
          </a:xfrm>
        </p:spPr>
        <p:txBody>
          <a:bodyPr>
            <a:normAutofit/>
          </a:bodyPr>
          <a:lstStyle/>
          <a:p>
            <a:pPr algn="ctr"/>
            <a:r>
              <a:rPr lang="en-US" sz="3100" dirty="0">
                <a:solidFill>
                  <a:srgbClr val="FFC000"/>
                </a:solidFill>
                <a:latin typeface="Arial" panose="020B0604020202020204" pitchFamily="34" charset="0"/>
                <a:cs typeface="Arial" panose="020B0604020202020204" pitchFamily="34" charset="0"/>
              </a:rPr>
              <a:t>Drug-Induced Oral Changes</a:t>
            </a:r>
            <a:br>
              <a:rPr lang="en-US" dirty="0">
                <a:solidFill>
                  <a:srgbClr val="FFC000"/>
                </a:solidFill>
                <a:latin typeface="Arial" panose="020B0604020202020204" pitchFamily="34" charset="0"/>
                <a:cs typeface="Arial" panose="020B0604020202020204" pitchFamily="34" charset="0"/>
              </a:rPr>
            </a:br>
            <a:r>
              <a:rPr lang="en-US" sz="2000" dirty="0">
                <a:solidFill>
                  <a:srgbClr val="FFC000"/>
                </a:solidFill>
                <a:latin typeface="Arial" panose="020B0604020202020204" pitchFamily="34" charset="0"/>
                <a:cs typeface="Arial" panose="020B0604020202020204" pitchFamily="34" charset="0"/>
              </a:rPr>
              <a:t>Recreational Drugs, Rx Drugs, Oral Hygiene, Habits, etc.</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00600" y="1219200"/>
            <a:ext cx="2514600" cy="1485488"/>
          </a:xfrm>
          <a:prstGeom prst="rect">
            <a:avLst/>
          </a:prstGeom>
          <a:ln>
            <a:solidFill>
              <a:schemeClr val="tx1"/>
            </a:solidFill>
          </a:ln>
        </p:spPr>
      </p:pic>
      <p:sp>
        <p:nvSpPr>
          <p:cNvPr id="6" name="TextBox 5"/>
          <p:cNvSpPr txBox="1"/>
          <p:nvPr/>
        </p:nvSpPr>
        <p:spPr>
          <a:xfrm>
            <a:off x="1923466" y="1295401"/>
            <a:ext cx="2762358" cy="5078313"/>
          </a:xfrm>
          <a:prstGeom prst="rect">
            <a:avLst/>
          </a:prstGeom>
          <a:noFill/>
        </p:spPr>
        <p:txBody>
          <a:bodyPr wrap="none" rtlCol="0">
            <a:spAutoFit/>
          </a:bodyPr>
          <a:lstStyle/>
          <a:p>
            <a:pPr algn="r"/>
            <a:r>
              <a:rPr lang="en-US" b="1" dirty="0">
                <a:solidFill>
                  <a:srgbClr val="FFC000"/>
                </a:solidFill>
                <a:latin typeface="Arial" pitchFamily="34" charset="0"/>
                <a:cs typeface="Arial" pitchFamily="34" charset="0"/>
              </a:rPr>
              <a:t>Soft Tissue Changes</a:t>
            </a:r>
          </a:p>
          <a:p>
            <a:pPr algn="r"/>
            <a:r>
              <a:rPr lang="en-US" dirty="0">
                <a:latin typeface="Arial" pitchFamily="34" charset="0"/>
                <a:cs typeface="Arial" pitchFamily="34" charset="0"/>
              </a:rPr>
              <a:t>Fibrous hyperplasia</a:t>
            </a:r>
          </a:p>
          <a:p>
            <a:pPr algn="r"/>
            <a:r>
              <a:rPr lang="en-US" dirty="0">
                <a:latin typeface="Arial" pitchFamily="34" charset="0"/>
                <a:cs typeface="Arial" pitchFamily="34" charset="0"/>
              </a:rPr>
              <a:t>Infection</a:t>
            </a:r>
          </a:p>
          <a:p>
            <a:pPr algn="r"/>
            <a:r>
              <a:rPr lang="en-US" dirty="0">
                <a:latin typeface="Arial" pitchFamily="34" charset="0"/>
                <a:cs typeface="Arial" pitchFamily="34" charset="0"/>
              </a:rPr>
              <a:t>Xerostomia</a:t>
            </a:r>
          </a:p>
          <a:p>
            <a:pPr algn="r"/>
            <a:r>
              <a:rPr lang="en-US" dirty="0">
                <a:latin typeface="Arial" pitchFamily="34" charset="0"/>
                <a:cs typeface="Arial" pitchFamily="34" charset="0"/>
              </a:rPr>
              <a:t>Glossodynia</a:t>
            </a:r>
          </a:p>
          <a:p>
            <a:pPr algn="r"/>
            <a:r>
              <a:rPr lang="en-US" dirty="0">
                <a:latin typeface="Arial" pitchFamily="34" charset="0"/>
                <a:cs typeface="Arial" pitchFamily="34" charset="0"/>
              </a:rPr>
              <a:t>Submucosal hemorrhage</a:t>
            </a:r>
          </a:p>
          <a:p>
            <a:pPr algn="r"/>
            <a:r>
              <a:rPr lang="en-US" dirty="0">
                <a:latin typeface="Arial" pitchFamily="34" charset="0"/>
                <a:cs typeface="Arial" pitchFamily="34" charset="0"/>
              </a:rPr>
              <a:t>Factitial injury</a:t>
            </a:r>
          </a:p>
          <a:p>
            <a:pPr algn="r"/>
            <a:r>
              <a:rPr lang="en-US" dirty="0">
                <a:latin typeface="Arial" pitchFamily="34" charset="0"/>
                <a:cs typeface="Arial" pitchFamily="34" charset="0"/>
              </a:rPr>
              <a:t>Restless tongue</a:t>
            </a:r>
          </a:p>
          <a:p>
            <a:pPr algn="r"/>
            <a:r>
              <a:rPr lang="en-US" dirty="0">
                <a:latin typeface="Arial" pitchFamily="34" charset="0"/>
                <a:cs typeface="Arial" pitchFamily="34" charset="0"/>
              </a:rPr>
              <a:t>Thermal burn</a:t>
            </a:r>
          </a:p>
          <a:p>
            <a:pPr algn="r"/>
            <a:r>
              <a:rPr lang="en-US" dirty="0">
                <a:latin typeface="Arial" pitchFamily="34" charset="0"/>
                <a:cs typeface="Arial" pitchFamily="34" charset="0"/>
              </a:rPr>
              <a:t>Chemical burn</a:t>
            </a:r>
          </a:p>
          <a:p>
            <a:pPr algn="r"/>
            <a:r>
              <a:rPr lang="en-US" dirty="0">
                <a:latin typeface="Arial" pitchFamily="34" charset="0"/>
                <a:cs typeface="Arial" pitchFamily="34" charset="0"/>
              </a:rPr>
              <a:t>Keratosis</a:t>
            </a:r>
          </a:p>
          <a:p>
            <a:pPr algn="r"/>
            <a:r>
              <a:rPr lang="en-US" dirty="0">
                <a:latin typeface="Arial" pitchFamily="34" charset="0"/>
                <a:cs typeface="Arial" pitchFamily="34" charset="0"/>
              </a:rPr>
              <a:t>Coated tongue</a:t>
            </a:r>
          </a:p>
          <a:p>
            <a:pPr algn="r"/>
            <a:r>
              <a:rPr lang="en-US" dirty="0">
                <a:latin typeface="Arial" pitchFamily="34" charset="0"/>
                <a:cs typeface="Arial" pitchFamily="34" charset="0"/>
              </a:rPr>
              <a:t>Hairy tongue</a:t>
            </a:r>
          </a:p>
          <a:p>
            <a:pPr algn="r"/>
            <a:r>
              <a:rPr lang="en-US" dirty="0">
                <a:latin typeface="Arial" pitchFamily="34" charset="0"/>
                <a:cs typeface="Arial" pitchFamily="34" charset="0"/>
              </a:rPr>
              <a:t>Blisters</a:t>
            </a:r>
          </a:p>
          <a:p>
            <a:pPr algn="r"/>
            <a:r>
              <a:rPr lang="en-US" dirty="0">
                <a:latin typeface="Arial" pitchFamily="34" charset="0"/>
                <a:cs typeface="Arial" pitchFamily="34" charset="0"/>
              </a:rPr>
              <a:t>Erythema</a:t>
            </a:r>
          </a:p>
          <a:p>
            <a:pPr algn="r"/>
            <a:r>
              <a:rPr lang="en-US" dirty="0">
                <a:latin typeface="Arial" pitchFamily="34" charset="0"/>
                <a:cs typeface="Arial" pitchFamily="34" charset="0"/>
              </a:rPr>
              <a:t>Ulcers</a:t>
            </a:r>
          </a:p>
          <a:p>
            <a:pPr algn="r"/>
            <a:r>
              <a:rPr lang="en-US" dirty="0">
                <a:latin typeface="Arial" pitchFamily="34" charset="0"/>
                <a:cs typeface="Arial" pitchFamily="34" charset="0"/>
              </a:rPr>
              <a:t>Necrosis</a:t>
            </a:r>
          </a:p>
          <a:p>
            <a:pPr algn="r"/>
            <a:endParaRPr lang="en-US" dirty="0">
              <a:latin typeface="Arial" pitchFamily="34" charset="0"/>
              <a:cs typeface="Arial" pitchFamily="34" charset="0"/>
            </a:endParaRPr>
          </a:p>
        </p:txBody>
      </p:sp>
      <p:sp>
        <p:nvSpPr>
          <p:cNvPr id="7" name="TextBox 6"/>
          <p:cNvSpPr txBox="1"/>
          <p:nvPr/>
        </p:nvSpPr>
        <p:spPr>
          <a:xfrm>
            <a:off x="7467601" y="1295400"/>
            <a:ext cx="2540119" cy="4801314"/>
          </a:xfrm>
          <a:prstGeom prst="rect">
            <a:avLst/>
          </a:prstGeom>
          <a:noFill/>
        </p:spPr>
        <p:txBody>
          <a:bodyPr wrap="none" rtlCol="0">
            <a:spAutoFit/>
          </a:bodyPr>
          <a:lstStyle/>
          <a:p>
            <a:r>
              <a:rPr lang="en-US" b="1" dirty="0">
                <a:solidFill>
                  <a:srgbClr val="FFC000"/>
                </a:solidFill>
                <a:latin typeface="Arial" pitchFamily="34" charset="0"/>
                <a:cs typeface="Arial" pitchFamily="34" charset="0"/>
              </a:rPr>
              <a:t>Hard Tissue Changes</a:t>
            </a:r>
          </a:p>
          <a:p>
            <a:r>
              <a:rPr lang="en-US" dirty="0">
                <a:latin typeface="Arial" pitchFamily="34" charset="0"/>
                <a:cs typeface="Arial" pitchFamily="34" charset="0"/>
              </a:rPr>
              <a:t>Osteopenia</a:t>
            </a:r>
          </a:p>
          <a:p>
            <a:r>
              <a:rPr lang="en-US" dirty="0">
                <a:latin typeface="Arial" pitchFamily="34" charset="0"/>
                <a:cs typeface="Arial" pitchFamily="34" charset="0"/>
              </a:rPr>
              <a:t>Osteosclerosis</a:t>
            </a:r>
          </a:p>
          <a:p>
            <a:r>
              <a:rPr lang="en-US" dirty="0">
                <a:latin typeface="Arial" pitchFamily="34" charset="0"/>
                <a:cs typeface="Arial" pitchFamily="34" charset="0"/>
              </a:rPr>
              <a:t>Exostoses</a:t>
            </a:r>
          </a:p>
          <a:p>
            <a:r>
              <a:rPr lang="en-US" dirty="0">
                <a:latin typeface="Arial" pitchFamily="34" charset="0"/>
                <a:cs typeface="Arial" pitchFamily="34" charset="0"/>
              </a:rPr>
              <a:t>Tori</a:t>
            </a:r>
          </a:p>
          <a:p>
            <a:r>
              <a:rPr lang="en-US" dirty="0">
                <a:latin typeface="Arial" pitchFamily="34" charset="0"/>
                <a:cs typeface="Arial" pitchFamily="34" charset="0"/>
              </a:rPr>
              <a:t>Osteonecrosis</a:t>
            </a:r>
          </a:p>
          <a:p>
            <a:r>
              <a:rPr lang="en-US" dirty="0">
                <a:latin typeface="Arial" pitchFamily="34" charset="0"/>
                <a:cs typeface="Arial" pitchFamily="34" charset="0"/>
              </a:rPr>
              <a:t>Bone marrow edema</a:t>
            </a:r>
          </a:p>
          <a:p>
            <a:r>
              <a:rPr lang="en-US" dirty="0">
                <a:latin typeface="Arial" pitchFamily="34" charset="0"/>
                <a:cs typeface="Arial" pitchFamily="34" charset="0"/>
              </a:rPr>
              <a:t>Osteomyelitis</a:t>
            </a:r>
          </a:p>
          <a:p>
            <a:r>
              <a:rPr lang="en-US" dirty="0">
                <a:latin typeface="Arial" pitchFamily="34" charset="0"/>
                <a:cs typeface="Arial" pitchFamily="34" charset="0"/>
              </a:rPr>
              <a:t>Dry socket</a:t>
            </a:r>
          </a:p>
          <a:p>
            <a:r>
              <a:rPr lang="en-US" dirty="0">
                <a:latin typeface="Arial" pitchFamily="34" charset="0"/>
                <a:cs typeface="Arial" pitchFamily="34" charset="0"/>
              </a:rPr>
              <a:t>Periodontitis</a:t>
            </a:r>
          </a:p>
          <a:p>
            <a:r>
              <a:rPr lang="en-US" dirty="0">
                <a:latin typeface="Arial" pitchFamily="34" charset="0"/>
                <a:cs typeface="Arial" pitchFamily="34" charset="0"/>
              </a:rPr>
              <a:t>Enamel abrasion</a:t>
            </a:r>
          </a:p>
          <a:p>
            <a:r>
              <a:rPr lang="en-US" dirty="0">
                <a:latin typeface="Arial" pitchFamily="34" charset="0"/>
                <a:cs typeface="Arial" pitchFamily="34" charset="0"/>
              </a:rPr>
              <a:t>Enamel erosion</a:t>
            </a:r>
          </a:p>
          <a:p>
            <a:r>
              <a:rPr lang="en-US" dirty="0">
                <a:latin typeface="Arial" pitchFamily="34" charset="0"/>
                <a:cs typeface="Arial" pitchFamily="34" charset="0"/>
              </a:rPr>
              <a:t>Enamel discoloration</a:t>
            </a:r>
          </a:p>
          <a:p>
            <a:r>
              <a:rPr lang="en-US" dirty="0">
                <a:latin typeface="Arial" pitchFamily="34" charset="0"/>
                <a:cs typeface="Arial" pitchFamily="34" charset="0"/>
              </a:rPr>
              <a:t>Enamel hypoplasia</a:t>
            </a:r>
          </a:p>
          <a:p>
            <a:r>
              <a:rPr lang="en-US" dirty="0">
                <a:latin typeface="Arial" pitchFamily="34" charset="0"/>
                <a:cs typeface="Arial" pitchFamily="34" charset="0"/>
              </a:rPr>
              <a:t>Caries</a:t>
            </a:r>
          </a:p>
          <a:p>
            <a:r>
              <a:rPr lang="en-US" dirty="0">
                <a:latin typeface="Arial" pitchFamily="34" charset="0"/>
                <a:cs typeface="Arial" pitchFamily="34" charset="0"/>
              </a:rPr>
              <a:t>Abfraction</a:t>
            </a:r>
          </a:p>
          <a:p>
            <a:r>
              <a:rPr lang="en-US" dirty="0">
                <a:latin typeface="Arial" pitchFamily="34" charset="0"/>
                <a:cs typeface="Arial" pitchFamily="34" charset="0"/>
              </a:rPr>
              <a:t>Pulpitis/Pulposis</a:t>
            </a:r>
          </a:p>
        </p:txBody>
      </p:sp>
      <p:sp>
        <p:nvSpPr>
          <p:cNvPr id="8" name="TextBox 7"/>
          <p:cNvSpPr txBox="1"/>
          <p:nvPr/>
        </p:nvSpPr>
        <p:spPr>
          <a:xfrm>
            <a:off x="5029201" y="2335356"/>
            <a:ext cx="2007281" cy="338554"/>
          </a:xfrm>
          <a:prstGeom prst="rect">
            <a:avLst/>
          </a:prstGeom>
          <a:noFill/>
        </p:spPr>
        <p:txBody>
          <a:bodyPr wrap="none" rtlCol="0">
            <a:spAutoFit/>
          </a:bodyPr>
          <a:lstStyle/>
          <a:p>
            <a:r>
              <a:rPr lang="en-US" sz="1600" b="1" dirty="0">
                <a:effectLst>
                  <a:outerShdw blurRad="38100" dist="38100" dir="2700000" algn="tl">
                    <a:srgbClr val="000000">
                      <a:alpha val="43137"/>
                    </a:srgbClr>
                  </a:outerShdw>
                </a:effectLst>
                <a:latin typeface="Arial" pitchFamily="34" charset="0"/>
                <a:cs typeface="Arial" pitchFamily="34" charset="0"/>
              </a:rPr>
              <a:t>Brain Connectome</a:t>
            </a:r>
          </a:p>
        </p:txBody>
      </p:sp>
      <p:pic>
        <p:nvPicPr>
          <p:cNvPr id="12" name="Picture 3" descr="CalciumChannelBlockerHyperplasia2007CDJohnson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11576" y="2769325"/>
            <a:ext cx="2503624" cy="1753838"/>
          </a:xfrm>
          <a:prstGeom prst="rect">
            <a:avLst/>
          </a:prstGeom>
          <a:noFill/>
          <a:ln w="9525">
            <a:solidFill>
              <a:schemeClr val="tx2"/>
            </a:solidFill>
            <a:miter lim="800000"/>
            <a:headEnd/>
            <a:tailEnd/>
          </a:ln>
        </p:spPr>
      </p:pic>
      <p:sp>
        <p:nvSpPr>
          <p:cNvPr id="13" name="TextBox 12"/>
          <p:cNvSpPr txBox="1"/>
          <p:nvPr/>
        </p:nvSpPr>
        <p:spPr>
          <a:xfrm>
            <a:off x="4876800" y="3935557"/>
            <a:ext cx="2384612" cy="584775"/>
          </a:xfrm>
          <a:prstGeom prst="rect">
            <a:avLst/>
          </a:prstGeom>
          <a:noFill/>
        </p:spPr>
        <p:txBody>
          <a:bodyPr wrap="square" rtlCol="0">
            <a:spAutoFit/>
          </a:bodyPr>
          <a:lstStyle/>
          <a:p>
            <a:pPr algn="ctr"/>
            <a:r>
              <a:rPr lang="en-US" sz="1600" b="1" dirty="0">
                <a:effectLst>
                  <a:outerShdw blurRad="38100" dist="38100" dir="2700000" algn="tl">
                    <a:srgbClr val="000000">
                      <a:alpha val="43137"/>
                    </a:srgbClr>
                  </a:outerShdw>
                </a:effectLst>
                <a:latin typeface="Arial" pitchFamily="34" charset="0"/>
                <a:cs typeface="Arial" pitchFamily="34" charset="0"/>
              </a:rPr>
              <a:t>Gingival Fibrous Hyperplasia</a:t>
            </a:r>
          </a:p>
        </p:txBody>
      </p:sp>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11576" y="4597529"/>
            <a:ext cx="2514600" cy="1637929"/>
          </a:xfrm>
          <a:prstGeom prst="rect">
            <a:avLst/>
          </a:prstGeom>
          <a:ln>
            <a:solidFill>
              <a:schemeClr val="tx1"/>
            </a:solidFill>
          </a:ln>
        </p:spPr>
      </p:pic>
      <p:sp>
        <p:nvSpPr>
          <p:cNvPr id="15" name="TextBox 14"/>
          <p:cNvSpPr txBox="1"/>
          <p:nvPr/>
        </p:nvSpPr>
        <p:spPr>
          <a:xfrm>
            <a:off x="4875698" y="5859174"/>
            <a:ext cx="2450479" cy="338554"/>
          </a:xfrm>
          <a:prstGeom prst="rect">
            <a:avLst/>
          </a:prstGeom>
          <a:noFill/>
        </p:spPr>
        <p:txBody>
          <a:bodyPr wrap="none" rtlCol="0">
            <a:spAutoFit/>
          </a:bodyPr>
          <a:lstStyle/>
          <a:p>
            <a:r>
              <a:rPr lang="en-US" sz="1600" b="1" dirty="0">
                <a:effectLst>
                  <a:outerShdw blurRad="38100" dist="38100" dir="2700000" algn="tl">
                    <a:srgbClr val="000000">
                      <a:alpha val="43137"/>
                    </a:srgbClr>
                  </a:outerShdw>
                </a:effectLst>
                <a:latin typeface="Arial" pitchFamily="34" charset="0"/>
                <a:cs typeface="Arial" pitchFamily="34" charset="0"/>
              </a:rPr>
              <a:t>Diffusion Tensor Image</a:t>
            </a:r>
          </a:p>
        </p:txBody>
      </p:sp>
    </p:spTree>
    <p:extLst>
      <p:ext uri="{BB962C8B-B14F-4D97-AF65-F5344CB8AC3E}">
        <p14:creationId xmlns:p14="http://schemas.microsoft.com/office/powerpoint/2010/main" val="322830575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57400" y="152400"/>
            <a:ext cx="8686800" cy="841248"/>
          </a:xfrm>
        </p:spPr>
        <p:txBody>
          <a:bodyPr>
            <a:noAutofit/>
          </a:bodyPr>
          <a:lstStyle/>
          <a:p>
            <a:r>
              <a:rPr lang="en-US" sz="2400" dirty="0"/>
              <a:t>Current Use of Rx Drugs for Nonmedical Purposes</a:t>
            </a:r>
          </a:p>
        </p:txBody>
      </p:sp>
      <p:pic>
        <p:nvPicPr>
          <p:cNvPr id="536578" name="Picture 2" descr="Graph: More than 6.3 million americans reported current use of prescription drugs for nonmedical purposes in 2003"/>
          <p:cNvPicPr>
            <a:picLocks noChangeAspect="1" noChangeArrowheads="1"/>
          </p:cNvPicPr>
          <p:nvPr/>
        </p:nvPicPr>
        <p:blipFill>
          <a:blip r:embed="rId2" cstate="screen">
            <a:lum bright="-10000"/>
            <a:extLst>
              <a:ext uri="{28A0092B-C50C-407E-A947-70E740481C1C}">
                <a14:useLocalDpi xmlns:a14="http://schemas.microsoft.com/office/drawing/2010/main"/>
              </a:ext>
            </a:extLst>
          </a:blip>
          <a:srcRect t="22642"/>
          <a:stretch>
            <a:fillRect/>
          </a:stretch>
        </p:blipFill>
        <p:spPr bwMode="auto">
          <a:xfrm>
            <a:off x="2667000" y="1187704"/>
            <a:ext cx="7010400" cy="4790440"/>
          </a:xfrm>
          <a:prstGeom prst="rect">
            <a:avLst/>
          </a:prstGeom>
          <a:noFill/>
          <a:ln>
            <a:solidFill>
              <a:schemeClr val="tx2"/>
            </a:solidFill>
          </a:ln>
        </p:spPr>
      </p:pic>
      <p:sp>
        <p:nvSpPr>
          <p:cNvPr id="5" name="TextBox 4"/>
          <p:cNvSpPr txBox="1"/>
          <p:nvPr/>
        </p:nvSpPr>
        <p:spPr>
          <a:xfrm>
            <a:off x="3543300" y="5978145"/>
            <a:ext cx="5257800" cy="646331"/>
          </a:xfrm>
          <a:prstGeom prst="rect">
            <a:avLst/>
          </a:prstGeom>
          <a:noFill/>
        </p:spPr>
        <p:txBody>
          <a:bodyPr wrap="square" rtlCol="0">
            <a:spAutoFit/>
          </a:bodyPr>
          <a:lstStyle/>
          <a:p>
            <a:pPr algn="ctr"/>
            <a:r>
              <a:rPr lang="en-US" dirty="0">
                <a:latin typeface="+mn-lt"/>
                <a:cs typeface="Arial" pitchFamily="34" charset="0"/>
              </a:rPr>
              <a:t>16.2 million Americans use Rx drugs for </a:t>
            </a:r>
          </a:p>
          <a:p>
            <a:pPr algn="ctr"/>
            <a:r>
              <a:rPr lang="en-US" dirty="0">
                <a:latin typeface="+mn-lt"/>
                <a:cs typeface="Arial" pitchFamily="34" charset="0"/>
              </a:rPr>
              <a:t>non-medical purposes at least once a year</a:t>
            </a:r>
          </a:p>
        </p:txBody>
      </p:sp>
      <p:pic>
        <p:nvPicPr>
          <p:cNvPr id="1026" name="Picture 2" descr="http://images.outbrain.com/imageserver/v2/s/Bb4H/n/rNhFZ/abc/1KwJAv/rNhFZ-d3m-150x150.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4572000" y="914400"/>
            <a:ext cx="2057400" cy="2057400"/>
          </a:xfrm>
          <a:prstGeom prst="rect">
            <a:avLst/>
          </a:prstGeom>
          <a:noFill/>
          <a:scene3d>
            <a:camera prst="orthographicFront"/>
            <a:lightRig rig="threePt" dir="t"/>
          </a:scene3d>
          <a:sp3d>
            <a:bevelT/>
            <a:bevelB/>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262285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152400"/>
            <a:ext cx="8229600" cy="685800"/>
          </a:xfrm>
        </p:spPr>
        <p:txBody>
          <a:bodyPr>
            <a:normAutofit/>
          </a:bodyPr>
          <a:lstStyle/>
          <a:p>
            <a:r>
              <a:rPr lang="en-US" dirty="0">
                <a:latin typeface="Arial" pitchFamily="34" charset="0"/>
                <a:cs typeface="Arial" pitchFamily="34" charset="0"/>
              </a:rPr>
              <a:t>Prescription Drug Abuse: Opioids</a:t>
            </a:r>
          </a:p>
        </p:txBody>
      </p:sp>
      <p:pic>
        <p:nvPicPr>
          <p:cNvPr id="13" name="Content Placeholder 3" descr="pillbottlesNIH2009.gif"/>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032207" y="2972450"/>
            <a:ext cx="2410161" cy="2057687"/>
          </a:xfrm>
          <a:prstGeom prst="rect">
            <a:avLst/>
          </a:prstGeom>
          <a:ln>
            <a:solidFill>
              <a:schemeClr val="tx1"/>
            </a:solidFill>
          </a:ln>
          <a:scene3d>
            <a:camera prst="orthographicFront"/>
            <a:lightRig rig="threePt" dir="t"/>
          </a:scene3d>
          <a:sp3d>
            <a:bevelT/>
            <a:bevelB/>
          </a:sp3d>
        </p:spPr>
      </p:pic>
      <p:sp>
        <p:nvSpPr>
          <p:cNvPr id="5" name="TextBox 4"/>
          <p:cNvSpPr txBox="1"/>
          <p:nvPr/>
        </p:nvSpPr>
        <p:spPr>
          <a:xfrm>
            <a:off x="1828801" y="721936"/>
            <a:ext cx="4648199" cy="3970318"/>
          </a:xfrm>
          <a:prstGeom prst="rect">
            <a:avLst/>
          </a:prstGeom>
          <a:noFill/>
        </p:spPr>
        <p:txBody>
          <a:bodyPr wrap="square" rtlCol="0">
            <a:spAutoFit/>
          </a:bodyPr>
          <a:lstStyle/>
          <a:p>
            <a:pPr>
              <a:buFont typeface="Wingdings" pitchFamily="2" charset="2"/>
              <a:buChar char="q"/>
            </a:pPr>
            <a:r>
              <a:rPr lang="en-US" dirty="0">
                <a:latin typeface="+mn-lt"/>
              </a:rPr>
              <a:t>  Primarily for pain control</a:t>
            </a:r>
          </a:p>
          <a:p>
            <a:pPr>
              <a:buFont typeface="Wingdings" pitchFamily="2" charset="2"/>
              <a:buChar char="q"/>
            </a:pPr>
            <a:r>
              <a:rPr lang="en-US" dirty="0">
                <a:latin typeface="+mn-lt"/>
              </a:rPr>
              <a:t>  Opioid receptors in brain, spine, GI</a:t>
            </a:r>
          </a:p>
          <a:p>
            <a:pPr>
              <a:buFont typeface="Wingdings" pitchFamily="2" charset="2"/>
              <a:buChar char="q"/>
            </a:pPr>
            <a:r>
              <a:rPr lang="en-US" dirty="0">
                <a:latin typeface="+mn-lt"/>
              </a:rPr>
              <a:t>  If attached: block pain perception</a:t>
            </a:r>
          </a:p>
          <a:p>
            <a:pPr>
              <a:buFont typeface="Wingdings" pitchFamily="2" charset="2"/>
              <a:buChar char="q"/>
            </a:pPr>
            <a:r>
              <a:rPr lang="en-US" dirty="0">
                <a:latin typeface="+mn-lt"/>
              </a:rPr>
              <a:t>  Euphoria</a:t>
            </a:r>
          </a:p>
          <a:p>
            <a:r>
              <a:rPr lang="en-US" dirty="0">
                <a:latin typeface="+mn-lt"/>
              </a:rPr>
              <a:t>      -- Especially snorted OxyContin</a:t>
            </a:r>
          </a:p>
          <a:p>
            <a:r>
              <a:rPr lang="en-US" dirty="0">
                <a:latin typeface="+mn-lt"/>
              </a:rPr>
              <a:t>      -- Especially if injected</a:t>
            </a:r>
          </a:p>
          <a:p>
            <a:pPr>
              <a:buFont typeface="Wingdings" pitchFamily="2" charset="2"/>
              <a:buChar char="q"/>
            </a:pPr>
            <a:r>
              <a:rPr lang="en-US" dirty="0">
                <a:latin typeface="+mn-lt"/>
              </a:rPr>
              <a:t>  Drowsiness</a:t>
            </a:r>
          </a:p>
          <a:p>
            <a:pPr>
              <a:buFont typeface="Wingdings" pitchFamily="2" charset="2"/>
              <a:buChar char="q"/>
            </a:pPr>
            <a:r>
              <a:rPr lang="en-US" dirty="0">
                <a:latin typeface="+mn-lt"/>
              </a:rPr>
              <a:t>  Nausea, constipation</a:t>
            </a:r>
          </a:p>
          <a:p>
            <a:pPr>
              <a:buFont typeface="Wingdings" pitchFamily="2" charset="2"/>
              <a:buChar char="q"/>
            </a:pPr>
            <a:r>
              <a:rPr lang="en-US" dirty="0">
                <a:latin typeface="+mn-lt"/>
              </a:rPr>
              <a:t>  Physical dependence/</a:t>
            </a:r>
            <a:r>
              <a:rPr lang="en-US" dirty="0" err="1">
                <a:latin typeface="+mn-lt"/>
              </a:rPr>
              <a:t>addic</a:t>
            </a:r>
            <a:endParaRPr lang="en-US" dirty="0">
              <a:latin typeface="+mn-lt"/>
            </a:endParaRPr>
          </a:p>
          <a:p>
            <a:pPr>
              <a:buFont typeface="Wingdings" pitchFamily="2" charset="2"/>
              <a:buChar char="q"/>
            </a:pPr>
            <a:r>
              <a:rPr lang="en-US" dirty="0">
                <a:latin typeface="+mn-lt"/>
              </a:rPr>
              <a:t>  In high doses: compulsive use,</a:t>
            </a:r>
          </a:p>
          <a:p>
            <a:r>
              <a:rPr lang="en-US" dirty="0">
                <a:latin typeface="+mn-lt"/>
              </a:rPr>
              <a:t>     paranoia, dangerously high body </a:t>
            </a:r>
          </a:p>
          <a:p>
            <a:r>
              <a:rPr lang="en-US" dirty="0">
                <a:latin typeface="+mn-lt"/>
              </a:rPr>
              <a:t>    temperature, irregular heartbeat</a:t>
            </a:r>
          </a:p>
          <a:p>
            <a:pPr>
              <a:buFont typeface="Wingdings" pitchFamily="2" charset="2"/>
              <a:buChar char="q"/>
            </a:pPr>
            <a:r>
              <a:rPr lang="en-US" dirty="0">
                <a:latin typeface="+mn-lt"/>
              </a:rPr>
              <a:t>  Respiratory depression</a:t>
            </a:r>
          </a:p>
          <a:p>
            <a:pPr>
              <a:buFont typeface="Wingdings" pitchFamily="2" charset="2"/>
              <a:buChar char="q"/>
            </a:pPr>
            <a:r>
              <a:rPr lang="en-US" dirty="0">
                <a:latin typeface="+mn-lt"/>
              </a:rPr>
              <a:t>  Overdose: death</a:t>
            </a:r>
          </a:p>
        </p:txBody>
      </p:sp>
      <p:sp>
        <p:nvSpPr>
          <p:cNvPr id="8" name="TextBox 7"/>
          <p:cNvSpPr txBox="1"/>
          <p:nvPr/>
        </p:nvSpPr>
        <p:spPr>
          <a:xfrm>
            <a:off x="6513947" y="983547"/>
            <a:ext cx="3962399" cy="3293209"/>
          </a:xfrm>
          <a:prstGeom prst="rect">
            <a:avLst/>
          </a:prstGeom>
          <a:noFill/>
          <a:ln>
            <a:solidFill>
              <a:schemeClr val="accent1">
                <a:lumMod val="20000"/>
                <a:lumOff val="80000"/>
                <a:alpha val="51000"/>
              </a:schemeClr>
            </a:solidFill>
          </a:ln>
        </p:spPr>
        <p:txBody>
          <a:bodyPr wrap="square" rtlCol="0">
            <a:spAutoFit/>
          </a:bodyPr>
          <a:lstStyle/>
          <a:p>
            <a:r>
              <a:rPr lang="en-US" sz="1600" dirty="0">
                <a:latin typeface="Arial" pitchFamily="34" charset="0"/>
                <a:cs typeface="Arial" pitchFamily="34" charset="0"/>
              </a:rPr>
              <a:t>Mel Smith is a popular, university-educated actor and comedian who started taking the painkiller, Nurofen Plus (12mg of codeine/tablet)-- and taking, as many as 50 tablets a day. Taking these kinds of drugs to excess can lead to gastrointestinal problems, inflammation of the stomach, chronic constipation, abdominal bloating and liver damage. The habit landed Smith in a hospital with two burst stomach ulcers.</a:t>
            </a:r>
            <a:br>
              <a:rPr lang="en-US" sz="1600" dirty="0">
                <a:latin typeface="Arial" pitchFamily="34" charset="0"/>
                <a:cs typeface="Arial" pitchFamily="34" charset="0"/>
              </a:rPr>
            </a:br>
            <a:br>
              <a:rPr lang="en-US" sz="1600" dirty="0">
                <a:latin typeface="Arial" pitchFamily="34" charset="0"/>
                <a:cs typeface="Arial" pitchFamily="34" charset="0"/>
              </a:rPr>
            </a:br>
            <a:r>
              <a:rPr lang="en-US" sz="1600" dirty="0">
                <a:latin typeface="Arial" pitchFamily="34" charset="0"/>
                <a:cs typeface="Arial" pitchFamily="34" charset="0"/>
              </a:rPr>
              <a:t>      </a:t>
            </a:r>
            <a:r>
              <a:rPr lang="en-US" sz="1200" dirty="0">
                <a:latin typeface="Arial" pitchFamily="34" charset="0"/>
                <a:cs typeface="Arial" pitchFamily="34" charset="0"/>
              </a:rPr>
              <a:t>Source: Scotsman.com</a:t>
            </a:r>
            <a:endParaRPr lang="en-US" sz="1200" dirty="0"/>
          </a:p>
        </p:txBody>
      </p:sp>
      <p:sp>
        <p:nvSpPr>
          <p:cNvPr id="6" name="TextBox 5"/>
          <p:cNvSpPr txBox="1"/>
          <p:nvPr/>
        </p:nvSpPr>
        <p:spPr>
          <a:xfrm>
            <a:off x="2819400" y="5105400"/>
            <a:ext cx="415498" cy="369332"/>
          </a:xfrm>
          <a:prstGeom prst="rect">
            <a:avLst/>
          </a:prstGeom>
          <a:noFill/>
        </p:spPr>
        <p:txBody>
          <a:bodyPr wrap="none" rtlCol="0">
            <a:spAutoFit/>
          </a:bodyPr>
          <a:lstStyle/>
          <a:p>
            <a:r>
              <a:rPr lang="en-US" dirty="0"/>
              <a:t>    </a:t>
            </a:r>
          </a:p>
        </p:txBody>
      </p:sp>
      <p:sp>
        <p:nvSpPr>
          <p:cNvPr id="10" name="TextBox 9"/>
          <p:cNvSpPr txBox="1"/>
          <p:nvPr/>
        </p:nvSpPr>
        <p:spPr>
          <a:xfrm>
            <a:off x="7543800" y="4419601"/>
            <a:ext cx="2895600" cy="2062103"/>
          </a:xfrm>
          <a:prstGeom prst="rect">
            <a:avLst/>
          </a:prstGeom>
          <a:noFill/>
          <a:ln>
            <a:solidFill>
              <a:schemeClr val="accent3">
                <a:lumMod val="40000"/>
                <a:lumOff val="60000"/>
              </a:schemeClr>
            </a:solidFill>
          </a:ln>
        </p:spPr>
        <p:txBody>
          <a:bodyPr wrap="square" rtlCol="0">
            <a:spAutoFit/>
          </a:bodyPr>
          <a:lstStyle/>
          <a:p>
            <a:r>
              <a:rPr lang="en-US" sz="1600" b="1" dirty="0">
                <a:solidFill>
                  <a:srgbClr val="FFC000"/>
                </a:solidFill>
                <a:latin typeface="+mn-lt"/>
              </a:rPr>
              <a:t>Commonly abused:</a:t>
            </a:r>
          </a:p>
          <a:p>
            <a:pPr>
              <a:buFont typeface="Wingdings" pitchFamily="2" charset="2"/>
              <a:buChar char="q"/>
            </a:pPr>
            <a:r>
              <a:rPr lang="en-US" sz="1600" dirty="0">
                <a:latin typeface="+mn-lt"/>
              </a:rPr>
              <a:t>  Oxycodone (OxyContin)</a:t>
            </a:r>
          </a:p>
          <a:p>
            <a:pPr>
              <a:buFont typeface="Wingdings" pitchFamily="2" charset="2"/>
              <a:buChar char="q"/>
            </a:pPr>
            <a:r>
              <a:rPr lang="en-US" sz="1600" dirty="0">
                <a:latin typeface="+mn-lt"/>
              </a:rPr>
              <a:t>  Propoxyphene (Darvon)</a:t>
            </a:r>
          </a:p>
          <a:p>
            <a:pPr>
              <a:buFont typeface="Wingdings" pitchFamily="2" charset="2"/>
              <a:buChar char="q"/>
            </a:pPr>
            <a:r>
              <a:rPr lang="en-US" sz="1600" dirty="0">
                <a:latin typeface="+mn-lt"/>
              </a:rPr>
              <a:t>  Percocet/Percodan</a:t>
            </a:r>
          </a:p>
          <a:p>
            <a:pPr>
              <a:buFont typeface="Wingdings" pitchFamily="2" charset="2"/>
              <a:buChar char="q"/>
            </a:pPr>
            <a:r>
              <a:rPr lang="en-US" sz="1600" dirty="0">
                <a:latin typeface="+mn-lt"/>
              </a:rPr>
              <a:t>  Hydrocodone (Vicodin)</a:t>
            </a:r>
          </a:p>
          <a:p>
            <a:pPr>
              <a:buFont typeface="Wingdings" pitchFamily="2" charset="2"/>
              <a:buChar char="q"/>
            </a:pPr>
            <a:r>
              <a:rPr lang="en-US" sz="1600" dirty="0">
                <a:latin typeface="+mn-lt"/>
              </a:rPr>
              <a:t>  Hydromorphone (Dilaudid)</a:t>
            </a:r>
          </a:p>
          <a:p>
            <a:pPr>
              <a:buFont typeface="Wingdings" pitchFamily="2" charset="2"/>
              <a:buChar char="q"/>
            </a:pPr>
            <a:r>
              <a:rPr lang="en-US" sz="1600" dirty="0">
                <a:latin typeface="+mn-lt"/>
              </a:rPr>
              <a:t>  Meperidine (Demerol)</a:t>
            </a:r>
          </a:p>
          <a:p>
            <a:pPr>
              <a:buFont typeface="Wingdings" pitchFamily="2" charset="2"/>
              <a:buChar char="q"/>
            </a:pPr>
            <a:r>
              <a:rPr lang="en-US" sz="1600" dirty="0">
                <a:latin typeface="+mn-lt"/>
              </a:rPr>
              <a:t>  Diphenoxylate (Lomotil)</a:t>
            </a:r>
          </a:p>
        </p:txBody>
      </p:sp>
      <p:sp>
        <p:nvSpPr>
          <p:cNvPr id="14" name="TextBox 13"/>
          <p:cNvSpPr txBox="1"/>
          <p:nvPr/>
        </p:nvSpPr>
        <p:spPr>
          <a:xfrm>
            <a:off x="4800600" y="4912043"/>
            <a:ext cx="2667000" cy="1569660"/>
          </a:xfrm>
          <a:prstGeom prst="rect">
            <a:avLst/>
          </a:prstGeom>
          <a:noFill/>
          <a:ln>
            <a:solidFill>
              <a:schemeClr val="accent3">
                <a:lumMod val="40000"/>
                <a:lumOff val="60000"/>
              </a:schemeClr>
            </a:solidFill>
          </a:ln>
        </p:spPr>
        <p:txBody>
          <a:bodyPr wrap="square" rtlCol="0">
            <a:spAutoFit/>
          </a:bodyPr>
          <a:lstStyle/>
          <a:p>
            <a:r>
              <a:rPr lang="en-US" sz="1600" b="1" dirty="0">
                <a:solidFill>
                  <a:srgbClr val="FFC000"/>
                </a:solidFill>
                <a:latin typeface="+mn-lt"/>
              </a:rPr>
              <a:t>Street names for OxyContin:</a:t>
            </a:r>
          </a:p>
          <a:p>
            <a:pPr>
              <a:buFont typeface="Wingdings" pitchFamily="2" charset="2"/>
              <a:buChar char="q"/>
            </a:pPr>
            <a:r>
              <a:rPr lang="en-US" sz="1600" dirty="0">
                <a:latin typeface="+mn-lt"/>
              </a:rPr>
              <a:t>  Oxy 80s</a:t>
            </a:r>
          </a:p>
          <a:p>
            <a:pPr>
              <a:buFont typeface="Wingdings" pitchFamily="2" charset="2"/>
              <a:buChar char="q"/>
            </a:pPr>
            <a:r>
              <a:rPr lang="en-US" sz="1600" dirty="0">
                <a:latin typeface="+mn-lt"/>
              </a:rPr>
              <a:t>  Oxycotton</a:t>
            </a:r>
          </a:p>
          <a:p>
            <a:pPr>
              <a:buFont typeface="Wingdings" pitchFamily="2" charset="2"/>
              <a:buChar char="q"/>
            </a:pPr>
            <a:r>
              <a:rPr lang="en-US" sz="1600" dirty="0">
                <a:latin typeface="+mn-lt"/>
              </a:rPr>
              <a:t>  Oxycet</a:t>
            </a:r>
          </a:p>
          <a:p>
            <a:pPr>
              <a:buFont typeface="Wingdings" pitchFamily="2" charset="2"/>
              <a:buChar char="q"/>
            </a:pPr>
            <a:r>
              <a:rPr lang="en-US" sz="1600" dirty="0">
                <a:latin typeface="+mn-lt"/>
              </a:rPr>
              <a:t>  Hillbilly heroin</a:t>
            </a:r>
          </a:p>
        </p:txBody>
      </p:sp>
      <p:sp>
        <p:nvSpPr>
          <p:cNvPr id="15" name="TextBox 14"/>
          <p:cNvSpPr txBox="1"/>
          <p:nvPr/>
        </p:nvSpPr>
        <p:spPr>
          <a:xfrm>
            <a:off x="1905000" y="4665821"/>
            <a:ext cx="2819400" cy="1815882"/>
          </a:xfrm>
          <a:prstGeom prst="rect">
            <a:avLst/>
          </a:prstGeom>
          <a:noFill/>
          <a:ln>
            <a:solidFill>
              <a:schemeClr val="accent3">
                <a:lumMod val="40000"/>
                <a:lumOff val="60000"/>
              </a:schemeClr>
            </a:solidFill>
          </a:ln>
        </p:spPr>
        <p:txBody>
          <a:bodyPr wrap="square" rtlCol="0">
            <a:spAutoFit/>
          </a:bodyPr>
          <a:lstStyle/>
          <a:p>
            <a:r>
              <a:rPr lang="en-US" sz="1400" b="1" dirty="0">
                <a:solidFill>
                  <a:srgbClr val="FFC000"/>
                </a:solidFill>
                <a:latin typeface="+mn-lt"/>
              </a:rPr>
              <a:t>Street names for barbiturates:</a:t>
            </a:r>
          </a:p>
          <a:p>
            <a:pPr>
              <a:buFont typeface="Wingdings" pitchFamily="2" charset="2"/>
              <a:buChar char="q"/>
            </a:pPr>
            <a:r>
              <a:rPr lang="en-US" sz="1400" dirty="0">
                <a:latin typeface="+mn-lt"/>
              </a:rPr>
              <a:t>  Barbs</a:t>
            </a:r>
          </a:p>
          <a:p>
            <a:pPr>
              <a:buFont typeface="Wingdings" pitchFamily="2" charset="2"/>
              <a:buChar char="q"/>
            </a:pPr>
            <a:r>
              <a:rPr lang="en-US" sz="1400" dirty="0">
                <a:latin typeface="+mn-lt"/>
              </a:rPr>
              <a:t>  Reds</a:t>
            </a:r>
          </a:p>
          <a:p>
            <a:pPr>
              <a:buFont typeface="Wingdings" pitchFamily="2" charset="2"/>
              <a:buChar char="q"/>
            </a:pPr>
            <a:r>
              <a:rPr lang="en-US" sz="1400" dirty="0">
                <a:latin typeface="+mn-lt"/>
              </a:rPr>
              <a:t>  Red birds</a:t>
            </a:r>
          </a:p>
          <a:p>
            <a:pPr>
              <a:buFont typeface="Wingdings" pitchFamily="2" charset="2"/>
              <a:buChar char="q"/>
            </a:pPr>
            <a:r>
              <a:rPr lang="en-US" sz="1400" dirty="0">
                <a:latin typeface="+mn-lt"/>
              </a:rPr>
              <a:t>  Phennies</a:t>
            </a:r>
          </a:p>
          <a:p>
            <a:pPr>
              <a:buFont typeface="Wingdings" pitchFamily="2" charset="2"/>
              <a:buChar char="q"/>
            </a:pPr>
            <a:r>
              <a:rPr lang="en-US" sz="1400" dirty="0">
                <a:latin typeface="+mn-lt"/>
              </a:rPr>
              <a:t>  Tooies</a:t>
            </a:r>
          </a:p>
          <a:p>
            <a:pPr>
              <a:buFont typeface="Wingdings" pitchFamily="2" charset="2"/>
              <a:buChar char="q"/>
            </a:pPr>
            <a:r>
              <a:rPr lang="en-US" sz="1400" dirty="0">
                <a:latin typeface="+mn-lt"/>
              </a:rPr>
              <a:t>  Yellows</a:t>
            </a:r>
          </a:p>
          <a:p>
            <a:pPr>
              <a:buFont typeface="Wingdings" pitchFamily="2" charset="2"/>
              <a:buChar char="q"/>
            </a:pPr>
            <a:r>
              <a:rPr lang="en-US" sz="1400" dirty="0">
                <a:latin typeface="+mn-lt"/>
              </a:rPr>
              <a:t>  Yellow jackets</a:t>
            </a:r>
          </a:p>
        </p:txBody>
      </p:sp>
    </p:spTree>
    <p:extLst>
      <p:ext uri="{BB962C8B-B14F-4D97-AF65-F5344CB8AC3E}">
        <p14:creationId xmlns:p14="http://schemas.microsoft.com/office/powerpoint/2010/main" val="393520198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838200"/>
          </a:xfrm>
        </p:spPr>
        <p:txBody>
          <a:bodyPr>
            <a:normAutofit/>
          </a:bodyPr>
          <a:lstStyle/>
          <a:p>
            <a:r>
              <a:rPr lang="en-US" dirty="0">
                <a:latin typeface="Arial" pitchFamily="34" charset="0"/>
                <a:cs typeface="Arial" pitchFamily="34" charset="0"/>
              </a:rPr>
              <a:t>Prescription Drug Abuse</a:t>
            </a:r>
            <a:br>
              <a:rPr lang="en-US" dirty="0">
                <a:latin typeface="Arial" pitchFamily="34" charset="0"/>
                <a:cs typeface="Arial" pitchFamily="34" charset="0"/>
              </a:rPr>
            </a:br>
            <a:r>
              <a:rPr lang="en-US" sz="2200" dirty="0">
                <a:latin typeface="Arial" pitchFamily="34" charset="0"/>
                <a:cs typeface="Arial" pitchFamily="34" charset="0"/>
              </a:rPr>
              <a:t>Opioids &amp; Morphine Derivatives</a:t>
            </a:r>
          </a:p>
        </p:txBody>
      </p:sp>
      <p:sp>
        <p:nvSpPr>
          <p:cNvPr id="6" name="TextBox 5"/>
          <p:cNvSpPr txBox="1"/>
          <p:nvPr/>
        </p:nvSpPr>
        <p:spPr>
          <a:xfrm>
            <a:off x="2819400" y="5105400"/>
            <a:ext cx="415498" cy="369332"/>
          </a:xfrm>
          <a:prstGeom prst="rect">
            <a:avLst/>
          </a:prstGeom>
          <a:noFill/>
        </p:spPr>
        <p:txBody>
          <a:bodyPr wrap="none" rtlCol="0">
            <a:spAutoFit/>
          </a:bodyPr>
          <a:lstStyle/>
          <a:p>
            <a:r>
              <a:rPr lang="en-US" dirty="0"/>
              <a:t>    </a:t>
            </a:r>
          </a:p>
        </p:txBody>
      </p:sp>
      <p:sp>
        <p:nvSpPr>
          <p:cNvPr id="11" name="TextBox 10"/>
          <p:cNvSpPr txBox="1"/>
          <p:nvPr/>
        </p:nvSpPr>
        <p:spPr>
          <a:xfrm>
            <a:off x="7315200" y="3200401"/>
            <a:ext cx="3124200" cy="1323439"/>
          </a:xfrm>
          <a:prstGeom prst="rect">
            <a:avLst/>
          </a:prstGeom>
          <a:solidFill>
            <a:schemeClr val="tx2">
              <a:alpha val="17000"/>
            </a:schemeClr>
          </a:solidFill>
          <a:ln>
            <a:solidFill>
              <a:schemeClr val="accent3">
                <a:lumMod val="40000"/>
                <a:lumOff val="60000"/>
              </a:schemeClr>
            </a:solidFill>
          </a:ln>
        </p:spPr>
        <p:txBody>
          <a:bodyPr wrap="square" rtlCol="0">
            <a:spAutoFit/>
          </a:bodyPr>
          <a:lstStyle/>
          <a:p>
            <a:r>
              <a:rPr lang="en-US" sz="1600" b="1" dirty="0">
                <a:solidFill>
                  <a:srgbClr val="FFC000"/>
                </a:solidFill>
                <a:latin typeface="+mn-lt"/>
              </a:rPr>
              <a:t>Commonly abused codeine:</a:t>
            </a:r>
          </a:p>
          <a:p>
            <a:pPr>
              <a:buFont typeface="Wingdings" pitchFamily="2" charset="2"/>
              <a:buChar char="q"/>
            </a:pPr>
            <a:r>
              <a:rPr lang="en-US" sz="1600" dirty="0">
                <a:latin typeface="+mn-lt"/>
              </a:rPr>
              <a:t>  Empirin with Codeine</a:t>
            </a:r>
          </a:p>
          <a:p>
            <a:pPr>
              <a:buFont typeface="Wingdings" pitchFamily="2" charset="2"/>
              <a:buChar char="q"/>
            </a:pPr>
            <a:r>
              <a:rPr lang="en-US" sz="1600" dirty="0">
                <a:latin typeface="+mn-lt"/>
              </a:rPr>
              <a:t>  Fiorinal with Codeine</a:t>
            </a:r>
          </a:p>
          <a:p>
            <a:pPr>
              <a:buFont typeface="Wingdings" pitchFamily="2" charset="2"/>
              <a:buChar char="q"/>
            </a:pPr>
            <a:r>
              <a:rPr lang="en-US" sz="1600" dirty="0">
                <a:latin typeface="+mn-lt"/>
              </a:rPr>
              <a:t>  Robitussin A-C</a:t>
            </a:r>
          </a:p>
          <a:p>
            <a:pPr>
              <a:buFont typeface="Wingdings" pitchFamily="2" charset="2"/>
              <a:buChar char="q"/>
            </a:pPr>
            <a:r>
              <a:rPr lang="en-US" sz="1600" dirty="0">
                <a:latin typeface="+mn-lt"/>
              </a:rPr>
              <a:t>  Tylenol with Codeine</a:t>
            </a:r>
          </a:p>
        </p:txBody>
      </p:sp>
      <p:sp>
        <p:nvSpPr>
          <p:cNvPr id="12" name="TextBox 11"/>
          <p:cNvSpPr txBox="1"/>
          <p:nvPr/>
        </p:nvSpPr>
        <p:spPr>
          <a:xfrm>
            <a:off x="7315200" y="4584918"/>
            <a:ext cx="3124200" cy="1815882"/>
          </a:xfrm>
          <a:prstGeom prst="rect">
            <a:avLst/>
          </a:prstGeom>
          <a:solidFill>
            <a:schemeClr val="tx2">
              <a:alpha val="17000"/>
            </a:schemeClr>
          </a:solidFill>
          <a:ln>
            <a:solidFill>
              <a:schemeClr val="accent3">
                <a:lumMod val="40000"/>
                <a:lumOff val="60000"/>
              </a:schemeClr>
            </a:solidFill>
          </a:ln>
        </p:spPr>
        <p:txBody>
          <a:bodyPr wrap="square" rtlCol="0">
            <a:spAutoFit/>
          </a:bodyPr>
          <a:lstStyle/>
          <a:p>
            <a:r>
              <a:rPr lang="en-US" sz="1600" b="1" dirty="0">
                <a:solidFill>
                  <a:srgbClr val="FFC000"/>
                </a:solidFill>
                <a:latin typeface="+mn-lt"/>
              </a:rPr>
              <a:t>Street names for codeine:</a:t>
            </a:r>
          </a:p>
          <a:p>
            <a:pPr>
              <a:buFont typeface="Wingdings" pitchFamily="2" charset="2"/>
              <a:buChar char="q"/>
            </a:pPr>
            <a:r>
              <a:rPr lang="en-US" sz="1600" dirty="0">
                <a:latin typeface="+mn-lt"/>
              </a:rPr>
              <a:t>  Captain Cody</a:t>
            </a:r>
          </a:p>
          <a:p>
            <a:pPr>
              <a:buFont typeface="Wingdings" pitchFamily="2" charset="2"/>
              <a:buChar char="q"/>
            </a:pPr>
            <a:r>
              <a:rPr lang="en-US" sz="1600" dirty="0">
                <a:latin typeface="+mn-lt"/>
              </a:rPr>
              <a:t>  Cody</a:t>
            </a:r>
          </a:p>
          <a:p>
            <a:pPr>
              <a:buFont typeface="Wingdings" pitchFamily="2" charset="2"/>
              <a:buChar char="q"/>
            </a:pPr>
            <a:r>
              <a:rPr lang="en-US" sz="1600" dirty="0">
                <a:latin typeface="+mn-lt"/>
              </a:rPr>
              <a:t>  Schoolboy</a:t>
            </a:r>
          </a:p>
          <a:p>
            <a:r>
              <a:rPr lang="en-US" sz="1600" dirty="0">
                <a:solidFill>
                  <a:srgbClr val="FFC000"/>
                </a:solidFill>
                <a:latin typeface="+mn-lt"/>
              </a:rPr>
              <a:t>Combined with glutethimide:</a:t>
            </a:r>
          </a:p>
          <a:p>
            <a:pPr>
              <a:buFont typeface="Wingdings" pitchFamily="2" charset="2"/>
              <a:buChar char="q"/>
            </a:pPr>
            <a:r>
              <a:rPr lang="en-US" sz="1600" dirty="0">
                <a:latin typeface="+mn-lt"/>
              </a:rPr>
              <a:t>  Loads</a:t>
            </a:r>
          </a:p>
          <a:p>
            <a:pPr>
              <a:buFont typeface="Wingdings" pitchFamily="2" charset="2"/>
              <a:buChar char="q"/>
            </a:pPr>
            <a:r>
              <a:rPr lang="en-US" sz="1600" dirty="0">
                <a:latin typeface="+mn-lt"/>
              </a:rPr>
              <a:t>  Pancakes and syrup</a:t>
            </a:r>
          </a:p>
        </p:txBody>
      </p:sp>
      <p:sp>
        <p:nvSpPr>
          <p:cNvPr id="16" name="TextBox 15"/>
          <p:cNvSpPr txBox="1"/>
          <p:nvPr/>
        </p:nvSpPr>
        <p:spPr>
          <a:xfrm>
            <a:off x="4114800" y="3610452"/>
            <a:ext cx="3124200" cy="2800767"/>
          </a:xfrm>
          <a:prstGeom prst="rect">
            <a:avLst/>
          </a:prstGeom>
          <a:solidFill>
            <a:schemeClr val="tx2">
              <a:alpha val="17000"/>
            </a:schemeClr>
          </a:solidFill>
          <a:ln>
            <a:solidFill>
              <a:schemeClr val="accent3">
                <a:lumMod val="40000"/>
                <a:lumOff val="60000"/>
              </a:schemeClr>
            </a:solidFill>
          </a:ln>
        </p:spPr>
        <p:txBody>
          <a:bodyPr wrap="square" rtlCol="0">
            <a:spAutoFit/>
          </a:bodyPr>
          <a:lstStyle/>
          <a:p>
            <a:r>
              <a:rPr lang="en-US" sz="1600" b="1" dirty="0">
                <a:solidFill>
                  <a:srgbClr val="FFC000"/>
                </a:solidFill>
                <a:latin typeface="+mn-lt"/>
              </a:rPr>
              <a:t>Street names for fentanyl:</a:t>
            </a:r>
          </a:p>
          <a:p>
            <a:pPr>
              <a:buFont typeface="Wingdings" pitchFamily="2" charset="2"/>
              <a:buChar char="q"/>
            </a:pPr>
            <a:r>
              <a:rPr lang="en-US" sz="1600" dirty="0">
                <a:latin typeface="+mn-lt"/>
              </a:rPr>
              <a:t>  Apache</a:t>
            </a:r>
          </a:p>
          <a:p>
            <a:pPr>
              <a:buFont typeface="Wingdings" pitchFamily="2" charset="2"/>
              <a:buChar char="q"/>
            </a:pPr>
            <a:r>
              <a:rPr lang="en-US" sz="1600" dirty="0">
                <a:latin typeface="+mn-lt"/>
              </a:rPr>
              <a:t>  China girl</a:t>
            </a:r>
          </a:p>
          <a:p>
            <a:pPr>
              <a:buFont typeface="Wingdings" pitchFamily="2" charset="2"/>
              <a:buChar char="q"/>
            </a:pPr>
            <a:r>
              <a:rPr lang="en-US" sz="1600" dirty="0">
                <a:latin typeface="+mn-lt"/>
              </a:rPr>
              <a:t>  China white</a:t>
            </a:r>
          </a:p>
          <a:p>
            <a:pPr>
              <a:buFont typeface="Wingdings" pitchFamily="2" charset="2"/>
              <a:buChar char="q"/>
            </a:pPr>
            <a:r>
              <a:rPr lang="en-US" sz="1600" dirty="0">
                <a:latin typeface="+mn-lt"/>
              </a:rPr>
              <a:t>  Dance fever</a:t>
            </a:r>
          </a:p>
          <a:p>
            <a:pPr>
              <a:buFont typeface="Wingdings" pitchFamily="2" charset="2"/>
              <a:buChar char="q"/>
            </a:pPr>
            <a:r>
              <a:rPr lang="en-US" sz="1600" dirty="0">
                <a:latin typeface="+mn-lt"/>
              </a:rPr>
              <a:t>  Friend</a:t>
            </a:r>
          </a:p>
          <a:p>
            <a:pPr>
              <a:buFont typeface="Wingdings" pitchFamily="2" charset="2"/>
              <a:buChar char="q"/>
            </a:pPr>
            <a:r>
              <a:rPr lang="en-US" sz="1600" dirty="0">
                <a:latin typeface="+mn-lt"/>
              </a:rPr>
              <a:t>  Goodfella</a:t>
            </a:r>
          </a:p>
          <a:p>
            <a:pPr>
              <a:buFont typeface="Wingdings" pitchFamily="2" charset="2"/>
              <a:buChar char="q"/>
            </a:pPr>
            <a:r>
              <a:rPr lang="en-US" sz="1600" dirty="0">
                <a:latin typeface="+mn-lt"/>
              </a:rPr>
              <a:t>  Jackpot</a:t>
            </a:r>
          </a:p>
          <a:p>
            <a:pPr>
              <a:buFont typeface="Wingdings" pitchFamily="2" charset="2"/>
              <a:buChar char="q"/>
            </a:pPr>
            <a:r>
              <a:rPr lang="en-US" sz="1600" dirty="0">
                <a:latin typeface="+mn-lt"/>
              </a:rPr>
              <a:t>  Murder 8</a:t>
            </a:r>
          </a:p>
          <a:p>
            <a:pPr>
              <a:buFont typeface="Wingdings" pitchFamily="2" charset="2"/>
              <a:buChar char="q"/>
            </a:pPr>
            <a:r>
              <a:rPr lang="en-US" sz="1600" dirty="0">
                <a:latin typeface="+mn-lt"/>
              </a:rPr>
              <a:t>  TNT</a:t>
            </a:r>
          </a:p>
          <a:p>
            <a:pPr>
              <a:buFont typeface="Wingdings" pitchFamily="2" charset="2"/>
              <a:buChar char="q"/>
            </a:pPr>
            <a:r>
              <a:rPr lang="en-US" sz="1600" dirty="0">
                <a:latin typeface="+mn-lt"/>
              </a:rPr>
              <a:t>  Tango and Cash</a:t>
            </a:r>
          </a:p>
        </p:txBody>
      </p:sp>
      <p:sp>
        <p:nvSpPr>
          <p:cNvPr id="17" name="TextBox 16"/>
          <p:cNvSpPr txBox="1"/>
          <p:nvPr/>
        </p:nvSpPr>
        <p:spPr>
          <a:xfrm>
            <a:off x="4114800" y="2438400"/>
            <a:ext cx="3124200" cy="1077218"/>
          </a:xfrm>
          <a:prstGeom prst="rect">
            <a:avLst/>
          </a:prstGeom>
          <a:solidFill>
            <a:schemeClr val="tx2">
              <a:alpha val="17000"/>
            </a:schemeClr>
          </a:solidFill>
          <a:ln>
            <a:solidFill>
              <a:schemeClr val="accent3">
                <a:lumMod val="40000"/>
                <a:lumOff val="60000"/>
              </a:schemeClr>
            </a:solidFill>
          </a:ln>
        </p:spPr>
        <p:txBody>
          <a:bodyPr wrap="square" rtlCol="0">
            <a:spAutoFit/>
          </a:bodyPr>
          <a:lstStyle/>
          <a:p>
            <a:r>
              <a:rPr lang="en-US" sz="1600" b="1" dirty="0">
                <a:solidFill>
                  <a:srgbClr val="FFC000"/>
                </a:solidFill>
                <a:latin typeface="+mn-lt"/>
              </a:rPr>
              <a:t>Commonly abused fentanyl:</a:t>
            </a:r>
          </a:p>
          <a:p>
            <a:pPr>
              <a:buFont typeface="Wingdings" pitchFamily="2" charset="2"/>
              <a:buChar char="q"/>
            </a:pPr>
            <a:r>
              <a:rPr lang="en-US" sz="1600" dirty="0">
                <a:latin typeface="+mn-lt"/>
              </a:rPr>
              <a:t>  Actiq</a:t>
            </a:r>
          </a:p>
          <a:p>
            <a:pPr>
              <a:buFont typeface="Wingdings" pitchFamily="2" charset="2"/>
              <a:buChar char="q"/>
            </a:pPr>
            <a:r>
              <a:rPr lang="en-US" sz="1600" dirty="0">
                <a:latin typeface="+mn-lt"/>
              </a:rPr>
              <a:t>  Duragesic</a:t>
            </a:r>
          </a:p>
          <a:p>
            <a:pPr>
              <a:buFont typeface="Wingdings" pitchFamily="2" charset="2"/>
              <a:buChar char="q"/>
            </a:pPr>
            <a:r>
              <a:rPr lang="en-US" sz="1600" dirty="0">
                <a:latin typeface="+mn-lt"/>
              </a:rPr>
              <a:t>  Sublimaze</a:t>
            </a:r>
          </a:p>
        </p:txBody>
      </p:sp>
      <p:sp>
        <p:nvSpPr>
          <p:cNvPr id="19" name="TextBox 18"/>
          <p:cNvSpPr txBox="1"/>
          <p:nvPr/>
        </p:nvSpPr>
        <p:spPr>
          <a:xfrm>
            <a:off x="1752600" y="3647182"/>
            <a:ext cx="2286000" cy="1077218"/>
          </a:xfrm>
          <a:prstGeom prst="rect">
            <a:avLst/>
          </a:prstGeom>
          <a:solidFill>
            <a:schemeClr val="tx2">
              <a:alpha val="17000"/>
            </a:schemeClr>
          </a:solidFill>
          <a:ln>
            <a:solidFill>
              <a:schemeClr val="accent3">
                <a:lumMod val="40000"/>
                <a:lumOff val="60000"/>
              </a:schemeClr>
            </a:solidFill>
          </a:ln>
        </p:spPr>
        <p:txBody>
          <a:bodyPr wrap="square" rtlCol="0">
            <a:spAutoFit/>
          </a:bodyPr>
          <a:lstStyle/>
          <a:p>
            <a:r>
              <a:rPr lang="en-US" sz="1600" b="1" dirty="0">
                <a:solidFill>
                  <a:srgbClr val="FFC000"/>
                </a:solidFill>
                <a:latin typeface="+mn-lt"/>
              </a:rPr>
              <a:t>Commonly abused morphine:</a:t>
            </a:r>
          </a:p>
          <a:p>
            <a:pPr>
              <a:buFont typeface="Wingdings" pitchFamily="2" charset="2"/>
              <a:buChar char="q"/>
            </a:pPr>
            <a:r>
              <a:rPr lang="en-US" sz="1600" dirty="0">
                <a:latin typeface="+mn-lt"/>
              </a:rPr>
              <a:t>  Roxanol</a:t>
            </a:r>
          </a:p>
          <a:p>
            <a:pPr>
              <a:buFont typeface="Wingdings" pitchFamily="2" charset="2"/>
              <a:buChar char="q"/>
            </a:pPr>
            <a:r>
              <a:rPr lang="en-US" sz="1600" dirty="0">
                <a:latin typeface="+mn-lt"/>
              </a:rPr>
              <a:t>  Duramorph</a:t>
            </a:r>
          </a:p>
        </p:txBody>
      </p:sp>
      <p:sp>
        <p:nvSpPr>
          <p:cNvPr id="20" name="TextBox 19"/>
          <p:cNvSpPr txBox="1"/>
          <p:nvPr/>
        </p:nvSpPr>
        <p:spPr>
          <a:xfrm>
            <a:off x="1752600" y="4831140"/>
            <a:ext cx="2286000" cy="1569660"/>
          </a:xfrm>
          <a:prstGeom prst="rect">
            <a:avLst/>
          </a:prstGeom>
          <a:solidFill>
            <a:schemeClr val="tx2">
              <a:alpha val="17000"/>
            </a:schemeClr>
          </a:solidFill>
          <a:ln>
            <a:solidFill>
              <a:schemeClr val="accent3">
                <a:lumMod val="40000"/>
                <a:lumOff val="60000"/>
              </a:schemeClr>
            </a:solidFill>
          </a:ln>
        </p:spPr>
        <p:txBody>
          <a:bodyPr wrap="square" rtlCol="0">
            <a:spAutoFit/>
          </a:bodyPr>
          <a:lstStyle/>
          <a:p>
            <a:r>
              <a:rPr lang="en-US" sz="1600" b="1" dirty="0">
                <a:solidFill>
                  <a:srgbClr val="FFC000"/>
                </a:solidFill>
                <a:latin typeface="+mn-lt"/>
              </a:rPr>
              <a:t>Street names for </a:t>
            </a:r>
          </a:p>
          <a:p>
            <a:r>
              <a:rPr lang="en-US" sz="1600" b="1" dirty="0">
                <a:solidFill>
                  <a:srgbClr val="FFC000"/>
                </a:solidFill>
                <a:latin typeface="+mn-lt"/>
              </a:rPr>
              <a:t>morphine:</a:t>
            </a:r>
          </a:p>
          <a:p>
            <a:pPr>
              <a:buFont typeface="Wingdings" pitchFamily="2" charset="2"/>
              <a:buChar char="q"/>
            </a:pPr>
            <a:r>
              <a:rPr lang="en-US" sz="1600" dirty="0">
                <a:latin typeface="+mn-lt"/>
              </a:rPr>
              <a:t>  M</a:t>
            </a:r>
          </a:p>
          <a:p>
            <a:pPr>
              <a:buFont typeface="Wingdings" pitchFamily="2" charset="2"/>
              <a:buChar char="q"/>
            </a:pPr>
            <a:r>
              <a:rPr lang="en-US" sz="1600" dirty="0">
                <a:latin typeface="+mn-lt"/>
              </a:rPr>
              <a:t>  Miss Emma</a:t>
            </a:r>
          </a:p>
          <a:p>
            <a:pPr>
              <a:buFont typeface="Wingdings" pitchFamily="2" charset="2"/>
              <a:buChar char="q"/>
            </a:pPr>
            <a:r>
              <a:rPr lang="en-US" sz="1600" dirty="0">
                <a:latin typeface="+mn-lt"/>
              </a:rPr>
              <a:t>  Monkey</a:t>
            </a:r>
          </a:p>
          <a:p>
            <a:pPr>
              <a:buFont typeface="Wingdings" pitchFamily="2" charset="2"/>
              <a:buChar char="q"/>
            </a:pPr>
            <a:r>
              <a:rPr lang="en-US" sz="1600" dirty="0">
                <a:latin typeface="+mn-lt"/>
              </a:rPr>
              <a:t>  White stuff</a:t>
            </a:r>
          </a:p>
        </p:txBody>
      </p:sp>
      <p:sp>
        <p:nvSpPr>
          <p:cNvPr id="21" name="TextBox 20"/>
          <p:cNvSpPr txBox="1"/>
          <p:nvPr/>
        </p:nvSpPr>
        <p:spPr>
          <a:xfrm>
            <a:off x="1752600" y="838201"/>
            <a:ext cx="2286000" cy="830997"/>
          </a:xfrm>
          <a:prstGeom prst="rect">
            <a:avLst/>
          </a:prstGeom>
          <a:solidFill>
            <a:schemeClr val="tx2">
              <a:alpha val="17000"/>
            </a:schemeClr>
          </a:solidFill>
          <a:ln>
            <a:solidFill>
              <a:schemeClr val="accent3">
                <a:lumMod val="40000"/>
                <a:lumOff val="60000"/>
              </a:schemeClr>
            </a:solidFill>
          </a:ln>
        </p:spPr>
        <p:txBody>
          <a:bodyPr wrap="square" rtlCol="0">
            <a:spAutoFit/>
          </a:bodyPr>
          <a:lstStyle/>
          <a:p>
            <a:r>
              <a:rPr lang="en-US" sz="1600" b="1" dirty="0">
                <a:solidFill>
                  <a:srgbClr val="FFC000"/>
                </a:solidFill>
                <a:latin typeface="+mn-lt"/>
              </a:rPr>
              <a:t>Abused opium:</a:t>
            </a:r>
          </a:p>
          <a:p>
            <a:pPr>
              <a:buFont typeface="Wingdings" pitchFamily="2" charset="2"/>
              <a:buChar char="q"/>
            </a:pPr>
            <a:r>
              <a:rPr lang="en-US" sz="1600" dirty="0">
                <a:latin typeface="+mn-lt"/>
              </a:rPr>
              <a:t>  Laudanum</a:t>
            </a:r>
          </a:p>
          <a:p>
            <a:pPr>
              <a:buFont typeface="Wingdings" pitchFamily="2" charset="2"/>
              <a:buChar char="q"/>
            </a:pPr>
            <a:r>
              <a:rPr lang="en-US" sz="1600" dirty="0">
                <a:latin typeface="+mn-lt"/>
              </a:rPr>
              <a:t>  Paregoric</a:t>
            </a:r>
          </a:p>
        </p:txBody>
      </p:sp>
      <p:sp>
        <p:nvSpPr>
          <p:cNvPr id="22" name="TextBox 21"/>
          <p:cNvSpPr txBox="1"/>
          <p:nvPr/>
        </p:nvSpPr>
        <p:spPr>
          <a:xfrm>
            <a:off x="1752600" y="1752600"/>
            <a:ext cx="2286000" cy="1815882"/>
          </a:xfrm>
          <a:prstGeom prst="rect">
            <a:avLst/>
          </a:prstGeom>
          <a:solidFill>
            <a:schemeClr val="tx2">
              <a:alpha val="17000"/>
            </a:schemeClr>
          </a:solidFill>
          <a:ln>
            <a:solidFill>
              <a:schemeClr val="accent3">
                <a:lumMod val="40000"/>
                <a:lumOff val="60000"/>
              </a:schemeClr>
            </a:solidFill>
          </a:ln>
        </p:spPr>
        <p:txBody>
          <a:bodyPr wrap="square" rtlCol="0">
            <a:spAutoFit/>
          </a:bodyPr>
          <a:lstStyle/>
          <a:p>
            <a:r>
              <a:rPr lang="en-US" sz="1600" b="1" dirty="0">
                <a:solidFill>
                  <a:srgbClr val="FFC000"/>
                </a:solidFill>
                <a:latin typeface="+mn-lt"/>
              </a:rPr>
              <a:t>Street names for</a:t>
            </a:r>
          </a:p>
          <a:p>
            <a:r>
              <a:rPr lang="en-US" sz="1600" b="1" dirty="0">
                <a:solidFill>
                  <a:srgbClr val="FFC000"/>
                </a:solidFill>
                <a:latin typeface="+mn-lt"/>
              </a:rPr>
              <a:t> opium:</a:t>
            </a:r>
          </a:p>
          <a:p>
            <a:pPr>
              <a:buFont typeface="Wingdings" pitchFamily="2" charset="2"/>
              <a:buChar char="q"/>
            </a:pPr>
            <a:r>
              <a:rPr lang="en-US" sz="1600" dirty="0">
                <a:latin typeface="+mn-lt"/>
              </a:rPr>
              <a:t>  Big O</a:t>
            </a:r>
          </a:p>
          <a:p>
            <a:pPr>
              <a:buFont typeface="Wingdings" pitchFamily="2" charset="2"/>
              <a:buChar char="q"/>
            </a:pPr>
            <a:r>
              <a:rPr lang="en-US" sz="1600" dirty="0">
                <a:latin typeface="+mn-lt"/>
              </a:rPr>
              <a:t>  Black stuff</a:t>
            </a:r>
          </a:p>
          <a:p>
            <a:pPr>
              <a:buFont typeface="Wingdings" pitchFamily="2" charset="2"/>
              <a:buChar char="q"/>
            </a:pPr>
            <a:r>
              <a:rPr lang="en-US" sz="1600" dirty="0">
                <a:latin typeface="+mn-lt"/>
              </a:rPr>
              <a:t>  Block</a:t>
            </a:r>
          </a:p>
          <a:p>
            <a:pPr>
              <a:buFont typeface="Wingdings" pitchFamily="2" charset="2"/>
              <a:buChar char="q"/>
            </a:pPr>
            <a:r>
              <a:rPr lang="en-US" sz="1600" dirty="0">
                <a:latin typeface="+mn-lt"/>
              </a:rPr>
              <a:t>  Gum </a:t>
            </a:r>
          </a:p>
          <a:p>
            <a:pPr>
              <a:buFont typeface="Wingdings" pitchFamily="2" charset="2"/>
              <a:buChar char="q"/>
            </a:pPr>
            <a:r>
              <a:rPr lang="en-US" sz="1600" dirty="0">
                <a:latin typeface="+mn-lt"/>
              </a:rPr>
              <a:t>  Hop</a:t>
            </a:r>
          </a:p>
        </p:txBody>
      </p:sp>
      <p:pic>
        <p:nvPicPr>
          <p:cNvPr id="1161218" name="Picture 2" descr="http://www.narconon.org/drug-rehabilitation/substance/prescription-drugs.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020236" y="838201"/>
            <a:ext cx="2419164" cy="2301121"/>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6924164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152400"/>
            <a:ext cx="8229600" cy="609600"/>
          </a:xfrm>
        </p:spPr>
        <p:txBody>
          <a:bodyPr>
            <a:normAutofit/>
          </a:bodyPr>
          <a:lstStyle/>
          <a:p>
            <a:r>
              <a:rPr lang="en-US" dirty="0">
                <a:latin typeface="Arial" pitchFamily="34" charset="0"/>
                <a:cs typeface="Arial" pitchFamily="34" charset="0"/>
              </a:rPr>
              <a:t>Prescription Drug Abuse: Stimulants</a:t>
            </a:r>
          </a:p>
        </p:txBody>
      </p:sp>
      <p:sp>
        <p:nvSpPr>
          <p:cNvPr id="5" name="TextBox 4"/>
          <p:cNvSpPr txBox="1"/>
          <p:nvPr/>
        </p:nvSpPr>
        <p:spPr>
          <a:xfrm>
            <a:off x="2057400" y="1121688"/>
            <a:ext cx="4724400" cy="5355312"/>
          </a:xfrm>
          <a:prstGeom prst="rect">
            <a:avLst/>
          </a:prstGeom>
          <a:noFill/>
        </p:spPr>
        <p:txBody>
          <a:bodyPr wrap="square" rtlCol="0">
            <a:spAutoFit/>
          </a:bodyPr>
          <a:lstStyle/>
          <a:p>
            <a:pPr>
              <a:buFont typeface="Wingdings" pitchFamily="2" charset="2"/>
              <a:buChar char="q"/>
            </a:pPr>
            <a:r>
              <a:rPr lang="en-US" dirty="0">
                <a:latin typeface="+mn-lt"/>
              </a:rPr>
              <a:t>  For treatment of:</a:t>
            </a:r>
          </a:p>
          <a:p>
            <a:r>
              <a:rPr lang="en-US" dirty="0">
                <a:latin typeface="+mn-lt"/>
              </a:rPr>
              <a:t>      -- Narcolepsy</a:t>
            </a:r>
          </a:p>
          <a:p>
            <a:r>
              <a:rPr lang="en-US" dirty="0">
                <a:latin typeface="+mn-lt"/>
              </a:rPr>
              <a:t>      -- ADHD (Ritalin, Concerta)</a:t>
            </a:r>
          </a:p>
          <a:p>
            <a:r>
              <a:rPr lang="en-US" dirty="0">
                <a:latin typeface="+mn-lt"/>
              </a:rPr>
              <a:t>      -- Depression </a:t>
            </a:r>
          </a:p>
          <a:p>
            <a:pPr>
              <a:buFont typeface="Wingdings" pitchFamily="2" charset="2"/>
              <a:buChar char="q"/>
            </a:pPr>
            <a:r>
              <a:rPr lang="en-US" dirty="0">
                <a:latin typeface="+mn-lt"/>
              </a:rPr>
              <a:t>  Increase alertness, attention, energy</a:t>
            </a:r>
          </a:p>
          <a:p>
            <a:pPr>
              <a:buFont typeface="Wingdings" pitchFamily="2" charset="2"/>
              <a:buChar char="q"/>
            </a:pPr>
            <a:r>
              <a:rPr lang="en-US" dirty="0">
                <a:latin typeface="+mn-lt"/>
              </a:rPr>
              <a:t>  Elevate blood pressure</a:t>
            </a:r>
          </a:p>
          <a:p>
            <a:pPr>
              <a:buFont typeface="Wingdings" pitchFamily="2" charset="2"/>
              <a:buChar char="q"/>
            </a:pPr>
            <a:r>
              <a:rPr lang="en-US" dirty="0">
                <a:latin typeface="+mn-lt"/>
              </a:rPr>
              <a:t>  Increase heart rate</a:t>
            </a:r>
          </a:p>
          <a:p>
            <a:pPr>
              <a:buFont typeface="Wingdings" pitchFamily="2" charset="2"/>
              <a:buChar char="q"/>
            </a:pPr>
            <a:r>
              <a:rPr lang="en-US" dirty="0">
                <a:latin typeface="+mn-lt"/>
              </a:rPr>
              <a:t>  Increase respiration</a:t>
            </a:r>
          </a:p>
          <a:p>
            <a:pPr>
              <a:buFont typeface="Wingdings" pitchFamily="2" charset="2"/>
              <a:buChar char="q"/>
            </a:pPr>
            <a:r>
              <a:rPr lang="en-US" dirty="0">
                <a:latin typeface="+mn-lt"/>
              </a:rPr>
              <a:t>  Historically used to treat:</a:t>
            </a:r>
            <a:br>
              <a:rPr lang="en-US" dirty="0">
                <a:latin typeface="+mn-lt"/>
              </a:rPr>
            </a:br>
            <a:r>
              <a:rPr lang="en-US" dirty="0">
                <a:latin typeface="+mn-lt"/>
              </a:rPr>
              <a:t>     -- Asthma, other respiratory problems</a:t>
            </a:r>
          </a:p>
          <a:p>
            <a:r>
              <a:rPr lang="en-US" dirty="0">
                <a:latin typeface="+mn-lt"/>
              </a:rPr>
              <a:t>     -- Obesity</a:t>
            </a:r>
          </a:p>
          <a:p>
            <a:r>
              <a:rPr lang="en-US" dirty="0">
                <a:latin typeface="+mn-lt"/>
              </a:rPr>
              <a:t>     -- Neurological disorders</a:t>
            </a:r>
          </a:p>
          <a:p>
            <a:r>
              <a:rPr lang="en-US" dirty="0">
                <a:latin typeface="+mn-lt"/>
              </a:rPr>
              <a:t>     -- Other ailments</a:t>
            </a:r>
          </a:p>
          <a:p>
            <a:pPr>
              <a:buFont typeface="Wingdings" pitchFamily="2" charset="2"/>
              <a:buChar char="q"/>
            </a:pPr>
            <a:r>
              <a:rPr lang="en-US" dirty="0">
                <a:latin typeface="+mn-lt"/>
              </a:rPr>
              <a:t>  Physical dependence/addiction</a:t>
            </a:r>
          </a:p>
          <a:p>
            <a:pPr>
              <a:buFont typeface="Wingdings" pitchFamily="2" charset="2"/>
              <a:buChar char="q"/>
            </a:pPr>
            <a:r>
              <a:rPr lang="en-US" dirty="0">
                <a:latin typeface="+mn-lt"/>
              </a:rPr>
              <a:t>  In high doses: compulsive use,</a:t>
            </a:r>
          </a:p>
          <a:p>
            <a:r>
              <a:rPr lang="en-US" dirty="0">
                <a:latin typeface="+mn-lt"/>
              </a:rPr>
              <a:t>     paranoia, dangerously high body </a:t>
            </a:r>
          </a:p>
          <a:p>
            <a:r>
              <a:rPr lang="en-US" dirty="0">
                <a:latin typeface="+mn-lt"/>
              </a:rPr>
              <a:t>     temperature, irregular heartbeat</a:t>
            </a:r>
          </a:p>
          <a:p>
            <a:pPr>
              <a:buFont typeface="Wingdings" pitchFamily="2" charset="2"/>
              <a:buChar char="q"/>
            </a:pPr>
            <a:r>
              <a:rPr lang="en-US" dirty="0">
                <a:latin typeface="+mn-lt"/>
              </a:rPr>
              <a:t> Physicians reduced use because of </a:t>
            </a:r>
          </a:p>
          <a:p>
            <a:r>
              <a:rPr lang="en-US" dirty="0">
                <a:latin typeface="+mn-lt"/>
              </a:rPr>
              <a:t>     addiction risk</a:t>
            </a:r>
          </a:p>
        </p:txBody>
      </p:sp>
      <p:sp>
        <p:nvSpPr>
          <p:cNvPr id="8" name="TextBox 7"/>
          <p:cNvSpPr txBox="1"/>
          <p:nvPr/>
        </p:nvSpPr>
        <p:spPr>
          <a:xfrm>
            <a:off x="6934200" y="1143001"/>
            <a:ext cx="3505200" cy="830997"/>
          </a:xfrm>
          <a:prstGeom prst="rect">
            <a:avLst/>
          </a:prstGeom>
          <a:solidFill>
            <a:schemeClr val="tx2">
              <a:alpha val="17000"/>
            </a:schemeClr>
          </a:solidFill>
          <a:ln>
            <a:solidFill>
              <a:schemeClr val="accent3">
                <a:lumMod val="40000"/>
                <a:lumOff val="60000"/>
              </a:schemeClr>
            </a:solidFill>
          </a:ln>
        </p:spPr>
        <p:txBody>
          <a:bodyPr wrap="square" rtlCol="0">
            <a:spAutoFit/>
          </a:bodyPr>
          <a:lstStyle/>
          <a:p>
            <a:r>
              <a:rPr lang="en-US" sz="1600" b="1" dirty="0">
                <a:solidFill>
                  <a:srgbClr val="FFC000"/>
                </a:solidFill>
                <a:latin typeface="+mn-lt"/>
                <a:cs typeface="Arial" pitchFamily="34" charset="0"/>
              </a:rPr>
              <a:t>Commonly abused:</a:t>
            </a:r>
          </a:p>
          <a:p>
            <a:pPr>
              <a:buFont typeface="Wingdings" pitchFamily="2" charset="2"/>
              <a:buChar char="q"/>
            </a:pPr>
            <a:r>
              <a:rPr lang="en-US" sz="1600" dirty="0">
                <a:latin typeface="+mn-lt"/>
                <a:cs typeface="Arial" pitchFamily="34" charset="0"/>
              </a:rPr>
              <a:t>  D</a:t>
            </a:r>
            <a:r>
              <a:rPr lang="en-US" sz="1600" dirty="0">
                <a:latin typeface="+mn-lt"/>
              </a:rPr>
              <a:t>extroamphetamine (Dexedrine)</a:t>
            </a:r>
          </a:p>
          <a:p>
            <a:pPr>
              <a:buFont typeface="Wingdings" pitchFamily="2" charset="2"/>
              <a:buChar char="q"/>
            </a:pPr>
            <a:r>
              <a:rPr lang="en-US" sz="1600" dirty="0">
                <a:latin typeface="+mn-lt"/>
              </a:rPr>
              <a:t>  Methylphenidate (Ritalin)</a:t>
            </a:r>
            <a:endParaRPr lang="en-US" sz="1600" dirty="0">
              <a:latin typeface="+mn-lt"/>
              <a:cs typeface="Arial" pitchFamily="34" charset="0"/>
            </a:endParaRPr>
          </a:p>
        </p:txBody>
      </p:sp>
      <p:sp>
        <p:nvSpPr>
          <p:cNvPr id="6" name="TextBox 5"/>
          <p:cNvSpPr txBox="1"/>
          <p:nvPr/>
        </p:nvSpPr>
        <p:spPr>
          <a:xfrm>
            <a:off x="6934200" y="2133600"/>
            <a:ext cx="3505200" cy="2308324"/>
          </a:xfrm>
          <a:prstGeom prst="rect">
            <a:avLst/>
          </a:prstGeom>
          <a:solidFill>
            <a:schemeClr val="tx2">
              <a:alpha val="17000"/>
            </a:schemeClr>
          </a:solidFill>
          <a:ln>
            <a:solidFill>
              <a:schemeClr val="accent3">
                <a:lumMod val="40000"/>
                <a:lumOff val="60000"/>
              </a:schemeClr>
            </a:solidFill>
          </a:ln>
        </p:spPr>
        <p:txBody>
          <a:bodyPr wrap="square" rtlCol="0">
            <a:spAutoFit/>
          </a:bodyPr>
          <a:lstStyle/>
          <a:p>
            <a:r>
              <a:rPr lang="en-US" sz="1600" b="1" dirty="0">
                <a:solidFill>
                  <a:srgbClr val="FFC000"/>
                </a:solidFill>
                <a:latin typeface="+mn-lt"/>
              </a:rPr>
              <a:t>Street names for amphetamines:</a:t>
            </a:r>
          </a:p>
          <a:p>
            <a:pPr>
              <a:buFont typeface="Wingdings" pitchFamily="2" charset="2"/>
              <a:buChar char="q"/>
            </a:pPr>
            <a:r>
              <a:rPr lang="en-US" sz="1600" dirty="0">
                <a:latin typeface="+mn-lt"/>
              </a:rPr>
              <a:t>  Bennies</a:t>
            </a:r>
          </a:p>
          <a:p>
            <a:pPr>
              <a:buFont typeface="Wingdings" pitchFamily="2" charset="2"/>
              <a:buChar char="q"/>
            </a:pPr>
            <a:r>
              <a:rPr lang="en-US" sz="1600" dirty="0">
                <a:latin typeface="+mn-lt"/>
              </a:rPr>
              <a:t>  Black beauties</a:t>
            </a:r>
          </a:p>
          <a:p>
            <a:pPr>
              <a:buFont typeface="Wingdings" pitchFamily="2" charset="2"/>
              <a:buChar char="q"/>
            </a:pPr>
            <a:r>
              <a:rPr lang="en-US" sz="1600" dirty="0">
                <a:latin typeface="+mn-lt"/>
              </a:rPr>
              <a:t>  Crosses</a:t>
            </a:r>
          </a:p>
          <a:p>
            <a:pPr>
              <a:buFont typeface="Wingdings" pitchFamily="2" charset="2"/>
              <a:buChar char="q"/>
            </a:pPr>
            <a:r>
              <a:rPr lang="en-US" sz="1600" dirty="0">
                <a:latin typeface="+mn-lt"/>
              </a:rPr>
              <a:t>  Hearts</a:t>
            </a:r>
          </a:p>
          <a:p>
            <a:pPr>
              <a:buFont typeface="Wingdings" pitchFamily="2" charset="2"/>
              <a:buChar char="q"/>
            </a:pPr>
            <a:r>
              <a:rPr lang="en-US" sz="1600" dirty="0">
                <a:latin typeface="+mn-lt"/>
              </a:rPr>
              <a:t>  LA turnaround</a:t>
            </a:r>
          </a:p>
          <a:p>
            <a:pPr>
              <a:buFont typeface="Wingdings" pitchFamily="2" charset="2"/>
              <a:buChar char="q"/>
            </a:pPr>
            <a:r>
              <a:rPr lang="en-US" sz="1600" dirty="0">
                <a:latin typeface="+mn-lt"/>
              </a:rPr>
              <a:t>  Speed</a:t>
            </a:r>
          </a:p>
          <a:p>
            <a:pPr>
              <a:buFont typeface="Wingdings" pitchFamily="2" charset="2"/>
              <a:buChar char="q"/>
            </a:pPr>
            <a:r>
              <a:rPr lang="en-US" sz="1600" dirty="0">
                <a:latin typeface="+mn-lt"/>
              </a:rPr>
              <a:t>  Truck drivers</a:t>
            </a:r>
          </a:p>
          <a:p>
            <a:pPr>
              <a:buFont typeface="Wingdings" pitchFamily="2" charset="2"/>
              <a:buChar char="q"/>
            </a:pPr>
            <a:r>
              <a:rPr lang="en-US" sz="1600" dirty="0">
                <a:latin typeface="+mn-lt"/>
              </a:rPr>
              <a:t>  Uppers</a:t>
            </a:r>
          </a:p>
        </p:txBody>
      </p:sp>
      <p:sp>
        <p:nvSpPr>
          <p:cNvPr id="7" name="TextBox 6"/>
          <p:cNvSpPr txBox="1"/>
          <p:nvPr/>
        </p:nvSpPr>
        <p:spPr>
          <a:xfrm>
            <a:off x="6934200" y="4572000"/>
            <a:ext cx="3505200" cy="1815882"/>
          </a:xfrm>
          <a:prstGeom prst="rect">
            <a:avLst/>
          </a:prstGeom>
          <a:solidFill>
            <a:schemeClr val="tx2">
              <a:alpha val="17000"/>
            </a:schemeClr>
          </a:solidFill>
          <a:ln>
            <a:solidFill>
              <a:schemeClr val="accent3">
                <a:lumMod val="40000"/>
                <a:lumOff val="60000"/>
              </a:schemeClr>
            </a:solidFill>
          </a:ln>
        </p:spPr>
        <p:txBody>
          <a:bodyPr wrap="square" rtlCol="0">
            <a:spAutoFit/>
          </a:bodyPr>
          <a:lstStyle/>
          <a:p>
            <a:r>
              <a:rPr lang="en-US" sz="1600" b="1" dirty="0">
                <a:solidFill>
                  <a:srgbClr val="FFC000"/>
                </a:solidFill>
                <a:latin typeface="+mn-lt"/>
              </a:rPr>
              <a:t>Street names for Ritalin:</a:t>
            </a:r>
          </a:p>
          <a:p>
            <a:pPr>
              <a:buFont typeface="Wingdings" pitchFamily="2" charset="2"/>
              <a:buChar char="q"/>
            </a:pPr>
            <a:r>
              <a:rPr lang="en-US" sz="1600" dirty="0">
                <a:latin typeface="+mn-lt"/>
              </a:rPr>
              <a:t>  JIF</a:t>
            </a:r>
          </a:p>
          <a:p>
            <a:pPr>
              <a:buFont typeface="Wingdings" pitchFamily="2" charset="2"/>
              <a:buChar char="q"/>
            </a:pPr>
            <a:r>
              <a:rPr lang="en-US" sz="1600" dirty="0">
                <a:latin typeface="+mn-lt"/>
              </a:rPr>
              <a:t>  MPH</a:t>
            </a:r>
          </a:p>
          <a:p>
            <a:pPr>
              <a:buFont typeface="Wingdings" pitchFamily="2" charset="2"/>
              <a:buChar char="q"/>
            </a:pPr>
            <a:r>
              <a:rPr lang="en-US" sz="1600" dirty="0">
                <a:latin typeface="+mn-lt"/>
              </a:rPr>
              <a:t>  R-ball</a:t>
            </a:r>
          </a:p>
          <a:p>
            <a:pPr>
              <a:buFont typeface="Wingdings" pitchFamily="2" charset="2"/>
              <a:buChar char="q"/>
            </a:pPr>
            <a:r>
              <a:rPr lang="en-US" sz="1600" dirty="0">
                <a:latin typeface="+mn-lt"/>
              </a:rPr>
              <a:t>  Skippy</a:t>
            </a:r>
          </a:p>
          <a:p>
            <a:pPr>
              <a:buFont typeface="Wingdings" pitchFamily="2" charset="2"/>
              <a:buChar char="q"/>
            </a:pPr>
            <a:r>
              <a:rPr lang="en-US" sz="1600" dirty="0">
                <a:latin typeface="+mn-lt"/>
              </a:rPr>
              <a:t>  The smart drug</a:t>
            </a:r>
          </a:p>
          <a:p>
            <a:pPr>
              <a:buFont typeface="Wingdings" pitchFamily="2" charset="2"/>
              <a:buChar char="q"/>
            </a:pPr>
            <a:r>
              <a:rPr lang="en-US" sz="1600" dirty="0">
                <a:latin typeface="+mn-lt"/>
              </a:rPr>
              <a:t>  Vitamin R</a:t>
            </a:r>
          </a:p>
        </p:txBody>
      </p:sp>
    </p:spTree>
    <p:extLst>
      <p:ext uri="{BB962C8B-B14F-4D97-AF65-F5344CB8AC3E}">
        <p14:creationId xmlns:p14="http://schemas.microsoft.com/office/powerpoint/2010/main" val="151544760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0"/>
            <a:ext cx="8229600" cy="838200"/>
          </a:xfrm>
        </p:spPr>
        <p:txBody>
          <a:bodyPr>
            <a:normAutofit/>
          </a:bodyPr>
          <a:lstStyle/>
          <a:p>
            <a:r>
              <a:rPr lang="en-US" dirty="0">
                <a:latin typeface="Arial" pitchFamily="34" charset="0"/>
                <a:cs typeface="Arial" pitchFamily="34" charset="0"/>
              </a:rPr>
              <a:t>Prescription Drug Abuse: Barbiturates </a:t>
            </a:r>
            <a:br>
              <a:rPr lang="en-US" dirty="0">
                <a:latin typeface="Arial" pitchFamily="34" charset="0"/>
                <a:cs typeface="Arial" pitchFamily="34" charset="0"/>
              </a:rPr>
            </a:br>
            <a:r>
              <a:rPr lang="en-US" sz="2200" dirty="0">
                <a:latin typeface="Arial" pitchFamily="34" charset="0"/>
                <a:cs typeface="Arial" pitchFamily="34" charset="0"/>
              </a:rPr>
              <a:t>(Sedatives; CNS Depressant)</a:t>
            </a:r>
          </a:p>
        </p:txBody>
      </p:sp>
      <p:pic>
        <p:nvPicPr>
          <p:cNvPr id="1162242" name="Picture 2" descr="http://marymcnutt.com/files/2012/02/prescription-drugs.jpg"/>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7848601" y="762000"/>
            <a:ext cx="2567709" cy="1735282"/>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2757055" y="1295401"/>
            <a:ext cx="4419600" cy="4401205"/>
          </a:xfrm>
          <a:prstGeom prst="rect">
            <a:avLst/>
          </a:prstGeom>
          <a:noFill/>
        </p:spPr>
        <p:txBody>
          <a:bodyPr wrap="square" rtlCol="0">
            <a:spAutoFit/>
          </a:bodyPr>
          <a:lstStyle/>
          <a:p>
            <a:pPr>
              <a:buFont typeface="Wingdings" pitchFamily="2" charset="2"/>
              <a:buChar char="q"/>
            </a:pPr>
            <a:r>
              <a:rPr lang="en-US" sz="2000" dirty="0">
                <a:latin typeface="+mn-lt"/>
              </a:rPr>
              <a:t>  Swallowed or injected IV</a:t>
            </a:r>
          </a:p>
          <a:p>
            <a:pPr>
              <a:buFont typeface="Wingdings" pitchFamily="2" charset="2"/>
              <a:buChar char="q"/>
            </a:pPr>
            <a:r>
              <a:rPr lang="en-US" sz="2000" dirty="0">
                <a:latin typeface="+mn-lt"/>
              </a:rPr>
              <a:t>  Reduce pain/anxiety</a:t>
            </a:r>
          </a:p>
          <a:p>
            <a:pPr>
              <a:buFont typeface="Wingdings" pitchFamily="2" charset="2"/>
              <a:buChar char="q"/>
            </a:pPr>
            <a:r>
              <a:rPr lang="en-US" sz="2000" dirty="0">
                <a:latin typeface="+mn-lt"/>
              </a:rPr>
              <a:t>  Feeling of well-being</a:t>
            </a:r>
          </a:p>
          <a:p>
            <a:pPr>
              <a:buFont typeface="Wingdings" pitchFamily="2" charset="2"/>
              <a:buChar char="q"/>
            </a:pPr>
            <a:r>
              <a:rPr lang="en-US" sz="2000" dirty="0">
                <a:latin typeface="+mn-lt"/>
              </a:rPr>
              <a:t>  Lowered inhibitions</a:t>
            </a:r>
          </a:p>
          <a:p>
            <a:pPr>
              <a:buFont typeface="Wingdings" pitchFamily="2" charset="2"/>
              <a:buChar char="q"/>
            </a:pPr>
            <a:r>
              <a:rPr lang="en-US" sz="2000" dirty="0">
                <a:latin typeface="+mn-lt"/>
              </a:rPr>
              <a:t>  Slowed pulse/breathing</a:t>
            </a:r>
          </a:p>
          <a:p>
            <a:pPr>
              <a:buFont typeface="Wingdings" pitchFamily="2" charset="2"/>
              <a:buChar char="q"/>
            </a:pPr>
            <a:r>
              <a:rPr lang="en-US" sz="2000" dirty="0">
                <a:latin typeface="+mn-lt"/>
              </a:rPr>
              <a:t>  Lowered blood pressure</a:t>
            </a:r>
          </a:p>
          <a:p>
            <a:pPr>
              <a:buFont typeface="Wingdings" pitchFamily="2" charset="2"/>
              <a:buChar char="q"/>
            </a:pPr>
            <a:r>
              <a:rPr lang="en-US" sz="2000" dirty="0">
                <a:latin typeface="+mn-lt"/>
              </a:rPr>
              <a:t>  Poor concentration/confusion</a:t>
            </a:r>
          </a:p>
          <a:p>
            <a:pPr>
              <a:buFont typeface="Wingdings" pitchFamily="2" charset="2"/>
              <a:buChar char="q"/>
            </a:pPr>
            <a:r>
              <a:rPr lang="en-US" sz="2000" dirty="0">
                <a:latin typeface="+mn-lt"/>
              </a:rPr>
              <a:t>  Fatigue</a:t>
            </a:r>
          </a:p>
          <a:p>
            <a:pPr>
              <a:buFont typeface="Wingdings" pitchFamily="2" charset="2"/>
              <a:buChar char="q"/>
            </a:pPr>
            <a:r>
              <a:rPr lang="en-US" sz="2000" dirty="0">
                <a:latin typeface="+mn-lt"/>
              </a:rPr>
              <a:t>  Impaired coordination</a:t>
            </a:r>
          </a:p>
          <a:p>
            <a:pPr>
              <a:buFont typeface="Wingdings" pitchFamily="2" charset="2"/>
              <a:buChar char="q"/>
            </a:pPr>
            <a:r>
              <a:rPr lang="en-US" sz="2000" dirty="0">
                <a:latin typeface="+mn-lt"/>
              </a:rPr>
              <a:t>  Impaired memory, judgment</a:t>
            </a:r>
          </a:p>
          <a:p>
            <a:pPr>
              <a:buFont typeface="Wingdings" pitchFamily="2" charset="2"/>
              <a:buChar char="q"/>
            </a:pPr>
            <a:r>
              <a:rPr lang="en-US" sz="2000" dirty="0">
                <a:latin typeface="+mn-lt"/>
              </a:rPr>
              <a:t>  Respiratory depression/arrest</a:t>
            </a:r>
          </a:p>
          <a:p>
            <a:pPr>
              <a:buFont typeface="Wingdings" pitchFamily="2" charset="2"/>
              <a:buChar char="q"/>
            </a:pPr>
            <a:r>
              <a:rPr lang="en-US" sz="2000" dirty="0">
                <a:latin typeface="+mn-lt"/>
              </a:rPr>
              <a:t>  Physical addiction</a:t>
            </a:r>
          </a:p>
          <a:p>
            <a:pPr>
              <a:buFont typeface="Wingdings" pitchFamily="2" charset="2"/>
              <a:buChar char="q"/>
            </a:pPr>
            <a:r>
              <a:rPr lang="en-US" sz="2000" dirty="0">
                <a:latin typeface="+mn-lt"/>
              </a:rPr>
              <a:t>  Sedation</a:t>
            </a:r>
          </a:p>
          <a:p>
            <a:pPr>
              <a:buFont typeface="Wingdings" pitchFamily="2" charset="2"/>
              <a:buChar char="q"/>
            </a:pPr>
            <a:r>
              <a:rPr lang="en-US" sz="2000" dirty="0">
                <a:latin typeface="+mn-lt"/>
              </a:rPr>
              <a:t>  Drowsiness/depression</a:t>
            </a:r>
          </a:p>
        </p:txBody>
      </p:sp>
      <p:grpSp>
        <p:nvGrpSpPr>
          <p:cNvPr id="4" name="Group 3"/>
          <p:cNvGrpSpPr/>
          <p:nvPr/>
        </p:nvGrpSpPr>
        <p:grpSpPr>
          <a:xfrm>
            <a:off x="7848600" y="2556165"/>
            <a:ext cx="2567708" cy="3915553"/>
            <a:chOff x="6172198" y="2926140"/>
            <a:chExt cx="2720110" cy="4039661"/>
          </a:xfrm>
        </p:grpSpPr>
        <p:sp>
          <p:nvSpPr>
            <p:cNvPr id="6" name="TextBox 5"/>
            <p:cNvSpPr txBox="1"/>
            <p:nvPr/>
          </p:nvSpPr>
          <p:spPr>
            <a:xfrm>
              <a:off x="6172199" y="2926140"/>
              <a:ext cx="2720109" cy="1619412"/>
            </a:xfrm>
            <a:prstGeom prst="rect">
              <a:avLst/>
            </a:prstGeom>
            <a:solidFill>
              <a:schemeClr val="tx2">
                <a:alpha val="15000"/>
              </a:schemeClr>
            </a:solidFill>
            <a:ln>
              <a:solidFill>
                <a:schemeClr val="accent3">
                  <a:lumMod val="40000"/>
                  <a:lumOff val="60000"/>
                </a:schemeClr>
              </a:solidFill>
            </a:ln>
          </p:spPr>
          <p:txBody>
            <a:bodyPr wrap="square" rtlCol="0">
              <a:spAutoFit/>
            </a:bodyPr>
            <a:lstStyle/>
            <a:p>
              <a:r>
                <a:rPr lang="en-US" sz="1600" b="1" dirty="0">
                  <a:solidFill>
                    <a:srgbClr val="FFC000"/>
                  </a:solidFill>
                  <a:latin typeface="+mn-lt"/>
                  <a:cs typeface="Arial" pitchFamily="34" charset="0"/>
                </a:rPr>
                <a:t>Commonly abused b</a:t>
              </a:r>
              <a:r>
                <a:rPr lang="en-US" sz="1600" b="1" dirty="0">
                  <a:solidFill>
                    <a:srgbClr val="FFC000"/>
                  </a:solidFill>
                  <a:latin typeface="+mn-lt"/>
                </a:rPr>
                <a:t>arbiturates:</a:t>
              </a:r>
            </a:p>
            <a:p>
              <a:pPr>
                <a:buFont typeface="Wingdings" pitchFamily="2" charset="2"/>
                <a:buChar char="q"/>
              </a:pPr>
              <a:r>
                <a:rPr lang="en-US" sz="1600" dirty="0">
                  <a:latin typeface="+mn-lt"/>
                </a:rPr>
                <a:t>  Pentobarbital sodium  (Nembutal)</a:t>
              </a:r>
            </a:p>
            <a:p>
              <a:pPr>
                <a:buFont typeface="Wingdings" pitchFamily="2" charset="2"/>
                <a:buChar char="q"/>
              </a:pPr>
              <a:r>
                <a:rPr lang="en-US" sz="1600" dirty="0">
                  <a:latin typeface="+mn-lt"/>
                </a:rPr>
                <a:t>  Seconal</a:t>
              </a:r>
            </a:p>
            <a:p>
              <a:pPr>
                <a:buFont typeface="Wingdings" pitchFamily="2" charset="2"/>
                <a:buChar char="q"/>
              </a:pPr>
              <a:r>
                <a:rPr lang="en-US" sz="1600" dirty="0">
                  <a:latin typeface="+mn-lt"/>
                </a:rPr>
                <a:t>  Amytal</a:t>
              </a:r>
            </a:p>
          </p:txBody>
        </p:sp>
        <p:sp>
          <p:nvSpPr>
            <p:cNvPr id="10" name="TextBox 9"/>
            <p:cNvSpPr txBox="1"/>
            <p:nvPr/>
          </p:nvSpPr>
          <p:spPr>
            <a:xfrm>
              <a:off x="6172198" y="4584312"/>
              <a:ext cx="2720109" cy="2381489"/>
            </a:xfrm>
            <a:prstGeom prst="rect">
              <a:avLst/>
            </a:prstGeom>
            <a:solidFill>
              <a:schemeClr val="tx2">
                <a:alpha val="15000"/>
              </a:schemeClr>
            </a:solidFill>
            <a:ln>
              <a:solidFill>
                <a:schemeClr val="accent3">
                  <a:lumMod val="40000"/>
                  <a:lumOff val="60000"/>
                </a:schemeClr>
              </a:solidFill>
            </a:ln>
          </p:spPr>
          <p:txBody>
            <a:bodyPr wrap="square" rtlCol="0">
              <a:spAutoFit/>
            </a:bodyPr>
            <a:lstStyle/>
            <a:p>
              <a:r>
                <a:rPr lang="en-US" sz="1600" b="1" dirty="0">
                  <a:solidFill>
                    <a:srgbClr val="FFC000"/>
                  </a:solidFill>
                  <a:latin typeface="+mn-lt"/>
                </a:rPr>
                <a:t>Street names for barbiturates:</a:t>
              </a:r>
            </a:p>
            <a:p>
              <a:pPr>
                <a:buFont typeface="Wingdings" pitchFamily="2" charset="2"/>
                <a:buChar char="q"/>
              </a:pPr>
              <a:r>
                <a:rPr lang="en-US" sz="1600" dirty="0">
                  <a:latin typeface="+mn-lt"/>
                </a:rPr>
                <a:t>  Barbs</a:t>
              </a:r>
            </a:p>
            <a:p>
              <a:pPr>
                <a:buFont typeface="Wingdings" pitchFamily="2" charset="2"/>
                <a:buChar char="q"/>
              </a:pPr>
              <a:r>
                <a:rPr lang="en-US" sz="1600" dirty="0">
                  <a:latin typeface="+mn-lt"/>
                </a:rPr>
                <a:t>  Reds</a:t>
              </a:r>
            </a:p>
            <a:p>
              <a:pPr>
                <a:buFont typeface="Wingdings" pitchFamily="2" charset="2"/>
                <a:buChar char="q"/>
              </a:pPr>
              <a:r>
                <a:rPr lang="en-US" sz="1600" dirty="0">
                  <a:latin typeface="+mn-lt"/>
                </a:rPr>
                <a:t>  Red birds</a:t>
              </a:r>
            </a:p>
            <a:p>
              <a:pPr>
                <a:buFont typeface="Wingdings" pitchFamily="2" charset="2"/>
                <a:buChar char="q"/>
              </a:pPr>
              <a:r>
                <a:rPr lang="en-US" sz="1600" dirty="0">
                  <a:latin typeface="+mn-lt"/>
                </a:rPr>
                <a:t>  Phennies</a:t>
              </a:r>
            </a:p>
            <a:p>
              <a:pPr>
                <a:buFont typeface="Wingdings" pitchFamily="2" charset="2"/>
                <a:buChar char="q"/>
              </a:pPr>
              <a:r>
                <a:rPr lang="en-US" sz="1600" dirty="0">
                  <a:latin typeface="+mn-lt"/>
                </a:rPr>
                <a:t>  Tooies</a:t>
              </a:r>
            </a:p>
            <a:p>
              <a:pPr>
                <a:buFont typeface="Wingdings" pitchFamily="2" charset="2"/>
                <a:buChar char="q"/>
              </a:pPr>
              <a:r>
                <a:rPr lang="en-US" sz="1600" dirty="0">
                  <a:latin typeface="+mn-lt"/>
                </a:rPr>
                <a:t>  Yellows</a:t>
              </a:r>
            </a:p>
            <a:p>
              <a:pPr>
                <a:buFont typeface="Wingdings" pitchFamily="2" charset="2"/>
                <a:buChar char="q"/>
              </a:pPr>
              <a:r>
                <a:rPr lang="en-US" sz="1600" dirty="0">
                  <a:latin typeface="+mn-lt"/>
                </a:rPr>
                <a:t>  Yellow jackets</a:t>
              </a:r>
            </a:p>
          </p:txBody>
        </p:sp>
      </p:grpSp>
    </p:spTree>
    <p:extLst>
      <p:ext uri="{BB962C8B-B14F-4D97-AF65-F5344CB8AC3E}">
        <p14:creationId xmlns:p14="http://schemas.microsoft.com/office/powerpoint/2010/main" val="213318352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838200"/>
          </a:xfrm>
        </p:spPr>
        <p:txBody>
          <a:bodyPr>
            <a:normAutofit/>
          </a:bodyPr>
          <a:lstStyle/>
          <a:p>
            <a:r>
              <a:rPr lang="en-US" dirty="0">
                <a:latin typeface="Arial" pitchFamily="34" charset="0"/>
                <a:cs typeface="Arial" pitchFamily="34" charset="0"/>
              </a:rPr>
              <a:t>Prescription Drug Abuse:  Benzodiazepines </a:t>
            </a:r>
            <a:r>
              <a:rPr lang="en-US" sz="2200" dirty="0">
                <a:latin typeface="Arial" pitchFamily="34" charset="0"/>
                <a:cs typeface="Arial" pitchFamily="34" charset="0"/>
              </a:rPr>
              <a:t>(Tranquilizers; CNS Depressants)</a:t>
            </a:r>
          </a:p>
        </p:txBody>
      </p:sp>
      <p:sp>
        <p:nvSpPr>
          <p:cNvPr id="5" name="TextBox 4"/>
          <p:cNvSpPr txBox="1"/>
          <p:nvPr/>
        </p:nvSpPr>
        <p:spPr>
          <a:xfrm>
            <a:off x="2743200" y="1767071"/>
            <a:ext cx="3886200" cy="3139321"/>
          </a:xfrm>
          <a:prstGeom prst="rect">
            <a:avLst/>
          </a:prstGeom>
          <a:noFill/>
        </p:spPr>
        <p:txBody>
          <a:bodyPr wrap="square" rtlCol="0">
            <a:spAutoFit/>
          </a:bodyPr>
          <a:lstStyle/>
          <a:p>
            <a:pPr>
              <a:buFont typeface="Wingdings" pitchFamily="2" charset="2"/>
              <a:buChar char="q"/>
            </a:pPr>
            <a:r>
              <a:rPr lang="en-US" dirty="0">
                <a:latin typeface="+mn-lt"/>
              </a:rPr>
              <a:t>  Swallowed or injected IV</a:t>
            </a:r>
          </a:p>
          <a:p>
            <a:pPr>
              <a:buFont typeface="Wingdings" pitchFamily="2" charset="2"/>
              <a:buChar char="q"/>
            </a:pPr>
            <a:r>
              <a:rPr lang="en-US" dirty="0">
                <a:latin typeface="+mn-lt"/>
              </a:rPr>
              <a:t>  Addiction</a:t>
            </a:r>
          </a:p>
          <a:p>
            <a:pPr>
              <a:buFont typeface="Wingdings" pitchFamily="2" charset="2"/>
              <a:buChar char="q"/>
            </a:pPr>
            <a:r>
              <a:rPr lang="en-US" dirty="0">
                <a:latin typeface="+mn-lt"/>
              </a:rPr>
              <a:t>  Sedation</a:t>
            </a:r>
          </a:p>
          <a:p>
            <a:pPr>
              <a:buFont typeface="Wingdings" pitchFamily="2" charset="2"/>
              <a:buChar char="q"/>
            </a:pPr>
            <a:r>
              <a:rPr lang="en-US" dirty="0">
                <a:latin typeface="+mn-lt"/>
              </a:rPr>
              <a:t>  Drowsiness</a:t>
            </a:r>
          </a:p>
          <a:p>
            <a:pPr>
              <a:buFont typeface="Wingdings" pitchFamily="2" charset="2"/>
              <a:buChar char="q"/>
            </a:pPr>
            <a:r>
              <a:rPr lang="en-US" dirty="0">
                <a:latin typeface="+mn-lt"/>
              </a:rPr>
              <a:t>  Depression</a:t>
            </a:r>
          </a:p>
          <a:p>
            <a:pPr>
              <a:buFont typeface="Wingdings" pitchFamily="2" charset="2"/>
              <a:buChar char="q"/>
            </a:pPr>
            <a:r>
              <a:rPr lang="en-US" dirty="0">
                <a:latin typeface="+mn-lt"/>
              </a:rPr>
              <a:t>  Unusual excitement</a:t>
            </a:r>
          </a:p>
          <a:p>
            <a:pPr>
              <a:buFont typeface="Wingdings" pitchFamily="2" charset="2"/>
              <a:buChar char="q"/>
            </a:pPr>
            <a:r>
              <a:rPr lang="en-US" dirty="0">
                <a:latin typeface="+mn-lt"/>
              </a:rPr>
              <a:t>  Fever</a:t>
            </a:r>
          </a:p>
          <a:p>
            <a:pPr>
              <a:buFont typeface="Wingdings" pitchFamily="2" charset="2"/>
              <a:buChar char="q"/>
            </a:pPr>
            <a:r>
              <a:rPr lang="en-US" dirty="0">
                <a:latin typeface="+mn-lt"/>
              </a:rPr>
              <a:t>  Irritability</a:t>
            </a:r>
          </a:p>
          <a:p>
            <a:pPr>
              <a:buFont typeface="Wingdings" pitchFamily="2" charset="2"/>
              <a:buChar char="q"/>
            </a:pPr>
            <a:r>
              <a:rPr lang="en-US" dirty="0">
                <a:latin typeface="+mn-lt"/>
              </a:rPr>
              <a:t>  Poor judgement</a:t>
            </a:r>
          </a:p>
          <a:p>
            <a:pPr>
              <a:buFont typeface="Wingdings" pitchFamily="2" charset="2"/>
              <a:buChar char="q"/>
            </a:pPr>
            <a:r>
              <a:rPr lang="en-US" dirty="0">
                <a:latin typeface="+mn-lt"/>
              </a:rPr>
              <a:t>  Slurred speech</a:t>
            </a:r>
          </a:p>
          <a:p>
            <a:pPr>
              <a:buFont typeface="Wingdings" pitchFamily="2" charset="2"/>
              <a:buChar char="q"/>
            </a:pPr>
            <a:r>
              <a:rPr lang="en-US" dirty="0">
                <a:latin typeface="+mn-lt"/>
              </a:rPr>
              <a:t>  Dizziness</a:t>
            </a:r>
          </a:p>
        </p:txBody>
      </p:sp>
      <p:grpSp>
        <p:nvGrpSpPr>
          <p:cNvPr id="4" name="Group 3"/>
          <p:cNvGrpSpPr/>
          <p:nvPr/>
        </p:nvGrpSpPr>
        <p:grpSpPr>
          <a:xfrm>
            <a:off x="7315200" y="3048000"/>
            <a:ext cx="3124200" cy="3391106"/>
            <a:chOff x="5638800" y="3276600"/>
            <a:chExt cx="3352800" cy="3546664"/>
          </a:xfrm>
        </p:grpSpPr>
        <p:sp>
          <p:nvSpPr>
            <p:cNvPr id="6" name="TextBox 5"/>
            <p:cNvSpPr txBox="1"/>
            <p:nvPr/>
          </p:nvSpPr>
          <p:spPr>
            <a:xfrm>
              <a:off x="5638800" y="3276600"/>
              <a:ext cx="3352800" cy="1899181"/>
            </a:xfrm>
            <a:prstGeom prst="rect">
              <a:avLst/>
            </a:prstGeom>
            <a:solidFill>
              <a:schemeClr val="tx2">
                <a:alpha val="15000"/>
              </a:schemeClr>
            </a:solidFill>
            <a:ln>
              <a:solidFill>
                <a:schemeClr val="accent3">
                  <a:lumMod val="40000"/>
                  <a:lumOff val="60000"/>
                </a:schemeClr>
              </a:solidFill>
            </a:ln>
          </p:spPr>
          <p:txBody>
            <a:bodyPr wrap="square" rtlCol="0">
              <a:spAutoFit/>
            </a:bodyPr>
            <a:lstStyle/>
            <a:p>
              <a:r>
                <a:rPr lang="en-US" sz="1600" b="1" dirty="0">
                  <a:solidFill>
                    <a:srgbClr val="FFC000"/>
                  </a:solidFill>
                  <a:latin typeface="+mn-lt"/>
                </a:rPr>
                <a:t>Commonly abused benzodiazepines:</a:t>
              </a:r>
            </a:p>
            <a:p>
              <a:pPr>
                <a:buFont typeface="Wingdings" pitchFamily="2" charset="2"/>
                <a:buChar char="q"/>
              </a:pPr>
              <a:r>
                <a:rPr lang="en-US" sz="1600" dirty="0">
                  <a:latin typeface="+mn-lt"/>
                </a:rPr>
                <a:t>  Diazepam (Valium)</a:t>
              </a:r>
            </a:p>
            <a:p>
              <a:pPr>
                <a:buFont typeface="Wingdings" pitchFamily="2" charset="2"/>
                <a:buChar char="q"/>
              </a:pPr>
              <a:r>
                <a:rPr lang="en-US" sz="1600" dirty="0">
                  <a:latin typeface="+mn-lt"/>
                </a:rPr>
                <a:t>  Halcion</a:t>
              </a:r>
            </a:p>
            <a:p>
              <a:pPr>
                <a:buFont typeface="Wingdings" pitchFamily="2" charset="2"/>
                <a:buChar char="q"/>
              </a:pPr>
              <a:r>
                <a:rPr lang="en-US" sz="1600" dirty="0">
                  <a:latin typeface="+mn-lt"/>
                </a:rPr>
                <a:t>  Ativan</a:t>
              </a:r>
            </a:p>
            <a:p>
              <a:pPr>
                <a:buFont typeface="Wingdings" pitchFamily="2" charset="2"/>
                <a:buChar char="q"/>
              </a:pPr>
              <a:r>
                <a:rPr lang="en-US" sz="1600" dirty="0">
                  <a:latin typeface="+mn-lt"/>
                </a:rPr>
                <a:t>  Librium</a:t>
              </a:r>
            </a:p>
            <a:p>
              <a:pPr>
                <a:buFont typeface="Wingdings" pitchFamily="2" charset="2"/>
                <a:buChar char="q"/>
              </a:pPr>
              <a:r>
                <a:rPr lang="en-US" sz="1600" dirty="0">
                  <a:latin typeface="+mn-lt"/>
                </a:rPr>
                <a:t>  Alprazolam (Xanax)</a:t>
              </a:r>
              <a:endParaRPr lang="en-US" sz="1600" dirty="0">
                <a:latin typeface="+mn-lt"/>
                <a:cs typeface="Arial" pitchFamily="34" charset="0"/>
              </a:endParaRPr>
            </a:p>
          </p:txBody>
        </p:sp>
        <p:sp>
          <p:nvSpPr>
            <p:cNvPr id="7" name="TextBox 6"/>
            <p:cNvSpPr txBox="1"/>
            <p:nvPr/>
          </p:nvSpPr>
          <p:spPr>
            <a:xfrm>
              <a:off x="5638800" y="5181600"/>
              <a:ext cx="3352800" cy="1641664"/>
            </a:xfrm>
            <a:prstGeom prst="rect">
              <a:avLst/>
            </a:prstGeom>
            <a:solidFill>
              <a:schemeClr val="tx2">
                <a:alpha val="17000"/>
              </a:schemeClr>
            </a:solidFill>
            <a:ln>
              <a:solidFill>
                <a:schemeClr val="accent3">
                  <a:lumMod val="40000"/>
                  <a:lumOff val="60000"/>
                </a:schemeClr>
              </a:solidFill>
            </a:ln>
          </p:spPr>
          <p:txBody>
            <a:bodyPr wrap="square" rtlCol="0">
              <a:spAutoFit/>
            </a:bodyPr>
            <a:lstStyle/>
            <a:p>
              <a:r>
                <a:rPr lang="en-US" sz="1600" b="1" dirty="0">
                  <a:solidFill>
                    <a:srgbClr val="FFC000"/>
                  </a:solidFill>
                  <a:effectLst>
                    <a:outerShdw blurRad="38100" dist="38100" dir="2700000" algn="tl">
                      <a:srgbClr val="000000">
                        <a:alpha val="43137"/>
                      </a:srgbClr>
                    </a:outerShdw>
                  </a:effectLst>
                  <a:latin typeface="+mn-lt"/>
                </a:rPr>
                <a:t>Street names for benzodiazepines:</a:t>
              </a:r>
            </a:p>
            <a:p>
              <a:pPr>
                <a:buFont typeface="Wingdings" pitchFamily="2" charset="2"/>
                <a:buChar char="q"/>
              </a:pPr>
              <a:r>
                <a:rPr lang="en-US" sz="1600" i="1" dirty="0">
                  <a:effectLst>
                    <a:outerShdw blurRad="38100" dist="38100" dir="2700000" algn="tl">
                      <a:srgbClr val="000000">
                        <a:alpha val="43137"/>
                      </a:srgbClr>
                    </a:outerShdw>
                  </a:effectLst>
                  <a:latin typeface="+mn-lt"/>
                </a:rPr>
                <a:t>  Ca</a:t>
              </a:r>
              <a:r>
                <a:rPr lang="en-US" sz="1600" dirty="0">
                  <a:effectLst>
                    <a:outerShdw blurRad="38100" dist="38100" dir="2700000" algn="tl">
                      <a:srgbClr val="000000">
                        <a:alpha val="43137"/>
                      </a:srgbClr>
                    </a:outerShdw>
                  </a:effectLst>
                  <a:latin typeface="+mn-lt"/>
                </a:rPr>
                <a:t>ndy</a:t>
              </a:r>
            </a:p>
            <a:p>
              <a:pPr>
                <a:buFont typeface="Wingdings" pitchFamily="2" charset="2"/>
                <a:buChar char="q"/>
              </a:pPr>
              <a:r>
                <a:rPr lang="en-US" sz="1600" dirty="0">
                  <a:effectLst>
                    <a:outerShdw blurRad="38100" dist="38100" dir="2700000" algn="tl">
                      <a:srgbClr val="000000">
                        <a:alpha val="43137"/>
                      </a:srgbClr>
                    </a:outerShdw>
                  </a:effectLst>
                  <a:latin typeface="+mn-lt"/>
                </a:rPr>
                <a:t>  Downers</a:t>
              </a:r>
            </a:p>
            <a:p>
              <a:pPr>
                <a:buFont typeface="Wingdings" pitchFamily="2" charset="2"/>
                <a:buChar char="q"/>
              </a:pPr>
              <a:r>
                <a:rPr lang="en-US" sz="1600" dirty="0">
                  <a:effectLst>
                    <a:outerShdw blurRad="38100" dist="38100" dir="2700000" algn="tl">
                      <a:srgbClr val="000000">
                        <a:alpha val="43137"/>
                      </a:srgbClr>
                    </a:outerShdw>
                  </a:effectLst>
                  <a:latin typeface="+mn-lt"/>
                </a:rPr>
                <a:t>  Sleeping pills</a:t>
              </a:r>
            </a:p>
            <a:p>
              <a:pPr>
                <a:buFont typeface="Wingdings" pitchFamily="2" charset="2"/>
                <a:buChar char="q"/>
              </a:pPr>
              <a:r>
                <a:rPr lang="en-US" sz="1600" dirty="0">
                  <a:effectLst>
                    <a:outerShdw blurRad="38100" dist="38100" dir="2700000" algn="tl">
                      <a:srgbClr val="000000">
                        <a:alpha val="43137"/>
                      </a:srgbClr>
                    </a:outerShdw>
                  </a:effectLst>
                  <a:latin typeface="+mn-lt"/>
                </a:rPr>
                <a:t>  Tranks</a:t>
              </a:r>
            </a:p>
          </p:txBody>
        </p:sp>
      </p:grpSp>
      <p:pic>
        <p:nvPicPr>
          <p:cNvPr id="1163266" name="Picture 2" descr="http://images.medicaldaily.com/sites/medicaldaily.com/files/styles/headline/public/2013/10/25/prescription-drugs.jpg?itok=pJ9nE8MV"/>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315200" y="914248"/>
            <a:ext cx="3124200" cy="2080718"/>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50232060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304800"/>
            <a:ext cx="8686800" cy="838200"/>
          </a:xfrm>
        </p:spPr>
        <p:txBody>
          <a:bodyPr>
            <a:normAutofit/>
          </a:bodyPr>
          <a:lstStyle/>
          <a:p>
            <a:r>
              <a:rPr lang="en-US" dirty="0">
                <a:latin typeface="Arial" pitchFamily="34" charset="0"/>
                <a:cs typeface="Arial" pitchFamily="34" charset="0"/>
              </a:rPr>
              <a:t>Drug abuse amongst doctors</a:t>
            </a:r>
          </a:p>
        </p:txBody>
      </p:sp>
      <p:pic>
        <p:nvPicPr>
          <p:cNvPr id="6" name="Content Placeholder 3" descr="otherNIH2009.gif"/>
          <p:cNvPicPr>
            <a:picLocks noGrp="1" noChangeAspect="1"/>
          </p:cNvPicPr>
          <p:nvPr>
            <p:ph idx="1"/>
          </p:nvPr>
        </p:nvPicPr>
        <p:blipFill>
          <a:blip r:embed="rId2" cstate="screen">
            <a:extLst>
              <a:ext uri="{28A0092B-C50C-407E-A947-70E740481C1C}">
                <a14:useLocalDpi xmlns:a14="http://schemas.microsoft.com/office/drawing/2010/main"/>
              </a:ext>
            </a:extLst>
          </a:blip>
          <a:srcRect l="1874" t="2230" r="2576" b="1862"/>
          <a:stretch>
            <a:fillRect/>
          </a:stretch>
        </p:blipFill>
        <p:spPr>
          <a:xfrm>
            <a:off x="2286000" y="1752600"/>
            <a:ext cx="3886200" cy="3276600"/>
          </a:xfrm>
          <a:prstGeom prst="rect">
            <a:avLst/>
          </a:prstGeom>
          <a:ln>
            <a:solidFill>
              <a:schemeClr val="tx2"/>
            </a:solidFill>
          </a:ln>
        </p:spPr>
      </p:pic>
      <p:sp>
        <p:nvSpPr>
          <p:cNvPr id="4" name="TextBox 3"/>
          <p:cNvSpPr txBox="1"/>
          <p:nvPr/>
        </p:nvSpPr>
        <p:spPr>
          <a:xfrm>
            <a:off x="6248400" y="2209800"/>
            <a:ext cx="3962400" cy="2492990"/>
          </a:xfrm>
          <a:prstGeom prst="rect">
            <a:avLst/>
          </a:prstGeom>
          <a:noFill/>
        </p:spPr>
        <p:txBody>
          <a:bodyPr wrap="square" rtlCol="0">
            <a:spAutoFit/>
          </a:bodyPr>
          <a:lstStyle/>
          <a:p>
            <a:r>
              <a:rPr lang="en-US" sz="1600" dirty="0">
                <a:latin typeface="Arial" pitchFamily="34" charset="0"/>
                <a:cs typeface="Arial" pitchFamily="34" charset="0"/>
              </a:rPr>
              <a:t>In jail, Paul suffered through opiate withdrawal; he vomited, couldn't eat, and lost weight. He was taken to a treatment center on a stretcher. After three weeks of detoxification, Paul returned to face the medical board, which ordered him to turn in his medical license.</a:t>
            </a:r>
            <a:br>
              <a:rPr lang="en-US" sz="1600" dirty="0">
                <a:latin typeface="Arial" pitchFamily="34" charset="0"/>
                <a:cs typeface="Arial" pitchFamily="34" charset="0"/>
              </a:rPr>
            </a:br>
            <a:br>
              <a:rPr lang="en-US" sz="1600" dirty="0">
                <a:latin typeface="Arial" pitchFamily="34" charset="0"/>
                <a:cs typeface="Arial" pitchFamily="34" charset="0"/>
              </a:rPr>
            </a:br>
            <a:r>
              <a:rPr lang="en-US" sz="1200" dirty="0">
                <a:latin typeface="Arial" pitchFamily="34" charset="0"/>
                <a:cs typeface="Arial" pitchFamily="34" charset="0"/>
              </a:rPr>
              <a:t>Source Movers on Addition: Close to Home </a:t>
            </a:r>
          </a:p>
          <a:p>
            <a:endParaRPr lang="en-US" sz="1600" dirty="0">
              <a:latin typeface="Arial" pitchFamily="34" charset="0"/>
              <a:cs typeface="Arial" pitchFamily="34" charset="0"/>
            </a:endParaRPr>
          </a:p>
        </p:txBody>
      </p:sp>
    </p:spTree>
    <p:extLst>
      <p:ext uri="{BB962C8B-B14F-4D97-AF65-F5344CB8AC3E}">
        <p14:creationId xmlns:p14="http://schemas.microsoft.com/office/powerpoint/2010/main" val="69582210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3134363-FDF4-47DB-AF29-2A7A6EA67C4C}"/>
              </a:ext>
            </a:extLst>
          </p:cNvPr>
          <p:cNvSpPr/>
          <p:nvPr/>
        </p:nvSpPr>
        <p:spPr bwMode="auto">
          <a:xfrm>
            <a:off x="0" y="-39211"/>
            <a:ext cx="12192000" cy="6888776"/>
          </a:xfrm>
          <a:prstGeom prst="rect">
            <a:avLst/>
          </a:prstGeom>
          <a:gradFill flip="none" rotWithShape="1">
            <a:gsLst>
              <a:gs pos="49000">
                <a:srgbClr val="D87512">
                  <a:lumMod val="99000"/>
                </a:srgbClr>
              </a:gs>
              <a:gs pos="27000">
                <a:srgbClr val="993300"/>
              </a:gs>
              <a:gs pos="7000">
                <a:srgbClr val="663300"/>
              </a:gs>
              <a:gs pos="96000">
                <a:srgbClr val="F8C996"/>
              </a:gs>
              <a:gs pos="73000">
                <a:srgbClr val="642100"/>
              </a:gs>
            </a:gsLst>
            <a:lin ang="5400000" scaled="0"/>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b="1" dirty="0">
                <a:solidFill>
                  <a:srgbClr val="FFFFFF"/>
                </a:solidFill>
                <a:effectLst>
                  <a:outerShdw blurRad="38100" dist="38100" dir="2700000" algn="tl">
                    <a:srgbClr val="000000">
                      <a:alpha val="43137"/>
                    </a:srgbClr>
                  </a:outerShdw>
                </a:effectLst>
                <a:latin typeface="Arial" charset="0"/>
                <a:cs typeface="Arial" charset="0"/>
              </a:rPr>
              <a:t> </a:t>
            </a:r>
          </a:p>
        </p:txBody>
      </p:sp>
      <p:sp>
        <p:nvSpPr>
          <p:cNvPr id="24" name="Rectangle 23">
            <a:extLst>
              <a:ext uri="{FF2B5EF4-FFF2-40B4-BE49-F238E27FC236}">
                <a16:creationId xmlns:a16="http://schemas.microsoft.com/office/drawing/2014/main" id="{1535ADC5-AD03-4E88-B09C-159363EBBDED}"/>
              </a:ext>
            </a:extLst>
          </p:cNvPr>
          <p:cNvSpPr/>
          <p:nvPr/>
        </p:nvSpPr>
        <p:spPr>
          <a:xfrm>
            <a:off x="0" y="1586"/>
            <a:ext cx="12140648" cy="6856414"/>
          </a:xfrm>
          <a:prstGeom prst="rect">
            <a:avLst/>
          </a:prstGeom>
          <a:noFill/>
          <a:ln w="88900">
            <a:gradFill flip="none" rotWithShape="1">
              <a:gsLst>
                <a:gs pos="0">
                  <a:srgbClr val="D6B19C"/>
                </a:gs>
                <a:gs pos="30000">
                  <a:srgbClr val="D49E6C"/>
                </a:gs>
                <a:gs pos="70000">
                  <a:srgbClr val="A65528"/>
                </a:gs>
                <a:gs pos="100000">
                  <a:srgbClr val="663012"/>
                </a:gs>
              </a:gsLst>
              <a:lin ang="13500000" scaled="0"/>
              <a:tileRect/>
            </a:gra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5" name="Group 24">
            <a:extLst>
              <a:ext uri="{FF2B5EF4-FFF2-40B4-BE49-F238E27FC236}">
                <a16:creationId xmlns:a16="http://schemas.microsoft.com/office/drawing/2014/main" id="{C1A7B0B3-23EC-48E9-80AD-A953F7D6F900}"/>
              </a:ext>
            </a:extLst>
          </p:cNvPr>
          <p:cNvGrpSpPr/>
          <p:nvPr/>
        </p:nvGrpSpPr>
        <p:grpSpPr>
          <a:xfrm>
            <a:off x="10177983" y="6495394"/>
            <a:ext cx="1866222" cy="255921"/>
            <a:chOff x="7125378" y="6464808"/>
            <a:chExt cx="1866222" cy="274320"/>
          </a:xfrm>
        </p:grpSpPr>
        <p:sp>
          <p:nvSpPr>
            <p:cNvPr id="26" name="Action Button: Back or Previous 18">
              <a:hlinkClick r:id="" action="ppaction://hlinkshowjump?jump=previousslide" highlightClick="1"/>
              <a:extLst>
                <a:ext uri="{FF2B5EF4-FFF2-40B4-BE49-F238E27FC236}">
                  <a16:creationId xmlns:a16="http://schemas.microsoft.com/office/drawing/2014/main" id="{3E43B2B2-66B6-41F3-99CF-E795FCB8B91B}"/>
                </a:ext>
              </a:extLst>
            </p:cNvPr>
            <p:cNvSpPr/>
            <p:nvPr/>
          </p:nvSpPr>
          <p:spPr>
            <a:xfrm>
              <a:off x="8001000" y="6464808"/>
              <a:ext cx="457200" cy="274320"/>
            </a:xfrm>
            <a:prstGeom prst="actionButtonBackPrevious">
              <a:avLst/>
            </a:prstGeom>
            <a:solidFill>
              <a:schemeClr val="bg1">
                <a:alpha val="25000"/>
              </a:schemeClr>
            </a:solidFill>
            <a:ln w="3175">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dirty="0">
                <a:solidFill>
                  <a:prstClr val="white"/>
                </a:solidFill>
                <a:latin typeface="Arial" panose="020B0604020202020204"/>
              </a:endParaRPr>
            </a:p>
          </p:txBody>
        </p:sp>
        <p:sp>
          <p:nvSpPr>
            <p:cNvPr id="27" name="Action Button: Forward or Next 19">
              <a:hlinkClick r:id="" action="ppaction://hlinkshowjump?jump=nextslide" highlightClick="1"/>
              <a:extLst>
                <a:ext uri="{FF2B5EF4-FFF2-40B4-BE49-F238E27FC236}">
                  <a16:creationId xmlns:a16="http://schemas.microsoft.com/office/drawing/2014/main" id="{82DE5EC9-AB68-4E55-A804-11BA51C12D06}"/>
                </a:ext>
              </a:extLst>
            </p:cNvPr>
            <p:cNvSpPr/>
            <p:nvPr/>
          </p:nvSpPr>
          <p:spPr>
            <a:xfrm>
              <a:off x="8534400" y="6464808"/>
              <a:ext cx="457200" cy="274320"/>
            </a:xfrm>
            <a:prstGeom prst="actionButtonForwardNext">
              <a:avLst/>
            </a:prstGeom>
            <a:solidFill>
              <a:schemeClr val="bg1">
                <a:alpha val="25000"/>
              </a:schemeClr>
            </a:solidFill>
            <a:ln w="3175">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dirty="0">
                <a:solidFill>
                  <a:prstClr val="white"/>
                </a:solidFill>
                <a:latin typeface="Arial" panose="020B0604020202020204"/>
              </a:endParaRPr>
            </a:p>
          </p:txBody>
        </p:sp>
        <p:sp>
          <p:nvSpPr>
            <p:cNvPr id="28" name="Action Button: Home 20">
              <a:hlinkClick r:id="" action="ppaction://hlinkshowjump?jump=firstslide" highlightClick="1"/>
              <a:extLst>
                <a:ext uri="{FF2B5EF4-FFF2-40B4-BE49-F238E27FC236}">
                  <a16:creationId xmlns:a16="http://schemas.microsoft.com/office/drawing/2014/main" id="{6C5C6FD7-6240-43D1-8C87-C5588FA9D405}"/>
                </a:ext>
              </a:extLst>
            </p:cNvPr>
            <p:cNvSpPr/>
            <p:nvPr/>
          </p:nvSpPr>
          <p:spPr>
            <a:xfrm>
              <a:off x="7569708" y="6464808"/>
              <a:ext cx="355092" cy="274320"/>
            </a:xfrm>
            <a:prstGeom prst="actionButtonHome">
              <a:avLst/>
            </a:prstGeom>
            <a:solidFill>
              <a:schemeClr val="bg1">
                <a:alpha val="25000"/>
              </a:schemeClr>
            </a:solidFill>
            <a:ln w="3175">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000" dirty="0">
                <a:solidFill>
                  <a:prstClr val="white"/>
                </a:solidFill>
                <a:latin typeface="Arial" panose="020B0604020202020204"/>
              </a:endParaRPr>
            </a:p>
          </p:txBody>
        </p:sp>
        <p:sp>
          <p:nvSpPr>
            <p:cNvPr id="29" name="Action Button: Return 28">
              <a:hlinkClick r:id="" action="ppaction://hlinkshowjump?jump=lastslideviewed" highlightClick="1"/>
              <a:extLst>
                <a:ext uri="{FF2B5EF4-FFF2-40B4-BE49-F238E27FC236}">
                  <a16:creationId xmlns:a16="http://schemas.microsoft.com/office/drawing/2014/main" id="{8BA28B29-4EB8-4DDC-9AC1-F6566D6A2CCF}"/>
                </a:ext>
              </a:extLst>
            </p:cNvPr>
            <p:cNvSpPr/>
            <p:nvPr/>
          </p:nvSpPr>
          <p:spPr>
            <a:xfrm>
              <a:off x="7125378" y="6464808"/>
              <a:ext cx="356452" cy="274320"/>
            </a:xfrm>
            <a:prstGeom prst="actionButtonReturn">
              <a:avLst/>
            </a:prstGeom>
            <a:solidFill>
              <a:schemeClr val="bg1">
                <a:alpha val="25000"/>
              </a:schemeClr>
            </a:solidFill>
            <a:ln w="3175">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000" dirty="0">
                <a:solidFill>
                  <a:prstClr val="white"/>
                </a:solidFill>
                <a:latin typeface="Arial" panose="020B0604020202020204"/>
              </a:endParaRPr>
            </a:p>
          </p:txBody>
        </p:sp>
      </p:grpSp>
      <p:sp>
        <p:nvSpPr>
          <p:cNvPr id="30" name="Rectangle 2">
            <a:extLst>
              <a:ext uri="{FF2B5EF4-FFF2-40B4-BE49-F238E27FC236}">
                <a16:creationId xmlns:a16="http://schemas.microsoft.com/office/drawing/2014/main" id="{8CDDAA3D-342C-42F8-831F-454980BAF01C}"/>
              </a:ext>
            </a:extLst>
          </p:cNvPr>
          <p:cNvSpPr txBox="1">
            <a:spLocks noRot="1" noChangeArrowheads="1"/>
          </p:cNvSpPr>
          <p:nvPr/>
        </p:nvSpPr>
        <p:spPr>
          <a:xfrm>
            <a:off x="1994379" y="974581"/>
            <a:ext cx="8382000" cy="516738"/>
          </a:xfrm>
          <a:prstGeom prst="rect">
            <a:avLst/>
          </a:prstGeom>
          <a:noFill/>
          <a:ln>
            <a:noFill/>
          </a:ln>
        </p:spPr>
        <p:txBody>
          <a:bodyPr vert="horz" lIns="91440" tIns="45720" rIns="91440" bIns="45720" rtlCol="0" anchor="ctr">
            <a:normAutofit fontScale="82500" lnSpcReduction="20000"/>
            <a:scene3d>
              <a:camera prst="orthographicFront"/>
              <a:lightRig rig="threePt" dir="t"/>
            </a:scene3d>
            <a:sp3d extrusionH="57150">
              <a:bevelT w="38100" h="38100" prst="angle"/>
              <a:bevelB w="38100" h="38100" prst="angle"/>
            </a:sp3d>
          </a:bodyPr>
          <a:lstStyle>
            <a:lvl1pPr algn="ctr" defTabSz="685800" rtl="0" eaLnBrk="1" latinLnBrk="0" hangingPunct="1">
              <a:lnSpc>
                <a:spcPct val="90000"/>
              </a:lnSpc>
              <a:spcBef>
                <a:spcPct val="0"/>
              </a:spcBef>
              <a:buNone/>
              <a:defRPr sz="28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defRPr/>
            </a:pPr>
            <a:endParaRPr lang="en-US" sz="4400" b="1" dirty="0">
              <a:solidFill>
                <a:srgbClr val="FFFF00"/>
              </a:solidFill>
              <a:effectLst>
                <a:outerShdw blurRad="38100" dist="38100" dir="2700000" algn="tl">
                  <a:srgbClr val="000000">
                    <a:alpha val="43137"/>
                  </a:srgbClr>
                </a:outerShdw>
              </a:effectLst>
              <a:latin typeface="Arial" charset="0"/>
            </a:endParaRPr>
          </a:p>
        </p:txBody>
      </p:sp>
      <p:sp>
        <p:nvSpPr>
          <p:cNvPr id="31" name="Title 30">
            <a:extLst>
              <a:ext uri="{FF2B5EF4-FFF2-40B4-BE49-F238E27FC236}">
                <a16:creationId xmlns:a16="http://schemas.microsoft.com/office/drawing/2014/main" id="{044B2272-4CE2-49FD-B678-7B875CF55E7A}"/>
              </a:ext>
            </a:extLst>
          </p:cNvPr>
          <p:cNvSpPr>
            <a:spLocks noGrp="1"/>
          </p:cNvSpPr>
          <p:nvPr>
            <p:ph type="title"/>
          </p:nvPr>
        </p:nvSpPr>
        <p:spPr>
          <a:xfrm>
            <a:off x="1497826" y="106686"/>
            <a:ext cx="9246374" cy="1866231"/>
          </a:xfrm>
        </p:spPr>
        <p:txBody>
          <a:bodyPr>
            <a:noAutofit/>
            <a:scene3d>
              <a:camera prst="orthographicFront"/>
              <a:lightRig rig="threePt" dir="t"/>
            </a:scene3d>
            <a:sp3d extrusionH="57150">
              <a:bevelT w="38100" h="38100" prst="angle"/>
              <a:bevelB w="38100" h="38100" prst="angle"/>
            </a:sp3d>
          </a:bodyPr>
          <a:lstStyle/>
          <a:p>
            <a:pPr algn="ctr"/>
            <a:r>
              <a:rPr lang="en-US" sz="6000" b="1" dirty="0">
                <a:solidFill>
                  <a:srgbClr val="FFCC99"/>
                </a:solidFill>
                <a:effectLst>
                  <a:outerShdw blurRad="38100" dist="38100" dir="2700000" algn="tl">
                    <a:srgbClr val="000000">
                      <a:alpha val="43137"/>
                    </a:srgbClr>
                  </a:outerShdw>
                </a:effectLst>
              </a:rPr>
              <a:t>Allergies to Stuff</a:t>
            </a:r>
            <a:endParaRPr lang="en-US" sz="4800" b="1" dirty="0">
              <a:solidFill>
                <a:srgbClr val="FFCC99"/>
              </a:solidFill>
              <a:effectLst>
                <a:outerShdw blurRad="38100" dist="38100" dir="2700000" algn="tl">
                  <a:srgbClr val="000000">
                    <a:alpha val="43137"/>
                  </a:srgbClr>
                </a:outerShdw>
              </a:effectLst>
            </a:endParaRPr>
          </a:p>
        </p:txBody>
      </p:sp>
      <p:pic>
        <p:nvPicPr>
          <p:cNvPr id="14" name="Picture 7">
            <a:extLst>
              <a:ext uri="{FF2B5EF4-FFF2-40B4-BE49-F238E27FC236}">
                <a16:creationId xmlns:a16="http://schemas.microsoft.com/office/drawing/2014/main" id="{E8550BFD-A084-4116-92B3-937C788442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1636" y="1676845"/>
            <a:ext cx="3857376" cy="3504309"/>
          </a:xfrm>
          <a:prstGeom prst="rect">
            <a:avLst/>
          </a:prstGeom>
          <a:noFill/>
          <a:ln>
            <a:solidFill>
              <a:schemeClr val="accent1"/>
            </a:solidFill>
          </a:ln>
          <a:effectLst>
            <a:reflection blurRad="6350" stA="50000" endA="300" endPos="37000" dist="50800" dir="5400000" sy="-100000" algn="bl" rotWithShape="0"/>
          </a:effectLst>
          <a:scene3d>
            <a:camera prst="orthographicFront"/>
            <a:lightRig rig="threePt" dir="t"/>
          </a:scene3d>
          <a:sp3d>
            <a:bevelT/>
            <a:bevelB/>
          </a:sp3d>
          <a:extLst>
            <a:ext uri="{909E8E84-426E-40DD-AFC4-6F175D3DCCD1}">
              <a14:hiddenFill xmlns:a14="http://schemas.microsoft.com/office/drawing/2010/main">
                <a:solidFill>
                  <a:srgbClr val="FFFFFF"/>
                </a:solidFill>
              </a14:hiddenFill>
            </a:ext>
          </a:extLst>
        </p:spPr>
      </p:pic>
      <p:pic>
        <p:nvPicPr>
          <p:cNvPr id="13" name="Picture 12" descr="A picture containing indoor&#10;&#10;Description automatically generated">
            <a:extLst>
              <a:ext uri="{FF2B5EF4-FFF2-40B4-BE49-F238E27FC236}">
                <a16:creationId xmlns:a16="http://schemas.microsoft.com/office/drawing/2014/main" id="{2B4AFD32-5BD2-4300-8B9A-2103127249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5035" y="2675818"/>
            <a:ext cx="867455" cy="1311464"/>
          </a:xfrm>
          <a:prstGeom prst="rect">
            <a:avLst/>
          </a:prstGeom>
        </p:spPr>
      </p:pic>
    </p:spTree>
    <p:extLst>
      <p:ext uri="{BB962C8B-B14F-4D97-AF65-F5344CB8AC3E}">
        <p14:creationId xmlns:p14="http://schemas.microsoft.com/office/powerpoint/2010/main" val="60381020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B7D3E34-BC5D-4178-B68D-64F4AE388A47}"/>
              </a:ext>
            </a:extLst>
          </p:cNvPr>
          <p:cNvGrpSpPr/>
          <p:nvPr/>
        </p:nvGrpSpPr>
        <p:grpSpPr>
          <a:xfrm>
            <a:off x="742220" y="1324876"/>
            <a:ext cx="10783613" cy="4800600"/>
            <a:chOff x="1967357" y="1167222"/>
            <a:chExt cx="8554538" cy="4800600"/>
          </a:xfrm>
        </p:grpSpPr>
        <p:sp>
          <p:nvSpPr>
            <p:cNvPr id="1713157" name="Rectangle 5"/>
            <p:cNvSpPr>
              <a:spLocks noRot="1" noChangeArrowheads="1"/>
            </p:cNvSpPr>
            <p:nvPr/>
          </p:nvSpPr>
          <p:spPr bwMode="auto">
            <a:xfrm>
              <a:off x="5476058" y="1324814"/>
              <a:ext cx="4724400" cy="884986"/>
            </a:xfrm>
            <a:prstGeom prst="rect">
              <a:avLst/>
            </a:prstGeom>
            <a:solidFill>
              <a:srgbClr val="321900">
                <a:alpha val="10000"/>
              </a:srgbClr>
            </a:solidFill>
            <a:ln w="9525">
              <a:solidFill>
                <a:schemeClr val="tx2"/>
              </a:solidFill>
              <a:miter lim="800000"/>
              <a:headEnd/>
              <a:tailEnd/>
            </a:ln>
            <a:effectLst/>
          </p:spPr>
          <p:txBody>
            <a:bodyPr anchor="ctr"/>
            <a:lstStyle/>
            <a:p>
              <a:pPr algn="ctr">
                <a:defRPr/>
              </a:pPr>
              <a:r>
                <a:rPr lang="en-US" b="1" dirty="0">
                  <a:solidFill>
                    <a:srgbClr val="D6ECFF"/>
                  </a:solidFill>
                  <a:effectLst>
                    <a:outerShdw blurRad="38100" dist="38100" dir="2700000" algn="tl">
                      <a:srgbClr val="000000"/>
                    </a:outerShdw>
                  </a:effectLst>
                  <a:latin typeface="Arial" pitchFamily="34" charset="0"/>
                </a:rPr>
                <a:t>© Copyright Notice</a:t>
              </a:r>
            </a:p>
            <a:p>
              <a:pPr algn="ctr">
                <a:defRPr/>
              </a:pPr>
              <a:r>
                <a:rPr lang="en-US" b="1" dirty="0">
                  <a:solidFill>
                    <a:srgbClr val="D6ECFF"/>
                  </a:solidFill>
                  <a:effectLst>
                    <a:outerShdw blurRad="38100" dist="38100" dir="2700000" algn="tl">
                      <a:srgbClr val="000000"/>
                    </a:outerShdw>
                  </a:effectLst>
                  <a:latin typeface="Arial" pitchFamily="34" charset="0"/>
                </a:rPr>
                <a:t>Lecture Aids/Handouts</a:t>
              </a:r>
            </a:p>
          </p:txBody>
        </p:sp>
        <p:sp>
          <p:nvSpPr>
            <p:cNvPr id="11" name="Rectangle 3"/>
            <p:cNvSpPr txBox="1">
              <a:spLocks noChangeArrowheads="1"/>
            </p:cNvSpPr>
            <p:nvPr/>
          </p:nvSpPr>
          <p:spPr bwMode="auto">
            <a:xfrm>
              <a:off x="5029200" y="2209800"/>
              <a:ext cx="53541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indent="0" eaLnBrk="1" hangingPunct="1">
                <a:spcBef>
                  <a:spcPts val="0"/>
                </a:spcBef>
                <a:buClr>
                  <a:srgbClr val="D6ECFF"/>
                </a:buClr>
                <a:buNone/>
              </a:pPr>
              <a:r>
                <a:rPr lang="en-US" sz="1600" dirty="0">
                  <a:solidFill>
                    <a:schemeClr val="tx1"/>
                  </a:solidFill>
                  <a:latin typeface="Arial" charset="0"/>
                </a:rPr>
                <a:t>This presentation is, essentially, the modern version of a handout. It is intended for participants attending  lectures/courses given by the author. Designated owners of the photographic images retain the copyrights for those images. You are welcome to use this presentation for your own study or study with other health professionals. However, permission is NOT given for the publication of these photos in electronic or any other format for profit or for public viewing. </a:t>
              </a:r>
            </a:p>
            <a:p>
              <a:pPr indent="0" eaLnBrk="1" hangingPunct="1">
                <a:spcBef>
                  <a:spcPts val="0"/>
                </a:spcBef>
                <a:buClr>
                  <a:srgbClr val="D6ECFF"/>
                </a:buClr>
                <a:buNone/>
              </a:pPr>
              <a:r>
                <a:rPr lang="en-US" sz="1600" b="1" dirty="0">
                  <a:solidFill>
                    <a:schemeClr val="tx1"/>
                  </a:solidFill>
                  <a:latin typeface="Arial" charset="0"/>
                </a:rPr>
                <a:t>Note: </a:t>
              </a:r>
              <a:r>
                <a:rPr lang="en-US" sz="1600" dirty="0">
                  <a:solidFill>
                    <a:schemeClr val="tx1"/>
                  </a:solidFill>
                  <a:latin typeface="Arial" charset="0"/>
                </a:rPr>
                <a:t>Dr. Bouquot is affiliated with West Virginia University &amp; the University of Texas. While every attempt has been made to be accurate, the information and ideas in this presentation are not necessarily the views of these institutions.</a:t>
              </a:r>
            </a:p>
          </p:txBody>
        </p:sp>
        <p:pic>
          <p:nvPicPr>
            <p:cNvPr id="14" name="Picture 5" descr="mfcbig"/>
            <p:cNvPicPr>
              <a:picLocks noChangeAspect="1" noChangeArrowheads="1"/>
            </p:cNvPicPr>
            <p:nvPr/>
          </p:nvPicPr>
          <p:blipFill>
            <a:blip r:embed="rId3" cstate="email">
              <a:lum bright="-20000"/>
              <a:extLst>
                <a:ext uri="{28A0092B-C50C-407E-A947-70E740481C1C}">
                  <a14:useLocalDpi xmlns:a14="http://schemas.microsoft.com/office/drawing/2010/main" val="0"/>
                </a:ext>
              </a:extLst>
            </a:blip>
            <a:srcRect/>
            <a:stretch>
              <a:fillRect/>
            </a:stretch>
          </p:blipFill>
          <p:spPr bwMode="auto">
            <a:xfrm>
              <a:off x="2057400" y="1315289"/>
              <a:ext cx="3276600" cy="4504466"/>
            </a:xfrm>
            <a:prstGeom prst="rect">
              <a:avLst/>
            </a:prstGeom>
            <a:noFill/>
            <a:ln w="9525">
              <a:solidFill>
                <a:schemeClr val="tx2"/>
              </a:solidFill>
              <a:miter lim="800000"/>
              <a:headEnd/>
              <a:tailEnd/>
            </a:ln>
            <a:effectLst/>
            <a:scene3d>
              <a:camera prst="orthographicFront"/>
              <a:lightRig rig="threePt" dir="t"/>
            </a:scene3d>
            <a:sp3d prstMaterial="dkEdge">
              <a:bevelT/>
              <a:bevelB/>
            </a:sp3d>
          </p:spPr>
        </p:pic>
        <p:sp>
          <p:nvSpPr>
            <p:cNvPr id="2" name="Rectangle 1"/>
            <p:cNvSpPr/>
            <p:nvPr/>
          </p:nvSpPr>
          <p:spPr bwMode="auto">
            <a:xfrm>
              <a:off x="1967357" y="1167222"/>
              <a:ext cx="8554538" cy="4800600"/>
            </a:xfrm>
            <a:prstGeom prst="rect">
              <a:avLst/>
            </a:prstGeom>
            <a:noFill/>
            <a:ln w="50800" cap="flat" cmpd="sng" algn="ctr">
              <a:solidFill>
                <a:schemeClr val="tx1"/>
              </a:solidFill>
              <a:prstDash val="solid"/>
              <a:round/>
              <a:headEnd type="none" w="med" len="med"/>
              <a:tailEnd type="none" w="med" len="med"/>
            </a:ln>
            <a:effectLst/>
            <a:scene3d>
              <a:camera prst="orthographicFront"/>
              <a:lightRig rig="threePt" dir="t"/>
            </a:scene3d>
            <a:sp3d prstMaterial="dkEdge">
              <a:bevelT w="50800" h="50800"/>
              <a:bevelB w="50800" h="50800"/>
            </a:sp3d>
          </p:spPr>
          <p:txBody>
            <a:bodyPr vert="horz" wrap="square" lIns="91440" tIns="45720" rIns="91440" bIns="45720" numCol="1" rtlCol="0" anchor="t" anchorCtr="0" compatLnSpc="1">
              <a:prstTxWarp prst="textNoShape">
                <a:avLst/>
              </a:prstTxWarp>
            </a:bodyPr>
            <a:lstStyle/>
            <a:p>
              <a:endParaRPr lang="en-US">
                <a:solidFill>
                  <a:srgbClr val="FFFFFF"/>
                </a:solidFill>
                <a:latin typeface="Arial" charset="0"/>
              </a:endParaRPr>
            </a:p>
          </p:txBody>
        </p:sp>
      </p:grpSp>
      <p:sp>
        <p:nvSpPr>
          <p:cNvPr id="12" name="Rectangle 5"/>
          <p:cNvSpPr>
            <a:spLocks noRot="1" noChangeArrowheads="1"/>
          </p:cNvSpPr>
          <p:nvPr/>
        </p:nvSpPr>
        <p:spPr bwMode="auto">
          <a:xfrm>
            <a:off x="3561620" y="189580"/>
            <a:ext cx="7239000" cy="838200"/>
          </a:xfrm>
          <a:prstGeom prst="rect">
            <a:avLst/>
          </a:prstGeom>
          <a:noFill/>
          <a:ln w="9525">
            <a:noFill/>
            <a:miter lim="800000"/>
            <a:headEnd/>
            <a:tailEnd/>
          </a:ln>
          <a:effectLst/>
        </p:spPr>
        <p:txBody>
          <a:bodyPr anchor="ctr">
            <a:scene3d>
              <a:camera prst="orthographicFront"/>
              <a:lightRig rig="threePt" dir="t"/>
            </a:scene3d>
            <a:sp3d extrusionH="57150">
              <a:bevelT w="38100" h="38100"/>
              <a:bevelB w="38100" h="38100"/>
            </a:sp3d>
          </a:bodyPr>
          <a:lstStyle/>
          <a:p>
            <a:pPr algn="ctr" eaLnBrk="1" hangingPunct="1">
              <a:defRPr/>
            </a:pPr>
            <a:r>
              <a:rPr lang="en-US" sz="2800" b="1" dirty="0">
                <a:latin typeface="Arial" charset="0"/>
              </a:rPr>
              <a:t>Lectures By Bouquot</a:t>
            </a:r>
          </a:p>
          <a:p>
            <a:pPr algn="ctr" eaLnBrk="1" hangingPunct="1">
              <a:defRPr/>
            </a:pPr>
            <a:r>
              <a:rPr lang="en-US" sz="2400" b="1" dirty="0">
                <a:latin typeface="Arial" charset="0"/>
              </a:rPr>
              <a:t>© </a:t>
            </a:r>
            <a:r>
              <a:rPr lang="en-US" dirty="0">
                <a:latin typeface="Arial" charset="0"/>
              </a:rPr>
              <a:t>Dr. J.E. Bouquot, Morgantown, WV</a:t>
            </a:r>
          </a:p>
        </p:txBody>
      </p:sp>
      <p:sp>
        <p:nvSpPr>
          <p:cNvPr id="7" name="Rectangle 6"/>
          <p:cNvSpPr/>
          <p:nvPr/>
        </p:nvSpPr>
        <p:spPr>
          <a:xfrm>
            <a:off x="0" y="16328"/>
            <a:ext cx="12192000" cy="6825344"/>
          </a:xfrm>
          <a:prstGeom prst="rect">
            <a:avLst/>
          </a:prstGeom>
          <a:noFill/>
          <a:ln w="85725">
            <a:gradFill flip="none" rotWithShape="1">
              <a:gsLst>
                <a:gs pos="41000">
                  <a:schemeClr val="tx2">
                    <a:lumMod val="20000"/>
                    <a:lumOff val="80000"/>
                  </a:schemeClr>
                </a:gs>
                <a:gs pos="0">
                  <a:srgbClr val="83470B"/>
                </a:gs>
                <a:gs pos="72000">
                  <a:srgbClr val="002060"/>
                </a:gs>
                <a:gs pos="100000">
                  <a:schemeClr val="accent1">
                    <a:lumMod val="50000"/>
                  </a:schemeClr>
                </a:gs>
              </a:gsLst>
              <a:path path="circle">
                <a:fillToRect l="50000" t="130000" r="50000" b="-30000"/>
              </a:path>
              <a:tileRect/>
            </a:gra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FFFF"/>
              </a:solidFill>
            </a:endParaRPr>
          </a:p>
        </p:txBody>
      </p:sp>
      <p:sp>
        <p:nvSpPr>
          <p:cNvPr id="8" name="Rectangle 7">
            <a:extLst>
              <a:ext uri="{FF2B5EF4-FFF2-40B4-BE49-F238E27FC236}">
                <a16:creationId xmlns:a16="http://schemas.microsoft.com/office/drawing/2014/main" id="{98FAEE61-62C0-4B92-88DC-6C79E07E0708}"/>
              </a:ext>
            </a:extLst>
          </p:cNvPr>
          <p:cNvSpPr/>
          <p:nvPr/>
        </p:nvSpPr>
        <p:spPr>
          <a:xfrm>
            <a:off x="5050235" y="6210011"/>
            <a:ext cx="1858048" cy="410132"/>
          </a:xfrm>
          <a:prstGeom prst="rect">
            <a:avLst/>
          </a:prstGeom>
          <a:solidFill>
            <a:schemeClr val="accent6">
              <a:lumMod val="50000"/>
              <a:alpha val="9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200" dirty="0"/>
              <a:t>Contact: </a:t>
            </a:r>
            <a:r>
              <a:rPr lang="en-US" sz="1200" dirty="0">
                <a:hlinkClick r:id="rId4"/>
              </a:rPr>
              <a:t>bouquot@aol.com</a:t>
            </a:r>
            <a:r>
              <a:rPr lang="en-US" sz="1200" dirty="0"/>
              <a:t> </a:t>
            </a:r>
          </a:p>
        </p:txBody>
      </p:sp>
      <p:pic>
        <p:nvPicPr>
          <p:cNvPr id="10" name="Picture 6" descr="frontimage">
            <a:extLst>
              <a:ext uri="{FF2B5EF4-FFF2-40B4-BE49-F238E27FC236}">
                <a16:creationId xmlns:a16="http://schemas.microsoft.com/office/drawing/2014/main" id="{FE811611-25CF-46C1-861F-3D23C023BB6D}"/>
              </a:ext>
            </a:extLst>
          </p:cNvPr>
          <p:cNvPicPr>
            <a:picLocks noChangeAspect="1" noChangeArrowheads="1"/>
          </p:cNvPicPr>
          <p:nvPr/>
        </p:nvPicPr>
        <p:blipFill>
          <a:blip r:embed="rId5" cstate="screen">
            <a:lum bright="-10000"/>
            <a:extLst>
              <a:ext uri="{28A0092B-C50C-407E-A947-70E740481C1C}">
                <a14:useLocalDpi xmlns:a14="http://schemas.microsoft.com/office/drawing/2010/main" val="0"/>
              </a:ext>
            </a:extLst>
          </a:blip>
          <a:stretch>
            <a:fillRect/>
          </a:stretch>
        </p:blipFill>
        <p:spPr>
          <a:xfrm>
            <a:off x="742220" y="60268"/>
            <a:ext cx="2077180" cy="1169800"/>
          </a:xfrm>
          <a:prstGeom prst="rect">
            <a:avLst/>
          </a:prstGeom>
          <a:noFill/>
          <a:ln w="15875">
            <a:solidFill>
              <a:schemeClr val="tx2"/>
            </a:solidFill>
          </a:ln>
          <a:scene3d>
            <a:camera prst="orthographicFront"/>
            <a:lightRig rig="threePt" dir="t"/>
          </a:scene3d>
          <a:sp3d prstMaterial="dkEdge">
            <a:bevelT w="95250" h="95250"/>
            <a:bevelB w="95250" h="95250"/>
          </a:sp3d>
        </p:spPr>
      </p:pic>
    </p:spTree>
    <p:extLst>
      <p:ext uri="{BB962C8B-B14F-4D97-AF65-F5344CB8AC3E}">
        <p14:creationId xmlns:p14="http://schemas.microsoft.com/office/powerpoint/2010/main" val="895333152"/>
      </p:ext>
    </p:extLst>
  </p:cSld>
  <p:clrMapOvr>
    <a:masterClrMapping/>
  </p:clrMapOvr>
  <mc:AlternateContent xmlns:mc="http://schemas.openxmlformats.org/markup-compatibility/2006" xmlns:p14="http://schemas.microsoft.com/office/powerpoint/2010/main">
    <mc:Choice Requires="p14">
      <p:transition spd="slow" p14:dur="1500">
        <p:zoom/>
      </p:transition>
    </mc:Choice>
    <mc:Fallback xmlns="">
      <p:transition spd="slow">
        <p:zo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A3CAC-3B18-4F6E-A186-A1691F53B8DE}"/>
              </a:ext>
            </a:extLst>
          </p:cNvPr>
          <p:cNvSpPr>
            <a:spLocks noGrp="1"/>
          </p:cNvSpPr>
          <p:nvPr>
            <p:ph type="title"/>
          </p:nvPr>
        </p:nvSpPr>
        <p:spPr>
          <a:xfrm>
            <a:off x="1981200" y="152401"/>
            <a:ext cx="10058400" cy="838199"/>
          </a:xfrm>
        </p:spPr>
        <p:txBody>
          <a:bodyPr/>
          <a:lstStyle/>
          <a:p>
            <a:endParaRPr lang="en-US" dirty="0"/>
          </a:p>
        </p:txBody>
      </p:sp>
      <p:sp>
        <p:nvSpPr>
          <p:cNvPr id="8" name="Content Placeholder 7">
            <a:extLst>
              <a:ext uri="{FF2B5EF4-FFF2-40B4-BE49-F238E27FC236}">
                <a16:creationId xmlns:a16="http://schemas.microsoft.com/office/drawing/2014/main" id="{3CB694EC-70C4-4E41-820C-C0118EAC1AB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99131599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3089" y="762000"/>
            <a:ext cx="8686800" cy="1752600"/>
          </a:xfrm>
        </p:spPr>
        <p:txBody>
          <a:bodyPr>
            <a:noAutofit/>
            <a:scene3d>
              <a:camera prst="orthographicFront"/>
              <a:lightRig rig="threePt" dir="t"/>
            </a:scene3d>
            <a:sp3d extrusionH="57150">
              <a:bevelT w="38100" h="38100" prst="angle"/>
              <a:bevelB w="38100" h="38100" prst="angle"/>
            </a:sp3d>
          </a:bodyPr>
          <a:lstStyle/>
          <a:p>
            <a:pPr algn="ctr"/>
            <a:r>
              <a:rPr lang="en-US" sz="6000" dirty="0">
                <a:latin typeface="Arial" pitchFamily="34" charset="0"/>
                <a:cs typeface="Arial" pitchFamily="34" charset="0"/>
              </a:rPr>
              <a:t>Alcohol Abuse</a:t>
            </a:r>
          </a:p>
        </p:txBody>
      </p:sp>
      <p:pic>
        <p:nvPicPr>
          <p:cNvPr id="4" name="Picture 7" descr="MCPE02514_0000[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62614" y="2362200"/>
            <a:ext cx="4743187" cy="3795712"/>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2133600" y="1143000"/>
            <a:ext cx="8077200" cy="1905000"/>
          </a:xfrm>
          <a:prstGeom prst="rect">
            <a:avLst/>
          </a:prstGeom>
          <a:noFill/>
          <a:ln w="9525">
            <a:noFill/>
            <a:miter lim="800000"/>
            <a:headEnd/>
            <a:tailEnd/>
          </a:ln>
          <a:effectLst/>
        </p:spPr>
        <p:txBody>
          <a:bodyPr/>
          <a:lstStyle/>
          <a:p>
            <a:pPr marL="342900" indent="-342900" eaLnBrk="1" hangingPunct="1">
              <a:spcBef>
                <a:spcPct val="20000"/>
              </a:spcBef>
              <a:buClr>
                <a:schemeClr val="tx1"/>
              </a:buClr>
              <a:buSzPct val="90000"/>
              <a:buFont typeface="Wingdings" pitchFamily="2" charset="2"/>
              <a:buChar char="q"/>
              <a:defRPr/>
            </a:pPr>
            <a:r>
              <a:rPr lang="en-US" sz="2000" kern="0" dirty="0">
                <a:latin typeface="Arial" pitchFamily="34" charset="0"/>
                <a:cs typeface="Arial" pitchFamily="34" charset="0"/>
              </a:rPr>
              <a:t> Most commonly abused substance, especially ages 10-20 years</a:t>
            </a:r>
          </a:p>
          <a:p>
            <a:pPr marL="342900" indent="-342900" eaLnBrk="1" hangingPunct="1">
              <a:spcBef>
                <a:spcPct val="20000"/>
              </a:spcBef>
              <a:buClr>
                <a:schemeClr val="tx1"/>
              </a:buClr>
              <a:buSzPct val="90000"/>
              <a:buFont typeface="Wingdings" pitchFamily="2" charset="2"/>
              <a:buChar char="q"/>
              <a:defRPr/>
            </a:pPr>
            <a:r>
              <a:rPr lang="en-US" sz="2000" kern="0" dirty="0">
                <a:latin typeface="Arial" pitchFamily="34" charset="0"/>
                <a:cs typeface="Arial" pitchFamily="34" charset="0"/>
              </a:rPr>
              <a:t> 240,000 emergency room visits/year</a:t>
            </a:r>
          </a:p>
          <a:p>
            <a:pPr marL="342900" indent="-342900" eaLnBrk="1" hangingPunct="1">
              <a:spcBef>
                <a:spcPct val="20000"/>
              </a:spcBef>
              <a:buClr>
                <a:schemeClr val="tx1"/>
              </a:buClr>
              <a:buSzPct val="90000"/>
              <a:buFont typeface="Wingdings" pitchFamily="2" charset="2"/>
              <a:buChar char="q"/>
              <a:defRPr/>
            </a:pPr>
            <a:r>
              <a:rPr lang="en-US" sz="2000" kern="0" dirty="0">
                <a:latin typeface="Arial" pitchFamily="34" charset="0"/>
                <a:cs typeface="Arial" pitchFamily="34" charset="0"/>
              </a:rPr>
              <a:t> 1,000 deaths from acute intoxication/year (bing drinking)</a:t>
            </a:r>
          </a:p>
          <a:p>
            <a:pPr marL="342900" indent="-342900" eaLnBrk="1" hangingPunct="1">
              <a:spcBef>
                <a:spcPct val="20000"/>
              </a:spcBef>
              <a:buClr>
                <a:schemeClr val="tx1"/>
              </a:buClr>
              <a:buSzPct val="90000"/>
              <a:buFont typeface="Wingdings" pitchFamily="2" charset="2"/>
              <a:buChar char="q"/>
              <a:defRPr/>
            </a:pPr>
            <a:r>
              <a:rPr lang="en-US" sz="2000" kern="0" dirty="0">
                <a:latin typeface="Arial" pitchFamily="34" charset="0"/>
                <a:cs typeface="Arial" pitchFamily="34" charset="0"/>
              </a:rPr>
              <a:t>  40% of auto accident deaths</a:t>
            </a:r>
          </a:p>
          <a:p>
            <a:pPr marL="342900" indent="-342900" eaLnBrk="1" hangingPunct="1">
              <a:spcBef>
                <a:spcPct val="20000"/>
              </a:spcBef>
              <a:buClr>
                <a:schemeClr val="tx1"/>
              </a:buClr>
              <a:buSzPct val="90000"/>
              <a:buFont typeface="Wingdings" pitchFamily="2" charset="2"/>
              <a:buChar char="q"/>
              <a:defRPr/>
            </a:pPr>
            <a:r>
              <a:rPr lang="en-US" sz="2000" kern="0" dirty="0">
                <a:latin typeface="Arial" pitchFamily="34" charset="0"/>
                <a:cs typeface="Arial" pitchFamily="34" charset="0"/>
              </a:rPr>
              <a:t> 10-20% of various populations are alcoholics</a:t>
            </a:r>
          </a:p>
          <a:p>
            <a:pPr>
              <a:buClr>
                <a:schemeClr val="tx1"/>
              </a:buClr>
              <a:buSzPct val="90000"/>
            </a:pPr>
            <a:r>
              <a:rPr lang="en-US" sz="2000" kern="0" dirty="0">
                <a:latin typeface="Arial" pitchFamily="34" charset="0"/>
                <a:cs typeface="Arial" pitchFamily="34" charset="0"/>
              </a:rPr>
              <a:t> </a:t>
            </a:r>
          </a:p>
        </p:txBody>
      </p:sp>
      <p:sp>
        <p:nvSpPr>
          <p:cNvPr id="1511426" name="Rectangle 2"/>
          <p:cNvSpPr>
            <a:spLocks noGrp="1" noRot="1" noChangeArrowheads="1"/>
          </p:cNvSpPr>
          <p:nvPr>
            <p:ph type="title"/>
          </p:nvPr>
        </p:nvSpPr>
        <p:spPr>
          <a:xfrm>
            <a:off x="2057400" y="304800"/>
            <a:ext cx="7924800" cy="762000"/>
          </a:xfrm>
          <a:noFill/>
          <a:ln>
            <a:noFill/>
          </a:ln>
        </p:spPr>
        <p:txBody>
          <a:bodyPr>
            <a:normAutofit/>
          </a:bodyPr>
          <a:lstStyle/>
          <a:p>
            <a:pPr algn="ctr" eaLnBrk="1" hangingPunct="1">
              <a:defRPr/>
            </a:pPr>
            <a:r>
              <a:rPr lang="en-US" dirty="0">
                <a:solidFill>
                  <a:srgbClr val="FFC000"/>
                </a:solidFill>
                <a:latin typeface="Arial" charset="0"/>
              </a:rPr>
              <a:t>Alcohol  </a:t>
            </a:r>
          </a:p>
        </p:txBody>
      </p:sp>
      <p:pic>
        <p:nvPicPr>
          <p:cNvPr id="26629" name="Picture 4" descr="MPj02016850000[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498852" y="3124200"/>
            <a:ext cx="5187949" cy="3276600"/>
          </a:xfrm>
          <a:prstGeom prst="rect">
            <a:avLst/>
          </a:prstGeom>
          <a:noFill/>
          <a:ln w="9525">
            <a:solidFill>
              <a:schemeClr val="tx2"/>
            </a:solidFill>
            <a:miter lim="800000"/>
            <a:headEnd/>
            <a:tailEnd/>
          </a:ln>
          <a:scene3d>
            <a:camera prst="orthographicFront"/>
            <a:lightRig rig="threePt" dir="t"/>
          </a:scene3d>
          <a:sp3d>
            <a:bevelT/>
            <a:bevelB/>
          </a:sp3d>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2264229" y="1339901"/>
            <a:ext cx="4572000" cy="4952999"/>
          </a:xfrm>
          <a:prstGeom prst="rect">
            <a:avLst/>
          </a:prstGeom>
          <a:noFill/>
          <a:ln w="9525">
            <a:noFill/>
            <a:miter lim="800000"/>
            <a:headEnd/>
            <a:tailEnd/>
          </a:ln>
          <a:effectLst/>
        </p:spPr>
        <p:txBody>
          <a:bodyPr/>
          <a:lstStyle/>
          <a:p>
            <a:pPr marL="342900" indent="-342900" eaLnBrk="1" hangingPunct="1">
              <a:spcBef>
                <a:spcPct val="20000"/>
              </a:spcBef>
              <a:buClr>
                <a:schemeClr val="tx1"/>
              </a:buClr>
              <a:buSzPct val="89000"/>
              <a:buFont typeface="Wingdings" pitchFamily="2" charset="2"/>
              <a:buChar char="q"/>
              <a:defRPr/>
            </a:pPr>
            <a:r>
              <a:rPr lang="en-US" dirty="0">
                <a:latin typeface="+mn-lt"/>
              </a:rPr>
              <a:t> Alcohol abuse, e.g. binge drinking</a:t>
            </a:r>
          </a:p>
          <a:p>
            <a:pPr marL="342900" indent="-342900" eaLnBrk="1" hangingPunct="1">
              <a:spcBef>
                <a:spcPct val="20000"/>
              </a:spcBef>
              <a:buClr>
                <a:schemeClr val="tx1"/>
              </a:buClr>
              <a:buSzPct val="89000"/>
              <a:buFont typeface="Wingdings" pitchFamily="2" charset="2"/>
              <a:buChar char="q"/>
              <a:defRPr/>
            </a:pPr>
            <a:r>
              <a:rPr lang="en-US" dirty="0">
                <a:latin typeface="+mn-lt"/>
              </a:rPr>
              <a:t> Alcohol dependence = alcoholism</a:t>
            </a:r>
          </a:p>
          <a:p>
            <a:pPr marL="342900" indent="-342900" eaLnBrk="1" hangingPunct="1">
              <a:spcBef>
                <a:spcPct val="20000"/>
              </a:spcBef>
              <a:buClr>
                <a:schemeClr val="tx1"/>
              </a:buClr>
              <a:buSzPct val="89000"/>
              <a:defRPr/>
            </a:pPr>
            <a:r>
              <a:rPr lang="en-US" b="1" dirty="0">
                <a:solidFill>
                  <a:srgbClr val="FFC000"/>
                </a:solidFill>
                <a:latin typeface="+mn-lt"/>
              </a:rPr>
              <a:t>Signs/symptoms:</a:t>
            </a:r>
          </a:p>
          <a:p>
            <a:pPr marL="342900" indent="-342900" eaLnBrk="1" hangingPunct="1">
              <a:spcBef>
                <a:spcPct val="20000"/>
              </a:spcBef>
              <a:buClr>
                <a:schemeClr val="tx1"/>
              </a:buClr>
              <a:buSzPct val="89000"/>
              <a:buFont typeface="Wingdings" pitchFamily="2" charset="2"/>
              <a:buChar char="q"/>
              <a:defRPr/>
            </a:pPr>
            <a:r>
              <a:rPr lang="en-US" dirty="0">
                <a:latin typeface="+mn-lt"/>
              </a:rPr>
              <a:t> Craving</a:t>
            </a:r>
          </a:p>
          <a:p>
            <a:pPr marL="342900" indent="-342900" eaLnBrk="1" hangingPunct="1">
              <a:spcBef>
                <a:spcPct val="20000"/>
              </a:spcBef>
              <a:buClr>
                <a:schemeClr val="tx1"/>
              </a:buClr>
              <a:buSzPct val="89000"/>
              <a:buFont typeface="Wingdings" pitchFamily="2" charset="2"/>
              <a:buChar char="q"/>
              <a:defRPr/>
            </a:pPr>
            <a:r>
              <a:rPr lang="en-US" dirty="0">
                <a:latin typeface="+mn-lt"/>
              </a:rPr>
              <a:t> Loss of control (cannot limit or</a:t>
            </a:r>
          </a:p>
          <a:p>
            <a:pPr marL="342900" indent="-342900" eaLnBrk="1" hangingPunct="1">
              <a:spcBef>
                <a:spcPct val="20000"/>
              </a:spcBef>
              <a:buClr>
                <a:schemeClr val="tx1"/>
              </a:buClr>
              <a:buSzPct val="89000"/>
              <a:defRPr/>
            </a:pPr>
            <a:r>
              <a:rPr lang="en-US" dirty="0">
                <a:latin typeface="+mn-lt"/>
              </a:rPr>
              <a:t>      control one’s drinking)</a:t>
            </a:r>
          </a:p>
          <a:p>
            <a:pPr marL="342900" indent="-342900" eaLnBrk="1" hangingPunct="1">
              <a:spcBef>
                <a:spcPct val="20000"/>
              </a:spcBef>
              <a:buClr>
                <a:schemeClr val="tx1"/>
              </a:buClr>
              <a:buSzPct val="89000"/>
              <a:buFont typeface="Wingdings" pitchFamily="2" charset="2"/>
              <a:buChar char="q"/>
              <a:defRPr/>
            </a:pPr>
            <a:r>
              <a:rPr lang="en-US" dirty="0">
                <a:latin typeface="+mn-lt"/>
              </a:rPr>
              <a:t>Physical dependence:</a:t>
            </a:r>
          </a:p>
          <a:p>
            <a:pPr marL="342900" indent="-342900" eaLnBrk="1" hangingPunct="1">
              <a:spcBef>
                <a:spcPct val="20000"/>
              </a:spcBef>
              <a:buClr>
                <a:schemeClr val="tx1"/>
              </a:buClr>
              <a:buSzPct val="89000"/>
              <a:defRPr/>
            </a:pPr>
            <a:r>
              <a:rPr lang="en-US" dirty="0">
                <a:latin typeface="+mn-lt"/>
              </a:rPr>
              <a:t>     -- Withdrawal symptoms</a:t>
            </a:r>
          </a:p>
          <a:p>
            <a:pPr marL="342900" indent="-342900" eaLnBrk="1" hangingPunct="1">
              <a:spcBef>
                <a:spcPct val="20000"/>
              </a:spcBef>
              <a:buClr>
                <a:schemeClr val="tx1"/>
              </a:buClr>
              <a:buSzPct val="89000"/>
              <a:defRPr/>
            </a:pPr>
            <a:r>
              <a:rPr lang="en-US" dirty="0">
                <a:latin typeface="+mn-lt"/>
              </a:rPr>
              <a:t>     -- Nausea, sweating, shakiness </a:t>
            </a:r>
          </a:p>
          <a:p>
            <a:pPr marL="342900" indent="-342900" eaLnBrk="1" hangingPunct="1">
              <a:spcBef>
                <a:spcPct val="20000"/>
              </a:spcBef>
              <a:buClr>
                <a:schemeClr val="tx1"/>
              </a:buClr>
              <a:buSzPct val="89000"/>
              <a:defRPr/>
            </a:pPr>
            <a:r>
              <a:rPr lang="en-US" dirty="0">
                <a:latin typeface="+mn-lt"/>
              </a:rPr>
              <a:t>        after a period of heavy drinking</a:t>
            </a:r>
          </a:p>
          <a:p>
            <a:pPr lvl="0">
              <a:buClr>
                <a:schemeClr val="tx1"/>
              </a:buClr>
              <a:buSzPct val="89000"/>
              <a:buFont typeface="Wingdings" pitchFamily="2" charset="2"/>
              <a:buChar char="q"/>
            </a:pPr>
            <a:r>
              <a:rPr lang="en-US" dirty="0">
                <a:latin typeface="+mn-lt"/>
              </a:rPr>
              <a:t>  Tolerance: </a:t>
            </a:r>
          </a:p>
          <a:p>
            <a:pPr lvl="0">
              <a:buClr>
                <a:schemeClr val="tx1"/>
              </a:buClr>
              <a:buSzPct val="89000"/>
            </a:pPr>
            <a:r>
              <a:rPr lang="en-US" dirty="0">
                <a:latin typeface="+mn-lt"/>
              </a:rPr>
              <a:t>     -- Need to drink greater amounts</a:t>
            </a:r>
          </a:p>
          <a:p>
            <a:pPr lvl="0">
              <a:buClr>
                <a:schemeClr val="tx1"/>
              </a:buClr>
              <a:buSzPct val="89000"/>
            </a:pPr>
            <a:r>
              <a:rPr lang="en-US" dirty="0">
                <a:latin typeface="+mn-lt"/>
              </a:rPr>
              <a:t>        in order to feel the effects</a:t>
            </a:r>
          </a:p>
          <a:p>
            <a:pPr>
              <a:buClr>
                <a:schemeClr val="tx1"/>
              </a:buClr>
              <a:buSzPct val="89000"/>
              <a:buFont typeface="Wingdings" pitchFamily="2" charset="2"/>
              <a:buChar char="q"/>
            </a:pPr>
            <a:r>
              <a:rPr lang="en-US" dirty="0">
                <a:latin typeface="+mn-lt"/>
              </a:rPr>
              <a:t>  No cure exists, but is treatable</a:t>
            </a:r>
          </a:p>
        </p:txBody>
      </p:sp>
      <p:sp>
        <p:nvSpPr>
          <p:cNvPr id="1511426" name="Rectangle 2"/>
          <p:cNvSpPr>
            <a:spLocks noGrp="1" noRot="1" noChangeArrowheads="1"/>
          </p:cNvSpPr>
          <p:nvPr>
            <p:ph type="title"/>
          </p:nvPr>
        </p:nvSpPr>
        <p:spPr>
          <a:xfrm>
            <a:off x="2264230" y="241401"/>
            <a:ext cx="6803571" cy="762000"/>
          </a:xfrm>
          <a:noFill/>
          <a:ln>
            <a:noFill/>
          </a:ln>
        </p:spPr>
        <p:txBody>
          <a:bodyPr>
            <a:normAutofit/>
          </a:bodyPr>
          <a:lstStyle/>
          <a:p>
            <a:pPr algn="ctr" eaLnBrk="1" hangingPunct="1">
              <a:defRPr/>
            </a:pPr>
            <a:r>
              <a:rPr lang="en-US" dirty="0">
                <a:solidFill>
                  <a:srgbClr val="FFC000"/>
                </a:solidFill>
                <a:latin typeface="Arial" charset="0"/>
              </a:rPr>
              <a:t>Alcoholism  </a:t>
            </a:r>
          </a:p>
        </p:txBody>
      </p:sp>
      <p:pic>
        <p:nvPicPr>
          <p:cNvPr id="26630" name="Picture 7" descr="MCPE02514_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62799" y="152401"/>
            <a:ext cx="2590800" cy="2375001"/>
          </a:xfrm>
          <a:prstGeom prst="rect">
            <a:avLst/>
          </a:prstGeom>
          <a:noFill/>
          <a:ln w="9525">
            <a:noFill/>
            <a:miter lim="800000"/>
            <a:headEnd/>
            <a:tailEnd/>
          </a:ln>
        </p:spPr>
      </p:pic>
      <p:pic>
        <p:nvPicPr>
          <p:cNvPr id="6" name="Picture 2" descr="G:\put-down-the-bottle.jpg"/>
          <p:cNvPicPr>
            <a:picLocks noChangeAspect="1" noChangeArrowheads="1"/>
          </p:cNvPicPr>
          <p:nvPr/>
        </p:nvPicPr>
        <p:blipFill>
          <a:blip r:embed="rId4" cstate="print">
            <a:lum bright="-20000"/>
            <a:extLst>
              <a:ext uri="{28A0092B-C50C-407E-A947-70E740481C1C}">
                <a14:useLocalDpi xmlns:a14="http://schemas.microsoft.com/office/drawing/2010/main"/>
              </a:ext>
            </a:extLst>
          </a:blip>
          <a:srcRect/>
          <a:stretch>
            <a:fillRect/>
          </a:stretch>
        </p:blipFill>
        <p:spPr bwMode="auto">
          <a:xfrm>
            <a:off x="6934200" y="2604656"/>
            <a:ext cx="3048000" cy="3796145"/>
          </a:xfrm>
          <a:prstGeom prst="rect">
            <a:avLst/>
          </a:prstGeom>
          <a:noFill/>
          <a:ln w="25400">
            <a:solidFill>
              <a:schemeClr val="bg1"/>
            </a:solidFill>
          </a:ln>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1426" name="Rectangle 2"/>
          <p:cNvSpPr>
            <a:spLocks noGrp="1" noRot="1" noChangeArrowheads="1"/>
          </p:cNvSpPr>
          <p:nvPr>
            <p:ph type="title"/>
          </p:nvPr>
        </p:nvSpPr>
        <p:spPr>
          <a:xfrm>
            <a:off x="2057400" y="228600"/>
            <a:ext cx="8458200" cy="762000"/>
          </a:xfrm>
          <a:noFill/>
          <a:ln>
            <a:noFill/>
          </a:ln>
        </p:spPr>
        <p:txBody>
          <a:bodyPr>
            <a:normAutofit fontScale="90000"/>
          </a:bodyPr>
          <a:lstStyle/>
          <a:p>
            <a:pPr algn="ctr" eaLnBrk="1" hangingPunct="1">
              <a:defRPr/>
            </a:pPr>
            <a:r>
              <a:rPr lang="en-US" sz="3100" dirty="0">
                <a:solidFill>
                  <a:srgbClr val="FFC000"/>
                </a:solidFill>
                <a:latin typeface="Arial" charset="0"/>
              </a:rPr>
              <a:t>Alcoholic’s Mucosa</a:t>
            </a:r>
            <a:br>
              <a:rPr lang="en-US" dirty="0">
                <a:solidFill>
                  <a:srgbClr val="FFC000"/>
                </a:solidFill>
                <a:latin typeface="Arial" charset="0"/>
              </a:rPr>
            </a:br>
            <a:r>
              <a:rPr lang="en-US" sz="2200" dirty="0">
                <a:solidFill>
                  <a:srgbClr val="FFC000"/>
                </a:solidFill>
                <a:latin typeface="Arial" charset="0"/>
              </a:rPr>
              <a:t>Blotchy (Pallor/Erythema); Atrophic Mucositis</a:t>
            </a:r>
          </a:p>
        </p:txBody>
      </p:sp>
      <p:pic>
        <p:nvPicPr>
          <p:cNvPr id="7" name="Picture 3" descr="Scan24"/>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2286000" y="1295400"/>
            <a:ext cx="7429500" cy="4953000"/>
          </a:xfr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8" name="Rectangle 2"/>
          <p:cNvSpPr>
            <a:spLocks noGrp="1" noRot="1" noChangeArrowheads="1"/>
          </p:cNvSpPr>
          <p:nvPr>
            <p:ph type="title"/>
          </p:nvPr>
        </p:nvSpPr>
        <p:spPr>
          <a:xfrm>
            <a:off x="2286000" y="76200"/>
            <a:ext cx="8229600" cy="990600"/>
          </a:xfrm>
          <a:noFill/>
          <a:ln>
            <a:noFill/>
          </a:ln>
        </p:spPr>
        <p:txBody>
          <a:bodyPr>
            <a:normAutofit/>
          </a:bodyPr>
          <a:lstStyle/>
          <a:p>
            <a:pPr algn="ctr" eaLnBrk="1" hangingPunct="1">
              <a:defRPr/>
            </a:pPr>
            <a:r>
              <a:rPr lang="en-US" dirty="0">
                <a:solidFill>
                  <a:srgbClr val="FFC000"/>
                </a:solidFill>
                <a:latin typeface="Arial" charset="0"/>
              </a:rPr>
              <a:t>Jaundice</a:t>
            </a:r>
            <a:br>
              <a:rPr lang="en-US" dirty="0">
                <a:solidFill>
                  <a:srgbClr val="FFC000"/>
                </a:solidFill>
                <a:latin typeface="Arial" charset="0"/>
              </a:rPr>
            </a:br>
            <a:r>
              <a:rPr lang="en-US" sz="2200" dirty="0">
                <a:solidFill>
                  <a:srgbClr val="FFC000"/>
                </a:solidFill>
                <a:latin typeface="Arial" charset="0"/>
              </a:rPr>
              <a:t>Yellow Discoloration of Skin, Eyes</a:t>
            </a:r>
          </a:p>
        </p:txBody>
      </p:sp>
      <p:sp>
        <p:nvSpPr>
          <p:cNvPr id="96260" name="Text Box 4"/>
          <p:cNvSpPr txBox="1">
            <a:spLocks noChangeArrowheads="1"/>
          </p:cNvSpPr>
          <p:nvPr/>
        </p:nvSpPr>
        <p:spPr bwMode="auto">
          <a:xfrm>
            <a:off x="1447800" y="-11545"/>
            <a:ext cx="2347116" cy="230832"/>
          </a:xfrm>
          <a:prstGeom prst="rect">
            <a:avLst/>
          </a:prstGeom>
          <a:noFill/>
          <a:ln w="9525">
            <a:noFill/>
            <a:miter lim="800000"/>
            <a:headEnd/>
            <a:tailEnd/>
          </a:ln>
        </p:spPr>
        <p:txBody>
          <a:bodyPr wrap="none">
            <a:spAutoFit/>
          </a:bodyPr>
          <a:lstStyle/>
          <a:p>
            <a:pPr algn="ctr"/>
            <a:r>
              <a:rPr lang="en-US" sz="900" dirty="0">
                <a:latin typeface="Arial" pitchFamily="34" charset="0"/>
              </a:rPr>
              <a:t>© Photo(s): Dr. Chris Fielding, U.S. Army</a:t>
            </a:r>
          </a:p>
        </p:txBody>
      </p:sp>
      <p:pic>
        <p:nvPicPr>
          <p:cNvPr id="9" name="Picture 7" descr="104a"/>
          <p:cNvPicPr>
            <a:picLocks noChangeAspect="1" noChangeArrowheads="1"/>
          </p:cNvPicPr>
          <p:nvPr/>
        </p:nvPicPr>
        <p:blipFill>
          <a:blip r:embed="rId3" cstate="print">
            <a:lum bright="-24000" contrast="12000"/>
            <a:extLst>
              <a:ext uri="{28A0092B-C50C-407E-A947-70E740481C1C}">
                <a14:useLocalDpi xmlns:a14="http://schemas.microsoft.com/office/drawing/2010/main"/>
              </a:ext>
            </a:extLst>
          </a:blip>
          <a:srcRect/>
          <a:stretch>
            <a:fillRect/>
          </a:stretch>
        </p:blipFill>
        <p:spPr bwMode="auto">
          <a:xfrm>
            <a:off x="5388430" y="2819400"/>
            <a:ext cx="4634235" cy="3098800"/>
          </a:xfrm>
          <a:prstGeom prst="rect">
            <a:avLst/>
          </a:prstGeom>
          <a:noFill/>
          <a:ln w="9525">
            <a:solidFill>
              <a:schemeClr val="tx1"/>
            </a:solidFill>
            <a:miter lim="800000"/>
            <a:headEnd/>
            <a:tailEnd/>
          </a:ln>
        </p:spPr>
      </p:pic>
      <p:grpSp>
        <p:nvGrpSpPr>
          <p:cNvPr id="2" name="Group 1"/>
          <p:cNvGrpSpPr/>
          <p:nvPr/>
        </p:nvGrpSpPr>
        <p:grpSpPr>
          <a:xfrm>
            <a:off x="2133600" y="1363716"/>
            <a:ext cx="7889064" cy="4579885"/>
            <a:chOff x="950136" y="1219200"/>
            <a:chExt cx="7889064" cy="4579885"/>
          </a:xfrm>
        </p:grpSpPr>
        <p:pic>
          <p:nvPicPr>
            <p:cNvPr id="10" name="Picture 7" descr="104ba"/>
            <p:cNvPicPr>
              <a:picLocks noChangeAspect="1" noChangeArrowheads="1"/>
            </p:cNvPicPr>
            <p:nvPr/>
          </p:nvPicPr>
          <p:blipFill>
            <a:blip r:embed="rId4" cstate="print">
              <a:lum bright="-12000"/>
              <a:extLst>
                <a:ext uri="{28A0092B-C50C-407E-A947-70E740481C1C}">
                  <a14:useLocalDpi xmlns:a14="http://schemas.microsoft.com/office/drawing/2010/main"/>
                </a:ext>
              </a:extLst>
            </a:blip>
            <a:srcRect/>
            <a:stretch>
              <a:fillRect/>
            </a:stretch>
          </p:blipFill>
          <p:spPr bwMode="auto">
            <a:xfrm>
              <a:off x="950136" y="1219200"/>
              <a:ext cx="3139264" cy="4579885"/>
            </a:xfrm>
            <a:prstGeom prst="rect">
              <a:avLst/>
            </a:prstGeom>
            <a:noFill/>
            <a:ln w="9525">
              <a:solidFill>
                <a:schemeClr val="tx1"/>
              </a:solidFill>
              <a:miter lim="800000"/>
              <a:headEnd/>
              <a:tailEnd/>
            </a:ln>
          </p:spPr>
        </p:pic>
        <p:pic>
          <p:nvPicPr>
            <p:cNvPr id="11" name="Picture 8" descr="104bb"/>
            <p:cNvPicPr>
              <a:picLocks noChangeAspect="1" noChangeArrowheads="1"/>
            </p:cNvPicPr>
            <p:nvPr/>
          </p:nvPicPr>
          <p:blipFill>
            <a:blip r:embed="rId5" cstate="print">
              <a:lum bright="-6000" contrast="30000"/>
              <a:extLst>
                <a:ext uri="{28A0092B-C50C-407E-A947-70E740481C1C}">
                  <a14:useLocalDpi xmlns:a14="http://schemas.microsoft.com/office/drawing/2010/main"/>
                </a:ext>
              </a:extLst>
            </a:blip>
            <a:srcRect/>
            <a:stretch>
              <a:fillRect/>
            </a:stretch>
          </p:blipFill>
          <p:spPr bwMode="auto">
            <a:xfrm>
              <a:off x="4191000" y="1219200"/>
              <a:ext cx="4648200" cy="1328685"/>
            </a:xfrm>
            <a:prstGeom prst="rect">
              <a:avLst/>
            </a:prstGeom>
            <a:noFill/>
            <a:ln w="9525">
              <a:solidFill>
                <a:schemeClr val="tx1"/>
              </a:solidFill>
              <a:miter lim="800000"/>
              <a:headEnd/>
              <a:tailEnd/>
            </a:ln>
          </p:spPr>
        </p:pic>
      </p:grpSp>
    </p:spTree>
    <p:extLst>
      <p:ext uri="{BB962C8B-B14F-4D97-AF65-F5344CB8AC3E}">
        <p14:creationId xmlns:p14="http://schemas.microsoft.com/office/powerpoint/2010/main" val="91408338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gsg-1105b jaundicePP">
            <a:hlinkClick r:id="" action="ppaction://noaction"/>
          </p:cNvPr>
          <p:cNvPicPr>
            <a:picLocks noChangeAspect="1" noChangeArrowheads="1"/>
          </p:cNvPicPr>
          <p:nvPr/>
        </p:nvPicPr>
        <p:blipFill>
          <a:blip r:embed="rId3" cstate="print">
            <a:lum bright="12000" contrast="20000"/>
            <a:extLst>
              <a:ext uri="{28A0092B-C50C-407E-A947-70E740481C1C}">
                <a14:useLocalDpi xmlns:a14="http://schemas.microsoft.com/office/drawing/2010/main"/>
              </a:ext>
            </a:extLst>
          </a:blip>
          <a:srcRect/>
          <a:stretch>
            <a:fillRect/>
          </a:stretch>
        </p:blipFill>
        <p:spPr bwMode="auto">
          <a:xfrm>
            <a:off x="1752600" y="3403600"/>
            <a:ext cx="4724400" cy="3149600"/>
          </a:xfrm>
          <a:prstGeom prst="rect">
            <a:avLst/>
          </a:prstGeom>
          <a:noFill/>
          <a:ln w="9525">
            <a:solidFill>
              <a:schemeClr val="tx2"/>
            </a:solidFill>
            <a:miter lim="800000"/>
            <a:headEnd/>
            <a:tailEnd/>
          </a:ln>
        </p:spPr>
      </p:pic>
      <p:sp>
        <p:nvSpPr>
          <p:cNvPr id="935938" name="Rectangle 2"/>
          <p:cNvSpPr>
            <a:spLocks noGrp="1" noRot="1" noChangeArrowheads="1"/>
          </p:cNvSpPr>
          <p:nvPr>
            <p:ph type="title"/>
          </p:nvPr>
        </p:nvSpPr>
        <p:spPr>
          <a:xfrm>
            <a:off x="1981200" y="198438"/>
            <a:ext cx="8229600" cy="792163"/>
          </a:xfrm>
          <a:noFill/>
          <a:ln>
            <a:noFill/>
          </a:ln>
        </p:spPr>
        <p:txBody>
          <a:bodyPr>
            <a:normAutofit fontScale="90000"/>
          </a:bodyPr>
          <a:lstStyle/>
          <a:p>
            <a:pPr algn="ctr" eaLnBrk="1" hangingPunct="1">
              <a:defRPr/>
            </a:pPr>
            <a:r>
              <a:rPr lang="en-US" sz="3100" dirty="0">
                <a:solidFill>
                  <a:srgbClr val="FFC000"/>
                </a:solidFill>
                <a:latin typeface="Arial" charset="0"/>
              </a:rPr>
              <a:t>Early Sign of Jaundice</a:t>
            </a:r>
            <a:br>
              <a:rPr lang="en-US" dirty="0">
                <a:solidFill>
                  <a:srgbClr val="FFC000"/>
                </a:solidFill>
                <a:latin typeface="Arial" charset="0"/>
              </a:rPr>
            </a:br>
            <a:r>
              <a:rPr lang="en-US" sz="2200" dirty="0">
                <a:solidFill>
                  <a:srgbClr val="FFC000"/>
                </a:solidFill>
                <a:latin typeface="Arial" charset="0"/>
              </a:rPr>
              <a:t>Yellow Discoloration of Soft Palate, Ventral Tongue, Oral Floor</a:t>
            </a:r>
          </a:p>
        </p:txBody>
      </p:sp>
      <p:pic>
        <p:nvPicPr>
          <p:cNvPr id="5" name="Picture 4" descr="jaundice2008Johnson.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54014" y="1295401"/>
            <a:ext cx="4885387" cy="3183135"/>
          </a:xfrm>
          <a:prstGeom prst="rect">
            <a:avLst/>
          </a:prstGeom>
          <a:ln>
            <a:solidFill>
              <a:schemeClr val="tx2"/>
            </a:solidFill>
          </a:ln>
        </p:spPr>
      </p:pic>
      <p:sp>
        <p:nvSpPr>
          <p:cNvPr id="7" name="Right Arrow 6"/>
          <p:cNvSpPr/>
          <p:nvPr/>
        </p:nvSpPr>
        <p:spPr>
          <a:xfrm rot="8726491">
            <a:off x="7307482" y="1959317"/>
            <a:ext cx="597408" cy="256032"/>
          </a:xfrm>
          <a:prstGeom prst="rightArrow">
            <a:avLst/>
          </a:prstGeom>
          <a:solidFill>
            <a:srgbClr val="FFC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291" name="Picture 3" descr="JaundiceSoftPalate2007CDJohnson"/>
          <p:cNvPicPr>
            <a:picLocks noChangeAspect="1" noChangeArrowheads="1"/>
          </p:cNvPicPr>
          <p:nvPr/>
        </p:nvPicPr>
        <p:blipFill>
          <a:blip r:embed="rId5" cstate="print">
            <a:lum bright="-10000"/>
            <a:extLst>
              <a:ext uri="{28A0092B-C50C-407E-A947-70E740481C1C}">
                <a14:useLocalDpi xmlns:a14="http://schemas.microsoft.com/office/drawing/2010/main"/>
              </a:ext>
            </a:extLst>
          </a:blip>
          <a:srcRect/>
          <a:stretch>
            <a:fillRect/>
          </a:stretch>
        </p:blipFill>
        <p:spPr bwMode="auto">
          <a:xfrm>
            <a:off x="5439737" y="1295400"/>
            <a:ext cx="4999664" cy="3505200"/>
          </a:xfrm>
          <a:prstGeom prst="rect">
            <a:avLst/>
          </a:prstGeom>
          <a:noFill/>
          <a:ln w="9525">
            <a:solidFill>
              <a:schemeClr val="accent3">
                <a:lumMod val="40000"/>
                <a:lumOff val="60000"/>
              </a:schemeClr>
            </a:solidFill>
            <a:miter lim="800000"/>
            <a:headEnd/>
            <a:tailEnd/>
          </a:ln>
        </p:spPr>
      </p:pic>
      <p:sp>
        <p:nvSpPr>
          <p:cNvPr id="8" name="Right Arrow 7"/>
          <p:cNvSpPr/>
          <p:nvPr/>
        </p:nvSpPr>
        <p:spPr>
          <a:xfrm rot="6690350">
            <a:off x="8235688" y="3511113"/>
            <a:ext cx="597408" cy="256032"/>
          </a:xfrm>
          <a:prstGeom prst="rightArrow">
            <a:avLst/>
          </a:prstGeom>
          <a:solidFill>
            <a:srgbClr val="FFC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2D4BECD-4BC5-4D44-AB80-D30F260622A8}"/>
              </a:ext>
            </a:extLst>
          </p:cNvPr>
          <p:cNvSpPr/>
          <p:nvPr/>
        </p:nvSpPr>
        <p:spPr>
          <a:xfrm>
            <a:off x="1524000" y="8860"/>
            <a:ext cx="9144000" cy="684914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B24981E0-EDBC-446F-BAD9-4E30678F3F52}"/>
              </a:ext>
            </a:extLst>
          </p:cNvPr>
          <p:cNvGrpSpPr/>
          <p:nvPr/>
        </p:nvGrpSpPr>
        <p:grpSpPr>
          <a:xfrm>
            <a:off x="8649378" y="6431280"/>
            <a:ext cx="1866222" cy="274320"/>
            <a:chOff x="7125378" y="6464808"/>
            <a:chExt cx="1866222" cy="274320"/>
          </a:xfrm>
        </p:grpSpPr>
        <p:sp>
          <p:nvSpPr>
            <p:cNvPr id="7" name="Action Button: Back or Previous 8">
              <a:hlinkClick r:id="" action="ppaction://hlinkshowjump?jump=previousslide" highlightClick="1"/>
              <a:extLst>
                <a:ext uri="{FF2B5EF4-FFF2-40B4-BE49-F238E27FC236}">
                  <a16:creationId xmlns:a16="http://schemas.microsoft.com/office/drawing/2014/main" id="{261108D6-A61B-4DD6-9C67-29F1D8596A1D}"/>
                </a:ext>
              </a:extLst>
            </p:cNvPr>
            <p:cNvSpPr/>
            <p:nvPr/>
          </p:nvSpPr>
          <p:spPr>
            <a:xfrm>
              <a:off x="8001000" y="6464808"/>
              <a:ext cx="457200" cy="274320"/>
            </a:xfrm>
            <a:prstGeom prst="actionButtonBackPrevious">
              <a:avLst/>
            </a:prstGeom>
            <a:solidFill>
              <a:schemeClr val="bg1">
                <a:alpha val="41000"/>
              </a:schemeClr>
            </a:solidFill>
            <a:ln w="6350">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endParaRPr>
            </a:p>
          </p:txBody>
        </p:sp>
        <p:sp>
          <p:nvSpPr>
            <p:cNvPr id="8" name="Action Button: Forward or Next 9">
              <a:hlinkClick r:id="" action="ppaction://hlinkshowjump?jump=nextslide" highlightClick="1"/>
              <a:extLst>
                <a:ext uri="{FF2B5EF4-FFF2-40B4-BE49-F238E27FC236}">
                  <a16:creationId xmlns:a16="http://schemas.microsoft.com/office/drawing/2014/main" id="{B82DE364-680C-4DE9-B5D6-D7485491F163}"/>
                </a:ext>
              </a:extLst>
            </p:cNvPr>
            <p:cNvSpPr/>
            <p:nvPr/>
          </p:nvSpPr>
          <p:spPr>
            <a:xfrm>
              <a:off x="8534400" y="6464808"/>
              <a:ext cx="457200" cy="274320"/>
            </a:xfrm>
            <a:prstGeom prst="actionButtonForwardNext">
              <a:avLst/>
            </a:prstGeom>
            <a:solidFill>
              <a:schemeClr val="bg1">
                <a:alpha val="41000"/>
              </a:schemeClr>
            </a:solidFill>
            <a:ln w="6350">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endParaRPr>
            </a:p>
          </p:txBody>
        </p:sp>
        <p:sp>
          <p:nvSpPr>
            <p:cNvPr id="9" name="Action Button: Home 11">
              <a:hlinkClick r:id="" action="ppaction://hlinkshowjump?jump=firstslide" highlightClick="1"/>
              <a:extLst>
                <a:ext uri="{FF2B5EF4-FFF2-40B4-BE49-F238E27FC236}">
                  <a16:creationId xmlns:a16="http://schemas.microsoft.com/office/drawing/2014/main" id="{30072380-3FAC-4DD6-8C32-1997EDAE2526}"/>
                </a:ext>
              </a:extLst>
            </p:cNvPr>
            <p:cNvSpPr/>
            <p:nvPr/>
          </p:nvSpPr>
          <p:spPr>
            <a:xfrm>
              <a:off x="7569708" y="6464808"/>
              <a:ext cx="355092" cy="274320"/>
            </a:xfrm>
            <a:prstGeom prst="actionButtonHome">
              <a:avLst/>
            </a:prstGeom>
            <a:solidFill>
              <a:schemeClr val="bg1">
                <a:alpha val="41000"/>
              </a:schemeClr>
            </a:solidFill>
            <a:ln w="6350">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Action Button: Return 9">
              <a:hlinkClick r:id="" action="ppaction://hlinkshowjump?jump=lastslideviewed" highlightClick="1"/>
              <a:extLst>
                <a:ext uri="{FF2B5EF4-FFF2-40B4-BE49-F238E27FC236}">
                  <a16:creationId xmlns:a16="http://schemas.microsoft.com/office/drawing/2014/main" id="{F93906A7-1F8F-47DD-965B-B3218710A720}"/>
                </a:ext>
              </a:extLst>
            </p:cNvPr>
            <p:cNvSpPr/>
            <p:nvPr/>
          </p:nvSpPr>
          <p:spPr>
            <a:xfrm>
              <a:off x="7125378" y="6464808"/>
              <a:ext cx="356452" cy="274320"/>
            </a:xfrm>
            <a:prstGeom prst="actionButtonReturn">
              <a:avLst/>
            </a:prstGeom>
            <a:solidFill>
              <a:schemeClr val="bg1">
                <a:alpha val="41000"/>
              </a:schemeClr>
            </a:solidFill>
            <a:ln w="6350">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 name="Title 1"/>
          <p:cNvSpPr>
            <a:spLocks noGrp="1"/>
          </p:cNvSpPr>
          <p:nvPr>
            <p:ph type="title"/>
          </p:nvPr>
        </p:nvSpPr>
        <p:spPr>
          <a:xfrm>
            <a:off x="1752600" y="433278"/>
            <a:ext cx="8686800" cy="2057400"/>
          </a:xfrm>
        </p:spPr>
        <p:txBody>
          <a:bodyPr>
            <a:noAutofit/>
            <a:scene3d>
              <a:camera prst="orthographicFront"/>
              <a:lightRig rig="threePt" dir="t"/>
            </a:scene3d>
            <a:sp3d extrusionH="57150">
              <a:bevelT w="38100" h="38100" prst="angle"/>
              <a:bevelB w="38100" h="38100" prst="angle"/>
            </a:sp3d>
          </a:bodyPr>
          <a:lstStyle/>
          <a:p>
            <a:r>
              <a:rPr lang="en-US" sz="6000" dirty="0">
                <a:solidFill>
                  <a:schemeClr val="accent6">
                    <a:lumMod val="50000"/>
                  </a:schemeClr>
                </a:solidFill>
                <a:latin typeface="Arial" pitchFamily="34" charset="0"/>
                <a:cs typeface="Arial" pitchFamily="34" charset="0"/>
              </a:rPr>
              <a:t>Heroine/Opium</a:t>
            </a:r>
          </a:p>
        </p:txBody>
      </p:sp>
      <p:pic>
        <p:nvPicPr>
          <p:cNvPr id="4" name="Picture 3" descr="needleMedLinePlus2009.jpg"/>
          <p:cNvPicPr>
            <a:picLocks noChangeAspect="1"/>
          </p:cNvPicPr>
          <p:nvPr/>
        </p:nvPicPr>
        <p:blipFill>
          <a:blip r:embed="rId2" cstate="print">
            <a:duotone>
              <a:prstClr val="black"/>
              <a:srgbClr val="D9C3A5">
                <a:tint val="50000"/>
                <a:satMod val="180000"/>
              </a:srgbClr>
            </a:duotone>
            <a:extLst>
              <a:ext uri="{28A0092B-C50C-407E-A947-70E740481C1C}">
                <a14:useLocalDpi xmlns:a14="http://schemas.microsoft.com/office/drawing/2010/main"/>
              </a:ext>
            </a:extLst>
          </a:blip>
          <a:stretch>
            <a:fillRect/>
          </a:stretch>
        </p:blipFill>
        <p:spPr>
          <a:xfrm>
            <a:off x="3884697" y="2476501"/>
            <a:ext cx="4496803" cy="2971800"/>
          </a:xfrm>
          <a:prstGeom prst="rect">
            <a:avLst/>
          </a:prstGeom>
          <a:ln>
            <a:solidFill>
              <a:schemeClr val="tx2"/>
            </a:solidFill>
          </a:ln>
          <a:effectLst>
            <a:reflection blurRad="6350" stA="50000" endA="300" endPos="38500" dist="50800" dir="5400000" sy="-100000" algn="bl" rotWithShape="0"/>
          </a:effectLst>
          <a:scene3d>
            <a:camera prst="orthographicFront"/>
            <a:lightRig rig="threePt" dir="t"/>
          </a:scene3d>
          <a:sp3d>
            <a:bevelT/>
            <a:bevelB/>
          </a:sp3d>
        </p:spPr>
      </p:pic>
    </p:spTree>
    <p:extLst>
      <p:ext uri="{BB962C8B-B14F-4D97-AF65-F5344CB8AC3E}">
        <p14:creationId xmlns:p14="http://schemas.microsoft.com/office/powerpoint/2010/main" val="62044853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152400"/>
            <a:ext cx="7696200" cy="838200"/>
          </a:xfrm>
        </p:spPr>
        <p:txBody>
          <a:bodyPr>
            <a:normAutofit/>
          </a:bodyPr>
          <a:lstStyle/>
          <a:p>
            <a:r>
              <a:rPr lang="en-US" sz="3100" dirty="0"/>
              <a:t>Heroine</a:t>
            </a:r>
            <a:br>
              <a:rPr lang="en-US" sz="3100" dirty="0"/>
            </a:br>
            <a:r>
              <a:rPr lang="en-US" sz="2200" dirty="0"/>
              <a:t>An Opiate</a:t>
            </a:r>
          </a:p>
        </p:txBody>
      </p:sp>
      <p:sp>
        <p:nvSpPr>
          <p:cNvPr id="4" name="TextBox 3"/>
          <p:cNvSpPr txBox="1"/>
          <p:nvPr/>
        </p:nvSpPr>
        <p:spPr>
          <a:xfrm>
            <a:off x="1676400" y="1066800"/>
            <a:ext cx="5029200" cy="5355312"/>
          </a:xfrm>
          <a:prstGeom prst="rect">
            <a:avLst/>
          </a:prstGeom>
          <a:noFill/>
        </p:spPr>
        <p:txBody>
          <a:bodyPr wrap="square" rtlCol="0">
            <a:spAutoFit/>
          </a:bodyPr>
          <a:lstStyle/>
          <a:p>
            <a:pPr marL="285750" indent="-285750">
              <a:buClr>
                <a:schemeClr val="tx1"/>
              </a:buClr>
              <a:buSzPct val="86000"/>
              <a:buFont typeface="Wingdings" pitchFamily="2" charset="2"/>
              <a:buChar char="q"/>
            </a:pPr>
            <a:r>
              <a:rPr lang="en-US" dirty="0">
                <a:latin typeface="+mn-lt"/>
              </a:rPr>
              <a:t>Brown or white powder</a:t>
            </a:r>
          </a:p>
          <a:p>
            <a:pPr marL="285750" indent="-285750">
              <a:buClr>
                <a:schemeClr val="tx1"/>
              </a:buClr>
              <a:buSzPct val="86000"/>
              <a:buFont typeface="Wingdings" pitchFamily="2" charset="2"/>
              <a:buChar char="q"/>
            </a:pPr>
            <a:r>
              <a:rPr lang="en-US" dirty="0">
                <a:latin typeface="+mn-lt"/>
              </a:rPr>
              <a:t>Can be sniffed/snorted, smoked</a:t>
            </a:r>
          </a:p>
          <a:p>
            <a:pPr marL="285750" indent="-285750">
              <a:buClr>
                <a:schemeClr val="tx1"/>
              </a:buClr>
              <a:buSzPct val="86000"/>
              <a:buFont typeface="Wingdings" pitchFamily="2" charset="2"/>
              <a:buChar char="q"/>
            </a:pPr>
            <a:r>
              <a:rPr lang="en-US" dirty="0">
                <a:latin typeface="+mn-lt"/>
              </a:rPr>
              <a:t>Usually injected (IV, IM)</a:t>
            </a:r>
          </a:p>
          <a:p>
            <a:pPr marL="285750" indent="-285750">
              <a:buClr>
                <a:schemeClr val="tx1"/>
              </a:buClr>
              <a:buSzPct val="86000"/>
            </a:pPr>
            <a:r>
              <a:rPr lang="en-US" dirty="0">
                <a:latin typeface="+mn-lt"/>
              </a:rPr>
              <a:t>    --  Typically: inject up to 4x/day</a:t>
            </a:r>
          </a:p>
          <a:p>
            <a:pPr marL="285750" indent="-285750">
              <a:buClr>
                <a:schemeClr val="tx1"/>
              </a:buClr>
              <a:buSzPct val="86000"/>
              <a:buFont typeface="Wingdings" pitchFamily="2" charset="2"/>
              <a:buChar char="q"/>
            </a:pPr>
            <a:r>
              <a:rPr lang="en-US" dirty="0">
                <a:latin typeface="+mn-lt"/>
              </a:rPr>
              <a:t>Soon after injection or inhalation,</a:t>
            </a:r>
          </a:p>
          <a:p>
            <a:pPr marL="285750" indent="-285750">
              <a:buClr>
                <a:schemeClr val="tx1"/>
              </a:buClr>
              <a:buSzPct val="86000"/>
            </a:pPr>
            <a:r>
              <a:rPr lang="en-US" dirty="0">
                <a:latin typeface="+mn-lt"/>
              </a:rPr>
              <a:t>    crosses the blood-brain barrier</a:t>
            </a:r>
          </a:p>
          <a:p>
            <a:pPr marL="285750" indent="-285750">
              <a:buClr>
                <a:schemeClr val="tx1"/>
              </a:buClr>
              <a:buSzPct val="86000"/>
              <a:buFont typeface="Wingdings" pitchFamily="2" charset="2"/>
              <a:buChar char="q"/>
            </a:pPr>
            <a:r>
              <a:rPr lang="en-US" dirty="0">
                <a:latin typeface="+mn-lt"/>
              </a:rPr>
              <a:t>In the brain: converted to </a:t>
            </a:r>
          </a:p>
          <a:p>
            <a:pPr marL="285750" indent="-285750">
              <a:buClr>
                <a:schemeClr val="tx1"/>
              </a:buClr>
              <a:buSzPct val="86000"/>
            </a:pPr>
            <a:r>
              <a:rPr lang="en-US" dirty="0">
                <a:latin typeface="+mn-lt"/>
              </a:rPr>
              <a:t>    morphine, binds to opioid receptors</a:t>
            </a:r>
          </a:p>
          <a:p>
            <a:pPr marL="285750" indent="-285750">
              <a:buClr>
                <a:schemeClr val="tx1"/>
              </a:buClr>
              <a:buSzPct val="86000"/>
              <a:buFont typeface="Wingdings" pitchFamily="2" charset="2"/>
              <a:buChar char="q"/>
            </a:pPr>
            <a:r>
              <a:rPr lang="en-US" dirty="0">
                <a:latin typeface="+mn-lt"/>
              </a:rPr>
              <a:t>A surge of pleasurable sensation</a:t>
            </a:r>
          </a:p>
          <a:p>
            <a:pPr marL="285750" indent="-285750">
              <a:buClr>
                <a:schemeClr val="tx1"/>
              </a:buClr>
              <a:buSzPct val="86000"/>
            </a:pPr>
            <a:r>
              <a:rPr lang="en-US" dirty="0">
                <a:latin typeface="+mn-lt"/>
              </a:rPr>
              <a:t>    -- “Rush” (euphoria) and relaxation</a:t>
            </a:r>
          </a:p>
          <a:p>
            <a:pPr marL="285750" indent="-285750">
              <a:buClr>
                <a:schemeClr val="tx1"/>
              </a:buClr>
              <a:buSzPct val="86000"/>
            </a:pPr>
            <a:r>
              <a:rPr lang="en-US" dirty="0">
                <a:latin typeface="+mn-lt"/>
              </a:rPr>
              <a:t>    -- Limbic system (emotion) </a:t>
            </a:r>
          </a:p>
          <a:p>
            <a:pPr marL="285750" indent="-285750">
              <a:buClr>
                <a:schemeClr val="tx1"/>
              </a:buClr>
              <a:buSzPct val="86000"/>
              <a:buFont typeface="Wingdings" pitchFamily="2" charset="2"/>
              <a:buChar char="q"/>
            </a:pPr>
            <a:r>
              <a:rPr lang="en-US" dirty="0">
                <a:latin typeface="+mn-lt"/>
              </a:rPr>
              <a:t>Intensity = function of amount taken, how rapidly it enters brain and binds to opioid receptors</a:t>
            </a:r>
          </a:p>
          <a:p>
            <a:pPr marL="285750" indent="-285750">
              <a:buClr>
                <a:schemeClr val="tx1"/>
              </a:buClr>
              <a:buSzPct val="86000"/>
            </a:pPr>
            <a:r>
              <a:rPr lang="en-US" dirty="0">
                <a:latin typeface="+mn-lt"/>
              </a:rPr>
              <a:t>    -- ↑ rush onset: ↑ addictiveness </a:t>
            </a:r>
          </a:p>
          <a:p>
            <a:pPr marL="285750" indent="-285750">
              <a:buClr>
                <a:schemeClr val="tx1"/>
              </a:buClr>
              <a:buSzPct val="86000"/>
              <a:buFont typeface="Wingdings" pitchFamily="2" charset="2"/>
              <a:buChar char="q"/>
            </a:pPr>
            <a:r>
              <a:rPr lang="en-US" dirty="0">
                <a:latin typeface="+mn-lt"/>
              </a:rPr>
              <a:t>Blocks pain signals</a:t>
            </a:r>
          </a:p>
          <a:p>
            <a:pPr marL="285750" indent="-285750">
              <a:buClr>
                <a:schemeClr val="tx1"/>
              </a:buClr>
              <a:buSzPct val="86000"/>
            </a:pPr>
            <a:r>
              <a:rPr lang="en-US" dirty="0">
                <a:latin typeface="+mn-lt"/>
              </a:rPr>
              <a:t>    -- “I dare you” behavior in groups of users</a:t>
            </a:r>
          </a:p>
          <a:p>
            <a:pPr marL="285750" indent="-285750">
              <a:buClr>
                <a:schemeClr val="tx1"/>
              </a:buClr>
              <a:buSzPct val="86000"/>
              <a:buFont typeface="Wingdings" pitchFamily="2" charset="2"/>
              <a:buChar char="q"/>
            </a:pPr>
            <a:r>
              <a:rPr lang="en-US" dirty="0">
                <a:latin typeface="+mn-lt"/>
              </a:rPr>
              <a:t>Warm flushing of the skin</a:t>
            </a:r>
          </a:p>
          <a:p>
            <a:pPr>
              <a:buClr>
                <a:schemeClr val="tx1"/>
              </a:buClr>
              <a:buSzPct val="86000"/>
            </a:pPr>
            <a:endParaRPr lang="en-US" dirty="0">
              <a:latin typeface="+mn-lt"/>
            </a:endParaRPr>
          </a:p>
        </p:txBody>
      </p:sp>
      <p:pic>
        <p:nvPicPr>
          <p:cNvPr id="1166338" name="Picture 2" descr="heroi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00800" y="1066800"/>
            <a:ext cx="3943350" cy="257175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1166340" name="Picture 4" descr="Health effects of Heroin - Doug Menuez Collection/Photodisc/Getty Imag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00801" y="3725762"/>
            <a:ext cx="3962399" cy="2601588"/>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152400"/>
            <a:ext cx="7696200" cy="838200"/>
          </a:xfrm>
        </p:spPr>
        <p:txBody>
          <a:bodyPr>
            <a:normAutofit/>
          </a:bodyPr>
          <a:lstStyle/>
          <a:p>
            <a:r>
              <a:rPr lang="en-US" dirty="0"/>
              <a:t>Heroine</a:t>
            </a:r>
          </a:p>
        </p:txBody>
      </p:sp>
      <p:sp>
        <p:nvSpPr>
          <p:cNvPr id="4" name="TextBox 3"/>
          <p:cNvSpPr txBox="1"/>
          <p:nvPr/>
        </p:nvSpPr>
        <p:spPr>
          <a:xfrm>
            <a:off x="1645731" y="841445"/>
            <a:ext cx="5791200" cy="5632311"/>
          </a:xfrm>
          <a:prstGeom prst="rect">
            <a:avLst/>
          </a:prstGeom>
          <a:noFill/>
        </p:spPr>
        <p:txBody>
          <a:bodyPr wrap="square" rtlCol="0">
            <a:spAutoFit/>
          </a:bodyPr>
          <a:lstStyle/>
          <a:p>
            <a:pPr>
              <a:buClr>
                <a:schemeClr val="tx1"/>
              </a:buClr>
              <a:buSzPct val="85000"/>
              <a:buFont typeface="Wingdings" pitchFamily="2" charset="2"/>
              <a:buChar char="q"/>
            </a:pPr>
            <a:r>
              <a:rPr lang="en-US" dirty="0">
                <a:latin typeface="+mn-lt"/>
              </a:rPr>
              <a:t>   560,000 users in US (at least once a year)</a:t>
            </a:r>
          </a:p>
          <a:p>
            <a:pPr>
              <a:buClr>
                <a:schemeClr val="tx1"/>
              </a:buClr>
              <a:buSzPct val="85000"/>
              <a:buFont typeface="Wingdings" pitchFamily="2" charset="2"/>
              <a:buChar char="q"/>
            </a:pPr>
            <a:r>
              <a:rPr lang="en-US" dirty="0">
                <a:latin typeface="+mn-lt"/>
              </a:rPr>
              <a:t>   Street drugs are notoriously impure!</a:t>
            </a:r>
          </a:p>
          <a:p>
            <a:pPr>
              <a:buClr>
                <a:schemeClr val="tx1"/>
              </a:buClr>
              <a:buSzPct val="85000"/>
              <a:buFont typeface="Wingdings" pitchFamily="2" charset="2"/>
              <a:buChar char="q"/>
            </a:pPr>
            <a:r>
              <a:rPr lang="en-US" dirty="0">
                <a:latin typeface="+mn-lt"/>
              </a:rPr>
              <a:t>   Extremely addictive</a:t>
            </a:r>
          </a:p>
          <a:p>
            <a:pPr>
              <a:buClr>
                <a:schemeClr val="tx1"/>
              </a:buClr>
              <a:buSzPct val="85000"/>
              <a:buFont typeface="Wingdings" pitchFamily="2" charset="2"/>
              <a:buChar char="q"/>
            </a:pPr>
            <a:r>
              <a:rPr lang="en-US" dirty="0">
                <a:latin typeface="+mn-lt"/>
              </a:rPr>
              <a:t>   Tolerance builds up over time</a:t>
            </a:r>
          </a:p>
          <a:p>
            <a:pPr>
              <a:buClr>
                <a:schemeClr val="tx1"/>
              </a:buClr>
              <a:buSzPct val="85000"/>
              <a:buFont typeface="Wingdings" pitchFamily="2" charset="2"/>
              <a:buChar char="q"/>
            </a:pPr>
            <a:r>
              <a:rPr lang="en-US" dirty="0">
                <a:latin typeface="+mn-lt"/>
              </a:rPr>
              <a:t>   Withdrawal is terrible!</a:t>
            </a:r>
          </a:p>
          <a:p>
            <a:pPr>
              <a:buClr>
                <a:schemeClr val="tx1"/>
              </a:buClr>
              <a:buSzPct val="85000"/>
              <a:buFont typeface="Wingdings" pitchFamily="2" charset="2"/>
              <a:buChar char="q"/>
            </a:pPr>
            <a:r>
              <a:rPr lang="en-US" dirty="0">
                <a:latin typeface="+mn-lt"/>
              </a:rPr>
              <a:t>   Respiratory depression</a:t>
            </a:r>
          </a:p>
          <a:p>
            <a:pPr>
              <a:buClr>
                <a:schemeClr val="tx1"/>
              </a:buClr>
              <a:buSzPct val="85000"/>
              <a:buFont typeface="Wingdings" pitchFamily="2" charset="2"/>
              <a:buChar char="q"/>
            </a:pPr>
            <a:r>
              <a:rPr lang="en-US" dirty="0">
                <a:latin typeface="+mn-lt"/>
              </a:rPr>
              <a:t>   Depressed cardiac output</a:t>
            </a:r>
          </a:p>
          <a:p>
            <a:pPr>
              <a:buClr>
                <a:schemeClr val="tx1"/>
              </a:buClr>
              <a:buSzPct val="85000"/>
              <a:buFont typeface="Wingdings" pitchFamily="2" charset="2"/>
              <a:buChar char="q"/>
            </a:pPr>
            <a:r>
              <a:rPr lang="en-US" dirty="0">
                <a:latin typeface="+mn-lt"/>
              </a:rPr>
              <a:t>   Collapsed veins</a:t>
            </a:r>
          </a:p>
          <a:p>
            <a:pPr>
              <a:buClr>
                <a:schemeClr val="tx1"/>
              </a:buClr>
              <a:buSzPct val="85000"/>
              <a:buFont typeface="Wingdings" pitchFamily="2" charset="2"/>
              <a:buChar char="q"/>
            </a:pPr>
            <a:r>
              <a:rPr lang="en-US" dirty="0">
                <a:latin typeface="+mn-lt"/>
              </a:rPr>
              <a:t>   Abscesses (diminished immune competence)</a:t>
            </a:r>
          </a:p>
          <a:p>
            <a:pPr>
              <a:buClr>
                <a:schemeClr val="tx1"/>
              </a:buClr>
              <a:buSzPct val="85000"/>
              <a:buFont typeface="Wingdings" pitchFamily="2" charset="2"/>
              <a:buChar char="q"/>
            </a:pPr>
            <a:r>
              <a:rPr lang="en-US" dirty="0">
                <a:latin typeface="+mn-lt"/>
              </a:rPr>
              <a:t>   Spontaneous abortions</a:t>
            </a:r>
          </a:p>
          <a:p>
            <a:pPr>
              <a:buClr>
                <a:schemeClr val="tx1"/>
              </a:buClr>
              <a:buSzPct val="85000"/>
              <a:buFont typeface="Wingdings" pitchFamily="2" charset="2"/>
              <a:buChar char="q"/>
            </a:pPr>
            <a:r>
              <a:rPr lang="en-US" dirty="0">
                <a:latin typeface="+mn-lt"/>
              </a:rPr>
              <a:t>   Liver &amp; kidney damage</a:t>
            </a:r>
          </a:p>
          <a:p>
            <a:pPr>
              <a:buClr>
                <a:schemeClr val="tx1"/>
              </a:buClr>
              <a:buSzPct val="85000"/>
              <a:buFont typeface="Wingdings" pitchFamily="2" charset="2"/>
              <a:buChar char="q"/>
            </a:pPr>
            <a:r>
              <a:rPr lang="en-US" dirty="0">
                <a:latin typeface="+mn-lt"/>
              </a:rPr>
              <a:t>   Dry mouth</a:t>
            </a:r>
          </a:p>
          <a:p>
            <a:pPr>
              <a:buClr>
                <a:schemeClr val="tx1"/>
              </a:buClr>
              <a:buSzPct val="85000"/>
              <a:buFont typeface="Wingdings" pitchFamily="2" charset="2"/>
              <a:buChar char="q"/>
            </a:pPr>
            <a:r>
              <a:rPr lang="en-US" dirty="0">
                <a:latin typeface="+mn-lt"/>
              </a:rPr>
              <a:t>   Heavy feeling in extremities</a:t>
            </a:r>
          </a:p>
          <a:p>
            <a:pPr>
              <a:buClr>
                <a:schemeClr val="tx1"/>
              </a:buClr>
              <a:buSzPct val="85000"/>
              <a:buFont typeface="Wingdings" pitchFamily="2" charset="2"/>
              <a:buChar char="q"/>
            </a:pPr>
            <a:r>
              <a:rPr lang="en-US" dirty="0">
                <a:latin typeface="+mn-lt"/>
              </a:rPr>
              <a:t>   Nausea, vomiting</a:t>
            </a:r>
          </a:p>
          <a:p>
            <a:pPr>
              <a:buClr>
                <a:schemeClr val="tx1"/>
              </a:buClr>
              <a:buSzPct val="85000"/>
              <a:buFont typeface="Wingdings" pitchFamily="2" charset="2"/>
              <a:buChar char="q"/>
            </a:pPr>
            <a:r>
              <a:rPr lang="en-US" dirty="0">
                <a:latin typeface="+mn-lt"/>
              </a:rPr>
              <a:t>   Severe itching</a:t>
            </a:r>
          </a:p>
          <a:p>
            <a:pPr>
              <a:buClr>
                <a:schemeClr val="tx1"/>
              </a:buClr>
              <a:buSzPct val="85000"/>
              <a:buFont typeface="Wingdings" pitchFamily="2" charset="2"/>
              <a:buChar char="q"/>
            </a:pPr>
            <a:r>
              <a:rPr lang="en-US" dirty="0">
                <a:latin typeface="+mn-lt"/>
              </a:rPr>
              <a:t>   Arthritis</a:t>
            </a:r>
          </a:p>
          <a:p>
            <a:pPr>
              <a:buClr>
                <a:schemeClr val="tx1"/>
              </a:buClr>
              <a:buSzPct val="85000"/>
              <a:buFont typeface="Wingdings" pitchFamily="2" charset="2"/>
              <a:buChar char="q"/>
            </a:pPr>
            <a:r>
              <a:rPr lang="en-US" dirty="0">
                <a:latin typeface="+mn-lt"/>
              </a:rPr>
              <a:t>   Overdose:</a:t>
            </a:r>
          </a:p>
          <a:p>
            <a:pPr>
              <a:buClr>
                <a:schemeClr val="tx1"/>
              </a:buClr>
              <a:buSzPct val="85000"/>
            </a:pPr>
            <a:r>
              <a:rPr lang="en-US" dirty="0">
                <a:latin typeface="+mn-lt"/>
              </a:rPr>
              <a:t>      -- Respiratory failure</a:t>
            </a:r>
          </a:p>
          <a:p>
            <a:pPr>
              <a:buClr>
                <a:schemeClr val="tx1"/>
              </a:buClr>
              <a:buSzPct val="85000"/>
            </a:pPr>
            <a:r>
              <a:rPr lang="en-US" dirty="0">
                <a:latin typeface="+mn-lt"/>
              </a:rPr>
              <a:t>      -- Cardiac failure</a:t>
            </a:r>
          </a:p>
          <a:p>
            <a:pPr>
              <a:buClr>
                <a:schemeClr val="tx1"/>
              </a:buClr>
              <a:buSzPct val="85000"/>
            </a:pPr>
            <a:r>
              <a:rPr lang="en-US" dirty="0">
                <a:latin typeface="+mn-lt"/>
              </a:rPr>
              <a:t>      -- Coma, death</a:t>
            </a:r>
          </a:p>
        </p:txBody>
      </p:sp>
      <p:grpSp>
        <p:nvGrpSpPr>
          <p:cNvPr id="3" name="Group 2"/>
          <p:cNvGrpSpPr/>
          <p:nvPr/>
        </p:nvGrpSpPr>
        <p:grpSpPr>
          <a:xfrm>
            <a:off x="7086600" y="1371600"/>
            <a:ext cx="3276600" cy="4573126"/>
            <a:chOff x="5942949" y="1646716"/>
            <a:chExt cx="2972451" cy="4368139"/>
          </a:xfrm>
        </p:grpSpPr>
        <p:pic>
          <p:nvPicPr>
            <p:cNvPr id="6" name="Picture 8" descr="http://upload.wikimedia.org/wikipedia/commons/1/18/Field_of_opium.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942949" y="1646716"/>
              <a:ext cx="2972451" cy="2133600"/>
            </a:xfrm>
            <a:prstGeom prst="rect">
              <a:avLst/>
            </a:prstGeom>
            <a:noFill/>
            <a:ln>
              <a:solidFill>
                <a:schemeClr val="tx2"/>
              </a:solidFill>
            </a:ln>
          </p:spPr>
        </p:pic>
        <p:sp>
          <p:nvSpPr>
            <p:cNvPr id="7" name="TextBox 6"/>
            <p:cNvSpPr txBox="1"/>
            <p:nvPr/>
          </p:nvSpPr>
          <p:spPr>
            <a:xfrm>
              <a:off x="5943600" y="3810000"/>
              <a:ext cx="2971800" cy="2204855"/>
            </a:xfrm>
            <a:prstGeom prst="rect">
              <a:avLst/>
            </a:prstGeom>
            <a:noFill/>
            <a:ln>
              <a:solidFill>
                <a:schemeClr val="tx2"/>
              </a:solidFill>
            </a:ln>
          </p:spPr>
          <p:txBody>
            <a:bodyPr wrap="square" rtlCol="0">
              <a:spAutoFit/>
            </a:bodyPr>
            <a:lstStyle/>
            <a:p>
              <a:r>
                <a:rPr lang="en-US" dirty="0">
                  <a:latin typeface="+mn-lt"/>
                </a:rPr>
                <a:t>The opium poppy was cultivated in Syria as long ago as 3400 BC. The chemical analysis of opium in the 19th century revealed that most of its activity could be ascribed to two alkaloids, codeine and morphine.</a:t>
              </a:r>
            </a:p>
          </p:txBody>
        </p:sp>
      </p:grpSp>
    </p:spTree>
    <p:extLst>
      <p:ext uri="{BB962C8B-B14F-4D97-AF65-F5344CB8AC3E}">
        <p14:creationId xmlns:p14="http://schemas.microsoft.com/office/powerpoint/2010/main" val="397630972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934200" y="1217476"/>
            <a:ext cx="3505200" cy="5107125"/>
          </a:xfrm>
          <a:prstGeom prst="rect">
            <a:avLst/>
          </a:prstGeom>
          <a:gradFill flip="none" rotWithShape="1">
            <a:gsLst>
              <a:gs pos="0">
                <a:schemeClr val="accent1">
                  <a:lumMod val="50000"/>
                </a:schemeClr>
              </a:gs>
              <a:gs pos="23000">
                <a:schemeClr val="accent1">
                  <a:lumMod val="89000"/>
                </a:schemeClr>
              </a:gs>
              <a:gs pos="69000">
                <a:schemeClr val="accent1">
                  <a:lumMod val="75000"/>
                </a:schemeClr>
              </a:gs>
              <a:gs pos="97000">
                <a:schemeClr val="accent1">
                  <a:lumMod val="50000"/>
                </a:scheme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33600" y="228600"/>
            <a:ext cx="8229600" cy="838200"/>
          </a:xfrm>
        </p:spPr>
        <p:txBody>
          <a:bodyPr>
            <a:noAutofit/>
          </a:bodyPr>
          <a:lstStyle/>
          <a:p>
            <a:r>
              <a:rPr lang="en-US" dirty="0"/>
              <a:t>Opium in History</a:t>
            </a:r>
          </a:p>
        </p:txBody>
      </p:sp>
      <p:pic>
        <p:nvPicPr>
          <p:cNvPr id="5" name="Picture 2" descr="File:中國人服食鴉片圖.PNG">
            <a:hlinkClick r:id="rId2"/>
          </p:cNvPr>
          <p:cNvPicPr>
            <a:picLocks noChangeAspect="1" noChangeArrowheads="1"/>
          </p:cNvPicPr>
          <p:nvPr/>
        </p:nvPicPr>
        <p:blipFill>
          <a:blip r:embed="rId3" cstate="print">
            <a:lum bright="-10000"/>
            <a:extLst>
              <a:ext uri="{28A0092B-C50C-407E-A947-70E740481C1C}">
                <a14:useLocalDpi xmlns:a14="http://schemas.microsoft.com/office/drawing/2010/main"/>
              </a:ext>
            </a:extLst>
          </a:blip>
          <a:srcRect/>
          <a:stretch>
            <a:fillRect/>
          </a:stretch>
        </p:blipFill>
        <p:spPr bwMode="auto">
          <a:xfrm>
            <a:off x="1752600" y="1219201"/>
            <a:ext cx="4953000" cy="3200876"/>
          </a:xfrm>
          <a:prstGeom prst="rect">
            <a:avLst/>
          </a:prstGeom>
          <a:noFill/>
          <a:ln>
            <a:solidFill>
              <a:schemeClr val="accent1">
                <a:lumMod val="40000"/>
                <a:lumOff val="60000"/>
              </a:schemeClr>
            </a:solidFill>
          </a:ln>
          <a:scene3d>
            <a:camera prst="orthographicFront"/>
            <a:lightRig rig="threePt" dir="t"/>
          </a:scene3d>
          <a:sp3d>
            <a:bevelT/>
            <a:bevelB/>
          </a:sp3d>
        </p:spPr>
      </p:pic>
      <p:sp>
        <p:nvSpPr>
          <p:cNvPr id="6" name="TextBox 5"/>
          <p:cNvSpPr txBox="1"/>
          <p:nvPr/>
        </p:nvSpPr>
        <p:spPr>
          <a:xfrm>
            <a:off x="2738950" y="4029409"/>
            <a:ext cx="2980303" cy="369332"/>
          </a:xfrm>
          <a:prstGeom prst="rect">
            <a:avLst/>
          </a:prstGeom>
          <a:noFill/>
        </p:spPr>
        <p:txBody>
          <a:bodyPr wrap="none" rtlCol="0">
            <a:spAutoFit/>
          </a:bodyPr>
          <a:lstStyle/>
          <a:p>
            <a:pPr algn="ctr"/>
            <a:r>
              <a:rPr lang="en-US" dirty="0">
                <a:latin typeface="+mn-lt"/>
              </a:rPr>
              <a:t>Opium den in China, 1800s</a:t>
            </a:r>
          </a:p>
        </p:txBody>
      </p:sp>
      <p:sp>
        <p:nvSpPr>
          <p:cNvPr id="7" name="TextBox 6"/>
          <p:cNvSpPr txBox="1"/>
          <p:nvPr/>
        </p:nvSpPr>
        <p:spPr>
          <a:xfrm>
            <a:off x="1752600" y="4572000"/>
            <a:ext cx="4953000" cy="1754326"/>
          </a:xfrm>
          <a:prstGeom prst="rect">
            <a:avLst/>
          </a:prstGeom>
          <a:noFill/>
          <a:ln>
            <a:solidFill>
              <a:schemeClr val="tx2"/>
            </a:solidFill>
          </a:ln>
        </p:spPr>
        <p:txBody>
          <a:bodyPr wrap="square" rtlCol="0">
            <a:spAutoFit/>
          </a:bodyPr>
          <a:lstStyle/>
          <a:p>
            <a:r>
              <a:rPr lang="en-US" dirty="0">
                <a:latin typeface="+mn-lt"/>
              </a:rPr>
              <a:t>The opium poppy was cultivated in lower Mesopotamia as long ago as 3400 BC. The chemical analysis of opium in the 19th century revealed that most of its activity could be ascribed to two alkaloids, codeine and morphine.</a:t>
            </a:r>
          </a:p>
        </p:txBody>
      </p:sp>
      <p:sp>
        <p:nvSpPr>
          <p:cNvPr id="3" name="TextBox 2"/>
          <p:cNvSpPr txBox="1"/>
          <p:nvPr/>
        </p:nvSpPr>
        <p:spPr>
          <a:xfrm>
            <a:off x="7086600" y="4714459"/>
            <a:ext cx="3200400" cy="1077218"/>
          </a:xfrm>
          <a:prstGeom prst="rect">
            <a:avLst/>
          </a:prstGeom>
          <a:noFill/>
          <a:ln>
            <a:solidFill>
              <a:schemeClr val="tx1"/>
            </a:solidFill>
          </a:ln>
        </p:spPr>
        <p:txBody>
          <a:bodyPr wrap="square" rtlCol="0">
            <a:spAutoFit/>
          </a:bodyPr>
          <a:lstStyle/>
          <a:p>
            <a:pPr algn="ctr"/>
            <a:r>
              <a:rPr lang="en-US" sz="1600" dirty="0">
                <a:latin typeface="+mn-lt"/>
              </a:rPr>
              <a:t>67 West Virginians died of heroine overdose in 2014…half in Huntington. It’s mixed with fentanyl</a:t>
            </a:r>
          </a:p>
        </p:txBody>
      </p:sp>
      <p:sp>
        <p:nvSpPr>
          <p:cNvPr id="4" name="TextBox 3"/>
          <p:cNvSpPr txBox="1"/>
          <p:nvPr/>
        </p:nvSpPr>
        <p:spPr>
          <a:xfrm>
            <a:off x="7086600" y="1524001"/>
            <a:ext cx="3200400" cy="2800767"/>
          </a:xfrm>
          <a:prstGeom prst="rect">
            <a:avLst/>
          </a:prstGeom>
          <a:solidFill>
            <a:schemeClr val="tx2">
              <a:alpha val="17000"/>
            </a:schemeClr>
          </a:solidFill>
          <a:ln>
            <a:solidFill>
              <a:schemeClr val="tx1"/>
            </a:solidFill>
          </a:ln>
        </p:spPr>
        <p:txBody>
          <a:bodyPr wrap="square" rtlCol="0">
            <a:spAutoFit/>
          </a:bodyPr>
          <a:lstStyle/>
          <a:p>
            <a:r>
              <a:rPr lang="en-US" sz="1600" b="1" dirty="0">
                <a:solidFill>
                  <a:srgbClr val="FFC000"/>
                </a:solidFill>
                <a:latin typeface="+mn-lt"/>
              </a:rPr>
              <a:t>Street names for heroin:</a:t>
            </a:r>
          </a:p>
          <a:p>
            <a:pPr>
              <a:buFont typeface="Wingdings" pitchFamily="2" charset="2"/>
              <a:buChar char="q"/>
            </a:pPr>
            <a:r>
              <a:rPr lang="en-US" sz="1600" dirty="0">
                <a:latin typeface="+mn-lt"/>
              </a:rPr>
              <a:t>  Smack</a:t>
            </a:r>
          </a:p>
          <a:p>
            <a:pPr>
              <a:buFont typeface="Wingdings" pitchFamily="2" charset="2"/>
              <a:buChar char="q"/>
            </a:pPr>
            <a:r>
              <a:rPr lang="en-US" sz="1600" dirty="0">
                <a:latin typeface="+mn-lt"/>
              </a:rPr>
              <a:t>  H</a:t>
            </a:r>
          </a:p>
          <a:p>
            <a:pPr>
              <a:buFont typeface="Wingdings" pitchFamily="2" charset="2"/>
              <a:buChar char="q"/>
            </a:pPr>
            <a:r>
              <a:rPr lang="en-US" sz="1600" dirty="0">
                <a:latin typeface="+mn-lt"/>
              </a:rPr>
              <a:t>  Skag</a:t>
            </a:r>
          </a:p>
          <a:p>
            <a:pPr>
              <a:buFont typeface="Wingdings" pitchFamily="2" charset="2"/>
              <a:buChar char="q"/>
            </a:pPr>
            <a:r>
              <a:rPr lang="en-US" sz="1600" dirty="0">
                <a:latin typeface="+mn-lt"/>
              </a:rPr>
              <a:t>  Junk brown</a:t>
            </a:r>
          </a:p>
          <a:p>
            <a:pPr>
              <a:buFont typeface="Wingdings" pitchFamily="2" charset="2"/>
              <a:buChar char="q"/>
            </a:pPr>
            <a:r>
              <a:rPr lang="en-US" sz="1600" dirty="0">
                <a:latin typeface="+mn-lt"/>
              </a:rPr>
              <a:t>  Sugar</a:t>
            </a:r>
          </a:p>
          <a:p>
            <a:pPr>
              <a:buFont typeface="Wingdings" pitchFamily="2" charset="2"/>
              <a:buChar char="q"/>
            </a:pPr>
            <a:r>
              <a:rPr lang="en-US" sz="1600" dirty="0">
                <a:latin typeface="+mn-lt"/>
              </a:rPr>
              <a:t>  Dope</a:t>
            </a:r>
          </a:p>
          <a:p>
            <a:pPr>
              <a:buFont typeface="Wingdings" pitchFamily="2" charset="2"/>
              <a:buChar char="q"/>
            </a:pPr>
            <a:r>
              <a:rPr lang="en-US" sz="1600" dirty="0">
                <a:latin typeface="+mn-lt"/>
              </a:rPr>
              <a:t>  Horse</a:t>
            </a:r>
          </a:p>
          <a:p>
            <a:pPr>
              <a:buFont typeface="Wingdings" pitchFamily="2" charset="2"/>
              <a:buChar char="q"/>
            </a:pPr>
            <a:r>
              <a:rPr lang="en-US" sz="1600" dirty="0">
                <a:latin typeface="+mn-lt"/>
              </a:rPr>
              <a:t>  Junk</a:t>
            </a:r>
          </a:p>
          <a:p>
            <a:pPr>
              <a:buFont typeface="Wingdings" pitchFamily="2" charset="2"/>
              <a:buChar char="q"/>
            </a:pPr>
            <a:r>
              <a:rPr lang="en-US" sz="1600" dirty="0">
                <a:latin typeface="+mn-lt"/>
              </a:rPr>
              <a:t>  Skunk</a:t>
            </a:r>
          </a:p>
          <a:p>
            <a:pPr>
              <a:buFont typeface="Wingdings" pitchFamily="2" charset="2"/>
              <a:buChar char="q"/>
            </a:pPr>
            <a:r>
              <a:rPr lang="en-US" sz="1600" dirty="0">
                <a:latin typeface="+mn-lt"/>
              </a:rPr>
              <a:t>  White horse </a:t>
            </a:r>
          </a:p>
        </p:txBody>
      </p:sp>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86600" y="4420078"/>
            <a:ext cx="3200400" cy="1627665"/>
          </a:xfrm>
          <a:prstGeom prst="rect">
            <a:avLst/>
          </a:prstGeom>
          <a:ln>
            <a:solidFill>
              <a:schemeClr val="tx1"/>
            </a:solidFill>
          </a:ln>
          <a:scene3d>
            <a:camera prst="orthographicFront"/>
            <a:lightRig rig="threePt" dir="t"/>
          </a:scene3d>
          <a:sp3d>
            <a:bevelT/>
            <a:bevelB/>
          </a:sp3d>
        </p:spPr>
      </p:pic>
      <p:sp>
        <p:nvSpPr>
          <p:cNvPr id="8" name="Rectangle 7"/>
          <p:cNvSpPr/>
          <p:nvPr/>
        </p:nvSpPr>
        <p:spPr>
          <a:xfrm>
            <a:off x="6934200" y="1217476"/>
            <a:ext cx="3505200" cy="5107125"/>
          </a:xfrm>
          <a:prstGeom prst="rect">
            <a:avLst/>
          </a:prstGeom>
          <a:solidFill>
            <a:schemeClr val="accent1">
              <a:lumMod val="50000"/>
            </a:schemeClr>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293936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500"/>
                                        <p:tgtEl>
                                          <p:spTgt spid="8"/>
                                        </p:tgtEl>
                                      </p:cBhvr>
                                    </p:animEffect>
                                    <p:set>
                                      <p:cBhvr>
                                        <p:cTn id="7" dur="1" fill="hold">
                                          <p:stCondLst>
                                            <p:cond delay="1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250"/>
                                        <p:tgtEl>
                                          <p:spTgt spid="15"/>
                                        </p:tgtEl>
                                      </p:cBhvr>
                                    </p:animEffect>
                                    <p:set>
                                      <p:cBhvr>
                                        <p:cTn id="12" dur="1" fill="hold">
                                          <p:stCondLst>
                                            <p:cond delay="124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A3134363-FDF4-47DB-AF29-2A7A6EA67C4C}"/>
              </a:ext>
            </a:extLst>
          </p:cNvPr>
          <p:cNvSpPr/>
          <p:nvPr/>
        </p:nvSpPr>
        <p:spPr bwMode="auto">
          <a:xfrm>
            <a:off x="0" y="-39211"/>
            <a:ext cx="12192000" cy="6888776"/>
          </a:xfrm>
          <a:prstGeom prst="rect">
            <a:avLst/>
          </a:prstGeom>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b="1" dirty="0">
                <a:solidFill>
                  <a:srgbClr val="FFFFFF"/>
                </a:solidFill>
                <a:effectLst>
                  <a:outerShdw blurRad="38100" dist="38100" dir="2700000" algn="tl">
                    <a:srgbClr val="000000">
                      <a:alpha val="43137"/>
                    </a:srgbClr>
                  </a:outerShdw>
                </a:effectLst>
                <a:latin typeface="Arial" charset="0"/>
                <a:cs typeface="Arial" charset="0"/>
              </a:rPr>
              <a:t> </a:t>
            </a:r>
          </a:p>
        </p:txBody>
      </p:sp>
      <p:grpSp>
        <p:nvGrpSpPr>
          <p:cNvPr id="25" name="Group 24">
            <a:extLst>
              <a:ext uri="{FF2B5EF4-FFF2-40B4-BE49-F238E27FC236}">
                <a16:creationId xmlns:a16="http://schemas.microsoft.com/office/drawing/2014/main" id="{C1A7B0B3-23EC-48E9-80AD-A953F7D6F900}"/>
              </a:ext>
            </a:extLst>
          </p:cNvPr>
          <p:cNvGrpSpPr/>
          <p:nvPr/>
        </p:nvGrpSpPr>
        <p:grpSpPr>
          <a:xfrm>
            <a:off x="10177983" y="6495394"/>
            <a:ext cx="1866222" cy="255921"/>
            <a:chOff x="7125378" y="6464808"/>
            <a:chExt cx="1866222" cy="274320"/>
          </a:xfrm>
        </p:grpSpPr>
        <p:sp>
          <p:nvSpPr>
            <p:cNvPr id="26" name="Action Button: Back or Previous 18">
              <a:hlinkClick r:id="" action="ppaction://hlinkshowjump?jump=previousslide" highlightClick="1"/>
              <a:extLst>
                <a:ext uri="{FF2B5EF4-FFF2-40B4-BE49-F238E27FC236}">
                  <a16:creationId xmlns:a16="http://schemas.microsoft.com/office/drawing/2014/main" id="{3E43B2B2-66B6-41F3-99CF-E795FCB8B91B}"/>
                </a:ext>
              </a:extLst>
            </p:cNvPr>
            <p:cNvSpPr/>
            <p:nvPr/>
          </p:nvSpPr>
          <p:spPr>
            <a:xfrm>
              <a:off x="8001000" y="6464808"/>
              <a:ext cx="457200" cy="274320"/>
            </a:xfrm>
            <a:prstGeom prst="actionButtonBackPrevious">
              <a:avLst/>
            </a:prstGeom>
            <a:solidFill>
              <a:schemeClr val="bg1">
                <a:alpha val="25000"/>
              </a:schemeClr>
            </a:solidFill>
            <a:ln w="3175">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dirty="0">
                <a:solidFill>
                  <a:prstClr val="white"/>
                </a:solidFill>
                <a:latin typeface="Arial" panose="020B0604020202020204"/>
              </a:endParaRPr>
            </a:p>
          </p:txBody>
        </p:sp>
        <p:sp>
          <p:nvSpPr>
            <p:cNvPr id="27" name="Action Button: Forward or Next 19">
              <a:hlinkClick r:id="" action="ppaction://hlinkshowjump?jump=nextslide" highlightClick="1"/>
              <a:extLst>
                <a:ext uri="{FF2B5EF4-FFF2-40B4-BE49-F238E27FC236}">
                  <a16:creationId xmlns:a16="http://schemas.microsoft.com/office/drawing/2014/main" id="{82DE5EC9-AB68-4E55-A804-11BA51C12D06}"/>
                </a:ext>
              </a:extLst>
            </p:cNvPr>
            <p:cNvSpPr/>
            <p:nvPr/>
          </p:nvSpPr>
          <p:spPr>
            <a:xfrm>
              <a:off x="8534400" y="6464808"/>
              <a:ext cx="457200" cy="274320"/>
            </a:xfrm>
            <a:prstGeom prst="actionButtonForwardNext">
              <a:avLst/>
            </a:prstGeom>
            <a:solidFill>
              <a:schemeClr val="bg1">
                <a:alpha val="25000"/>
              </a:schemeClr>
            </a:solidFill>
            <a:ln w="3175">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dirty="0">
                <a:solidFill>
                  <a:prstClr val="white"/>
                </a:solidFill>
                <a:latin typeface="Arial" panose="020B0604020202020204"/>
              </a:endParaRPr>
            </a:p>
          </p:txBody>
        </p:sp>
        <p:sp>
          <p:nvSpPr>
            <p:cNvPr id="28" name="Action Button: Home 20">
              <a:hlinkClick r:id="" action="ppaction://hlinkshowjump?jump=firstslide" highlightClick="1"/>
              <a:extLst>
                <a:ext uri="{FF2B5EF4-FFF2-40B4-BE49-F238E27FC236}">
                  <a16:creationId xmlns:a16="http://schemas.microsoft.com/office/drawing/2014/main" id="{6C5C6FD7-6240-43D1-8C87-C5588FA9D405}"/>
                </a:ext>
              </a:extLst>
            </p:cNvPr>
            <p:cNvSpPr/>
            <p:nvPr/>
          </p:nvSpPr>
          <p:spPr>
            <a:xfrm>
              <a:off x="7569708" y="6464808"/>
              <a:ext cx="355092" cy="274320"/>
            </a:xfrm>
            <a:prstGeom prst="actionButtonHome">
              <a:avLst/>
            </a:prstGeom>
            <a:solidFill>
              <a:schemeClr val="bg1">
                <a:alpha val="25000"/>
              </a:schemeClr>
            </a:solidFill>
            <a:ln w="3175">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000" dirty="0">
                <a:solidFill>
                  <a:prstClr val="white"/>
                </a:solidFill>
                <a:latin typeface="Arial" panose="020B0604020202020204"/>
              </a:endParaRPr>
            </a:p>
          </p:txBody>
        </p:sp>
        <p:sp>
          <p:nvSpPr>
            <p:cNvPr id="29" name="Action Button: Return 28">
              <a:hlinkClick r:id="" action="ppaction://hlinkshowjump?jump=lastslideviewed" highlightClick="1"/>
              <a:extLst>
                <a:ext uri="{FF2B5EF4-FFF2-40B4-BE49-F238E27FC236}">
                  <a16:creationId xmlns:a16="http://schemas.microsoft.com/office/drawing/2014/main" id="{8BA28B29-4EB8-4DDC-9AC1-F6566D6A2CCF}"/>
                </a:ext>
              </a:extLst>
            </p:cNvPr>
            <p:cNvSpPr/>
            <p:nvPr/>
          </p:nvSpPr>
          <p:spPr>
            <a:xfrm>
              <a:off x="7125378" y="6464808"/>
              <a:ext cx="356452" cy="274320"/>
            </a:xfrm>
            <a:prstGeom prst="actionButtonReturn">
              <a:avLst/>
            </a:prstGeom>
            <a:solidFill>
              <a:schemeClr val="bg1">
                <a:alpha val="25000"/>
              </a:schemeClr>
            </a:solidFill>
            <a:ln w="3175">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000" dirty="0">
                <a:solidFill>
                  <a:prstClr val="white"/>
                </a:solidFill>
                <a:latin typeface="Arial" panose="020B0604020202020204"/>
              </a:endParaRPr>
            </a:p>
          </p:txBody>
        </p:sp>
      </p:grpSp>
      <p:sp>
        <p:nvSpPr>
          <p:cNvPr id="30" name="Rectangle 2">
            <a:extLst>
              <a:ext uri="{FF2B5EF4-FFF2-40B4-BE49-F238E27FC236}">
                <a16:creationId xmlns:a16="http://schemas.microsoft.com/office/drawing/2014/main" id="{8CDDAA3D-342C-42F8-831F-454980BAF01C}"/>
              </a:ext>
            </a:extLst>
          </p:cNvPr>
          <p:cNvSpPr txBox="1">
            <a:spLocks noRot="1" noChangeArrowheads="1"/>
          </p:cNvSpPr>
          <p:nvPr/>
        </p:nvSpPr>
        <p:spPr>
          <a:xfrm>
            <a:off x="1994379" y="974581"/>
            <a:ext cx="8382000" cy="516738"/>
          </a:xfrm>
          <a:prstGeom prst="rect">
            <a:avLst/>
          </a:prstGeom>
          <a:noFill/>
          <a:ln>
            <a:noFill/>
          </a:ln>
        </p:spPr>
        <p:txBody>
          <a:bodyPr vert="horz" lIns="91440" tIns="45720" rIns="91440" bIns="45720" rtlCol="0" anchor="ctr">
            <a:normAutofit fontScale="82500" lnSpcReduction="20000"/>
            <a:scene3d>
              <a:camera prst="orthographicFront"/>
              <a:lightRig rig="threePt" dir="t"/>
            </a:scene3d>
            <a:sp3d extrusionH="57150">
              <a:bevelT w="38100" h="38100" prst="angle"/>
              <a:bevelB w="38100" h="38100" prst="angle"/>
            </a:sp3d>
          </a:bodyPr>
          <a:lstStyle>
            <a:lvl1pPr algn="ctr" defTabSz="685800" rtl="0" eaLnBrk="1" latinLnBrk="0" hangingPunct="1">
              <a:lnSpc>
                <a:spcPct val="90000"/>
              </a:lnSpc>
              <a:spcBef>
                <a:spcPct val="0"/>
              </a:spcBef>
              <a:buNone/>
              <a:defRPr sz="28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defRPr/>
            </a:pPr>
            <a:endParaRPr lang="en-US" sz="4400" b="1" dirty="0">
              <a:solidFill>
                <a:srgbClr val="FFFF00"/>
              </a:solidFill>
              <a:effectLst>
                <a:outerShdw blurRad="38100" dist="38100" dir="2700000" algn="tl">
                  <a:srgbClr val="000000">
                    <a:alpha val="43137"/>
                  </a:srgbClr>
                </a:outerShdw>
              </a:effectLst>
              <a:latin typeface="Arial" charset="0"/>
            </a:endParaRPr>
          </a:p>
        </p:txBody>
      </p:sp>
      <p:sp>
        <p:nvSpPr>
          <p:cNvPr id="31" name="Title 30">
            <a:extLst>
              <a:ext uri="{FF2B5EF4-FFF2-40B4-BE49-F238E27FC236}">
                <a16:creationId xmlns:a16="http://schemas.microsoft.com/office/drawing/2014/main" id="{044B2272-4CE2-49FD-B678-7B875CF55E7A}"/>
              </a:ext>
            </a:extLst>
          </p:cNvPr>
          <p:cNvSpPr>
            <a:spLocks noGrp="1"/>
          </p:cNvSpPr>
          <p:nvPr>
            <p:ph type="title"/>
          </p:nvPr>
        </p:nvSpPr>
        <p:spPr>
          <a:xfrm>
            <a:off x="762001" y="106686"/>
            <a:ext cx="10748804" cy="1866231"/>
          </a:xfrm>
        </p:spPr>
        <p:txBody>
          <a:bodyPr>
            <a:noAutofit/>
            <a:scene3d>
              <a:camera prst="orthographicFront"/>
              <a:lightRig rig="threePt" dir="t"/>
            </a:scene3d>
            <a:sp3d extrusionH="57150">
              <a:bevelT w="38100" h="38100" prst="angle"/>
              <a:bevelB w="38100" h="38100" prst="angle"/>
            </a:sp3d>
          </a:bodyPr>
          <a:lstStyle/>
          <a:p>
            <a:pPr algn="ctr"/>
            <a:r>
              <a:rPr lang="en-US" sz="6000" b="1" dirty="0">
                <a:solidFill>
                  <a:schemeClr val="accent1">
                    <a:lumMod val="95000"/>
                  </a:schemeClr>
                </a:solidFill>
                <a:effectLst>
                  <a:outerShdw blurRad="38100" dist="38100" dir="2700000" algn="tl">
                    <a:srgbClr val="000000">
                      <a:alpha val="43137"/>
                    </a:srgbClr>
                  </a:outerShdw>
                </a:effectLst>
              </a:rPr>
              <a:t>Vaping</a:t>
            </a:r>
            <a:endParaRPr lang="en-US" sz="4800" b="1" dirty="0">
              <a:solidFill>
                <a:schemeClr val="accent1">
                  <a:lumMod val="95000"/>
                </a:schemeClr>
              </a:solidFill>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A9DB8E08-A581-40F0-905E-077DE98E6747}"/>
              </a:ext>
            </a:extLst>
          </p:cNvPr>
          <p:cNvSpPr txBox="1"/>
          <p:nvPr/>
        </p:nvSpPr>
        <p:spPr>
          <a:xfrm flipH="1">
            <a:off x="2070579" y="5435025"/>
            <a:ext cx="8463856" cy="584775"/>
          </a:xfrm>
          <a:prstGeom prst="rect">
            <a:avLst/>
          </a:prstGeom>
          <a:noFill/>
        </p:spPr>
        <p:txBody>
          <a:bodyPr wrap="square" rtlCol="0">
            <a:spAutoFit/>
          </a:bodyPr>
          <a:lstStyle/>
          <a:p>
            <a:pPr algn="ctr"/>
            <a:r>
              <a:rPr lang="en-US" sz="1600" b="1" dirty="0"/>
              <a:t>R. J. Reynolds started producing cigarettes in factories in 1911 as a health benefit</a:t>
            </a:r>
          </a:p>
          <a:p>
            <a:pPr algn="ctr"/>
            <a:r>
              <a:rPr lang="en-US" sz="1600" b="1" dirty="0"/>
              <a:t>He was trying to reduce TB spread by spitting smokeless tobacco juice everywhere</a:t>
            </a:r>
          </a:p>
        </p:txBody>
      </p:sp>
      <p:pic>
        <p:nvPicPr>
          <p:cNvPr id="4" name="Picture 3">
            <a:extLst>
              <a:ext uri="{FF2B5EF4-FFF2-40B4-BE49-F238E27FC236}">
                <a16:creationId xmlns:a16="http://schemas.microsoft.com/office/drawing/2014/main" id="{311A1964-9755-4B83-8B17-67C01D130D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0" y="1618348"/>
            <a:ext cx="5029200" cy="3352800"/>
          </a:xfrm>
          <a:prstGeom prst="rect">
            <a:avLst/>
          </a:prstGeom>
          <a:ln>
            <a:solidFill>
              <a:schemeClr val="tx1"/>
            </a:solidFill>
          </a:ln>
          <a:effectLst>
            <a:reflection blurRad="6350" stA="50000" endA="300" endPos="38500" dist="50800" dir="5400000" sy="-100000" algn="bl" rotWithShape="0"/>
          </a:effectLst>
          <a:scene3d>
            <a:camera prst="orthographicFront"/>
            <a:lightRig rig="threePt" dir="t"/>
          </a:scene3d>
          <a:sp3d>
            <a:bevelT/>
            <a:bevelB/>
          </a:sp3d>
        </p:spPr>
      </p:pic>
    </p:spTree>
    <p:extLst>
      <p:ext uri="{BB962C8B-B14F-4D97-AF65-F5344CB8AC3E}">
        <p14:creationId xmlns:p14="http://schemas.microsoft.com/office/powerpoint/2010/main" val="184970560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4182" name="Picture 6" descr="File:Bayer Heroin bottle.jpg">
            <a:hlinkClick r:id="rId2"/>
          </p:cNvPr>
          <p:cNvPicPr>
            <a:picLocks noChangeAspect="1" noChangeArrowheads="1"/>
          </p:cNvPicPr>
          <p:nvPr/>
        </p:nvPicPr>
        <p:blipFill>
          <a:blip r:embed="rId3" cstate="screen">
            <a:duotone>
              <a:prstClr val="black"/>
              <a:srgbClr val="D9C3A5">
                <a:tint val="50000"/>
                <a:satMod val="180000"/>
              </a:srgbClr>
            </a:duotone>
            <a:extLst>
              <a:ext uri="{28A0092B-C50C-407E-A947-70E740481C1C}">
                <a14:useLocalDpi xmlns:a14="http://schemas.microsoft.com/office/drawing/2010/main"/>
              </a:ext>
            </a:extLst>
          </a:blip>
          <a:srcRect t="1818" b="1818"/>
          <a:stretch>
            <a:fillRect/>
          </a:stretch>
        </p:blipFill>
        <p:spPr bwMode="auto">
          <a:xfrm>
            <a:off x="5593518" y="1066800"/>
            <a:ext cx="2240714" cy="3162300"/>
          </a:xfrm>
          <a:prstGeom prst="rect">
            <a:avLst/>
          </a:prstGeom>
          <a:noFill/>
          <a:ln>
            <a:solidFill>
              <a:schemeClr val="tx2"/>
            </a:solidFill>
          </a:ln>
          <a:scene3d>
            <a:camera prst="orthographicFront"/>
            <a:lightRig rig="threePt" dir="t"/>
          </a:scene3d>
          <a:sp3d>
            <a:bevelT/>
            <a:bevelB/>
          </a:sp3d>
        </p:spPr>
      </p:pic>
      <p:sp>
        <p:nvSpPr>
          <p:cNvPr id="2" name="Title 1"/>
          <p:cNvSpPr>
            <a:spLocks noGrp="1"/>
          </p:cNvSpPr>
          <p:nvPr>
            <p:ph type="title"/>
          </p:nvPr>
        </p:nvSpPr>
        <p:spPr>
          <a:xfrm>
            <a:off x="2286000" y="0"/>
            <a:ext cx="7696200" cy="1143000"/>
          </a:xfrm>
        </p:spPr>
        <p:txBody>
          <a:bodyPr>
            <a:normAutofit/>
          </a:bodyPr>
          <a:lstStyle/>
          <a:p>
            <a:r>
              <a:rPr lang="en-US" dirty="0"/>
              <a:t>Heroine/Laudanum/Opium</a:t>
            </a:r>
            <a:br>
              <a:rPr lang="en-US" dirty="0"/>
            </a:br>
            <a:r>
              <a:rPr lang="en-US" sz="2000" dirty="0"/>
              <a:t>Once a Major Medication</a:t>
            </a:r>
          </a:p>
        </p:txBody>
      </p:sp>
      <p:sp>
        <p:nvSpPr>
          <p:cNvPr id="4" name="TextBox 3"/>
          <p:cNvSpPr txBox="1"/>
          <p:nvPr/>
        </p:nvSpPr>
        <p:spPr>
          <a:xfrm>
            <a:off x="1676401" y="1161474"/>
            <a:ext cx="5657851" cy="4524315"/>
          </a:xfrm>
          <a:prstGeom prst="rect">
            <a:avLst/>
          </a:prstGeom>
          <a:noFill/>
        </p:spPr>
        <p:txBody>
          <a:bodyPr wrap="square" rtlCol="0">
            <a:spAutoFit/>
          </a:bodyPr>
          <a:lstStyle/>
          <a:p>
            <a:pPr>
              <a:buClr>
                <a:schemeClr val="tx1"/>
              </a:buClr>
              <a:buSzPct val="90000"/>
              <a:buFont typeface="Wingdings" pitchFamily="2" charset="2"/>
              <a:buChar char="q"/>
            </a:pPr>
            <a:r>
              <a:rPr lang="en-US" dirty="0">
                <a:latin typeface="+mn-lt"/>
              </a:rPr>
              <a:t>  17</a:t>
            </a:r>
            <a:r>
              <a:rPr lang="en-US" baseline="30000" dirty="0">
                <a:latin typeface="+mn-lt"/>
              </a:rPr>
              <a:t>th</a:t>
            </a:r>
            <a:r>
              <a:rPr lang="en-US" dirty="0">
                <a:latin typeface="+mn-lt"/>
              </a:rPr>
              <a:t> century: laudanum for:  </a:t>
            </a:r>
          </a:p>
          <a:p>
            <a:pPr>
              <a:buClr>
                <a:schemeClr val="tx1"/>
              </a:buClr>
              <a:buSzPct val="90000"/>
            </a:pPr>
            <a:r>
              <a:rPr lang="en-US" dirty="0">
                <a:latin typeface="+mn-lt"/>
              </a:rPr>
              <a:t>     -- Pain</a:t>
            </a:r>
          </a:p>
          <a:p>
            <a:pPr>
              <a:buClr>
                <a:schemeClr val="tx1"/>
              </a:buClr>
              <a:buSzPct val="90000"/>
            </a:pPr>
            <a:r>
              <a:rPr lang="en-US" dirty="0">
                <a:latin typeface="+mn-lt"/>
              </a:rPr>
              <a:t>     -- Sleeplessness</a:t>
            </a:r>
          </a:p>
          <a:p>
            <a:pPr>
              <a:buClr>
                <a:schemeClr val="tx1"/>
              </a:buClr>
              <a:buSzPct val="90000"/>
            </a:pPr>
            <a:r>
              <a:rPr lang="en-US" dirty="0">
                <a:latin typeface="+mn-lt"/>
              </a:rPr>
              <a:t>     -- Diarrhea </a:t>
            </a:r>
          </a:p>
          <a:p>
            <a:pPr>
              <a:buClr>
                <a:schemeClr val="tx1"/>
              </a:buClr>
              <a:buSzPct val="90000"/>
              <a:buFont typeface="Wingdings" pitchFamily="2" charset="2"/>
              <a:buChar char="q"/>
            </a:pPr>
            <a:r>
              <a:rPr lang="en-US" dirty="0">
                <a:latin typeface="+mn-lt"/>
              </a:rPr>
              <a:t>  Thomas Sydenham, </a:t>
            </a:r>
          </a:p>
          <a:p>
            <a:pPr>
              <a:buClr>
                <a:schemeClr val="tx1"/>
              </a:buClr>
              <a:buSzPct val="90000"/>
            </a:pPr>
            <a:r>
              <a:rPr lang="en-US" dirty="0">
                <a:latin typeface="+mn-lt"/>
              </a:rPr>
              <a:t>     “father of English medicine“ &amp; </a:t>
            </a:r>
          </a:p>
          <a:p>
            <a:pPr>
              <a:buClr>
                <a:schemeClr val="tx1"/>
              </a:buClr>
              <a:buSzPct val="90000"/>
            </a:pPr>
            <a:r>
              <a:rPr lang="en-US" dirty="0">
                <a:latin typeface="+mn-lt"/>
              </a:rPr>
              <a:t>     the "English Hippocrates:”  </a:t>
            </a:r>
          </a:p>
          <a:p>
            <a:pPr>
              <a:buClr>
                <a:schemeClr val="tx1"/>
              </a:buClr>
              <a:buSzPct val="90000"/>
            </a:pPr>
            <a:r>
              <a:rPr lang="en-US" dirty="0">
                <a:latin typeface="+mn-lt"/>
              </a:rPr>
              <a:t>     “Among the remedies which it has</a:t>
            </a:r>
          </a:p>
          <a:p>
            <a:pPr>
              <a:buClr>
                <a:schemeClr val="tx1"/>
              </a:buClr>
              <a:buSzPct val="90000"/>
            </a:pPr>
            <a:r>
              <a:rPr lang="en-US" dirty="0">
                <a:latin typeface="+mn-lt"/>
              </a:rPr>
              <a:t>     pleased Almighty God to give to </a:t>
            </a:r>
          </a:p>
          <a:p>
            <a:pPr>
              <a:buClr>
                <a:schemeClr val="tx1"/>
              </a:buClr>
              <a:buSzPct val="90000"/>
            </a:pPr>
            <a:r>
              <a:rPr lang="en-US" dirty="0">
                <a:latin typeface="+mn-lt"/>
              </a:rPr>
              <a:t>     man to relieve his sufferings, </a:t>
            </a:r>
          </a:p>
          <a:p>
            <a:pPr>
              <a:buClr>
                <a:schemeClr val="tx1"/>
              </a:buClr>
              <a:buSzPct val="90000"/>
            </a:pPr>
            <a:r>
              <a:rPr lang="en-US" dirty="0">
                <a:latin typeface="+mn-lt"/>
              </a:rPr>
              <a:t>     none is so universal and so </a:t>
            </a:r>
          </a:p>
          <a:p>
            <a:pPr>
              <a:buClr>
                <a:schemeClr val="tx1"/>
              </a:buClr>
              <a:buSzPct val="90000"/>
            </a:pPr>
            <a:r>
              <a:rPr lang="en-US" dirty="0">
                <a:latin typeface="+mn-lt"/>
              </a:rPr>
              <a:t>     efficacious as opium”</a:t>
            </a:r>
          </a:p>
          <a:p>
            <a:pPr>
              <a:buClr>
                <a:schemeClr val="tx1"/>
              </a:buClr>
              <a:buSzPct val="90000"/>
              <a:buFont typeface="Wingdings" pitchFamily="2" charset="2"/>
              <a:buChar char="q"/>
            </a:pPr>
            <a:r>
              <a:rPr lang="en-US" dirty="0">
                <a:latin typeface="+mn-lt"/>
              </a:rPr>
              <a:t>  Opium, as the cure-all mithridatium was </a:t>
            </a:r>
          </a:p>
          <a:p>
            <a:pPr>
              <a:buClr>
                <a:schemeClr val="tx1"/>
              </a:buClr>
              <a:buSzPct val="90000"/>
            </a:pPr>
            <a:r>
              <a:rPr lang="en-US" dirty="0">
                <a:latin typeface="+mn-lt"/>
              </a:rPr>
              <a:t>     described in the 1728 </a:t>
            </a:r>
            <a:r>
              <a:rPr lang="en-US" i="1" dirty="0">
                <a:latin typeface="+mn-lt"/>
              </a:rPr>
              <a:t>Chambers Cyclopedia</a:t>
            </a:r>
            <a:endParaRPr lang="en-US" dirty="0">
              <a:latin typeface="+mn-lt"/>
            </a:endParaRPr>
          </a:p>
          <a:p>
            <a:pPr>
              <a:buClr>
                <a:schemeClr val="tx1"/>
              </a:buClr>
              <a:buSzPct val="90000"/>
              <a:buFont typeface="Wingdings" pitchFamily="2" charset="2"/>
              <a:buChar char="q"/>
            </a:pPr>
            <a:r>
              <a:rPr lang="en-US" dirty="0">
                <a:latin typeface="+mn-lt"/>
              </a:rPr>
              <a:t>  Laudanum became the basis of many popular </a:t>
            </a:r>
          </a:p>
          <a:p>
            <a:pPr>
              <a:buClr>
                <a:schemeClr val="tx1"/>
              </a:buClr>
              <a:buSzPct val="90000"/>
            </a:pPr>
            <a:r>
              <a:rPr lang="en-US" dirty="0">
                <a:latin typeface="+mn-lt"/>
              </a:rPr>
              <a:t>     patent medicines of the nineteenth century</a:t>
            </a:r>
          </a:p>
        </p:txBody>
      </p:sp>
      <p:pic>
        <p:nvPicPr>
          <p:cNvPr id="1074180" name="Picture 4" descr="http://upload.wikimedia.org/wikipedia/commons/thumb/7/79/BayerHeroin.png/180px-BayerHeroin.png">
            <a:hlinkClick r:id="rId4" tooltip="Old advertisement for Bayer Heroin."/>
          </p:cNvPr>
          <p:cNvPicPr>
            <a:picLocks noChangeAspect="1" noChangeArrowheads="1"/>
          </p:cNvPicPr>
          <p:nvPr/>
        </p:nvPicPr>
        <p:blipFill>
          <a:blip r:embed="rId5" cstate="print">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7391401" y="2362200"/>
            <a:ext cx="3028949" cy="4038600"/>
          </a:xfrm>
          <a:prstGeom prst="rect">
            <a:avLst/>
          </a:prstGeom>
          <a:noFill/>
          <a:ln>
            <a:solidFill>
              <a:schemeClr val="tx2"/>
            </a:solidFill>
          </a:ln>
          <a:scene3d>
            <a:camera prst="orthographicFront"/>
            <a:lightRig rig="threePt" dir="t"/>
          </a:scene3d>
          <a:sp3d>
            <a:bevelT/>
            <a:bevelB/>
          </a:sp3d>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ries2009Johnson5b.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562600" y="3189232"/>
            <a:ext cx="4861560" cy="3167611"/>
          </a:xfrm>
          <a:prstGeom prst="rect">
            <a:avLst/>
          </a:prstGeom>
          <a:ln>
            <a:solidFill>
              <a:schemeClr val="tx2"/>
            </a:solidFill>
          </a:ln>
        </p:spPr>
      </p:pic>
      <p:sp>
        <p:nvSpPr>
          <p:cNvPr id="2" name="Title 1"/>
          <p:cNvSpPr>
            <a:spLocks noGrp="1"/>
          </p:cNvSpPr>
          <p:nvPr>
            <p:ph type="title"/>
          </p:nvPr>
        </p:nvSpPr>
        <p:spPr>
          <a:xfrm>
            <a:off x="2057400" y="152400"/>
            <a:ext cx="8153400" cy="838200"/>
          </a:xfrm>
        </p:spPr>
        <p:txBody>
          <a:bodyPr>
            <a:normAutofit/>
          </a:bodyPr>
          <a:lstStyle/>
          <a:p>
            <a:r>
              <a:rPr lang="en-US"/>
              <a:t>Heroine Addiction</a:t>
            </a:r>
            <a:br>
              <a:rPr lang="en-US"/>
            </a:br>
            <a:r>
              <a:rPr lang="en-US" sz="2200"/>
              <a:t>Mouth Problems</a:t>
            </a:r>
            <a:endParaRPr lang="en-US" sz="2200" dirty="0"/>
          </a:p>
        </p:txBody>
      </p:sp>
      <p:pic>
        <p:nvPicPr>
          <p:cNvPr id="4" name="Picture 3" descr="caries2009Johnson5a.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76400" y="1268611"/>
            <a:ext cx="4724400" cy="3078243"/>
          </a:xfrm>
          <a:prstGeom prst="rect">
            <a:avLst/>
          </a:prstGeom>
          <a:ln>
            <a:solidFill>
              <a:schemeClr val="tx2"/>
            </a:solidFill>
          </a:ln>
        </p:spPr>
      </p:pic>
      <p:sp>
        <p:nvSpPr>
          <p:cNvPr id="6" name="TextBox 5"/>
          <p:cNvSpPr txBox="1"/>
          <p:nvPr/>
        </p:nvSpPr>
        <p:spPr>
          <a:xfrm>
            <a:off x="6553200" y="1998051"/>
            <a:ext cx="3429000" cy="923330"/>
          </a:xfrm>
          <a:prstGeom prst="rect">
            <a:avLst/>
          </a:prstGeom>
          <a:noFill/>
        </p:spPr>
        <p:txBody>
          <a:bodyPr wrap="square" rtlCol="0">
            <a:spAutoFit/>
          </a:bodyPr>
          <a:lstStyle/>
          <a:p>
            <a:pPr>
              <a:buSzPct val="86000"/>
              <a:buFont typeface="Wingdings" pitchFamily="2" charset="2"/>
              <a:buChar char="q"/>
            </a:pPr>
            <a:r>
              <a:rPr lang="en-US" dirty="0">
                <a:latin typeface="+mn-lt"/>
              </a:rPr>
              <a:t>  Xerostomia  </a:t>
            </a:r>
          </a:p>
          <a:p>
            <a:pPr>
              <a:buSzPct val="86000"/>
              <a:buFont typeface="Wingdings" pitchFamily="2" charset="2"/>
              <a:buChar char="q"/>
            </a:pPr>
            <a:r>
              <a:rPr lang="en-US" dirty="0">
                <a:latin typeface="+mn-lt"/>
              </a:rPr>
              <a:t>  Severe dental neglect</a:t>
            </a:r>
          </a:p>
          <a:p>
            <a:pPr>
              <a:buSzPct val="86000"/>
              <a:buFont typeface="Wingdings" pitchFamily="2" charset="2"/>
              <a:buChar char="q"/>
            </a:pPr>
            <a:r>
              <a:rPr lang="en-US" dirty="0">
                <a:latin typeface="+mn-lt"/>
              </a:rPr>
              <a:t>  Gingival pin sticks</a:t>
            </a:r>
          </a:p>
        </p:txBody>
      </p:sp>
      <p:sp>
        <p:nvSpPr>
          <p:cNvPr id="3" name="TextBox 2"/>
          <p:cNvSpPr txBox="1"/>
          <p:nvPr/>
        </p:nvSpPr>
        <p:spPr>
          <a:xfrm>
            <a:off x="2743200" y="6360818"/>
            <a:ext cx="5698996" cy="369332"/>
          </a:xfrm>
          <a:prstGeom prst="rect">
            <a:avLst/>
          </a:prstGeom>
          <a:noFill/>
        </p:spPr>
        <p:txBody>
          <a:bodyPr wrap="none" rtlCol="0">
            <a:spAutoFit/>
          </a:bodyPr>
          <a:lstStyle/>
          <a:p>
            <a:r>
              <a:rPr lang="en-US" dirty="0">
                <a:latin typeface="+mn-lt"/>
              </a:rPr>
              <a:t>Help: methadone, buprenorphine, and now naltrexone</a:t>
            </a:r>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838200"/>
            <a:ext cx="8686800" cy="2057400"/>
          </a:xfrm>
        </p:spPr>
        <p:txBody>
          <a:bodyPr>
            <a:noAutofit/>
            <a:scene3d>
              <a:camera prst="orthographicFront"/>
              <a:lightRig rig="threePt" dir="t"/>
            </a:scene3d>
            <a:sp3d extrusionH="57150">
              <a:bevelT w="38100" h="38100" prst="angle"/>
              <a:bevelB w="38100" h="38100" prst="angle"/>
            </a:sp3d>
          </a:bodyPr>
          <a:lstStyle/>
          <a:p>
            <a:r>
              <a:rPr lang="en-US" sz="6000" dirty="0">
                <a:latin typeface="Arial" pitchFamily="34" charset="0"/>
                <a:cs typeface="Arial" pitchFamily="34" charset="0"/>
              </a:rPr>
              <a:t>OxyContin</a:t>
            </a:r>
          </a:p>
        </p:txBody>
      </p:sp>
      <p:pic>
        <p:nvPicPr>
          <p:cNvPr id="5" name="Picture 2" descr="http://images.agoramedia.com/everydayhealth/drugs/images/multum/Oxycodone%2020%20mg%20SR-TEV.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19600" y="2667000"/>
            <a:ext cx="3657600" cy="2743200"/>
          </a:xfrm>
          <a:prstGeom prst="rect">
            <a:avLst/>
          </a:prstGeom>
          <a:noFill/>
          <a:ln>
            <a:solidFill>
              <a:schemeClr val="tx1"/>
            </a:solidFill>
          </a:ln>
          <a:scene3d>
            <a:camera prst="orthographicFront"/>
            <a:lightRig rig="threePt" dir="t"/>
          </a:scene3d>
          <a:sp3d>
            <a:bevelT/>
            <a:bevelB/>
          </a:sp3d>
          <a:extLst>
            <a:ext uri="{909E8E84-426E-40dd-AFC4-6F175D3DCCD1}">
              <a14:hiddenFill xmlns:a14="http://schemas.microsoft.com/office/drawing/2010/main" xmlns="">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28600"/>
            <a:ext cx="8229600" cy="838200"/>
          </a:xfrm>
        </p:spPr>
        <p:txBody>
          <a:bodyPr>
            <a:noAutofit/>
          </a:bodyPr>
          <a:lstStyle/>
          <a:p>
            <a:r>
              <a:rPr lang="en-US" dirty="0"/>
              <a:t>OxyContin</a:t>
            </a:r>
            <a:br>
              <a:rPr lang="en-US" dirty="0"/>
            </a:br>
            <a:r>
              <a:rPr lang="en-US" sz="2000" dirty="0"/>
              <a:t>Hillbilly Heroine</a:t>
            </a:r>
          </a:p>
        </p:txBody>
      </p:sp>
      <p:sp>
        <p:nvSpPr>
          <p:cNvPr id="6" name="TextBox 5"/>
          <p:cNvSpPr txBox="1"/>
          <p:nvPr/>
        </p:nvSpPr>
        <p:spPr>
          <a:xfrm>
            <a:off x="5543761" y="1734740"/>
            <a:ext cx="4847802" cy="3970318"/>
          </a:xfrm>
          <a:prstGeom prst="rect">
            <a:avLst/>
          </a:prstGeom>
          <a:noFill/>
        </p:spPr>
        <p:txBody>
          <a:bodyPr wrap="none" rtlCol="0">
            <a:spAutoFit/>
          </a:bodyPr>
          <a:lstStyle/>
          <a:p>
            <a:pPr>
              <a:buSzPct val="85000"/>
            </a:pPr>
            <a:r>
              <a:rPr lang="en-US" b="1" dirty="0">
                <a:solidFill>
                  <a:srgbClr val="FFC000"/>
                </a:solidFill>
                <a:latin typeface="+mn-lt"/>
              </a:rPr>
              <a:t>Adverse effects:    </a:t>
            </a:r>
          </a:p>
          <a:p>
            <a:pPr marL="114300" indent="-114300">
              <a:buSzPct val="85000"/>
              <a:buFont typeface="Wingdings" panose="05000000000000000000" pitchFamily="2" charset="2"/>
              <a:buChar char="q"/>
            </a:pPr>
            <a:r>
              <a:rPr lang="en-US" dirty="0">
                <a:latin typeface="+mn-lt"/>
              </a:rPr>
              <a:t>    Constipation</a:t>
            </a:r>
          </a:p>
          <a:p>
            <a:pPr marL="114300" indent="-114300">
              <a:buSzPct val="85000"/>
              <a:buFont typeface="Wingdings" panose="05000000000000000000" pitchFamily="2" charset="2"/>
              <a:buChar char="q"/>
            </a:pPr>
            <a:r>
              <a:rPr lang="en-US" dirty="0">
                <a:latin typeface="+mn-lt"/>
              </a:rPr>
              <a:t>    Nausea, vomiting</a:t>
            </a:r>
          </a:p>
          <a:p>
            <a:pPr marL="114300" indent="-114300">
              <a:buSzPct val="85000"/>
              <a:buFont typeface="Wingdings" panose="05000000000000000000" pitchFamily="2" charset="2"/>
              <a:buChar char="q"/>
            </a:pPr>
            <a:r>
              <a:rPr lang="en-US" dirty="0">
                <a:latin typeface="+mn-lt"/>
              </a:rPr>
              <a:t>    Dizziness</a:t>
            </a:r>
          </a:p>
          <a:p>
            <a:pPr marL="114300" indent="-114300">
              <a:buSzPct val="85000"/>
              <a:buFont typeface="Wingdings" panose="05000000000000000000" pitchFamily="2" charset="2"/>
              <a:buChar char="q"/>
            </a:pPr>
            <a:r>
              <a:rPr lang="en-US" dirty="0">
                <a:latin typeface="+mn-lt"/>
              </a:rPr>
              <a:t>    Confusion</a:t>
            </a:r>
          </a:p>
          <a:p>
            <a:pPr marL="114300" indent="-114300">
              <a:buSzPct val="85000"/>
              <a:buFont typeface="Wingdings" panose="05000000000000000000" pitchFamily="2" charset="2"/>
              <a:buChar char="q"/>
            </a:pPr>
            <a:r>
              <a:rPr lang="en-US" dirty="0">
                <a:latin typeface="+mn-lt"/>
              </a:rPr>
              <a:t>    Anger (bipolar behavior?)</a:t>
            </a:r>
          </a:p>
          <a:p>
            <a:pPr marL="114300" indent="-114300">
              <a:buSzPct val="85000"/>
              <a:buFont typeface="Wingdings" panose="05000000000000000000" pitchFamily="2" charset="2"/>
              <a:buChar char="q"/>
            </a:pPr>
            <a:r>
              <a:rPr lang="en-US" dirty="0">
                <a:latin typeface="+mn-lt"/>
              </a:rPr>
              <a:t>    Xerostomia</a:t>
            </a:r>
          </a:p>
          <a:p>
            <a:pPr marL="114300" indent="-114300">
              <a:buSzPct val="85000"/>
              <a:buFont typeface="Wingdings" panose="05000000000000000000" pitchFamily="2" charset="2"/>
              <a:buChar char="q"/>
            </a:pPr>
            <a:r>
              <a:rPr lang="en-US" dirty="0">
                <a:latin typeface="+mn-lt"/>
              </a:rPr>
              <a:t>    Addiction, maybe with first dose</a:t>
            </a:r>
          </a:p>
          <a:p>
            <a:pPr marL="114300" indent="-114300">
              <a:buSzPct val="85000"/>
              <a:buFont typeface="Wingdings" panose="05000000000000000000" pitchFamily="2" charset="2"/>
              <a:buChar char="q"/>
            </a:pPr>
            <a:r>
              <a:rPr lang="en-US" dirty="0">
                <a:latin typeface="+mn-lt"/>
              </a:rPr>
              <a:t>    Tolerance</a:t>
            </a:r>
          </a:p>
          <a:p>
            <a:pPr marL="114300" indent="-114300">
              <a:buSzPct val="85000"/>
              <a:buFont typeface="Wingdings" panose="05000000000000000000" pitchFamily="2" charset="2"/>
              <a:buChar char="q"/>
            </a:pPr>
            <a:r>
              <a:rPr lang="en-US" dirty="0">
                <a:latin typeface="+mn-lt"/>
              </a:rPr>
              <a:t>    Unconsciousness, coma</a:t>
            </a:r>
          </a:p>
          <a:p>
            <a:pPr marL="114300" indent="-114300">
              <a:buSzPct val="85000"/>
              <a:buFont typeface="Wingdings" panose="05000000000000000000" pitchFamily="2" charset="2"/>
              <a:buChar char="q"/>
            </a:pPr>
            <a:r>
              <a:rPr lang="en-US" dirty="0">
                <a:latin typeface="+mn-lt"/>
              </a:rPr>
              <a:t>    Respiratory depression/shallow breathing</a:t>
            </a:r>
          </a:p>
          <a:p>
            <a:pPr marL="114300" indent="-114300">
              <a:buSzPct val="85000"/>
              <a:buFont typeface="Wingdings" panose="05000000000000000000" pitchFamily="2" charset="2"/>
              <a:buChar char="q"/>
            </a:pPr>
            <a:r>
              <a:rPr lang="en-US" dirty="0">
                <a:latin typeface="+mn-lt"/>
              </a:rPr>
              <a:t>    ↓ Heart rate, bp</a:t>
            </a:r>
          </a:p>
          <a:p>
            <a:pPr marL="114300" indent="-114300">
              <a:buSzPct val="85000"/>
              <a:buFont typeface="Wingdings" panose="05000000000000000000" pitchFamily="2" charset="2"/>
              <a:buChar char="q"/>
            </a:pPr>
            <a:r>
              <a:rPr lang="en-US" dirty="0">
                <a:latin typeface="+mn-lt"/>
              </a:rPr>
              <a:t>    ↑ Risk of heart attack</a:t>
            </a:r>
          </a:p>
          <a:p>
            <a:pPr marL="114300" indent="-114300">
              <a:buSzPct val="85000"/>
              <a:buFont typeface="Wingdings" panose="05000000000000000000" pitchFamily="2" charset="2"/>
              <a:buChar char="q"/>
            </a:pPr>
            <a:r>
              <a:rPr lang="en-US" dirty="0">
                <a:latin typeface="+mn-lt"/>
              </a:rPr>
              <a:t>    Death (usually respiratory failure)</a:t>
            </a:r>
          </a:p>
        </p:txBody>
      </p:sp>
      <p:pic>
        <p:nvPicPr>
          <p:cNvPr id="1175554" name="Picture 2" descr="http://images.agoramedia.com/everydayhealth/drugs/images/multum/Oxycodone%2020%20mg%20SR-TEV.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95475" y="1066800"/>
            <a:ext cx="3352800" cy="251460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1828802" y="3581400"/>
            <a:ext cx="3581399" cy="3046988"/>
          </a:xfrm>
          <a:prstGeom prst="rect">
            <a:avLst/>
          </a:prstGeom>
          <a:noFill/>
        </p:spPr>
        <p:txBody>
          <a:bodyPr wrap="square" rtlCol="0">
            <a:spAutoFit/>
          </a:bodyPr>
          <a:lstStyle/>
          <a:p>
            <a:r>
              <a:rPr lang="en-US" sz="1600" dirty="0">
                <a:latin typeface="+mn-lt"/>
              </a:rPr>
              <a:t>Oxycontin (oxycodone hydrochloride) is available as controlled-release tablets in strengths of 10, 15, 20, 30, 40, 60, 80, and 160 mg tablets (60 mg and above used only for opioid tolerant patients). The tablets must be swallowed whole because broken or chewed tablets release the drug too rapidly and because Oxycontin is rapidly adsorbed, too concentrated levels will be present in the body which can lead to death.</a:t>
            </a:r>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Rectangle 127">
            <a:extLst>
              <a:ext uri="{FF2B5EF4-FFF2-40B4-BE49-F238E27FC236}">
                <a16:creationId xmlns:a16="http://schemas.microsoft.com/office/drawing/2014/main" id="{12649C76-39D2-4F40-B8E5-84AAAAD428E7}"/>
              </a:ext>
            </a:extLst>
          </p:cNvPr>
          <p:cNvSpPr/>
          <p:nvPr/>
        </p:nvSpPr>
        <p:spPr>
          <a:xfrm>
            <a:off x="1524000" y="8860"/>
            <a:ext cx="9144000" cy="684914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grpSp>
        <p:nvGrpSpPr>
          <p:cNvPr id="129" name="Group 128">
            <a:extLst>
              <a:ext uri="{FF2B5EF4-FFF2-40B4-BE49-F238E27FC236}">
                <a16:creationId xmlns:a16="http://schemas.microsoft.com/office/drawing/2014/main" id="{7CB845ED-9E25-4177-B310-B386BAE7087F}"/>
              </a:ext>
            </a:extLst>
          </p:cNvPr>
          <p:cNvGrpSpPr/>
          <p:nvPr/>
        </p:nvGrpSpPr>
        <p:grpSpPr>
          <a:xfrm>
            <a:off x="8649378" y="6431280"/>
            <a:ext cx="1866222" cy="274320"/>
            <a:chOff x="7125378" y="6464808"/>
            <a:chExt cx="1866222" cy="274320"/>
          </a:xfrm>
        </p:grpSpPr>
        <p:sp>
          <p:nvSpPr>
            <p:cNvPr id="130" name="Action Button: Back or Previous 8">
              <a:hlinkClick r:id="" action="ppaction://hlinkshowjump?jump=previousslide" highlightClick="1"/>
              <a:extLst>
                <a:ext uri="{FF2B5EF4-FFF2-40B4-BE49-F238E27FC236}">
                  <a16:creationId xmlns:a16="http://schemas.microsoft.com/office/drawing/2014/main" id="{DF06574F-81DF-423C-B3E4-8F958FC76ED1}"/>
                </a:ext>
              </a:extLst>
            </p:cNvPr>
            <p:cNvSpPr/>
            <p:nvPr/>
          </p:nvSpPr>
          <p:spPr>
            <a:xfrm>
              <a:off x="8001000" y="6464808"/>
              <a:ext cx="457200" cy="274320"/>
            </a:xfrm>
            <a:prstGeom prst="actionButtonBackPrevious">
              <a:avLst/>
            </a:prstGeom>
            <a:solidFill>
              <a:schemeClr val="bg1">
                <a:alpha val="41000"/>
              </a:schemeClr>
            </a:solidFill>
            <a:ln w="6350">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endParaRPr>
            </a:p>
          </p:txBody>
        </p:sp>
        <p:sp>
          <p:nvSpPr>
            <p:cNvPr id="131" name="Action Button: Forward or Next 9">
              <a:hlinkClick r:id="" action="ppaction://hlinkshowjump?jump=nextslide" highlightClick="1"/>
              <a:extLst>
                <a:ext uri="{FF2B5EF4-FFF2-40B4-BE49-F238E27FC236}">
                  <a16:creationId xmlns:a16="http://schemas.microsoft.com/office/drawing/2014/main" id="{20C948E7-8E88-4934-B0C3-18EADB0F96A5}"/>
                </a:ext>
              </a:extLst>
            </p:cNvPr>
            <p:cNvSpPr/>
            <p:nvPr/>
          </p:nvSpPr>
          <p:spPr>
            <a:xfrm>
              <a:off x="8534400" y="6464808"/>
              <a:ext cx="457200" cy="274320"/>
            </a:xfrm>
            <a:prstGeom prst="actionButtonForwardNext">
              <a:avLst/>
            </a:prstGeom>
            <a:solidFill>
              <a:schemeClr val="bg1">
                <a:alpha val="41000"/>
              </a:schemeClr>
            </a:solidFill>
            <a:ln w="6350">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endParaRPr>
            </a:p>
          </p:txBody>
        </p:sp>
        <p:sp>
          <p:nvSpPr>
            <p:cNvPr id="132" name="Action Button: Home 11">
              <a:hlinkClick r:id="" action="ppaction://hlinkshowjump?jump=firstslide" highlightClick="1"/>
              <a:extLst>
                <a:ext uri="{FF2B5EF4-FFF2-40B4-BE49-F238E27FC236}">
                  <a16:creationId xmlns:a16="http://schemas.microsoft.com/office/drawing/2014/main" id="{CA9D7F4C-8713-4347-A8F1-FB084F61DAEA}"/>
                </a:ext>
              </a:extLst>
            </p:cNvPr>
            <p:cNvSpPr/>
            <p:nvPr/>
          </p:nvSpPr>
          <p:spPr>
            <a:xfrm>
              <a:off x="7569708" y="6464808"/>
              <a:ext cx="355092" cy="274320"/>
            </a:xfrm>
            <a:prstGeom prst="actionButtonHome">
              <a:avLst/>
            </a:prstGeom>
            <a:solidFill>
              <a:schemeClr val="bg1">
                <a:alpha val="41000"/>
              </a:schemeClr>
            </a:solidFill>
            <a:ln w="6350">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3" name="Action Button: Return 132">
              <a:hlinkClick r:id="" action="ppaction://hlinkshowjump?jump=lastslideviewed" highlightClick="1"/>
              <a:extLst>
                <a:ext uri="{FF2B5EF4-FFF2-40B4-BE49-F238E27FC236}">
                  <a16:creationId xmlns:a16="http://schemas.microsoft.com/office/drawing/2014/main" id="{C1A71BF0-C57F-4042-A749-55BCD68D5AF2}"/>
                </a:ext>
              </a:extLst>
            </p:cNvPr>
            <p:cNvSpPr/>
            <p:nvPr/>
          </p:nvSpPr>
          <p:spPr>
            <a:xfrm>
              <a:off x="7125378" y="6464808"/>
              <a:ext cx="356452" cy="274320"/>
            </a:xfrm>
            <a:prstGeom prst="actionButtonReturn">
              <a:avLst/>
            </a:prstGeom>
            <a:solidFill>
              <a:schemeClr val="bg1">
                <a:alpha val="41000"/>
              </a:schemeClr>
            </a:solidFill>
            <a:ln w="6350">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 name="Title 1"/>
          <p:cNvSpPr>
            <a:spLocks noGrp="1"/>
          </p:cNvSpPr>
          <p:nvPr>
            <p:ph type="title"/>
          </p:nvPr>
        </p:nvSpPr>
        <p:spPr>
          <a:xfrm>
            <a:off x="1880630" y="450270"/>
            <a:ext cx="8382000" cy="2590800"/>
          </a:xfrm>
        </p:spPr>
        <p:txBody>
          <a:bodyPr>
            <a:noAutofit/>
            <a:scene3d>
              <a:camera prst="orthographicFront"/>
              <a:lightRig rig="threePt" dir="t"/>
            </a:scene3d>
            <a:sp3d extrusionH="57150">
              <a:bevelT w="38100" h="38100" prst="angle"/>
              <a:bevelB w="38100" h="38100" prst="angle"/>
            </a:sp3d>
          </a:bodyPr>
          <a:lstStyle/>
          <a:p>
            <a:r>
              <a:rPr lang="en-US" sz="6000" dirty="0">
                <a:solidFill>
                  <a:schemeClr val="accent6">
                    <a:lumMod val="50000"/>
                  </a:schemeClr>
                </a:solidFill>
              </a:rPr>
              <a:t>Ecstasy &amp; Inhalants</a:t>
            </a:r>
          </a:p>
        </p:txBody>
      </p:sp>
      <p:grpSp>
        <p:nvGrpSpPr>
          <p:cNvPr id="3" name="Group 4"/>
          <p:cNvGrpSpPr>
            <a:grpSpLocks noChangeAspect="1"/>
          </p:cNvGrpSpPr>
          <p:nvPr/>
        </p:nvGrpSpPr>
        <p:grpSpPr bwMode="auto">
          <a:xfrm>
            <a:off x="4196611" y="2590801"/>
            <a:ext cx="3750039" cy="2971823"/>
            <a:chOff x="3590" y="2496"/>
            <a:chExt cx="2072" cy="1642"/>
          </a:xfrm>
        </p:grpSpPr>
        <p:sp>
          <p:nvSpPr>
            <p:cNvPr id="4" name="AutoShape 3"/>
            <p:cNvSpPr>
              <a:spLocks noChangeAspect="1" noChangeArrowheads="1" noTextEdit="1"/>
            </p:cNvSpPr>
            <p:nvPr/>
          </p:nvSpPr>
          <p:spPr bwMode="auto">
            <a:xfrm>
              <a:off x="3590" y="2496"/>
              <a:ext cx="2072" cy="1642"/>
            </a:xfrm>
            <a:prstGeom prst="rect">
              <a:avLst/>
            </a:prstGeom>
            <a:noFill/>
            <a:ln w="9525" cap="flat" cmpd="sng" algn="ctr">
              <a:solidFill>
                <a:schemeClr val="accent4"/>
              </a:solidFill>
              <a:prstDash val="solid"/>
              <a:miter lim="800000"/>
              <a:headEnd type="none" w="med" len="med"/>
              <a:tailEnd type="none" w="med" len="med"/>
            </a:ln>
          </p:spPr>
          <p:txBody>
            <a:bodyPr/>
            <a:lstStyle/>
            <a:p>
              <a:pPr>
                <a:defRPr/>
              </a:pPr>
              <a:endParaRPr lang="en-US" dirty="0"/>
            </a:p>
          </p:txBody>
        </p:sp>
        <p:sp>
          <p:nvSpPr>
            <p:cNvPr id="5" name="Rectangle 5"/>
            <p:cNvSpPr>
              <a:spLocks noChangeArrowheads="1"/>
            </p:cNvSpPr>
            <p:nvPr/>
          </p:nvSpPr>
          <p:spPr bwMode="auto">
            <a:xfrm>
              <a:off x="3592" y="2546"/>
              <a:ext cx="2070" cy="1592"/>
            </a:xfrm>
            <a:prstGeom prst="rect">
              <a:avLst/>
            </a:prstGeom>
            <a:solidFill>
              <a:srgbClr val="000026"/>
            </a:solidFill>
            <a:ln w="9525">
              <a:solidFill>
                <a:schemeClr val="accent4"/>
              </a:solidFill>
              <a:miter lim="800000"/>
              <a:headEnd/>
              <a:tailEnd/>
            </a:ln>
          </p:spPr>
          <p:txBody>
            <a:bodyPr/>
            <a:lstStyle/>
            <a:p>
              <a:pPr>
                <a:defRPr/>
              </a:pPr>
              <a:endParaRPr lang="en-US" dirty="0"/>
            </a:p>
          </p:txBody>
        </p:sp>
        <p:sp>
          <p:nvSpPr>
            <p:cNvPr id="6" name="Freeform 6"/>
            <p:cNvSpPr>
              <a:spLocks/>
            </p:cNvSpPr>
            <p:nvPr/>
          </p:nvSpPr>
          <p:spPr bwMode="auto">
            <a:xfrm>
              <a:off x="3625" y="2546"/>
              <a:ext cx="1996" cy="1539"/>
            </a:xfrm>
            <a:custGeom>
              <a:avLst/>
              <a:gdLst/>
              <a:ahLst/>
              <a:cxnLst>
                <a:cxn ang="0">
                  <a:pos x="72" y="51"/>
                </a:cxn>
                <a:cxn ang="0">
                  <a:pos x="161" y="44"/>
                </a:cxn>
                <a:cxn ang="0">
                  <a:pos x="253" y="37"/>
                </a:cxn>
                <a:cxn ang="0">
                  <a:pos x="345" y="32"/>
                </a:cxn>
                <a:cxn ang="0">
                  <a:pos x="438" y="27"/>
                </a:cxn>
                <a:cxn ang="0">
                  <a:pos x="532" y="27"/>
                </a:cxn>
                <a:cxn ang="0">
                  <a:pos x="629" y="34"/>
                </a:cxn>
                <a:cxn ang="0">
                  <a:pos x="725" y="19"/>
                </a:cxn>
                <a:cxn ang="0">
                  <a:pos x="818" y="19"/>
                </a:cxn>
                <a:cxn ang="0">
                  <a:pos x="913" y="22"/>
                </a:cxn>
                <a:cxn ang="0">
                  <a:pos x="1007" y="24"/>
                </a:cxn>
                <a:cxn ang="0">
                  <a:pos x="1101" y="19"/>
                </a:cxn>
                <a:cxn ang="0">
                  <a:pos x="1193" y="15"/>
                </a:cxn>
                <a:cxn ang="0">
                  <a:pos x="1287" y="10"/>
                </a:cxn>
                <a:cxn ang="0">
                  <a:pos x="1381" y="5"/>
                </a:cxn>
                <a:cxn ang="0">
                  <a:pos x="1475" y="0"/>
                </a:cxn>
                <a:cxn ang="0">
                  <a:pos x="1569" y="0"/>
                </a:cxn>
                <a:cxn ang="0">
                  <a:pos x="1661" y="7"/>
                </a:cxn>
                <a:cxn ang="0">
                  <a:pos x="1747" y="19"/>
                </a:cxn>
                <a:cxn ang="0">
                  <a:pos x="1841" y="20"/>
                </a:cxn>
                <a:cxn ang="0">
                  <a:pos x="1933" y="22"/>
                </a:cxn>
                <a:cxn ang="0">
                  <a:pos x="1978" y="307"/>
                </a:cxn>
                <a:cxn ang="0">
                  <a:pos x="1980" y="874"/>
                </a:cxn>
                <a:cxn ang="0">
                  <a:pos x="1982" y="1448"/>
                </a:cxn>
                <a:cxn ang="0">
                  <a:pos x="1989" y="2010"/>
                </a:cxn>
                <a:cxn ang="0">
                  <a:pos x="1992" y="2576"/>
                </a:cxn>
                <a:cxn ang="0">
                  <a:pos x="1981" y="3050"/>
                </a:cxn>
                <a:cxn ang="0">
                  <a:pos x="1887" y="3052"/>
                </a:cxn>
                <a:cxn ang="0">
                  <a:pos x="1795" y="3053"/>
                </a:cxn>
                <a:cxn ang="0">
                  <a:pos x="1704" y="3053"/>
                </a:cxn>
                <a:cxn ang="0">
                  <a:pos x="1614" y="3055"/>
                </a:cxn>
                <a:cxn ang="0">
                  <a:pos x="1520" y="3057"/>
                </a:cxn>
                <a:cxn ang="0">
                  <a:pos x="1425" y="3060"/>
                </a:cxn>
                <a:cxn ang="0">
                  <a:pos x="1331" y="3062"/>
                </a:cxn>
                <a:cxn ang="0">
                  <a:pos x="1240" y="3064"/>
                </a:cxn>
                <a:cxn ang="0">
                  <a:pos x="1150" y="3064"/>
                </a:cxn>
                <a:cxn ang="0">
                  <a:pos x="1057" y="3064"/>
                </a:cxn>
                <a:cxn ang="0">
                  <a:pos x="967" y="3064"/>
                </a:cxn>
                <a:cxn ang="0">
                  <a:pos x="875" y="3064"/>
                </a:cxn>
                <a:cxn ang="0">
                  <a:pos x="785" y="3064"/>
                </a:cxn>
                <a:cxn ang="0">
                  <a:pos x="692" y="3065"/>
                </a:cxn>
                <a:cxn ang="0">
                  <a:pos x="599" y="3067"/>
                </a:cxn>
                <a:cxn ang="0">
                  <a:pos x="506" y="3069"/>
                </a:cxn>
                <a:cxn ang="0">
                  <a:pos x="412" y="3069"/>
                </a:cxn>
                <a:cxn ang="0">
                  <a:pos x="318" y="3071"/>
                </a:cxn>
                <a:cxn ang="0">
                  <a:pos x="225" y="3072"/>
                </a:cxn>
                <a:cxn ang="0">
                  <a:pos x="132" y="3077"/>
                </a:cxn>
                <a:cxn ang="0">
                  <a:pos x="46" y="3077"/>
                </a:cxn>
                <a:cxn ang="0">
                  <a:pos x="36" y="2607"/>
                </a:cxn>
                <a:cxn ang="0">
                  <a:pos x="33" y="2038"/>
                </a:cxn>
                <a:cxn ang="0">
                  <a:pos x="26" y="1478"/>
                </a:cxn>
                <a:cxn ang="0">
                  <a:pos x="18" y="917"/>
                </a:cxn>
                <a:cxn ang="0">
                  <a:pos x="1" y="345"/>
                </a:cxn>
              </a:cxnLst>
              <a:rect l="0" t="0" r="r" b="b"/>
              <a:pathLst>
                <a:path w="1996" h="3077">
                  <a:moveTo>
                    <a:pt x="0" y="58"/>
                  </a:moveTo>
                  <a:lnTo>
                    <a:pt x="15" y="56"/>
                  </a:lnTo>
                  <a:lnTo>
                    <a:pt x="29" y="55"/>
                  </a:lnTo>
                  <a:lnTo>
                    <a:pt x="44" y="53"/>
                  </a:lnTo>
                  <a:lnTo>
                    <a:pt x="59" y="51"/>
                  </a:lnTo>
                  <a:lnTo>
                    <a:pt x="72" y="51"/>
                  </a:lnTo>
                  <a:lnTo>
                    <a:pt x="87" y="50"/>
                  </a:lnTo>
                  <a:lnTo>
                    <a:pt x="101" y="48"/>
                  </a:lnTo>
                  <a:lnTo>
                    <a:pt x="116" y="46"/>
                  </a:lnTo>
                  <a:lnTo>
                    <a:pt x="131" y="46"/>
                  </a:lnTo>
                  <a:lnTo>
                    <a:pt x="147" y="44"/>
                  </a:lnTo>
                  <a:lnTo>
                    <a:pt x="161" y="44"/>
                  </a:lnTo>
                  <a:lnTo>
                    <a:pt x="177" y="43"/>
                  </a:lnTo>
                  <a:lnTo>
                    <a:pt x="192" y="41"/>
                  </a:lnTo>
                  <a:lnTo>
                    <a:pt x="207" y="41"/>
                  </a:lnTo>
                  <a:lnTo>
                    <a:pt x="222" y="39"/>
                  </a:lnTo>
                  <a:lnTo>
                    <a:pt x="237" y="39"/>
                  </a:lnTo>
                  <a:lnTo>
                    <a:pt x="253" y="37"/>
                  </a:lnTo>
                  <a:lnTo>
                    <a:pt x="268" y="37"/>
                  </a:lnTo>
                  <a:lnTo>
                    <a:pt x="283" y="36"/>
                  </a:lnTo>
                  <a:lnTo>
                    <a:pt x="299" y="36"/>
                  </a:lnTo>
                  <a:lnTo>
                    <a:pt x="314" y="34"/>
                  </a:lnTo>
                  <a:lnTo>
                    <a:pt x="330" y="34"/>
                  </a:lnTo>
                  <a:lnTo>
                    <a:pt x="345" y="32"/>
                  </a:lnTo>
                  <a:lnTo>
                    <a:pt x="361" y="31"/>
                  </a:lnTo>
                  <a:lnTo>
                    <a:pt x="375" y="31"/>
                  </a:lnTo>
                  <a:lnTo>
                    <a:pt x="391" y="29"/>
                  </a:lnTo>
                  <a:lnTo>
                    <a:pt x="407" y="29"/>
                  </a:lnTo>
                  <a:lnTo>
                    <a:pt x="422" y="27"/>
                  </a:lnTo>
                  <a:lnTo>
                    <a:pt x="438" y="27"/>
                  </a:lnTo>
                  <a:lnTo>
                    <a:pt x="453" y="25"/>
                  </a:lnTo>
                  <a:lnTo>
                    <a:pt x="469" y="25"/>
                  </a:lnTo>
                  <a:lnTo>
                    <a:pt x="485" y="24"/>
                  </a:lnTo>
                  <a:lnTo>
                    <a:pt x="500" y="25"/>
                  </a:lnTo>
                  <a:lnTo>
                    <a:pt x="517" y="27"/>
                  </a:lnTo>
                  <a:lnTo>
                    <a:pt x="532" y="27"/>
                  </a:lnTo>
                  <a:lnTo>
                    <a:pt x="549" y="29"/>
                  </a:lnTo>
                  <a:lnTo>
                    <a:pt x="566" y="31"/>
                  </a:lnTo>
                  <a:lnTo>
                    <a:pt x="581" y="32"/>
                  </a:lnTo>
                  <a:lnTo>
                    <a:pt x="598" y="34"/>
                  </a:lnTo>
                  <a:lnTo>
                    <a:pt x="613" y="36"/>
                  </a:lnTo>
                  <a:lnTo>
                    <a:pt x="629" y="34"/>
                  </a:lnTo>
                  <a:lnTo>
                    <a:pt x="646" y="31"/>
                  </a:lnTo>
                  <a:lnTo>
                    <a:pt x="661" y="29"/>
                  </a:lnTo>
                  <a:lnTo>
                    <a:pt x="677" y="25"/>
                  </a:lnTo>
                  <a:lnTo>
                    <a:pt x="692" y="24"/>
                  </a:lnTo>
                  <a:lnTo>
                    <a:pt x="708" y="20"/>
                  </a:lnTo>
                  <a:lnTo>
                    <a:pt x="725" y="19"/>
                  </a:lnTo>
                  <a:lnTo>
                    <a:pt x="740" y="17"/>
                  </a:lnTo>
                  <a:lnTo>
                    <a:pt x="756" y="17"/>
                  </a:lnTo>
                  <a:lnTo>
                    <a:pt x="771" y="17"/>
                  </a:lnTo>
                  <a:lnTo>
                    <a:pt x="787" y="19"/>
                  </a:lnTo>
                  <a:lnTo>
                    <a:pt x="803" y="19"/>
                  </a:lnTo>
                  <a:lnTo>
                    <a:pt x="818" y="19"/>
                  </a:lnTo>
                  <a:lnTo>
                    <a:pt x="834" y="19"/>
                  </a:lnTo>
                  <a:lnTo>
                    <a:pt x="849" y="20"/>
                  </a:lnTo>
                  <a:lnTo>
                    <a:pt x="865" y="20"/>
                  </a:lnTo>
                  <a:lnTo>
                    <a:pt x="880" y="20"/>
                  </a:lnTo>
                  <a:lnTo>
                    <a:pt x="896" y="22"/>
                  </a:lnTo>
                  <a:lnTo>
                    <a:pt x="913" y="22"/>
                  </a:lnTo>
                  <a:lnTo>
                    <a:pt x="928" y="22"/>
                  </a:lnTo>
                  <a:lnTo>
                    <a:pt x="944" y="22"/>
                  </a:lnTo>
                  <a:lnTo>
                    <a:pt x="959" y="24"/>
                  </a:lnTo>
                  <a:lnTo>
                    <a:pt x="976" y="24"/>
                  </a:lnTo>
                  <a:lnTo>
                    <a:pt x="992" y="24"/>
                  </a:lnTo>
                  <a:lnTo>
                    <a:pt x="1007" y="24"/>
                  </a:lnTo>
                  <a:lnTo>
                    <a:pt x="1023" y="22"/>
                  </a:lnTo>
                  <a:lnTo>
                    <a:pt x="1038" y="22"/>
                  </a:lnTo>
                  <a:lnTo>
                    <a:pt x="1054" y="20"/>
                  </a:lnTo>
                  <a:lnTo>
                    <a:pt x="1070" y="20"/>
                  </a:lnTo>
                  <a:lnTo>
                    <a:pt x="1085" y="20"/>
                  </a:lnTo>
                  <a:lnTo>
                    <a:pt x="1101" y="19"/>
                  </a:lnTo>
                  <a:lnTo>
                    <a:pt x="1116" y="19"/>
                  </a:lnTo>
                  <a:lnTo>
                    <a:pt x="1132" y="17"/>
                  </a:lnTo>
                  <a:lnTo>
                    <a:pt x="1148" y="17"/>
                  </a:lnTo>
                  <a:lnTo>
                    <a:pt x="1163" y="17"/>
                  </a:lnTo>
                  <a:lnTo>
                    <a:pt x="1179" y="15"/>
                  </a:lnTo>
                  <a:lnTo>
                    <a:pt x="1193" y="15"/>
                  </a:lnTo>
                  <a:lnTo>
                    <a:pt x="1209" y="13"/>
                  </a:lnTo>
                  <a:lnTo>
                    <a:pt x="1224" y="13"/>
                  </a:lnTo>
                  <a:lnTo>
                    <a:pt x="1240" y="12"/>
                  </a:lnTo>
                  <a:lnTo>
                    <a:pt x="1256" y="12"/>
                  </a:lnTo>
                  <a:lnTo>
                    <a:pt x="1271" y="10"/>
                  </a:lnTo>
                  <a:lnTo>
                    <a:pt x="1287" y="10"/>
                  </a:lnTo>
                  <a:lnTo>
                    <a:pt x="1302" y="8"/>
                  </a:lnTo>
                  <a:lnTo>
                    <a:pt x="1318" y="8"/>
                  </a:lnTo>
                  <a:lnTo>
                    <a:pt x="1334" y="7"/>
                  </a:lnTo>
                  <a:lnTo>
                    <a:pt x="1349" y="7"/>
                  </a:lnTo>
                  <a:lnTo>
                    <a:pt x="1366" y="5"/>
                  </a:lnTo>
                  <a:lnTo>
                    <a:pt x="1381" y="5"/>
                  </a:lnTo>
                  <a:lnTo>
                    <a:pt x="1397" y="5"/>
                  </a:lnTo>
                  <a:lnTo>
                    <a:pt x="1412" y="3"/>
                  </a:lnTo>
                  <a:lnTo>
                    <a:pt x="1428" y="3"/>
                  </a:lnTo>
                  <a:lnTo>
                    <a:pt x="1444" y="1"/>
                  </a:lnTo>
                  <a:lnTo>
                    <a:pt x="1459" y="1"/>
                  </a:lnTo>
                  <a:lnTo>
                    <a:pt x="1475" y="0"/>
                  </a:lnTo>
                  <a:lnTo>
                    <a:pt x="1490" y="0"/>
                  </a:lnTo>
                  <a:lnTo>
                    <a:pt x="1506" y="0"/>
                  </a:lnTo>
                  <a:lnTo>
                    <a:pt x="1522" y="0"/>
                  </a:lnTo>
                  <a:lnTo>
                    <a:pt x="1538" y="0"/>
                  </a:lnTo>
                  <a:lnTo>
                    <a:pt x="1554" y="0"/>
                  </a:lnTo>
                  <a:lnTo>
                    <a:pt x="1569" y="0"/>
                  </a:lnTo>
                  <a:lnTo>
                    <a:pt x="1586" y="0"/>
                  </a:lnTo>
                  <a:lnTo>
                    <a:pt x="1602" y="0"/>
                  </a:lnTo>
                  <a:lnTo>
                    <a:pt x="1617" y="0"/>
                  </a:lnTo>
                  <a:lnTo>
                    <a:pt x="1632" y="1"/>
                  </a:lnTo>
                  <a:lnTo>
                    <a:pt x="1646" y="5"/>
                  </a:lnTo>
                  <a:lnTo>
                    <a:pt x="1661" y="7"/>
                  </a:lnTo>
                  <a:lnTo>
                    <a:pt x="1674" y="8"/>
                  </a:lnTo>
                  <a:lnTo>
                    <a:pt x="1689" y="12"/>
                  </a:lnTo>
                  <a:lnTo>
                    <a:pt x="1703" y="13"/>
                  </a:lnTo>
                  <a:lnTo>
                    <a:pt x="1717" y="17"/>
                  </a:lnTo>
                  <a:lnTo>
                    <a:pt x="1731" y="19"/>
                  </a:lnTo>
                  <a:lnTo>
                    <a:pt x="1747" y="19"/>
                  </a:lnTo>
                  <a:lnTo>
                    <a:pt x="1763" y="19"/>
                  </a:lnTo>
                  <a:lnTo>
                    <a:pt x="1778" y="20"/>
                  </a:lnTo>
                  <a:lnTo>
                    <a:pt x="1794" y="20"/>
                  </a:lnTo>
                  <a:lnTo>
                    <a:pt x="1809" y="20"/>
                  </a:lnTo>
                  <a:lnTo>
                    <a:pt x="1825" y="20"/>
                  </a:lnTo>
                  <a:lnTo>
                    <a:pt x="1841" y="20"/>
                  </a:lnTo>
                  <a:lnTo>
                    <a:pt x="1855" y="20"/>
                  </a:lnTo>
                  <a:lnTo>
                    <a:pt x="1871" y="22"/>
                  </a:lnTo>
                  <a:lnTo>
                    <a:pt x="1886" y="22"/>
                  </a:lnTo>
                  <a:lnTo>
                    <a:pt x="1902" y="22"/>
                  </a:lnTo>
                  <a:lnTo>
                    <a:pt x="1918" y="22"/>
                  </a:lnTo>
                  <a:lnTo>
                    <a:pt x="1933" y="22"/>
                  </a:lnTo>
                  <a:lnTo>
                    <a:pt x="1948" y="22"/>
                  </a:lnTo>
                  <a:lnTo>
                    <a:pt x="1963" y="22"/>
                  </a:lnTo>
                  <a:lnTo>
                    <a:pt x="1979" y="22"/>
                  </a:lnTo>
                  <a:lnTo>
                    <a:pt x="1979" y="117"/>
                  </a:lnTo>
                  <a:lnTo>
                    <a:pt x="1979" y="213"/>
                  </a:lnTo>
                  <a:lnTo>
                    <a:pt x="1978" y="307"/>
                  </a:lnTo>
                  <a:lnTo>
                    <a:pt x="1978" y="404"/>
                  </a:lnTo>
                  <a:lnTo>
                    <a:pt x="1979" y="498"/>
                  </a:lnTo>
                  <a:lnTo>
                    <a:pt x="1980" y="591"/>
                  </a:lnTo>
                  <a:lnTo>
                    <a:pt x="1980" y="684"/>
                  </a:lnTo>
                  <a:lnTo>
                    <a:pt x="1981" y="776"/>
                  </a:lnTo>
                  <a:lnTo>
                    <a:pt x="1980" y="874"/>
                  </a:lnTo>
                  <a:lnTo>
                    <a:pt x="1980" y="971"/>
                  </a:lnTo>
                  <a:lnTo>
                    <a:pt x="1980" y="1069"/>
                  </a:lnTo>
                  <a:lnTo>
                    <a:pt x="1979" y="1165"/>
                  </a:lnTo>
                  <a:lnTo>
                    <a:pt x="1980" y="1259"/>
                  </a:lnTo>
                  <a:lnTo>
                    <a:pt x="1981" y="1354"/>
                  </a:lnTo>
                  <a:lnTo>
                    <a:pt x="1982" y="1448"/>
                  </a:lnTo>
                  <a:lnTo>
                    <a:pt x="1983" y="1541"/>
                  </a:lnTo>
                  <a:lnTo>
                    <a:pt x="1984" y="1636"/>
                  </a:lnTo>
                  <a:lnTo>
                    <a:pt x="1986" y="1730"/>
                  </a:lnTo>
                  <a:lnTo>
                    <a:pt x="1987" y="1825"/>
                  </a:lnTo>
                  <a:lnTo>
                    <a:pt x="1988" y="1919"/>
                  </a:lnTo>
                  <a:lnTo>
                    <a:pt x="1989" y="2010"/>
                  </a:lnTo>
                  <a:lnTo>
                    <a:pt x="1990" y="2103"/>
                  </a:lnTo>
                  <a:lnTo>
                    <a:pt x="1991" y="2194"/>
                  </a:lnTo>
                  <a:lnTo>
                    <a:pt x="1992" y="2287"/>
                  </a:lnTo>
                  <a:lnTo>
                    <a:pt x="1992" y="2383"/>
                  </a:lnTo>
                  <a:lnTo>
                    <a:pt x="1992" y="2479"/>
                  </a:lnTo>
                  <a:lnTo>
                    <a:pt x="1992" y="2576"/>
                  </a:lnTo>
                  <a:lnTo>
                    <a:pt x="1992" y="2672"/>
                  </a:lnTo>
                  <a:lnTo>
                    <a:pt x="1993" y="2766"/>
                  </a:lnTo>
                  <a:lnTo>
                    <a:pt x="1994" y="2861"/>
                  </a:lnTo>
                  <a:lnTo>
                    <a:pt x="1995" y="2955"/>
                  </a:lnTo>
                  <a:lnTo>
                    <a:pt x="1996" y="3050"/>
                  </a:lnTo>
                  <a:lnTo>
                    <a:pt x="1981" y="3050"/>
                  </a:lnTo>
                  <a:lnTo>
                    <a:pt x="1965" y="3050"/>
                  </a:lnTo>
                  <a:lnTo>
                    <a:pt x="1950" y="3050"/>
                  </a:lnTo>
                  <a:lnTo>
                    <a:pt x="1934" y="3052"/>
                  </a:lnTo>
                  <a:lnTo>
                    <a:pt x="1919" y="3052"/>
                  </a:lnTo>
                  <a:lnTo>
                    <a:pt x="1903" y="3052"/>
                  </a:lnTo>
                  <a:lnTo>
                    <a:pt x="1887" y="3052"/>
                  </a:lnTo>
                  <a:lnTo>
                    <a:pt x="1872" y="3052"/>
                  </a:lnTo>
                  <a:lnTo>
                    <a:pt x="1856" y="3052"/>
                  </a:lnTo>
                  <a:lnTo>
                    <a:pt x="1841" y="3052"/>
                  </a:lnTo>
                  <a:lnTo>
                    <a:pt x="1825" y="3052"/>
                  </a:lnTo>
                  <a:lnTo>
                    <a:pt x="1809" y="3052"/>
                  </a:lnTo>
                  <a:lnTo>
                    <a:pt x="1795" y="3053"/>
                  </a:lnTo>
                  <a:lnTo>
                    <a:pt x="1779" y="3053"/>
                  </a:lnTo>
                  <a:lnTo>
                    <a:pt x="1764" y="3053"/>
                  </a:lnTo>
                  <a:lnTo>
                    <a:pt x="1748" y="3053"/>
                  </a:lnTo>
                  <a:lnTo>
                    <a:pt x="1734" y="3053"/>
                  </a:lnTo>
                  <a:lnTo>
                    <a:pt x="1719" y="3053"/>
                  </a:lnTo>
                  <a:lnTo>
                    <a:pt x="1704" y="3053"/>
                  </a:lnTo>
                  <a:lnTo>
                    <a:pt x="1689" y="3053"/>
                  </a:lnTo>
                  <a:lnTo>
                    <a:pt x="1674" y="3053"/>
                  </a:lnTo>
                  <a:lnTo>
                    <a:pt x="1660" y="3053"/>
                  </a:lnTo>
                  <a:lnTo>
                    <a:pt x="1644" y="3055"/>
                  </a:lnTo>
                  <a:lnTo>
                    <a:pt x="1630" y="3055"/>
                  </a:lnTo>
                  <a:lnTo>
                    <a:pt x="1614" y="3055"/>
                  </a:lnTo>
                  <a:lnTo>
                    <a:pt x="1598" y="3055"/>
                  </a:lnTo>
                  <a:lnTo>
                    <a:pt x="1583" y="3055"/>
                  </a:lnTo>
                  <a:lnTo>
                    <a:pt x="1567" y="3055"/>
                  </a:lnTo>
                  <a:lnTo>
                    <a:pt x="1551" y="3057"/>
                  </a:lnTo>
                  <a:lnTo>
                    <a:pt x="1535" y="3057"/>
                  </a:lnTo>
                  <a:lnTo>
                    <a:pt x="1520" y="3057"/>
                  </a:lnTo>
                  <a:lnTo>
                    <a:pt x="1504" y="3057"/>
                  </a:lnTo>
                  <a:lnTo>
                    <a:pt x="1488" y="3057"/>
                  </a:lnTo>
                  <a:lnTo>
                    <a:pt x="1473" y="3059"/>
                  </a:lnTo>
                  <a:lnTo>
                    <a:pt x="1457" y="3059"/>
                  </a:lnTo>
                  <a:lnTo>
                    <a:pt x="1441" y="3059"/>
                  </a:lnTo>
                  <a:lnTo>
                    <a:pt x="1425" y="3060"/>
                  </a:lnTo>
                  <a:lnTo>
                    <a:pt x="1409" y="3060"/>
                  </a:lnTo>
                  <a:lnTo>
                    <a:pt x="1394" y="3060"/>
                  </a:lnTo>
                  <a:lnTo>
                    <a:pt x="1378" y="3060"/>
                  </a:lnTo>
                  <a:lnTo>
                    <a:pt x="1363" y="3062"/>
                  </a:lnTo>
                  <a:lnTo>
                    <a:pt x="1347" y="3062"/>
                  </a:lnTo>
                  <a:lnTo>
                    <a:pt x="1331" y="3062"/>
                  </a:lnTo>
                  <a:lnTo>
                    <a:pt x="1316" y="3062"/>
                  </a:lnTo>
                  <a:lnTo>
                    <a:pt x="1301" y="3062"/>
                  </a:lnTo>
                  <a:lnTo>
                    <a:pt x="1286" y="3064"/>
                  </a:lnTo>
                  <a:lnTo>
                    <a:pt x="1270" y="3064"/>
                  </a:lnTo>
                  <a:lnTo>
                    <a:pt x="1255" y="3064"/>
                  </a:lnTo>
                  <a:lnTo>
                    <a:pt x="1240" y="3064"/>
                  </a:lnTo>
                  <a:lnTo>
                    <a:pt x="1224" y="3064"/>
                  </a:lnTo>
                  <a:lnTo>
                    <a:pt x="1210" y="3064"/>
                  </a:lnTo>
                  <a:lnTo>
                    <a:pt x="1194" y="3064"/>
                  </a:lnTo>
                  <a:lnTo>
                    <a:pt x="1180" y="3064"/>
                  </a:lnTo>
                  <a:lnTo>
                    <a:pt x="1164" y="3064"/>
                  </a:lnTo>
                  <a:lnTo>
                    <a:pt x="1150" y="3064"/>
                  </a:lnTo>
                  <a:lnTo>
                    <a:pt x="1134" y="3064"/>
                  </a:lnTo>
                  <a:lnTo>
                    <a:pt x="1118" y="3064"/>
                  </a:lnTo>
                  <a:lnTo>
                    <a:pt x="1104" y="3064"/>
                  </a:lnTo>
                  <a:lnTo>
                    <a:pt x="1088" y="3064"/>
                  </a:lnTo>
                  <a:lnTo>
                    <a:pt x="1073" y="3064"/>
                  </a:lnTo>
                  <a:lnTo>
                    <a:pt x="1057" y="3064"/>
                  </a:lnTo>
                  <a:lnTo>
                    <a:pt x="1043" y="3064"/>
                  </a:lnTo>
                  <a:lnTo>
                    <a:pt x="1027" y="3064"/>
                  </a:lnTo>
                  <a:lnTo>
                    <a:pt x="1011" y="3064"/>
                  </a:lnTo>
                  <a:lnTo>
                    <a:pt x="997" y="3064"/>
                  </a:lnTo>
                  <a:lnTo>
                    <a:pt x="981" y="3064"/>
                  </a:lnTo>
                  <a:lnTo>
                    <a:pt x="967" y="3064"/>
                  </a:lnTo>
                  <a:lnTo>
                    <a:pt x="951" y="3064"/>
                  </a:lnTo>
                  <a:lnTo>
                    <a:pt x="937" y="3064"/>
                  </a:lnTo>
                  <a:lnTo>
                    <a:pt x="921" y="3064"/>
                  </a:lnTo>
                  <a:lnTo>
                    <a:pt x="906" y="3064"/>
                  </a:lnTo>
                  <a:lnTo>
                    <a:pt x="891" y="3064"/>
                  </a:lnTo>
                  <a:lnTo>
                    <a:pt x="875" y="3064"/>
                  </a:lnTo>
                  <a:lnTo>
                    <a:pt x="861" y="3064"/>
                  </a:lnTo>
                  <a:lnTo>
                    <a:pt x="845" y="3064"/>
                  </a:lnTo>
                  <a:lnTo>
                    <a:pt x="831" y="3064"/>
                  </a:lnTo>
                  <a:lnTo>
                    <a:pt x="815" y="3064"/>
                  </a:lnTo>
                  <a:lnTo>
                    <a:pt x="800" y="3064"/>
                  </a:lnTo>
                  <a:lnTo>
                    <a:pt x="785" y="3064"/>
                  </a:lnTo>
                  <a:lnTo>
                    <a:pt x="770" y="3064"/>
                  </a:lnTo>
                  <a:lnTo>
                    <a:pt x="755" y="3064"/>
                  </a:lnTo>
                  <a:lnTo>
                    <a:pt x="739" y="3064"/>
                  </a:lnTo>
                  <a:lnTo>
                    <a:pt x="724" y="3065"/>
                  </a:lnTo>
                  <a:lnTo>
                    <a:pt x="708" y="3065"/>
                  </a:lnTo>
                  <a:lnTo>
                    <a:pt x="692" y="3065"/>
                  </a:lnTo>
                  <a:lnTo>
                    <a:pt x="677" y="3065"/>
                  </a:lnTo>
                  <a:lnTo>
                    <a:pt x="661" y="3065"/>
                  </a:lnTo>
                  <a:lnTo>
                    <a:pt x="646" y="3065"/>
                  </a:lnTo>
                  <a:lnTo>
                    <a:pt x="630" y="3067"/>
                  </a:lnTo>
                  <a:lnTo>
                    <a:pt x="614" y="3067"/>
                  </a:lnTo>
                  <a:lnTo>
                    <a:pt x="599" y="3067"/>
                  </a:lnTo>
                  <a:lnTo>
                    <a:pt x="583" y="3067"/>
                  </a:lnTo>
                  <a:lnTo>
                    <a:pt x="569" y="3067"/>
                  </a:lnTo>
                  <a:lnTo>
                    <a:pt x="553" y="3069"/>
                  </a:lnTo>
                  <a:lnTo>
                    <a:pt x="538" y="3069"/>
                  </a:lnTo>
                  <a:lnTo>
                    <a:pt x="522" y="3069"/>
                  </a:lnTo>
                  <a:lnTo>
                    <a:pt x="506" y="3069"/>
                  </a:lnTo>
                  <a:lnTo>
                    <a:pt x="491" y="3069"/>
                  </a:lnTo>
                  <a:lnTo>
                    <a:pt x="475" y="3069"/>
                  </a:lnTo>
                  <a:lnTo>
                    <a:pt x="459" y="3069"/>
                  </a:lnTo>
                  <a:lnTo>
                    <a:pt x="443" y="3069"/>
                  </a:lnTo>
                  <a:lnTo>
                    <a:pt x="427" y="3069"/>
                  </a:lnTo>
                  <a:lnTo>
                    <a:pt x="412" y="3069"/>
                  </a:lnTo>
                  <a:lnTo>
                    <a:pt x="396" y="3069"/>
                  </a:lnTo>
                  <a:lnTo>
                    <a:pt x="381" y="3069"/>
                  </a:lnTo>
                  <a:lnTo>
                    <a:pt x="365" y="3069"/>
                  </a:lnTo>
                  <a:lnTo>
                    <a:pt x="349" y="3069"/>
                  </a:lnTo>
                  <a:lnTo>
                    <a:pt x="334" y="3069"/>
                  </a:lnTo>
                  <a:lnTo>
                    <a:pt x="318" y="3071"/>
                  </a:lnTo>
                  <a:lnTo>
                    <a:pt x="303" y="3071"/>
                  </a:lnTo>
                  <a:lnTo>
                    <a:pt x="287" y="3071"/>
                  </a:lnTo>
                  <a:lnTo>
                    <a:pt x="272" y="3071"/>
                  </a:lnTo>
                  <a:lnTo>
                    <a:pt x="256" y="3071"/>
                  </a:lnTo>
                  <a:lnTo>
                    <a:pt x="240" y="3072"/>
                  </a:lnTo>
                  <a:lnTo>
                    <a:pt x="225" y="3072"/>
                  </a:lnTo>
                  <a:lnTo>
                    <a:pt x="209" y="3074"/>
                  </a:lnTo>
                  <a:lnTo>
                    <a:pt x="194" y="3076"/>
                  </a:lnTo>
                  <a:lnTo>
                    <a:pt x="178" y="3076"/>
                  </a:lnTo>
                  <a:lnTo>
                    <a:pt x="162" y="3077"/>
                  </a:lnTo>
                  <a:lnTo>
                    <a:pt x="147" y="3077"/>
                  </a:lnTo>
                  <a:lnTo>
                    <a:pt x="132" y="3077"/>
                  </a:lnTo>
                  <a:lnTo>
                    <a:pt x="118" y="3077"/>
                  </a:lnTo>
                  <a:lnTo>
                    <a:pt x="103" y="3077"/>
                  </a:lnTo>
                  <a:lnTo>
                    <a:pt x="89" y="3077"/>
                  </a:lnTo>
                  <a:lnTo>
                    <a:pt x="74" y="3077"/>
                  </a:lnTo>
                  <a:lnTo>
                    <a:pt x="61" y="3077"/>
                  </a:lnTo>
                  <a:lnTo>
                    <a:pt x="46" y="3077"/>
                  </a:lnTo>
                  <a:lnTo>
                    <a:pt x="32" y="3077"/>
                  </a:lnTo>
                  <a:lnTo>
                    <a:pt x="33" y="2983"/>
                  </a:lnTo>
                  <a:lnTo>
                    <a:pt x="34" y="2888"/>
                  </a:lnTo>
                  <a:lnTo>
                    <a:pt x="35" y="2794"/>
                  </a:lnTo>
                  <a:lnTo>
                    <a:pt x="36" y="2701"/>
                  </a:lnTo>
                  <a:lnTo>
                    <a:pt x="36" y="2607"/>
                  </a:lnTo>
                  <a:lnTo>
                    <a:pt x="35" y="2510"/>
                  </a:lnTo>
                  <a:lnTo>
                    <a:pt x="35" y="2416"/>
                  </a:lnTo>
                  <a:lnTo>
                    <a:pt x="34" y="2321"/>
                  </a:lnTo>
                  <a:lnTo>
                    <a:pt x="34" y="2227"/>
                  </a:lnTo>
                  <a:lnTo>
                    <a:pt x="34" y="2132"/>
                  </a:lnTo>
                  <a:lnTo>
                    <a:pt x="33" y="2038"/>
                  </a:lnTo>
                  <a:lnTo>
                    <a:pt x="33" y="1943"/>
                  </a:lnTo>
                  <a:lnTo>
                    <a:pt x="32" y="1850"/>
                  </a:lnTo>
                  <a:lnTo>
                    <a:pt x="30" y="1758"/>
                  </a:lnTo>
                  <a:lnTo>
                    <a:pt x="28" y="1665"/>
                  </a:lnTo>
                  <a:lnTo>
                    <a:pt x="27" y="1572"/>
                  </a:lnTo>
                  <a:lnTo>
                    <a:pt x="26" y="1478"/>
                  </a:lnTo>
                  <a:lnTo>
                    <a:pt x="26" y="1385"/>
                  </a:lnTo>
                  <a:lnTo>
                    <a:pt x="26" y="1292"/>
                  </a:lnTo>
                  <a:lnTo>
                    <a:pt x="25" y="1201"/>
                  </a:lnTo>
                  <a:lnTo>
                    <a:pt x="23" y="1106"/>
                  </a:lnTo>
                  <a:lnTo>
                    <a:pt x="21" y="1012"/>
                  </a:lnTo>
                  <a:lnTo>
                    <a:pt x="18" y="917"/>
                  </a:lnTo>
                  <a:lnTo>
                    <a:pt x="16" y="825"/>
                  </a:lnTo>
                  <a:lnTo>
                    <a:pt x="12" y="728"/>
                  </a:lnTo>
                  <a:lnTo>
                    <a:pt x="9" y="634"/>
                  </a:lnTo>
                  <a:lnTo>
                    <a:pt x="6" y="538"/>
                  </a:lnTo>
                  <a:lnTo>
                    <a:pt x="1" y="441"/>
                  </a:lnTo>
                  <a:lnTo>
                    <a:pt x="1" y="345"/>
                  </a:lnTo>
                  <a:lnTo>
                    <a:pt x="1" y="249"/>
                  </a:lnTo>
                  <a:lnTo>
                    <a:pt x="0" y="154"/>
                  </a:lnTo>
                  <a:lnTo>
                    <a:pt x="0" y="58"/>
                  </a:lnTo>
                  <a:close/>
                </a:path>
              </a:pathLst>
            </a:custGeom>
            <a:solidFill>
              <a:srgbClr val="000023"/>
            </a:solidFill>
            <a:ln w="9525">
              <a:solidFill>
                <a:schemeClr val="accent4"/>
              </a:solidFill>
              <a:round/>
              <a:headEnd/>
              <a:tailEnd/>
            </a:ln>
          </p:spPr>
          <p:txBody>
            <a:bodyPr/>
            <a:lstStyle/>
            <a:p>
              <a:pPr>
                <a:defRPr/>
              </a:pPr>
              <a:endParaRPr lang="en-US" dirty="0"/>
            </a:p>
          </p:txBody>
        </p:sp>
        <p:sp>
          <p:nvSpPr>
            <p:cNvPr id="7" name="Freeform 7"/>
            <p:cNvSpPr>
              <a:spLocks/>
            </p:cNvSpPr>
            <p:nvPr/>
          </p:nvSpPr>
          <p:spPr bwMode="auto">
            <a:xfrm>
              <a:off x="3659" y="2546"/>
              <a:ext cx="1920" cy="1485"/>
            </a:xfrm>
            <a:custGeom>
              <a:avLst/>
              <a:gdLst/>
              <a:ahLst/>
              <a:cxnLst>
                <a:cxn ang="0">
                  <a:pos x="63" y="99"/>
                </a:cxn>
                <a:cxn ang="0">
                  <a:pos x="144" y="86"/>
                </a:cxn>
                <a:cxn ang="0">
                  <a:pos x="229" y="75"/>
                </a:cxn>
                <a:cxn ang="0">
                  <a:pos x="318" y="65"/>
                </a:cxn>
                <a:cxn ang="0">
                  <a:pos x="406" y="53"/>
                </a:cxn>
                <a:cxn ang="0">
                  <a:pos x="498" y="55"/>
                </a:cxn>
                <a:cxn ang="0">
                  <a:pos x="595" y="65"/>
                </a:cxn>
                <a:cxn ang="0">
                  <a:pos x="686" y="37"/>
                </a:cxn>
                <a:cxn ang="0">
                  <a:pos x="778" y="37"/>
                </a:cxn>
                <a:cxn ang="0">
                  <a:pos x="868" y="44"/>
                </a:cxn>
                <a:cxn ang="0">
                  <a:pos x="960" y="48"/>
                </a:cxn>
                <a:cxn ang="0">
                  <a:pos x="1050" y="39"/>
                </a:cxn>
                <a:cxn ang="0">
                  <a:pos x="1141" y="29"/>
                </a:cxn>
                <a:cxn ang="0">
                  <a:pos x="1231" y="20"/>
                </a:cxn>
                <a:cxn ang="0">
                  <a:pos x="1321" y="12"/>
                </a:cxn>
                <a:cxn ang="0">
                  <a:pos x="1413" y="1"/>
                </a:cxn>
                <a:cxn ang="0">
                  <a:pos x="1505" y="0"/>
                </a:cxn>
                <a:cxn ang="0">
                  <a:pos x="1588" y="15"/>
                </a:cxn>
                <a:cxn ang="0">
                  <a:pos x="1665" y="37"/>
                </a:cxn>
                <a:cxn ang="0">
                  <a:pos x="1754" y="41"/>
                </a:cxn>
                <a:cxn ang="0">
                  <a:pos x="1842" y="44"/>
                </a:cxn>
                <a:cxn ang="0">
                  <a:pos x="1886" y="318"/>
                </a:cxn>
                <a:cxn ang="0">
                  <a:pos x="1891" y="852"/>
                </a:cxn>
                <a:cxn ang="0">
                  <a:pos x="1893" y="1402"/>
                </a:cxn>
                <a:cxn ang="0">
                  <a:pos x="1906" y="1931"/>
                </a:cxn>
                <a:cxn ang="0">
                  <a:pos x="1913" y="2466"/>
                </a:cxn>
                <a:cxn ang="0">
                  <a:pos x="1905" y="2914"/>
                </a:cxn>
                <a:cxn ang="0">
                  <a:pos x="1817" y="2919"/>
                </a:cxn>
                <a:cxn ang="0">
                  <a:pos x="1729" y="2923"/>
                </a:cxn>
                <a:cxn ang="0">
                  <a:pos x="1645" y="2925"/>
                </a:cxn>
                <a:cxn ang="0">
                  <a:pos x="1561" y="2926"/>
                </a:cxn>
                <a:cxn ang="0">
                  <a:pos x="1469" y="2931"/>
                </a:cxn>
                <a:cxn ang="0">
                  <a:pos x="1378" y="2937"/>
                </a:cxn>
                <a:cxn ang="0">
                  <a:pos x="1289" y="2940"/>
                </a:cxn>
                <a:cxn ang="0">
                  <a:pos x="1201" y="2945"/>
                </a:cxn>
                <a:cxn ang="0">
                  <a:pos x="1116" y="2945"/>
                </a:cxn>
                <a:cxn ang="0">
                  <a:pos x="1030" y="2943"/>
                </a:cxn>
                <a:cxn ang="0">
                  <a:pos x="944" y="2943"/>
                </a:cxn>
                <a:cxn ang="0">
                  <a:pos x="860" y="2943"/>
                </a:cxn>
                <a:cxn ang="0">
                  <a:pos x="776" y="2943"/>
                </a:cxn>
                <a:cxn ang="0">
                  <a:pos x="687" y="2947"/>
                </a:cxn>
                <a:cxn ang="0">
                  <a:pos x="598" y="2950"/>
                </a:cxn>
                <a:cxn ang="0">
                  <a:pos x="510" y="2952"/>
                </a:cxn>
                <a:cxn ang="0">
                  <a:pos x="418" y="2954"/>
                </a:cxn>
                <a:cxn ang="0">
                  <a:pos x="328" y="2955"/>
                </a:cxn>
                <a:cxn ang="0">
                  <a:pos x="238" y="2961"/>
                </a:cxn>
                <a:cxn ang="0">
                  <a:pos x="149" y="2971"/>
                </a:cxn>
                <a:cxn ang="0">
                  <a:pos x="73" y="2969"/>
                </a:cxn>
                <a:cxn ang="0">
                  <a:pos x="69" y="2526"/>
                </a:cxn>
                <a:cxn ang="0">
                  <a:pos x="64" y="1986"/>
                </a:cxn>
                <a:cxn ang="0">
                  <a:pos x="52" y="1464"/>
                </a:cxn>
                <a:cxn ang="0">
                  <a:pos x="35" y="941"/>
                </a:cxn>
                <a:cxn ang="0">
                  <a:pos x="2" y="395"/>
                </a:cxn>
              </a:cxnLst>
              <a:rect l="0" t="0" r="r" b="b"/>
              <a:pathLst>
                <a:path w="1920" h="2971">
                  <a:moveTo>
                    <a:pt x="0" y="115"/>
                  </a:moveTo>
                  <a:lnTo>
                    <a:pt x="12" y="111"/>
                  </a:lnTo>
                  <a:lnTo>
                    <a:pt x="26" y="108"/>
                  </a:lnTo>
                  <a:lnTo>
                    <a:pt x="38" y="106"/>
                  </a:lnTo>
                  <a:lnTo>
                    <a:pt x="50" y="103"/>
                  </a:lnTo>
                  <a:lnTo>
                    <a:pt x="63" y="99"/>
                  </a:lnTo>
                  <a:lnTo>
                    <a:pt x="75" y="98"/>
                  </a:lnTo>
                  <a:lnTo>
                    <a:pt x="89" y="94"/>
                  </a:lnTo>
                  <a:lnTo>
                    <a:pt x="101" y="91"/>
                  </a:lnTo>
                  <a:lnTo>
                    <a:pt x="116" y="89"/>
                  </a:lnTo>
                  <a:lnTo>
                    <a:pt x="129" y="87"/>
                  </a:lnTo>
                  <a:lnTo>
                    <a:pt x="144" y="86"/>
                  </a:lnTo>
                  <a:lnTo>
                    <a:pt x="159" y="84"/>
                  </a:lnTo>
                  <a:lnTo>
                    <a:pt x="172" y="82"/>
                  </a:lnTo>
                  <a:lnTo>
                    <a:pt x="187" y="80"/>
                  </a:lnTo>
                  <a:lnTo>
                    <a:pt x="200" y="79"/>
                  </a:lnTo>
                  <a:lnTo>
                    <a:pt x="215" y="77"/>
                  </a:lnTo>
                  <a:lnTo>
                    <a:pt x="229" y="75"/>
                  </a:lnTo>
                  <a:lnTo>
                    <a:pt x="244" y="74"/>
                  </a:lnTo>
                  <a:lnTo>
                    <a:pt x="258" y="72"/>
                  </a:lnTo>
                  <a:lnTo>
                    <a:pt x="273" y="70"/>
                  </a:lnTo>
                  <a:lnTo>
                    <a:pt x="288" y="68"/>
                  </a:lnTo>
                  <a:lnTo>
                    <a:pt x="303" y="67"/>
                  </a:lnTo>
                  <a:lnTo>
                    <a:pt x="318" y="65"/>
                  </a:lnTo>
                  <a:lnTo>
                    <a:pt x="332" y="62"/>
                  </a:lnTo>
                  <a:lnTo>
                    <a:pt x="347" y="60"/>
                  </a:lnTo>
                  <a:lnTo>
                    <a:pt x="362" y="58"/>
                  </a:lnTo>
                  <a:lnTo>
                    <a:pt x="377" y="56"/>
                  </a:lnTo>
                  <a:lnTo>
                    <a:pt x="391" y="55"/>
                  </a:lnTo>
                  <a:lnTo>
                    <a:pt x="406" y="53"/>
                  </a:lnTo>
                  <a:lnTo>
                    <a:pt x="421" y="51"/>
                  </a:lnTo>
                  <a:lnTo>
                    <a:pt x="436" y="50"/>
                  </a:lnTo>
                  <a:lnTo>
                    <a:pt x="451" y="48"/>
                  </a:lnTo>
                  <a:lnTo>
                    <a:pt x="466" y="50"/>
                  </a:lnTo>
                  <a:lnTo>
                    <a:pt x="483" y="53"/>
                  </a:lnTo>
                  <a:lnTo>
                    <a:pt x="498" y="55"/>
                  </a:lnTo>
                  <a:lnTo>
                    <a:pt x="515" y="58"/>
                  </a:lnTo>
                  <a:lnTo>
                    <a:pt x="532" y="60"/>
                  </a:lnTo>
                  <a:lnTo>
                    <a:pt x="547" y="63"/>
                  </a:lnTo>
                  <a:lnTo>
                    <a:pt x="564" y="65"/>
                  </a:lnTo>
                  <a:lnTo>
                    <a:pt x="579" y="68"/>
                  </a:lnTo>
                  <a:lnTo>
                    <a:pt x="595" y="65"/>
                  </a:lnTo>
                  <a:lnTo>
                    <a:pt x="610" y="60"/>
                  </a:lnTo>
                  <a:lnTo>
                    <a:pt x="625" y="56"/>
                  </a:lnTo>
                  <a:lnTo>
                    <a:pt x="641" y="51"/>
                  </a:lnTo>
                  <a:lnTo>
                    <a:pt x="655" y="48"/>
                  </a:lnTo>
                  <a:lnTo>
                    <a:pt x="671" y="43"/>
                  </a:lnTo>
                  <a:lnTo>
                    <a:pt x="686" y="37"/>
                  </a:lnTo>
                  <a:lnTo>
                    <a:pt x="702" y="32"/>
                  </a:lnTo>
                  <a:lnTo>
                    <a:pt x="718" y="34"/>
                  </a:lnTo>
                  <a:lnTo>
                    <a:pt x="732" y="34"/>
                  </a:lnTo>
                  <a:lnTo>
                    <a:pt x="748" y="36"/>
                  </a:lnTo>
                  <a:lnTo>
                    <a:pt x="762" y="36"/>
                  </a:lnTo>
                  <a:lnTo>
                    <a:pt x="778" y="37"/>
                  </a:lnTo>
                  <a:lnTo>
                    <a:pt x="792" y="39"/>
                  </a:lnTo>
                  <a:lnTo>
                    <a:pt x="808" y="39"/>
                  </a:lnTo>
                  <a:lnTo>
                    <a:pt x="824" y="41"/>
                  </a:lnTo>
                  <a:lnTo>
                    <a:pt x="838" y="43"/>
                  </a:lnTo>
                  <a:lnTo>
                    <a:pt x="854" y="43"/>
                  </a:lnTo>
                  <a:lnTo>
                    <a:pt x="868" y="44"/>
                  </a:lnTo>
                  <a:lnTo>
                    <a:pt x="884" y="46"/>
                  </a:lnTo>
                  <a:lnTo>
                    <a:pt x="899" y="46"/>
                  </a:lnTo>
                  <a:lnTo>
                    <a:pt x="914" y="48"/>
                  </a:lnTo>
                  <a:lnTo>
                    <a:pt x="930" y="48"/>
                  </a:lnTo>
                  <a:lnTo>
                    <a:pt x="945" y="50"/>
                  </a:lnTo>
                  <a:lnTo>
                    <a:pt x="960" y="48"/>
                  </a:lnTo>
                  <a:lnTo>
                    <a:pt x="975" y="46"/>
                  </a:lnTo>
                  <a:lnTo>
                    <a:pt x="990" y="44"/>
                  </a:lnTo>
                  <a:lnTo>
                    <a:pt x="1005" y="43"/>
                  </a:lnTo>
                  <a:lnTo>
                    <a:pt x="1020" y="41"/>
                  </a:lnTo>
                  <a:lnTo>
                    <a:pt x="1036" y="39"/>
                  </a:lnTo>
                  <a:lnTo>
                    <a:pt x="1050" y="39"/>
                  </a:lnTo>
                  <a:lnTo>
                    <a:pt x="1066" y="37"/>
                  </a:lnTo>
                  <a:lnTo>
                    <a:pt x="1080" y="36"/>
                  </a:lnTo>
                  <a:lnTo>
                    <a:pt x="1096" y="34"/>
                  </a:lnTo>
                  <a:lnTo>
                    <a:pt x="1110" y="32"/>
                  </a:lnTo>
                  <a:lnTo>
                    <a:pt x="1126" y="31"/>
                  </a:lnTo>
                  <a:lnTo>
                    <a:pt x="1141" y="29"/>
                  </a:lnTo>
                  <a:lnTo>
                    <a:pt x="1155" y="29"/>
                  </a:lnTo>
                  <a:lnTo>
                    <a:pt x="1171" y="27"/>
                  </a:lnTo>
                  <a:lnTo>
                    <a:pt x="1185" y="25"/>
                  </a:lnTo>
                  <a:lnTo>
                    <a:pt x="1201" y="24"/>
                  </a:lnTo>
                  <a:lnTo>
                    <a:pt x="1215" y="22"/>
                  </a:lnTo>
                  <a:lnTo>
                    <a:pt x="1231" y="20"/>
                  </a:lnTo>
                  <a:lnTo>
                    <a:pt x="1245" y="19"/>
                  </a:lnTo>
                  <a:lnTo>
                    <a:pt x="1261" y="17"/>
                  </a:lnTo>
                  <a:lnTo>
                    <a:pt x="1277" y="15"/>
                  </a:lnTo>
                  <a:lnTo>
                    <a:pt x="1291" y="13"/>
                  </a:lnTo>
                  <a:lnTo>
                    <a:pt x="1307" y="12"/>
                  </a:lnTo>
                  <a:lnTo>
                    <a:pt x="1321" y="12"/>
                  </a:lnTo>
                  <a:lnTo>
                    <a:pt x="1337" y="10"/>
                  </a:lnTo>
                  <a:lnTo>
                    <a:pt x="1353" y="8"/>
                  </a:lnTo>
                  <a:lnTo>
                    <a:pt x="1367" y="7"/>
                  </a:lnTo>
                  <a:lnTo>
                    <a:pt x="1383" y="5"/>
                  </a:lnTo>
                  <a:lnTo>
                    <a:pt x="1397" y="3"/>
                  </a:lnTo>
                  <a:lnTo>
                    <a:pt x="1413" y="1"/>
                  </a:lnTo>
                  <a:lnTo>
                    <a:pt x="1427" y="0"/>
                  </a:lnTo>
                  <a:lnTo>
                    <a:pt x="1443" y="0"/>
                  </a:lnTo>
                  <a:lnTo>
                    <a:pt x="1459" y="0"/>
                  </a:lnTo>
                  <a:lnTo>
                    <a:pt x="1474" y="0"/>
                  </a:lnTo>
                  <a:lnTo>
                    <a:pt x="1490" y="0"/>
                  </a:lnTo>
                  <a:lnTo>
                    <a:pt x="1505" y="0"/>
                  </a:lnTo>
                  <a:lnTo>
                    <a:pt x="1521" y="0"/>
                  </a:lnTo>
                  <a:lnTo>
                    <a:pt x="1536" y="1"/>
                  </a:lnTo>
                  <a:lnTo>
                    <a:pt x="1552" y="1"/>
                  </a:lnTo>
                  <a:lnTo>
                    <a:pt x="1564" y="7"/>
                  </a:lnTo>
                  <a:lnTo>
                    <a:pt x="1576" y="10"/>
                  </a:lnTo>
                  <a:lnTo>
                    <a:pt x="1588" y="15"/>
                  </a:lnTo>
                  <a:lnTo>
                    <a:pt x="1601" y="19"/>
                  </a:lnTo>
                  <a:lnTo>
                    <a:pt x="1613" y="24"/>
                  </a:lnTo>
                  <a:lnTo>
                    <a:pt x="1626" y="29"/>
                  </a:lnTo>
                  <a:lnTo>
                    <a:pt x="1638" y="32"/>
                  </a:lnTo>
                  <a:lnTo>
                    <a:pt x="1651" y="37"/>
                  </a:lnTo>
                  <a:lnTo>
                    <a:pt x="1665" y="37"/>
                  </a:lnTo>
                  <a:lnTo>
                    <a:pt x="1680" y="39"/>
                  </a:lnTo>
                  <a:lnTo>
                    <a:pt x="1694" y="39"/>
                  </a:lnTo>
                  <a:lnTo>
                    <a:pt x="1709" y="39"/>
                  </a:lnTo>
                  <a:lnTo>
                    <a:pt x="1725" y="41"/>
                  </a:lnTo>
                  <a:lnTo>
                    <a:pt x="1739" y="41"/>
                  </a:lnTo>
                  <a:lnTo>
                    <a:pt x="1754" y="41"/>
                  </a:lnTo>
                  <a:lnTo>
                    <a:pt x="1768" y="41"/>
                  </a:lnTo>
                  <a:lnTo>
                    <a:pt x="1783" y="43"/>
                  </a:lnTo>
                  <a:lnTo>
                    <a:pt x="1798" y="43"/>
                  </a:lnTo>
                  <a:lnTo>
                    <a:pt x="1813" y="43"/>
                  </a:lnTo>
                  <a:lnTo>
                    <a:pt x="1827" y="44"/>
                  </a:lnTo>
                  <a:lnTo>
                    <a:pt x="1842" y="44"/>
                  </a:lnTo>
                  <a:lnTo>
                    <a:pt x="1858" y="44"/>
                  </a:lnTo>
                  <a:lnTo>
                    <a:pt x="1872" y="46"/>
                  </a:lnTo>
                  <a:lnTo>
                    <a:pt x="1887" y="46"/>
                  </a:lnTo>
                  <a:lnTo>
                    <a:pt x="1886" y="137"/>
                  </a:lnTo>
                  <a:lnTo>
                    <a:pt x="1886" y="227"/>
                  </a:lnTo>
                  <a:lnTo>
                    <a:pt x="1886" y="318"/>
                  </a:lnTo>
                  <a:lnTo>
                    <a:pt x="1885" y="409"/>
                  </a:lnTo>
                  <a:lnTo>
                    <a:pt x="1887" y="496"/>
                  </a:lnTo>
                  <a:lnTo>
                    <a:pt x="1889" y="584"/>
                  </a:lnTo>
                  <a:lnTo>
                    <a:pt x="1890" y="672"/>
                  </a:lnTo>
                  <a:lnTo>
                    <a:pt x="1892" y="758"/>
                  </a:lnTo>
                  <a:lnTo>
                    <a:pt x="1891" y="852"/>
                  </a:lnTo>
                  <a:lnTo>
                    <a:pt x="1890" y="948"/>
                  </a:lnTo>
                  <a:lnTo>
                    <a:pt x="1888" y="1043"/>
                  </a:lnTo>
                  <a:lnTo>
                    <a:pt x="1887" y="1137"/>
                  </a:lnTo>
                  <a:lnTo>
                    <a:pt x="1889" y="1225"/>
                  </a:lnTo>
                  <a:lnTo>
                    <a:pt x="1891" y="1313"/>
                  </a:lnTo>
                  <a:lnTo>
                    <a:pt x="1893" y="1402"/>
                  </a:lnTo>
                  <a:lnTo>
                    <a:pt x="1895" y="1490"/>
                  </a:lnTo>
                  <a:lnTo>
                    <a:pt x="1897" y="1579"/>
                  </a:lnTo>
                  <a:lnTo>
                    <a:pt x="1900" y="1668"/>
                  </a:lnTo>
                  <a:lnTo>
                    <a:pt x="1902" y="1758"/>
                  </a:lnTo>
                  <a:lnTo>
                    <a:pt x="1904" y="1847"/>
                  </a:lnTo>
                  <a:lnTo>
                    <a:pt x="1906" y="1931"/>
                  </a:lnTo>
                  <a:lnTo>
                    <a:pt x="1909" y="2015"/>
                  </a:lnTo>
                  <a:lnTo>
                    <a:pt x="1912" y="2101"/>
                  </a:lnTo>
                  <a:lnTo>
                    <a:pt x="1914" y="2186"/>
                  </a:lnTo>
                  <a:lnTo>
                    <a:pt x="1913" y="2278"/>
                  </a:lnTo>
                  <a:lnTo>
                    <a:pt x="1913" y="2371"/>
                  </a:lnTo>
                  <a:lnTo>
                    <a:pt x="1913" y="2466"/>
                  </a:lnTo>
                  <a:lnTo>
                    <a:pt x="1912" y="2558"/>
                  </a:lnTo>
                  <a:lnTo>
                    <a:pt x="1914" y="2648"/>
                  </a:lnTo>
                  <a:lnTo>
                    <a:pt x="1916" y="2735"/>
                  </a:lnTo>
                  <a:lnTo>
                    <a:pt x="1918" y="2825"/>
                  </a:lnTo>
                  <a:lnTo>
                    <a:pt x="1920" y="2914"/>
                  </a:lnTo>
                  <a:lnTo>
                    <a:pt x="1905" y="2914"/>
                  </a:lnTo>
                  <a:lnTo>
                    <a:pt x="1891" y="2916"/>
                  </a:lnTo>
                  <a:lnTo>
                    <a:pt x="1876" y="2916"/>
                  </a:lnTo>
                  <a:lnTo>
                    <a:pt x="1862" y="2916"/>
                  </a:lnTo>
                  <a:lnTo>
                    <a:pt x="1846" y="2918"/>
                  </a:lnTo>
                  <a:lnTo>
                    <a:pt x="1832" y="2918"/>
                  </a:lnTo>
                  <a:lnTo>
                    <a:pt x="1817" y="2919"/>
                  </a:lnTo>
                  <a:lnTo>
                    <a:pt x="1802" y="2919"/>
                  </a:lnTo>
                  <a:lnTo>
                    <a:pt x="1788" y="2919"/>
                  </a:lnTo>
                  <a:lnTo>
                    <a:pt x="1773" y="2921"/>
                  </a:lnTo>
                  <a:lnTo>
                    <a:pt x="1759" y="2921"/>
                  </a:lnTo>
                  <a:lnTo>
                    <a:pt x="1743" y="2921"/>
                  </a:lnTo>
                  <a:lnTo>
                    <a:pt x="1729" y="2923"/>
                  </a:lnTo>
                  <a:lnTo>
                    <a:pt x="1714" y="2923"/>
                  </a:lnTo>
                  <a:lnTo>
                    <a:pt x="1700" y="2925"/>
                  </a:lnTo>
                  <a:lnTo>
                    <a:pt x="1685" y="2925"/>
                  </a:lnTo>
                  <a:lnTo>
                    <a:pt x="1672" y="2925"/>
                  </a:lnTo>
                  <a:lnTo>
                    <a:pt x="1658" y="2925"/>
                  </a:lnTo>
                  <a:lnTo>
                    <a:pt x="1645" y="2925"/>
                  </a:lnTo>
                  <a:lnTo>
                    <a:pt x="1631" y="2925"/>
                  </a:lnTo>
                  <a:lnTo>
                    <a:pt x="1617" y="2925"/>
                  </a:lnTo>
                  <a:lnTo>
                    <a:pt x="1604" y="2925"/>
                  </a:lnTo>
                  <a:lnTo>
                    <a:pt x="1590" y="2925"/>
                  </a:lnTo>
                  <a:lnTo>
                    <a:pt x="1577" y="2925"/>
                  </a:lnTo>
                  <a:lnTo>
                    <a:pt x="1561" y="2926"/>
                  </a:lnTo>
                  <a:lnTo>
                    <a:pt x="1546" y="2926"/>
                  </a:lnTo>
                  <a:lnTo>
                    <a:pt x="1530" y="2928"/>
                  </a:lnTo>
                  <a:lnTo>
                    <a:pt x="1515" y="2928"/>
                  </a:lnTo>
                  <a:lnTo>
                    <a:pt x="1499" y="2930"/>
                  </a:lnTo>
                  <a:lnTo>
                    <a:pt x="1483" y="2930"/>
                  </a:lnTo>
                  <a:lnTo>
                    <a:pt x="1469" y="2931"/>
                  </a:lnTo>
                  <a:lnTo>
                    <a:pt x="1453" y="2931"/>
                  </a:lnTo>
                  <a:lnTo>
                    <a:pt x="1439" y="2933"/>
                  </a:lnTo>
                  <a:lnTo>
                    <a:pt x="1423" y="2933"/>
                  </a:lnTo>
                  <a:lnTo>
                    <a:pt x="1409" y="2935"/>
                  </a:lnTo>
                  <a:lnTo>
                    <a:pt x="1394" y="2935"/>
                  </a:lnTo>
                  <a:lnTo>
                    <a:pt x="1378" y="2937"/>
                  </a:lnTo>
                  <a:lnTo>
                    <a:pt x="1364" y="2937"/>
                  </a:lnTo>
                  <a:lnTo>
                    <a:pt x="1349" y="2938"/>
                  </a:lnTo>
                  <a:lnTo>
                    <a:pt x="1334" y="2938"/>
                  </a:lnTo>
                  <a:lnTo>
                    <a:pt x="1319" y="2938"/>
                  </a:lnTo>
                  <a:lnTo>
                    <a:pt x="1305" y="2940"/>
                  </a:lnTo>
                  <a:lnTo>
                    <a:pt x="1289" y="2940"/>
                  </a:lnTo>
                  <a:lnTo>
                    <a:pt x="1275" y="2942"/>
                  </a:lnTo>
                  <a:lnTo>
                    <a:pt x="1259" y="2942"/>
                  </a:lnTo>
                  <a:lnTo>
                    <a:pt x="1244" y="2943"/>
                  </a:lnTo>
                  <a:lnTo>
                    <a:pt x="1229" y="2943"/>
                  </a:lnTo>
                  <a:lnTo>
                    <a:pt x="1214" y="2945"/>
                  </a:lnTo>
                  <a:lnTo>
                    <a:pt x="1201" y="2945"/>
                  </a:lnTo>
                  <a:lnTo>
                    <a:pt x="1186" y="2945"/>
                  </a:lnTo>
                  <a:lnTo>
                    <a:pt x="1173" y="2945"/>
                  </a:lnTo>
                  <a:lnTo>
                    <a:pt x="1158" y="2945"/>
                  </a:lnTo>
                  <a:lnTo>
                    <a:pt x="1145" y="2945"/>
                  </a:lnTo>
                  <a:lnTo>
                    <a:pt x="1130" y="2945"/>
                  </a:lnTo>
                  <a:lnTo>
                    <a:pt x="1116" y="2945"/>
                  </a:lnTo>
                  <a:lnTo>
                    <a:pt x="1102" y="2943"/>
                  </a:lnTo>
                  <a:lnTo>
                    <a:pt x="1088" y="2943"/>
                  </a:lnTo>
                  <a:lnTo>
                    <a:pt x="1073" y="2943"/>
                  </a:lnTo>
                  <a:lnTo>
                    <a:pt x="1058" y="2943"/>
                  </a:lnTo>
                  <a:lnTo>
                    <a:pt x="1044" y="2943"/>
                  </a:lnTo>
                  <a:lnTo>
                    <a:pt x="1030" y="2943"/>
                  </a:lnTo>
                  <a:lnTo>
                    <a:pt x="1016" y="2943"/>
                  </a:lnTo>
                  <a:lnTo>
                    <a:pt x="1001" y="2943"/>
                  </a:lnTo>
                  <a:lnTo>
                    <a:pt x="987" y="2943"/>
                  </a:lnTo>
                  <a:lnTo>
                    <a:pt x="972" y="2943"/>
                  </a:lnTo>
                  <a:lnTo>
                    <a:pt x="959" y="2943"/>
                  </a:lnTo>
                  <a:lnTo>
                    <a:pt x="944" y="2943"/>
                  </a:lnTo>
                  <a:lnTo>
                    <a:pt x="931" y="2943"/>
                  </a:lnTo>
                  <a:lnTo>
                    <a:pt x="916" y="2943"/>
                  </a:lnTo>
                  <a:lnTo>
                    <a:pt x="903" y="2943"/>
                  </a:lnTo>
                  <a:lnTo>
                    <a:pt x="888" y="2943"/>
                  </a:lnTo>
                  <a:lnTo>
                    <a:pt x="875" y="2943"/>
                  </a:lnTo>
                  <a:lnTo>
                    <a:pt x="860" y="2943"/>
                  </a:lnTo>
                  <a:lnTo>
                    <a:pt x="846" y="2943"/>
                  </a:lnTo>
                  <a:lnTo>
                    <a:pt x="832" y="2943"/>
                  </a:lnTo>
                  <a:lnTo>
                    <a:pt x="818" y="2943"/>
                  </a:lnTo>
                  <a:lnTo>
                    <a:pt x="804" y="2943"/>
                  </a:lnTo>
                  <a:lnTo>
                    <a:pt x="789" y="2943"/>
                  </a:lnTo>
                  <a:lnTo>
                    <a:pt x="776" y="2943"/>
                  </a:lnTo>
                  <a:lnTo>
                    <a:pt x="761" y="2943"/>
                  </a:lnTo>
                  <a:lnTo>
                    <a:pt x="747" y="2943"/>
                  </a:lnTo>
                  <a:lnTo>
                    <a:pt x="732" y="2945"/>
                  </a:lnTo>
                  <a:lnTo>
                    <a:pt x="717" y="2945"/>
                  </a:lnTo>
                  <a:lnTo>
                    <a:pt x="702" y="2945"/>
                  </a:lnTo>
                  <a:lnTo>
                    <a:pt x="687" y="2947"/>
                  </a:lnTo>
                  <a:lnTo>
                    <a:pt x="673" y="2947"/>
                  </a:lnTo>
                  <a:lnTo>
                    <a:pt x="657" y="2949"/>
                  </a:lnTo>
                  <a:lnTo>
                    <a:pt x="643" y="2949"/>
                  </a:lnTo>
                  <a:lnTo>
                    <a:pt x="628" y="2949"/>
                  </a:lnTo>
                  <a:lnTo>
                    <a:pt x="614" y="2950"/>
                  </a:lnTo>
                  <a:lnTo>
                    <a:pt x="598" y="2950"/>
                  </a:lnTo>
                  <a:lnTo>
                    <a:pt x="584" y="2950"/>
                  </a:lnTo>
                  <a:lnTo>
                    <a:pt x="569" y="2950"/>
                  </a:lnTo>
                  <a:lnTo>
                    <a:pt x="554" y="2952"/>
                  </a:lnTo>
                  <a:lnTo>
                    <a:pt x="539" y="2952"/>
                  </a:lnTo>
                  <a:lnTo>
                    <a:pt x="524" y="2952"/>
                  </a:lnTo>
                  <a:lnTo>
                    <a:pt x="510" y="2952"/>
                  </a:lnTo>
                  <a:lnTo>
                    <a:pt x="494" y="2952"/>
                  </a:lnTo>
                  <a:lnTo>
                    <a:pt x="480" y="2954"/>
                  </a:lnTo>
                  <a:lnTo>
                    <a:pt x="464" y="2954"/>
                  </a:lnTo>
                  <a:lnTo>
                    <a:pt x="450" y="2954"/>
                  </a:lnTo>
                  <a:lnTo>
                    <a:pt x="434" y="2954"/>
                  </a:lnTo>
                  <a:lnTo>
                    <a:pt x="418" y="2954"/>
                  </a:lnTo>
                  <a:lnTo>
                    <a:pt x="404" y="2954"/>
                  </a:lnTo>
                  <a:lnTo>
                    <a:pt x="388" y="2955"/>
                  </a:lnTo>
                  <a:lnTo>
                    <a:pt x="374" y="2955"/>
                  </a:lnTo>
                  <a:lnTo>
                    <a:pt x="358" y="2955"/>
                  </a:lnTo>
                  <a:lnTo>
                    <a:pt x="342" y="2955"/>
                  </a:lnTo>
                  <a:lnTo>
                    <a:pt x="328" y="2955"/>
                  </a:lnTo>
                  <a:lnTo>
                    <a:pt x="312" y="2955"/>
                  </a:lnTo>
                  <a:lnTo>
                    <a:pt x="298" y="2955"/>
                  </a:lnTo>
                  <a:lnTo>
                    <a:pt x="282" y="2955"/>
                  </a:lnTo>
                  <a:lnTo>
                    <a:pt x="268" y="2957"/>
                  </a:lnTo>
                  <a:lnTo>
                    <a:pt x="252" y="2959"/>
                  </a:lnTo>
                  <a:lnTo>
                    <a:pt x="238" y="2961"/>
                  </a:lnTo>
                  <a:lnTo>
                    <a:pt x="222" y="2962"/>
                  </a:lnTo>
                  <a:lnTo>
                    <a:pt x="207" y="2964"/>
                  </a:lnTo>
                  <a:lnTo>
                    <a:pt x="192" y="2967"/>
                  </a:lnTo>
                  <a:lnTo>
                    <a:pt x="177" y="2969"/>
                  </a:lnTo>
                  <a:lnTo>
                    <a:pt x="162" y="2971"/>
                  </a:lnTo>
                  <a:lnTo>
                    <a:pt x="149" y="2971"/>
                  </a:lnTo>
                  <a:lnTo>
                    <a:pt x="137" y="2969"/>
                  </a:lnTo>
                  <a:lnTo>
                    <a:pt x="124" y="2969"/>
                  </a:lnTo>
                  <a:lnTo>
                    <a:pt x="112" y="2969"/>
                  </a:lnTo>
                  <a:lnTo>
                    <a:pt x="99" y="2969"/>
                  </a:lnTo>
                  <a:lnTo>
                    <a:pt x="87" y="2969"/>
                  </a:lnTo>
                  <a:lnTo>
                    <a:pt x="73" y="2969"/>
                  </a:lnTo>
                  <a:lnTo>
                    <a:pt x="61" y="2969"/>
                  </a:lnTo>
                  <a:lnTo>
                    <a:pt x="63" y="2880"/>
                  </a:lnTo>
                  <a:lnTo>
                    <a:pt x="66" y="2792"/>
                  </a:lnTo>
                  <a:lnTo>
                    <a:pt x="68" y="2705"/>
                  </a:lnTo>
                  <a:lnTo>
                    <a:pt x="70" y="2615"/>
                  </a:lnTo>
                  <a:lnTo>
                    <a:pt x="69" y="2526"/>
                  </a:lnTo>
                  <a:lnTo>
                    <a:pt x="69" y="2436"/>
                  </a:lnTo>
                  <a:lnTo>
                    <a:pt x="68" y="2347"/>
                  </a:lnTo>
                  <a:lnTo>
                    <a:pt x="67" y="2258"/>
                  </a:lnTo>
                  <a:lnTo>
                    <a:pt x="66" y="2167"/>
                  </a:lnTo>
                  <a:lnTo>
                    <a:pt x="65" y="2077"/>
                  </a:lnTo>
                  <a:lnTo>
                    <a:pt x="64" y="1986"/>
                  </a:lnTo>
                  <a:lnTo>
                    <a:pt x="63" y="1897"/>
                  </a:lnTo>
                  <a:lnTo>
                    <a:pt x="61" y="1809"/>
                  </a:lnTo>
                  <a:lnTo>
                    <a:pt x="58" y="1723"/>
                  </a:lnTo>
                  <a:lnTo>
                    <a:pt x="56" y="1636"/>
                  </a:lnTo>
                  <a:lnTo>
                    <a:pt x="53" y="1550"/>
                  </a:lnTo>
                  <a:lnTo>
                    <a:pt x="52" y="1464"/>
                  </a:lnTo>
                  <a:lnTo>
                    <a:pt x="50" y="1378"/>
                  </a:lnTo>
                  <a:lnTo>
                    <a:pt x="49" y="1292"/>
                  </a:lnTo>
                  <a:lnTo>
                    <a:pt x="48" y="1206"/>
                  </a:lnTo>
                  <a:lnTo>
                    <a:pt x="44" y="1117"/>
                  </a:lnTo>
                  <a:lnTo>
                    <a:pt x="40" y="1029"/>
                  </a:lnTo>
                  <a:lnTo>
                    <a:pt x="35" y="941"/>
                  </a:lnTo>
                  <a:lnTo>
                    <a:pt x="31" y="852"/>
                  </a:lnTo>
                  <a:lnTo>
                    <a:pt x="23" y="761"/>
                  </a:lnTo>
                  <a:lnTo>
                    <a:pt x="17" y="670"/>
                  </a:lnTo>
                  <a:lnTo>
                    <a:pt x="10" y="579"/>
                  </a:lnTo>
                  <a:lnTo>
                    <a:pt x="3" y="488"/>
                  </a:lnTo>
                  <a:lnTo>
                    <a:pt x="2" y="395"/>
                  </a:lnTo>
                  <a:lnTo>
                    <a:pt x="2" y="300"/>
                  </a:lnTo>
                  <a:lnTo>
                    <a:pt x="1" y="208"/>
                  </a:lnTo>
                  <a:lnTo>
                    <a:pt x="0" y="115"/>
                  </a:lnTo>
                  <a:close/>
                </a:path>
              </a:pathLst>
            </a:custGeom>
            <a:solidFill>
              <a:srgbClr val="000021"/>
            </a:solidFill>
            <a:ln w="9525">
              <a:solidFill>
                <a:schemeClr val="accent4"/>
              </a:solidFill>
              <a:round/>
              <a:headEnd/>
              <a:tailEnd/>
            </a:ln>
          </p:spPr>
          <p:txBody>
            <a:bodyPr/>
            <a:lstStyle/>
            <a:p>
              <a:pPr>
                <a:defRPr/>
              </a:pPr>
              <a:endParaRPr lang="en-US" dirty="0"/>
            </a:p>
          </p:txBody>
        </p:sp>
        <p:sp>
          <p:nvSpPr>
            <p:cNvPr id="8" name="Freeform 8"/>
            <p:cNvSpPr>
              <a:spLocks/>
            </p:cNvSpPr>
            <p:nvPr/>
          </p:nvSpPr>
          <p:spPr bwMode="auto">
            <a:xfrm>
              <a:off x="3692" y="2546"/>
              <a:ext cx="1846" cy="1432"/>
            </a:xfrm>
            <a:custGeom>
              <a:avLst/>
              <a:gdLst/>
              <a:ahLst/>
              <a:cxnLst>
                <a:cxn ang="0">
                  <a:pos x="55" y="151"/>
                </a:cxn>
                <a:cxn ang="0">
                  <a:pos x="127" y="129"/>
                </a:cxn>
                <a:cxn ang="0">
                  <a:pos x="207" y="113"/>
                </a:cxn>
                <a:cxn ang="0">
                  <a:pos x="291" y="96"/>
                </a:cxn>
                <a:cxn ang="0">
                  <a:pos x="375" y="79"/>
                </a:cxn>
                <a:cxn ang="0">
                  <a:pos x="464" y="82"/>
                </a:cxn>
                <a:cxn ang="0">
                  <a:pos x="561" y="98"/>
                </a:cxn>
                <a:cxn ang="0">
                  <a:pos x="649" y="56"/>
                </a:cxn>
                <a:cxn ang="0">
                  <a:pos x="739" y="56"/>
                </a:cxn>
                <a:cxn ang="0">
                  <a:pos x="826" y="65"/>
                </a:cxn>
                <a:cxn ang="0">
                  <a:pos x="914" y="70"/>
                </a:cxn>
                <a:cxn ang="0">
                  <a:pos x="1003" y="58"/>
                </a:cxn>
                <a:cxn ang="0">
                  <a:pos x="1090" y="44"/>
                </a:cxn>
                <a:cxn ang="0">
                  <a:pos x="1177" y="31"/>
                </a:cxn>
                <a:cxn ang="0">
                  <a:pos x="1264" y="17"/>
                </a:cxn>
                <a:cxn ang="0">
                  <a:pos x="1352" y="1"/>
                </a:cxn>
                <a:cxn ang="0">
                  <a:pos x="1442" y="1"/>
                </a:cxn>
                <a:cxn ang="0">
                  <a:pos x="1519" y="22"/>
                </a:cxn>
                <a:cxn ang="0">
                  <a:pos x="1584" y="58"/>
                </a:cxn>
                <a:cxn ang="0">
                  <a:pos x="1669" y="62"/>
                </a:cxn>
                <a:cxn ang="0">
                  <a:pos x="1753" y="65"/>
                </a:cxn>
                <a:cxn ang="0">
                  <a:pos x="1792" y="330"/>
                </a:cxn>
                <a:cxn ang="0">
                  <a:pos x="1800" y="831"/>
                </a:cxn>
                <a:cxn ang="0">
                  <a:pos x="1805" y="1357"/>
                </a:cxn>
                <a:cxn ang="0">
                  <a:pos x="1826" y="1852"/>
                </a:cxn>
                <a:cxn ang="0">
                  <a:pos x="1835" y="2354"/>
                </a:cxn>
                <a:cxn ang="0">
                  <a:pos x="1832" y="2782"/>
                </a:cxn>
                <a:cxn ang="0">
                  <a:pos x="1748" y="2785"/>
                </a:cxn>
                <a:cxn ang="0">
                  <a:pos x="1663" y="2790"/>
                </a:cxn>
                <a:cxn ang="0">
                  <a:pos x="1584" y="2792"/>
                </a:cxn>
                <a:cxn ang="0">
                  <a:pos x="1510" y="2796"/>
                </a:cxn>
                <a:cxn ang="0">
                  <a:pos x="1420" y="2802"/>
                </a:cxn>
                <a:cxn ang="0">
                  <a:pos x="1333" y="2811"/>
                </a:cxn>
                <a:cxn ang="0">
                  <a:pos x="1248" y="2818"/>
                </a:cxn>
                <a:cxn ang="0">
                  <a:pos x="1163" y="2825"/>
                </a:cxn>
                <a:cxn ang="0">
                  <a:pos x="1084" y="2823"/>
                </a:cxn>
                <a:cxn ang="0">
                  <a:pos x="1003" y="2821"/>
                </a:cxn>
                <a:cxn ang="0">
                  <a:pos x="924" y="2821"/>
                </a:cxn>
                <a:cxn ang="0">
                  <a:pos x="846" y="2821"/>
                </a:cxn>
                <a:cxn ang="0">
                  <a:pos x="768" y="2821"/>
                </a:cxn>
                <a:cxn ang="0">
                  <a:pos x="684" y="2827"/>
                </a:cxn>
                <a:cxn ang="0">
                  <a:pos x="598" y="2832"/>
                </a:cxn>
                <a:cxn ang="0">
                  <a:pos x="513" y="2835"/>
                </a:cxn>
                <a:cxn ang="0">
                  <a:pos x="426" y="2837"/>
                </a:cxn>
                <a:cxn ang="0">
                  <a:pos x="340" y="2839"/>
                </a:cxn>
                <a:cxn ang="0">
                  <a:pos x="251" y="2851"/>
                </a:cxn>
                <a:cxn ang="0">
                  <a:pos x="168" y="2864"/>
                </a:cxn>
                <a:cxn ang="0">
                  <a:pos x="104" y="2861"/>
                </a:cxn>
                <a:cxn ang="0">
                  <a:pos x="106" y="2445"/>
                </a:cxn>
                <a:cxn ang="0">
                  <a:pos x="98" y="1935"/>
                </a:cxn>
                <a:cxn ang="0">
                  <a:pos x="80" y="1450"/>
                </a:cxn>
                <a:cxn ang="0">
                  <a:pos x="54" y="964"/>
                </a:cxn>
                <a:cxn ang="0">
                  <a:pos x="21" y="663"/>
                </a:cxn>
                <a:cxn ang="0">
                  <a:pos x="1" y="263"/>
                </a:cxn>
              </a:cxnLst>
              <a:rect l="0" t="0" r="r" b="b"/>
              <a:pathLst>
                <a:path w="1846" h="2864">
                  <a:moveTo>
                    <a:pt x="0" y="173"/>
                  </a:moveTo>
                  <a:lnTo>
                    <a:pt x="11" y="168"/>
                  </a:lnTo>
                  <a:lnTo>
                    <a:pt x="22" y="165"/>
                  </a:lnTo>
                  <a:lnTo>
                    <a:pt x="33" y="159"/>
                  </a:lnTo>
                  <a:lnTo>
                    <a:pt x="43" y="154"/>
                  </a:lnTo>
                  <a:lnTo>
                    <a:pt x="55" y="151"/>
                  </a:lnTo>
                  <a:lnTo>
                    <a:pt x="65" y="146"/>
                  </a:lnTo>
                  <a:lnTo>
                    <a:pt x="77" y="142"/>
                  </a:lnTo>
                  <a:lnTo>
                    <a:pt x="88" y="137"/>
                  </a:lnTo>
                  <a:lnTo>
                    <a:pt x="101" y="134"/>
                  </a:lnTo>
                  <a:lnTo>
                    <a:pt x="114" y="132"/>
                  </a:lnTo>
                  <a:lnTo>
                    <a:pt x="127" y="129"/>
                  </a:lnTo>
                  <a:lnTo>
                    <a:pt x="140" y="127"/>
                  </a:lnTo>
                  <a:lnTo>
                    <a:pt x="154" y="123"/>
                  </a:lnTo>
                  <a:lnTo>
                    <a:pt x="167" y="122"/>
                  </a:lnTo>
                  <a:lnTo>
                    <a:pt x="180" y="118"/>
                  </a:lnTo>
                  <a:lnTo>
                    <a:pt x="193" y="117"/>
                  </a:lnTo>
                  <a:lnTo>
                    <a:pt x="207" y="113"/>
                  </a:lnTo>
                  <a:lnTo>
                    <a:pt x="221" y="111"/>
                  </a:lnTo>
                  <a:lnTo>
                    <a:pt x="235" y="108"/>
                  </a:lnTo>
                  <a:lnTo>
                    <a:pt x="249" y="104"/>
                  </a:lnTo>
                  <a:lnTo>
                    <a:pt x="263" y="103"/>
                  </a:lnTo>
                  <a:lnTo>
                    <a:pt x="277" y="99"/>
                  </a:lnTo>
                  <a:lnTo>
                    <a:pt x="291" y="96"/>
                  </a:lnTo>
                  <a:lnTo>
                    <a:pt x="305" y="92"/>
                  </a:lnTo>
                  <a:lnTo>
                    <a:pt x="319" y="91"/>
                  </a:lnTo>
                  <a:lnTo>
                    <a:pt x="332" y="87"/>
                  </a:lnTo>
                  <a:lnTo>
                    <a:pt x="347" y="84"/>
                  </a:lnTo>
                  <a:lnTo>
                    <a:pt x="360" y="82"/>
                  </a:lnTo>
                  <a:lnTo>
                    <a:pt x="375" y="79"/>
                  </a:lnTo>
                  <a:lnTo>
                    <a:pt x="388" y="75"/>
                  </a:lnTo>
                  <a:lnTo>
                    <a:pt x="403" y="74"/>
                  </a:lnTo>
                  <a:lnTo>
                    <a:pt x="417" y="70"/>
                  </a:lnTo>
                  <a:lnTo>
                    <a:pt x="432" y="74"/>
                  </a:lnTo>
                  <a:lnTo>
                    <a:pt x="449" y="79"/>
                  </a:lnTo>
                  <a:lnTo>
                    <a:pt x="464" y="82"/>
                  </a:lnTo>
                  <a:lnTo>
                    <a:pt x="481" y="87"/>
                  </a:lnTo>
                  <a:lnTo>
                    <a:pt x="498" y="91"/>
                  </a:lnTo>
                  <a:lnTo>
                    <a:pt x="513" y="96"/>
                  </a:lnTo>
                  <a:lnTo>
                    <a:pt x="530" y="99"/>
                  </a:lnTo>
                  <a:lnTo>
                    <a:pt x="545" y="104"/>
                  </a:lnTo>
                  <a:lnTo>
                    <a:pt x="561" y="98"/>
                  </a:lnTo>
                  <a:lnTo>
                    <a:pt x="576" y="91"/>
                  </a:lnTo>
                  <a:lnTo>
                    <a:pt x="590" y="84"/>
                  </a:lnTo>
                  <a:lnTo>
                    <a:pt x="606" y="77"/>
                  </a:lnTo>
                  <a:lnTo>
                    <a:pt x="620" y="70"/>
                  </a:lnTo>
                  <a:lnTo>
                    <a:pt x="635" y="63"/>
                  </a:lnTo>
                  <a:lnTo>
                    <a:pt x="649" y="56"/>
                  </a:lnTo>
                  <a:lnTo>
                    <a:pt x="665" y="50"/>
                  </a:lnTo>
                  <a:lnTo>
                    <a:pt x="679" y="51"/>
                  </a:lnTo>
                  <a:lnTo>
                    <a:pt x="694" y="53"/>
                  </a:lnTo>
                  <a:lnTo>
                    <a:pt x="709" y="55"/>
                  </a:lnTo>
                  <a:lnTo>
                    <a:pt x="723" y="56"/>
                  </a:lnTo>
                  <a:lnTo>
                    <a:pt x="739" y="56"/>
                  </a:lnTo>
                  <a:lnTo>
                    <a:pt x="753" y="58"/>
                  </a:lnTo>
                  <a:lnTo>
                    <a:pt x="768" y="60"/>
                  </a:lnTo>
                  <a:lnTo>
                    <a:pt x="782" y="62"/>
                  </a:lnTo>
                  <a:lnTo>
                    <a:pt x="797" y="63"/>
                  </a:lnTo>
                  <a:lnTo>
                    <a:pt x="811" y="63"/>
                  </a:lnTo>
                  <a:lnTo>
                    <a:pt x="826" y="65"/>
                  </a:lnTo>
                  <a:lnTo>
                    <a:pt x="842" y="67"/>
                  </a:lnTo>
                  <a:lnTo>
                    <a:pt x="856" y="68"/>
                  </a:lnTo>
                  <a:lnTo>
                    <a:pt x="871" y="68"/>
                  </a:lnTo>
                  <a:lnTo>
                    <a:pt x="885" y="70"/>
                  </a:lnTo>
                  <a:lnTo>
                    <a:pt x="900" y="72"/>
                  </a:lnTo>
                  <a:lnTo>
                    <a:pt x="914" y="70"/>
                  </a:lnTo>
                  <a:lnTo>
                    <a:pt x="929" y="68"/>
                  </a:lnTo>
                  <a:lnTo>
                    <a:pt x="943" y="67"/>
                  </a:lnTo>
                  <a:lnTo>
                    <a:pt x="958" y="63"/>
                  </a:lnTo>
                  <a:lnTo>
                    <a:pt x="972" y="62"/>
                  </a:lnTo>
                  <a:lnTo>
                    <a:pt x="987" y="60"/>
                  </a:lnTo>
                  <a:lnTo>
                    <a:pt x="1003" y="58"/>
                  </a:lnTo>
                  <a:lnTo>
                    <a:pt x="1017" y="55"/>
                  </a:lnTo>
                  <a:lnTo>
                    <a:pt x="1032" y="53"/>
                  </a:lnTo>
                  <a:lnTo>
                    <a:pt x="1046" y="51"/>
                  </a:lnTo>
                  <a:lnTo>
                    <a:pt x="1061" y="50"/>
                  </a:lnTo>
                  <a:lnTo>
                    <a:pt x="1075" y="46"/>
                  </a:lnTo>
                  <a:lnTo>
                    <a:pt x="1090" y="44"/>
                  </a:lnTo>
                  <a:lnTo>
                    <a:pt x="1105" y="43"/>
                  </a:lnTo>
                  <a:lnTo>
                    <a:pt x="1120" y="39"/>
                  </a:lnTo>
                  <a:lnTo>
                    <a:pt x="1135" y="37"/>
                  </a:lnTo>
                  <a:lnTo>
                    <a:pt x="1149" y="36"/>
                  </a:lnTo>
                  <a:lnTo>
                    <a:pt x="1163" y="32"/>
                  </a:lnTo>
                  <a:lnTo>
                    <a:pt x="1177" y="31"/>
                  </a:lnTo>
                  <a:lnTo>
                    <a:pt x="1192" y="29"/>
                  </a:lnTo>
                  <a:lnTo>
                    <a:pt x="1206" y="25"/>
                  </a:lnTo>
                  <a:lnTo>
                    <a:pt x="1221" y="24"/>
                  </a:lnTo>
                  <a:lnTo>
                    <a:pt x="1235" y="20"/>
                  </a:lnTo>
                  <a:lnTo>
                    <a:pt x="1250" y="19"/>
                  </a:lnTo>
                  <a:lnTo>
                    <a:pt x="1264" y="17"/>
                  </a:lnTo>
                  <a:lnTo>
                    <a:pt x="1279" y="13"/>
                  </a:lnTo>
                  <a:lnTo>
                    <a:pt x="1294" y="12"/>
                  </a:lnTo>
                  <a:lnTo>
                    <a:pt x="1308" y="8"/>
                  </a:lnTo>
                  <a:lnTo>
                    <a:pt x="1323" y="7"/>
                  </a:lnTo>
                  <a:lnTo>
                    <a:pt x="1337" y="5"/>
                  </a:lnTo>
                  <a:lnTo>
                    <a:pt x="1352" y="1"/>
                  </a:lnTo>
                  <a:lnTo>
                    <a:pt x="1366" y="0"/>
                  </a:lnTo>
                  <a:lnTo>
                    <a:pt x="1382" y="0"/>
                  </a:lnTo>
                  <a:lnTo>
                    <a:pt x="1396" y="0"/>
                  </a:lnTo>
                  <a:lnTo>
                    <a:pt x="1412" y="0"/>
                  </a:lnTo>
                  <a:lnTo>
                    <a:pt x="1428" y="0"/>
                  </a:lnTo>
                  <a:lnTo>
                    <a:pt x="1442" y="1"/>
                  </a:lnTo>
                  <a:lnTo>
                    <a:pt x="1458" y="1"/>
                  </a:lnTo>
                  <a:lnTo>
                    <a:pt x="1472" y="1"/>
                  </a:lnTo>
                  <a:lnTo>
                    <a:pt x="1488" y="1"/>
                  </a:lnTo>
                  <a:lnTo>
                    <a:pt x="1498" y="8"/>
                  </a:lnTo>
                  <a:lnTo>
                    <a:pt x="1509" y="15"/>
                  </a:lnTo>
                  <a:lnTo>
                    <a:pt x="1519" y="22"/>
                  </a:lnTo>
                  <a:lnTo>
                    <a:pt x="1529" y="29"/>
                  </a:lnTo>
                  <a:lnTo>
                    <a:pt x="1540" y="36"/>
                  </a:lnTo>
                  <a:lnTo>
                    <a:pt x="1550" y="43"/>
                  </a:lnTo>
                  <a:lnTo>
                    <a:pt x="1561" y="50"/>
                  </a:lnTo>
                  <a:lnTo>
                    <a:pt x="1571" y="56"/>
                  </a:lnTo>
                  <a:lnTo>
                    <a:pt x="1584" y="58"/>
                  </a:lnTo>
                  <a:lnTo>
                    <a:pt x="1599" y="58"/>
                  </a:lnTo>
                  <a:lnTo>
                    <a:pt x="1613" y="58"/>
                  </a:lnTo>
                  <a:lnTo>
                    <a:pt x="1627" y="60"/>
                  </a:lnTo>
                  <a:lnTo>
                    <a:pt x="1641" y="60"/>
                  </a:lnTo>
                  <a:lnTo>
                    <a:pt x="1655" y="62"/>
                  </a:lnTo>
                  <a:lnTo>
                    <a:pt x="1669" y="62"/>
                  </a:lnTo>
                  <a:lnTo>
                    <a:pt x="1683" y="62"/>
                  </a:lnTo>
                  <a:lnTo>
                    <a:pt x="1697" y="63"/>
                  </a:lnTo>
                  <a:lnTo>
                    <a:pt x="1711" y="63"/>
                  </a:lnTo>
                  <a:lnTo>
                    <a:pt x="1725" y="63"/>
                  </a:lnTo>
                  <a:lnTo>
                    <a:pt x="1739" y="65"/>
                  </a:lnTo>
                  <a:lnTo>
                    <a:pt x="1753" y="65"/>
                  </a:lnTo>
                  <a:lnTo>
                    <a:pt x="1766" y="65"/>
                  </a:lnTo>
                  <a:lnTo>
                    <a:pt x="1781" y="67"/>
                  </a:lnTo>
                  <a:lnTo>
                    <a:pt x="1794" y="67"/>
                  </a:lnTo>
                  <a:lnTo>
                    <a:pt x="1793" y="154"/>
                  </a:lnTo>
                  <a:lnTo>
                    <a:pt x="1793" y="242"/>
                  </a:lnTo>
                  <a:lnTo>
                    <a:pt x="1792" y="330"/>
                  </a:lnTo>
                  <a:lnTo>
                    <a:pt x="1792" y="416"/>
                  </a:lnTo>
                  <a:lnTo>
                    <a:pt x="1794" y="496"/>
                  </a:lnTo>
                  <a:lnTo>
                    <a:pt x="1798" y="577"/>
                  </a:lnTo>
                  <a:lnTo>
                    <a:pt x="1800" y="660"/>
                  </a:lnTo>
                  <a:lnTo>
                    <a:pt x="1802" y="740"/>
                  </a:lnTo>
                  <a:lnTo>
                    <a:pt x="1800" y="831"/>
                  </a:lnTo>
                  <a:lnTo>
                    <a:pt x="1799" y="924"/>
                  </a:lnTo>
                  <a:lnTo>
                    <a:pt x="1796" y="1017"/>
                  </a:lnTo>
                  <a:lnTo>
                    <a:pt x="1794" y="1110"/>
                  </a:lnTo>
                  <a:lnTo>
                    <a:pt x="1799" y="1192"/>
                  </a:lnTo>
                  <a:lnTo>
                    <a:pt x="1802" y="1275"/>
                  </a:lnTo>
                  <a:lnTo>
                    <a:pt x="1805" y="1357"/>
                  </a:lnTo>
                  <a:lnTo>
                    <a:pt x="1808" y="1440"/>
                  </a:lnTo>
                  <a:lnTo>
                    <a:pt x="1812" y="1524"/>
                  </a:lnTo>
                  <a:lnTo>
                    <a:pt x="1815" y="1606"/>
                  </a:lnTo>
                  <a:lnTo>
                    <a:pt x="1818" y="1691"/>
                  </a:lnTo>
                  <a:lnTo>
                    <a:pt x="1821" y="1775"/>
                  </a:lnTo>
                  <a:lnTo>
                    <a:pt x="1826" y="1852"/>
                  </a:lnTo>
                  <a:lnTo>
                    <a:pt x="1829" y="1930"/>
                  </a:lnTo>
                  <a:lnTo>
                    <a:pt x="1832" y="2007"/>
                  </a:lnTo>
                  <a:lnTo>
                    <a:pt x="1836" y="2086"/>
                  </a:lnTo>
                  <a:lnTo>
                    <a:pt x="1835" y="2175"/>
                  </a:lnTo>
                  <a:lnTo>
                    <a:pt x="1835" y="2265"/>
                  </a:lnTo>
                  <a:lnTo>
                    <a:pt x="1835" y="2354"/>
                  </a:lnTo>
                  <a:lnTo>
                    <a:pt x="1834" y="2445"/>
                  </a:lnTo>
                  <a:lnTo>
                    <a:pt x="1837" y="2529"/>
                  </a:lnTo>
                  <a:lnTo>
                    <a:pt x="1840" y="2612"/>
                  </a:lnTo>
                  <a:lnTo>
                    <a:pt x="1843" y="2696"/>
                  </a:lnTo>
                  <a:lnTo>
                    <a:pt x="1846" y="2780"/>
                  </a:lnTo>
                  <a:lnTo>
                    <a:pt x="1832" y="2782"/>
                  </a:lnTo>
                  <a:lnTo>
                    <a:pt x="1818" y="2782"/>
                  </a:lnTo>
                  <a:lnTo>
                    <a:pt x="1804" y="2784"/>
                  </a:lnTo>
                  <a:lnTo>
                    <a:pt x="1789" y="2784"/>
                  </a:lnTo>
                  <a:lnTo>
                    <a:pt x="1776" y="2785"/>
                  </a:lnTo>
                  <a:lnTo>
                    <a:pt x="1761" y="2785"/>
                  </a:lnTo>
                  <a:lnTo>
                    <a:pt x="1748" y="2785"/>
                  </a:lnTo>
                  <a:lnTo>
                    <a:pt x="1733" y="2787"/>
                  </a:lnTo>
                  <a:lnTo>
                    <a:pt x="1720" y="2787"/>
                  </a:lnTo>
                  <a:lnTo>
                    <a:pt x="1705" y="2789"/>
                  </a:lnTo>
                  <a:lnTo>
                    <a:pt x="1692" y="2789"/>
                  </a:lnTo>
                  <a:lnTo>
                    <a:pt x="1677" y="2789"/>
                  </a:lnTo>
                  <a:lnTo>
                    <a:pt x="1663" y="2790"/>
                  </a:lnTo>
                  <a:lnTo>
                    <a:pt x="1650" y="2790"/>
                  </a:lnTo>
                  <a:lnTo>
                    <a:pt x="1635" y="2792"/>
                  </a:lnTo>
                  <a:lnTo>
                    <a:pt x="1622" y="2792"/>
                  </a:lnTo>
                  <a:lnTo>
                    <a:pt x="1609" y="2792"/>
                  </a:lnTo>
                  <a:lnTo>
                    <a:pt x="1597" y="2792"/>
                  </a:lnTo>
                  <a:lnTo>
                    <a:pt x="1584" y="2792"/>
                  </a:lnTo>
                  <a:lnTo>
                    <a:pt x="1573" y="2792"/>
                  </a:lnTo>
                  <a:lnTo>
                    <a:pt x="1561" y="2794"/>
                  </a:lnTo>
                  <a:lnTo>
                    <a:pt x="1549" y="2794"/>
                  </a:lnTo>
                  <a:lnTo>
                    <a:pt x="1537" y="2794"/>
                  </a:lnTo>
                  <a:lnTo>
                    <a:pt x="1525" y="2794"/>
                  </a:lnTo>
                  <a:lnTo>
                    <a:pt x="1510" y="2796"/>
                  </a:lnTo>
                  <a:lnTo>
                    <a:pt x="1495" y="2796"/>
                  </a:lnTo>
                  <a:lnTo>
                    <a:pt x="1480" y="2797"/>
                  </a:lnTo>
                  <a:lnTo>
                    <a:pt x="1465" y="2799"/>
                  </a:lnTo>
                  <a:lnTo>
                    <a:pt x="1450" y="2801"/>
                  </a:lnTo>
                  <a:lnTo>
                    <a:pt x="1435" y="2801"/>
                  </a:lnTo>
                  <a:lnTo>
                    <a:pt x="1420" y="2802"/>
                  </a:lnTo>
                  <a:lnTo>
                    <a:pt x="1405" y="2804"/>
                  </a:lnTo>
                  <a:lnTo>
                    <a:pt x="1390" y="2806"/>
                  </a:lnTo>
                  <a:lnTo>
                    <a:pt x="1377" y="2806"/>
                  </a:lnTo>
                  <a:lnTo>
                    <a:pt x="1362" y="2808"/>
                  </a:lnTo>
                  <a:lnTo>
                    <a:pt x="1348" y="2809"/>
                  </a:lnTo>
                  <a:lnTo>
                    <a:pt x="1333" y="2811"/>
                  </a:lnTo>
                  <a:lnTo>
                    <a:pt x="1320" y="2811"/>
                  </a:lnTo>
                  <a:lnTo>
                    <a:pt x="1305" y="2813"/>
                  </a:lnTo>
                  <a:lnTo>
                    <a:pt x="1290" y="2815"/>
                  </a:lnTo>
                  <a:lnTo>
                    <a:pt x="1276" y="2816"/>
                  </a:lnTo>
                  <a:lnTo>
                    <a:pt x="1261" y="2816"/>
                  </a:lnTo>
                  <a:lnTo>
                    <a:pt x="1248" y="2818"/>
                  </a:lnTo>
                  <a:lnTo>
                    <a:pt x="1233" y="2820"/>
                  </a:lnTo>
                  <a:lnTo>
                    <a:pt x="1219" y="2821"/>
                  </a:lnTo>
                  <a:lnTo>
                    <a:pt x="1204" y="2821"/>
                  </a:lnTo>
                  <a:lnTo>
                    <a:pt x="1191" y="2823"/>
                  </a:lnTo>
                  <a:lnTo>
                    <a:pt x="1176" y="2825"/>
                  </a:lnTo>
                  <a:lnTo>
                    <a:pt x="1163" y="2825"/>
                  </a:lnTo>
                  <a:lnTo>
                    <a:pt x="1150" y="2825"/>
                  </a:lnTo>
                  <a:lnTo>
                    <a:pt x="1137" y="2825"/>
                  </a:lnTo>
                  <a:lnTo>
                    <a:pt x="1123" y="2823"/>
                  </a:lnTo>
                  <a:lnTo>
                    <a:pt x="1111" y="2823"/>
                  </a:lnTo>
                  <a:lnTo>
                    <a:pt x="1097" y="2823"/>
                  </a:lnTo>
                  <a:lnTo>
                    <a:pt x="1084" y="2823"/>
                  </a:lnTo>
                  <a:lnTo>
                    <a:pt x="1070" y="2823"/>
                  </a:lnTo>
                  <a:lnTo>
                    <a:pt x="1057" y="2823"/>
                  </a:lnTo>
                  <a:lnTo>
                    <a:pt x="1043" y="2823"/>
                  </a:lnTo>
                  <a:lnTo>
                    <a:pt x="1030" y="2823"/>
                  </a:lnTo>
                  <a:lnTo>
                    <a:pt x="1016" y="2823"/>
                  </a:lnTo>
                  <a:lnTo>
                    <a:pt x="1003" y="2821"/>
                  </a:lnTo>
                  <a:lnTo>
                    <a:pt x="989" y="2821"/>
                  </a:lnTo>
                  <a:lnTo>
                    <a:pt x="976" y="2821"/>
                  </a:lnTo>
                  <a:lnTo>
                    <a:pt x="962" y="2821"/>
                  </a:lnTo>
                  <a:lnTo>
                    <a:pt x="950" y="2821"/>
                  </a:lnTo>
                  <a:lnTo>
                    <a:pt x="936" y="2821"/>
                  </a:lnTo>
                  <a:lnTo>
                    <a:pt x="924" y="2821"/>
                  </a:lnTo>
                  <a:lnTo>
                    <a:pt x="910" y="2821"/>
                  </a:lnTo>
                  <a:lnTo>
                    <a:pt x="898" y="2821"/>
                  </a:lnTo>
                  <a:lnTo>
                    <a:pt x="885" y="2821"/>
                  </a:lnTo>
                  <a:lnTo>
                    <a:pt x="872" y="2821"/>
                  </a:lnTo>
                  <a:lnTo>
                    <a:pt x="859" y="2821"/>
                  </a:lnTo>
                  <a:lnTo>
                    <a:pt x="846" y="2821"/>
                  </a:lnTo>
                  <a:lnTo>
                    <a:pt x="833" y="2821"/>
                  </a:lnTo>
                  <a:lnTo>
                    <a:pt x="820" y="2821"/>
                  </a:lnTo>
                  <a:lnTo>
                    <a:pt x="807" y="2821"/>
                  </a:lnTo>
                  <a:lnTo>
                    <a:pt x="794" y="2821"/>
                  </a:lnTo>
                  <a:lnTo>
                    <a:pt x="780" y="2821"/>
                  </a:lnTo>
                  <a:lnTo>
                    <a:pt x="768" y="2821"/>
                  </a:lnTo>
                  <a:lnTo>
                    <a:pt x="754" y="2821"/>
                  </a:lnTo>
                  <a:lnTo>
                    <a:pt x="740" y="2823"/>
                  </a:lnTo>
                  <a:lnTo>
                    <a:pt x="726" y="2823"/>
                  </a:lnTo>
                  <a:lnTo>
                    <a:pt x="712" y="2825"/>
                  </a:lnTo>
                  <a:lnTo>
                    <a:pt x="698" y="2825"/>
                  </a:lnTo>
                  <a:lnTo>
                    <a:pt x="684" y="2827"/>
                  </a:lnTo>
                  <a:lnTo>
                    <a:pt x="670" y="2827"/>
                  </a:lnTo>
                  <a:lnTo>
                    <a:pt x="656" y="2828"/>
                  </a:lnTo>
                  <a:lnTo>
                    <a:pt x="641" y="2828"/>
                  </a:lnTo>
                  <a:lnTo>
                    <a:pt x="627" y="2830"/>
                  </a:lnTo>
                  <a:lnTo>
                    <a:pt x="613" y="2830"/>
                  </a:lnTo>
                  <a:lnTo>
                    <a:pt x="598" y="2832"/>
                  </a:lnTo>
                  <a:lnTo>
                    <a:pt x="585" y="2832"/>
                  </a:lnTo>
                  <a:lnTo>
                    <a:pt x="570" y="2833"/>
                  </a:lnTo>
                  <a:lnTo>
                    <a:pt x="556" y="2833"/>
                  </a:lnTo>
                  <a:lnTo>
                    <a:pt x="542" y="2835"/>
                  </a:lnTo>
                  <a:lnTo>
                    <a:pt x="528" y="2835"/>
                  </a:lnTo>
                  <a:lnTo>
                    <a:pt x="513" y="2835"/>
                  </a:lnTo>
                  <a:lnTo>
                    <a:pt x="499" y="2835"/>
                  </a:lnTo>
                  <a:lnTo>
                    <a:pt x="484" y="2837"/>
                  </a:lnTo>
                  <a:lnTo>
                    <a:pt x="470" y="2837"/>
                  </a:lnTo>
                  <a:lnTo>
                    <a:pt x="455" y="2837"/>
                  </a:lnTo>
                  <a:lnTo>
                    <a:pt x="440" y="2837"/>
                  </a:lnTo>
                  <a:lnTo>
                    <a:pt x="426" y="2837"/>
                  </a:lnTo>
                  <a:lnTo>
                    <a:pt x="411" y="2837"/>
                  </a:lnTo>
                  <a:lnTo>
                    <a:pt x="397" y="2839"/>
                  </a:lnTo>
                  <a:lnTo>
                    <a:pt x="382" y="2839"/>
                  </a:lnTo>
                  <a:lnTo>
                    <a:pt x="368" y="2839"/>
                  </a:lnTo>
                  <a:lnTo>
                    <a:pt x="354" y="2839"/>
                  </a:lnTo>
                  <a:lnTo>
                    <a:pt x="340" y="2839"/>
                  </a:lnTo>
                  <a:lnTo>
                    <a:pt x="325" y="2840"/>
                  </a:lnTo>
                  <a:lnTo>
                    <a:pt x="311" y="2840"/>
                  </a:lnTo>
                  <a:lnTo>
                    <a:pt x="296" y="2840"/>
                  </a:lnTo>
                  <a:lnTo>
                    <a:pt x="281" y="2844"/>
                  </a:lnTo>
                  <a:lnTo>
                    <a:pt x="267" y="2847"/>
                  </a:lnTo>
                  <a:lnTo>
                    <a:pt x="251" y="2851"/>
                  </a:lnTo>
                  <a:lnTo>
                    <a:pt x="237" y="2852"/>
                  </a:lnTo>
                  <a:lnTo>
                    <a:pt x="222" y="2856"/>
                  </a:lnTo>
                  <a:lnTo>
                    <a:pt x="208" y="2859"/>
                  </a:lnTo>
                  <a:lnTo>
                    <a:pt x="193" y="2861"/>
                  </a:lnTo>
                  <a:lnTo>
                    <a:pt x="179" y="2864"/>
                  </a:lnTo>
                  <a:lnTo>
                    <a:pt x="168" y="2864"/>
                  </a:lnTo>
                  <a:lnTo>
                    <a:pt x="158" y="2864"/>
                  </a:lnTo>
                  <a:lnTo>
                    <a:pt x="146" y="2864"/>
                  </a:lnTo>
                  <a:lnTo>
                    <a:pt x="136" y="2863"/>
                  </a:lnTo>
                  <a:lnTo>
                    <a:pt x="126" y="2863"/>
                  </a:lnTo>
                  <a:lnTo>
                    <a:pt x="114" y="2863"/>
                  </a:lnTo>
                  <a:lnTo>
                    <a:pt x="104" y="2861"/>
                  </a:lnTo>
                  <a:lnTo>
                    <a:pt x="93" y="2861"/>
                  </a:lnTo>
                  <a:lnTo>
                    <a:pt x="96" y="2778"/>
                  </a:lnTo>
                  <a:lnTo>
                    <a:pt x="101" y="2694"/>
                  </a:lnTo>
                  <a:lnTo>
                    <a:pt x="104" y="2612"/>
                  </a:lnTo>
                  <a:lnTo>
                    <a:pt x="107" y="2529"/>
                  </a:lnTo>
                  <a:lnTo>
                    <a:pt x="106" y="2445"/>
                  </a:lnTo>
                  <a:lnTo>
                    <a:pt x="105" y="2359"/>
                  </a:lnTo>
                  <a:lnTo>
                    <a:pt x="103" y="2275"/>
                  </a:lnTo>
                  <a:lnTo>
                    <a:pt x="102" y="2191"/>
                  </a:lnTo>
                  <a:lnTo>
                    <a:pt x="101" y="2105"/>
                  </a:lnTo>
                  <a:lnTo>
                    <a:pt x="100" y="2021"/>
                  </a:lnTo>
                  <a:lnTo>
                    <a:pt x="98" y="1935"/>
                  </a:lnTo>
                  <a:lnTo>
                    <a:pt x="96" y="1850"/>
                  </a:lnTo>
                  <a:lnTo>
                    <a:pt x="92" y="1770"/>
                  </a:lnTo>
                  <a:lnTo>
                    <a:pt x="89" y="1689"/>
                  </a:lnTo>
                  <a:lnTo>
                    <a:pt x="85" y="1610"/>
                  </a:lnTo>
                  <a:lnTo>
                    <a:pt x="81" y="1529"/>
                  </a:lnTo>
                  <a:lnTo>
                    <a:pt x="80" y="1450"/>
                  </a:lnTo>
                  <a:lnTo>
                    <a:pt x="78" y="1371"/>
                  </a:lnTo>
                  <a:lnTo>
                    <a:pt x="77" y="1292"/>
                  </a:lnTo>
                  <a:lnTo>
                    <a:pt x="75" y="1213"/>
                  </a:lnTo>
                  <a:lnTo>
                    <a:pt x="67" y="1129"/>
                  </a:lnTo>
                  <a:lnTo>
                    <a:pt x="61" y="1046"/>
                  </a:lnTo>
                  <a:lnTo>
                    <a:pt x="54" y="964"/>
                  </a:lnTo>
                  <a:lnTo>
                    <a:pt x="47" y="881"/>
                  </a:lnTo>
                  <a:lnTo>
                    <a:pt x="41" y="838"/>
                  </a:lnTo>
                  <a:lnTo>
                    <a:pt x="36" y="794"/>
                  </a:lnTo>
                  <a:lnTo>
                    <a:pt x="31" y="751"/>
                  </a:lnTo>
                  <a:lnTo>
                    <a:pt x="26" y="706"/>
                  </a:lnTo>
                  <a:lnTo>
                    <a:pt x="21" y="663"/>
                  </a:lnTo>
                  <a:lnTo>
                    <a:pt x="15" y="620"/>
                  </a:lnTo>
                  <a:lnTo>
                    <a:pt x="10" y="575"/>
                  </a:lnTo>
                  <a:lnTo>
                    <a:pt x="5" y="532"/>
                  </a:lnTo>
                  <a:lnTo>
                    <a:pt x="4" y="443"/>
                  </a:lnTo>
                  <a:lnTo>
                    <a:pt x="3" y="352"/>
                  </a:lnTo>
                  <a:lnTo>
                    <a:pt x="1" y="263"/>
                  </a:lnTo>
                  <a:lnTo>
                    <a:pt x="0" y="173"/>
                  </a:lnTo>
                  <a:close/>
                </a:path>
              </a:pathLst>
            </a:custGeom>
            <a:solidFill>
              <a:srgbClr val="000021"/>
            </a:solidFill>
            <a:ln w="9525">
              <a:solidFill>
                <a:schemeClr val="accent4"/>
              </a:solidFill>
              <a:round/>
              <a:headEnd/>
              <a:tailEnd/>
            </a:ln>
          </p:spPr>
          <p:txBody>
            <a:bodyPr/>
            <a:lstStyle/>
            <a:p>
              <a:pPr>
                <a:defRPr/>
              </a:pPr>
              <a:endParaRPr lang="en-US" dirty="0"/>
            </a:p>
          </p:txBody>
        </p:sp>
        <p:sp>
          <p:nvSpPr>
            <p:cNvPr id="9" name="Freeform 9"/>
            <p:cNvSpPr>
              <a:spLocks/>
            </p:cNvSpPr>
            <p:nvPr/>
          </p:nvSpPr>
          <p:spPr bwMode="auto">
            <a:xfrm>
              <a:off x="3724" y="2546"/>
              <a:ext cx="1773" cy="1380"/>
            </a:xfrm>
            <a:custGeom>
              <a:avLst/>
              <a:gdLst/>
              <a:ahLst/>
              <a:cxnLst>
                <a:cxn ang="0">
                  <a:pos x="48" y="201"/>
                </a:cxn>
                <a:cxn ang="0">
                  <a:pos x="111" y="173"/>
                </a:cxn>
                <a:cxn ang="0">
                  <a:pos x="186" y="154"/>
                </a:cxn>
                <a:cxn ang="0">
                  <a:pos x="265" y="129"/>
                </a:cxn>
                <a:cxn ang="0">
                  <a:pos x="344" y="106"/>
                </a:cxn>
                <a:cxn ang="0">
                  <a:pos x="432" y="111"/>
                </a:cxn>
                <a:cxn ang="0">
                  <a:pos x="527" y="130"/>
                </a:cxn>
                <a:cxn ang="0">
                  <a:pos x="614" y="74"/>
                </a:cxn>
                <a:cxn ang="0">
                  <a:pos x="699" y="75"/>
                </a:cxn>
                <a:cxn ang="0">
                  <a:pos x="785" y="87"/>
                </a:cxn>
                <a:cxn ang="0">
                  <a:pos x="870" y="94"/>
                </a:cxn>
                <a:cxn ang="0">
                  <a:pos x="954" y="75"/>
                </a:cxn>
                <a:cxn ang="0">
                  <a:pos x="1039" y="58"/>
                </a:cxn>
                <a:cxn ang="0">
                  <a:pos x="1123" y="41"/>
                </a:cxn>
                <a:cxn ang="0">
                  <a:pos x="1206" y="22"/>
                </a:cxn>
                <a:cxn ang="0">
                  <a:pos x="1292" y="3"/>
                </a:cxn>
                <a:cxn ang="0">
                  <a:pos x="1380" y="1"/>
                </a:cxn>
                <a:cxn ang="0">
                  <a:pos x="1451" y="31"/>
                </a:cxn>
                <a:cxn ang="0">
                  <a:pos x="1506" y="77"/>
                </a:cxn>
                <a:cxn ang="0">
                  <a:pos x="1585" y="82"/>
                </a:cxn>
                <a:cxn ang="0">
                  <a:pos x="1664" y="87"/>
                </a:cxn>
                <a:cxn ang="0">
                  <a:pos x="1702" y="340"/>
                </a:cxn>
                <a:cxn ang="0">
                  <a:pos x="1711" y="811"/>
                </a:cxn>
                <a:cxn ang="0">
                  <a:pos x="1719" y="1313"/>
                </a:cxn>
                <a:cxn ang="0">
                  <a:pos x="1745" y="1775"/>
                </a:cxn>
                <a:cxn ang="0">
                  <a:pos x="1757" y="2244"/>
                </a:cxn>
                <a:cxn ang="0">
                  <a:pos x="1759" y="2646"/>
                </a:cxn>
                <a:cxn ang="0">
                  <a:pos x="1679" y="2653"/>
                </a:cxn>
                <a:cxn ang="0">
                  <a:pos x="1599" y="2660"/>
                </a:cxn>
                <a:cxn ang="0">
                  <a:pos x="1528" y="2663"/>
                </a:cxn>
                <a:cxn ang="0">
                  <a:pos x="1460" y="2667"/>
                </a:cxn>
                <a:cxn ang="0">
                  <a:pos x="1372" y="2675"/>
                </a:cxn>
                <a:cxn ang="0">
                  <a:pos x="1289" y="2686"/>
                </a:cxn>
                <a:cxn ang="0">
                  <a:pos x="1206" y="2696"/>
                </a:cxn>
                <a:cxn ang="0">
                  <a:pos x="1125" y="2705"/>
                </a:cxn>
                <a:cxn ang="0">
                  <a:pos x="1052" y="2705"/>
                </a:cxn>
                <a:cxn ang="0">
                  <a:pos x="977" y="2703"/>
                </a:cxn>
                <a:cxn ang="0">
                  <a:pos x="904" y="2701"/>
                </a:cxn>
                <a:cxn ang="0">
                  <a:pos x="831" y="2701"/>
                </a:cxn>
                <a:cxn ang="0">
                  <a:pos x="760" y="2701"/>
                </a:cxn>
                <a:cxn ang="0">
                  <a:pos x="681" y="2708"/>
                </a:cxn>
                <a:cxn ang="0">
                  <a:pos x="600" y="2715"/>
                </a:cxn>
                <a:cxn ang="0">
                  <a:pos x="519" y="2720"/>
                </a:cxn>
                <a:cxn ang="0">
                  <a:pos x="434" y="2722"/>
                </a:cxn>
                <a:cxn ang="0">
                  <a:pos x="350" y="2725"/>
                </a:cxn>
                <a:cxn ang="0">
                  <a:pos x="267" y="2739"/>
                </a:cxn>
                <a:cxn ang="0">
                  <a:pos x="188" y="2760"/>
                </a:cxn>
                <a:cxn ang="0">
                  <a:pos x="134" y="2754"/>
                </a:cxn>
                <a:cxn ang="0">
                  <a:pos x="141" y="2364"/>
                </a:cxn>
                <a:cxn ang="0">
                  <a:pos x="131" y="1885"/>
                </a:cxn>
                <a:cxn ang="0">
                  <a:pos x="106" y="1436"/>
                </a:cxn>
                <a:cxn ang="0">
                  <a:pos x="86" y="1103"/>
                </a:cxn>
                <a:cxn ang="0">
                  <a:pos x="56" y="869"/>
                </a:cxn>
                <a:cxn ang="0">
                  <a:pos x="15" y="618"/>
                </a:cxn>
              </a:cxnLst>
              <a:rect l="0" t="0" r="r" b="b"/>
              <a:pathLst>
                <a:path w="1773" h="2760">
                  <a:moveTo>
                    <a:pt x="0" y="232"/>
                  </a:moveTo>
                  <a:lnTo>
                    <a:pt x="9" y="227"/>
                  </a:lnTo>
                  <a:lnTo>
                    <a:pt x="20" y="220"/>
                  </a:lnTo>
                  <a:lnTo>
                    <a:pt x="29" y="214"/>
                  </a:lnTo>
                  <a:lnTo>
                    <a:pt x="38" y="208"/>
                  </a:lnTo>
                  <a:lnTo>
                    <a:pt x="48" y="201"/>
                  </a:lnTo>
                  <a:lnTo>
                    <a:pt x="57" y="196"/>
                  </a:lnTo>
                  <a:lnTo>
                    <a:pt x="67" y="189"/>
                  </a:lnTo>
                  <a:lnTo>
                    <a:pt x="76" y="184"/>
                  </a:lnTo>
                  <a:lnTo>
                    <a:pt x="87" y="180"/>
                  </a:lnTo>
                  <a:lnTo>
                    <a:pt x="100" y="177"/>
                  </a:lnTo>
                  <a:lnTo>
                    <a:pt x="111" y="173"/>
                  </a:lnTo>
                  <a:lnTo>
                    <a:pt x="124" y="170"/>
                  </a:lnTo>
                  <a:lnTo>
                    <a:pt x="136" y="168"/>
                  </a:lnTo>
                  <a:lnTo>
                    <a:pt x="149" y="165"/>
                  </a:lnTo>
                  <a:lnTo>
                    <a:pt x="160" y="161"/>
                  </a:lnTo>
                  <a:lnTo>
                    <a:pt x="173" y="158"/>
                  </a:lnTo>
                  <a:lnTo>
                    <a:pt x="186" y="154"/>
                  </a:lnTo>
                  <a:lnTo>
                    <a:pt x="199" y="149"/>
                  </a:lnTo>
                  <a:lnTo>
                    <a:pt x="212" y="146"/>
                  </a:lnTo>
                  <a:lnTo>
                    <a:pt x="226" y="141"/>
                  </a:lnTo>
                  <a:lnTo>
                    <a:pt x="239" y="137"/>
                  </a:lnTo>
                  <a:lnTo>
                    <a:pt x="252" y="134"/>
                  </a:lnTo>
                  <a:lnTo>
                    <a:pt x="265" y="129"/>
                  </a:lnTo>
                  <a:lnTo>
                    <a:pt x="279" y="125"/>
                  </a:lnTo>
                  <a:lnTo>
                    <a:pt x="291" y="122"/>
                  </a:lnTo>
                  <a:lnTo>
                    <a:pt x="305" y="118"/>
                  </a:lnTo>
                  <a:lnTo>
                    <a:pt x="318" y="113"/>
                  </a:lnTo>
                  <a:lnTo>
                    <a:pt x="332" y="110"/>
                  </a:lnTo>
                  <a:lnTo>
                    <a:pt x="344" y="106"/>
                  </a:lnTo>
                  <a:lnTo>
                    <a:pt x="358" y="103"/>
                  </a:lnTo>
                  <a:lnTo>
                    <a:pt x="371" y="98"/>
                  </a:lnTo>
                  <a:lnTo>
                    <a:pt x="385" y="94"/>
                  </a:lnTo>
                  <a:lnTo>
                    <a:pt x="400" y="99"/>
                  </a:lnTo>
                  <a:lnTo>
                    <a:pt x="417" y="106"/>
                  </a:lnTo>
                  <a:lnTo>
                    <a:pt x="432" y="111"/>
                  </a:lnTo>
                  <a:lnTo>
                    <a:pt x="449" y="117"/>
                  </a:lnTo>
                  <a:lnTo>
                    <a:pt x="465" y="123"/>
                  </a:lnTo>
                  <a:lnTo>
                    <a:pt x="480" y="129"/>
                  </a:lnTo>
                  <a:lnTo>
                    <a:pt x="497" y="135"/>
                  </a:lnTo>
                  <a:lnTo>
                    <a:pt x="512" y="141"/>
                  </a:lnTo>
                  <a:lnTo>
                    <a:pt x="527" y="130"/>
                  </a:lnTo>
                  <a:lnTo>
                    <a:pt x="541" y="122"/>
                  </a:lnTo>
                  <a:lnTo>
                    <a:pt x="557" y="111"/>
                  </a:lnTo>
                  <a:lnTo>
                    <a:pt x="572" y="103"/>
                  </a:lnTo>
                  <a:lnTo>
                    <a:pt x="586" y="92"/>
                  </a:lnTo>
                  <a:lnTo>
                    <a:pt x="601" y="84"/>
                  </a:lnTo>
                  <a:lnTo>
                    <a:pt x="614" y="74"/>
                  </a:lnTo>
                  <a:lnTo>
                    <a:pt x="629" y="65"/>
                  </a:lnTo>
                  <a:lnTo>
                    <a:pt x="643" y="67"/>
                  </a:lnTo>
                  <a:lnTo>
                    <a:pt x="657" y="68"/>
                  </a:lnTo>
                  <a:lnTo>
                    <a:pt x="671" y="70"/>
                  </a:lnTo>
                  <a:lnTo>
                    <a:pt x="686" y="74"/>
                  </a:lnTo>
                  <a:lnTo>
                    <a:pt x="699" y="75"/>
                  </a:lnTo>
                  <a:lnTo>
                    <a:pt x="714" y="77"/>
                  </a:lnTo>
                  <a:lnTo>
                    <a:pt x="728" y="79"/>
                  </a:lnTo>
                  <a:lnTo>
                    <a:pt x="742" y="80"/>
                  </a:lnTo>
                  <a:lnTo>
                    <a:pt x="757" y="82"/>
                  </a:lnTo>
                  <a:lnTo>
                    <a:pt x="771" y="84"/>
                  </a:lnTo>
                  <a:lnTo>
                    <a:pt x="785" y="87"/>
                  </a:lnTo>
                  <a:lnTo>
                    <a:pt x="799" y="89"/>
                  </a:lnTo>
                  <a:lnTo>
                    <a:pt x="813" y="91"/>
                  </a:lnTo>
                  <a:lnTo>
                    <a:pt x="827" y="92"/>
                  </a:lnTo>
                  <a:lnTo>
                    <a:pt x="841" y="96"/>
                  </a:lnTo>
                  <a:lnTo>
                    <a:pt x="855" y="98"/>
                  </a:lnTo>
                  <a:lnTo>
                    <a:pt x="870" y="94"/>
                  </a:lnTo>
                  <a:lnTo>
                    <a:pt x="883" y="91"/>
                  </a:lnTo>
                  <a:lnTo>
                    <a:pt x="898" y="87"/>
                  </a:lnTo>
                  <a:lnTo>
                    <a:pt x="911" y="86"/>
                  </a:lnTo>
                  <a:lnTo>
                    <a:pt x="926" y="82"/>
                  </a:lnTo>
                  <a:lnTo>
                    <a:pt x="939" y="79"/>
                  </a:lnTo>
                  <a:lnTo>
                    <a:pt x="954" y="75"/>
                  </a:lnTo>
                  <a:lnTo>
                    <a:pt x="969" y="74"/>
                  </a:lnTo>
                  <a:lnTo>
                    <a:pt x="982" y="70"/>
                  </a:lnTo>
                  <a:lnTo>
                    <a:pt x="997" y="67"/>
                  </a:lnTo>
                  <a:lnTo>
                    <a:pt x="1011" y="63"/>
                  </a:lnTo>
                  <a:lnTo>
                    <a:pt x="1025" y="62"/>
                  </a:lnTo>
                  <a:lnTo>
                    <a:pt x="1039" y="58"/>
                  </a:lnTo>
                  <a:lnTo>
                    <a:pt x="1054" y="55"/>
                  </a:lnTo>
                  <a:lnTo>
                    <a:pt x="1067" y="53"/>
                  </a:lnTo>
                  <a:lnTo>
                    <a:pt x="1082" y="50"/>
                  </a:lnTo>
                  <a:lnTo>
                    <a:pt x="1095" y="46"/>
                  </a:lnTo>
                  <a:lnTo>
                    <a:pt x="1109" y="44"/>
                  </a:lnTo>
                  <a:lnTo>
                    <a:pt x="1123" y="41"/>
                  </a:lnTo>
                  <a:lnTo>
                    <a:pt x="1137" y="37"/>
                  </a:lnTo>
                  <a:lnTo>
                    <a:pt x="1150" y="34"/>
                  </a:lnTo>
                  <a:lnTo>
                    <a:pt x="1165" y="32"/>
                  </a:lnTo>
                  <a:lnTo>
                    <a:pt x="1178" y="29"/>
                  </a:lnTo>
                  <a:lnTo>
                    <a:pt x="1193" y="25"/>
                  </a:lnTo>
                  <a:lnTo>
                    <a:pt x="1206" y="22"/>
                  </a:lnTo>
                  <a:lnTo>
                    <a:pt x="1221" y="19"/>
                  </a:lnTo>
                  <a:lnTo>
                    <a:pt x="1235" y="15"/>
                  </a:lnTo>
                  <a:lnTo>
                    <a:pt x="1249" y="12"/>
                  </a:lnTo>
                  <a:lnTo>
                    <a:pt x="1264" y="10"/>
                  </a:lnTo>
                  <a:lnTo>
                    <a:pt x="1277" y="7"/>
                  </a:lnTo>
                  <a:lnTo>
                    <a:pt x="1292" y="3"/>
                  </a:lnTo>
                  <a:lnTo>
                    <a:pt x="1306" y="0"/>
                  </a:lnTo>
                  <a:lnTo>
                    <a:pt x="1321" y="0"/>
                  </a:lnTo>
                  <a:lnTo>
                    <a:pt x="1335" y="1"/>
                  </a:lnTo>
                  <a:lnTo>
                    <a:pt x="1350" y="1"/>
                  </a:lnTo>
                  <a:lnTo>
                    <a:pt x="1365" y="1"/>
                  </a:lnTo>
                  <a:lnTo>
                    <a:pt x="1380" y="1"/>
                  </a:lnTo>
                  <a:lnTo>
                    <a:pt x="1395" y="1"/>
                  </a:lnTo>
                  <a:lnTo>
                    <a:pt x="1410" y="1"/>
                  </a:lnTo>
                  <a:lnTo>
                    <a:pt x="1425" y="1"/>
                  </a:lnTo>
                  <a:lnTo>
                    <a:pt x="1433" y="12"/>
                  </a:lnTo>
                  <a:lnTo>
                    <a:pt x="1441" y="20"/>
                  </a:lnTo>
                  <a:lnTo>
                    <a:pt x="1451" y="31"/>
                  </a:lnTo>
                  <a:lnTo>
                    <a:pt x="1459" y="39"/>
                  </a:lnTo>
                  <a:lnTo>
                    <a:pt x="1467" y="48"/>
                  </a:lnTo>
                  <a:lnTo>
                    <a:pt x="1476" y="56"/>
                  </a:lnTo>
                  <a:lnTo>
                    <a:pt x="1484" y="67"/>
                  </a:lnTo>
                  <a:lnTo>
                    <a:pt x="1492" y="75"/>
                  </a:lnTo>
                  <a:lnTo>
                    <a:pt x="1506" y="77"/>
                  </a:lnTo>
                  <a:lnTo>
                    <a:pt x="1518" y="77"/>
                  </a:lnTo>
                  <a:lnTo>
                    <a:pt x="1532" y="79"/>
                  </a:lnTo>
                  <a:lnTo>
                    <a:pt x="1545" y="79"/>
                  </a:lnTo>
                  <a:lnTo>
                    <a:pt x="1559" y="80"/>
                  </a:lnTo>
                  <a:lnTo>
                    <a:pt x="1571" y="80"/>
                  </a:lnTo>
                  <a:lnTo>
                    <a:pt x="1585" y="82"/>
                  </a:lnTo>
                  <a:lnTo>
                    <a:pt x="1598" y="82"/>
                  </a:lnTo>
                  <a:lnTo>
                    <a:pt x="1611" y="84"/>
                  </a:lnTo>
                  <a:lnTo>
                    <a:pt x="1624" y="86"/>
                  </a:lnTo>
                  <a:lnTo>
                    <a:pt x="1638" y="86"/>
                  </a:lnTo>
                  <a:lnTo>
                    <a:pt x="1651" y="87"/>
                  </a:lnTo>
                  <a:lnTo>
                    <a:pt x="1664" y="87"/>
                  </a:lnTo>
                  <a:lnTo>
                    <a:pt x="1677" y="89"/>
                  </a:lnTo>
                  <a:lnTo>
                    <a:pt x="1691" y="89"/>
                  </a:lnTo>
                  <a:lnTo>
                    <a:pt x="1704" y="91"/>
                  </a:lnTo>
                  <a:lnTo>
                    <a:pt x="1703" y="175"/>
                  </a:lnTo>
                  <a:lnTo>
                    <a:pt x="1703" y="257"/>
                  </a:lnTo>
                  <a:lnTo>
                    <a:pt x="1702" y="340"/>
                  </a:lnTo>
                  <a:lnTo>
                    <a:pt x="1701" y="421"/>
                  </a:lnTo>
                  <a:lnTo>
                    <a:pt x="1704" y="496"/>
                  </a:lnTo>
                  <a:lnTo>
                    <a:pt x="1707" y="570"/>
                  </a:lnTo>
                  <a:lnTo>
                    <a:pt x="1710" y="646"/>
                  </a:lnTo>
                  <a:lnTo>
                    <a:pt x="1714" y="721"/>
                  </a:lnTo>
                  <a:lnTo>
                    <a:pt x="1711" y="811"/>
                  </a:lnTo>
                  <a:lnTo>
                    <a:pt x="1709" y="902"/>
                  </a:lnTo>
                  <a:lnTo>
                    <a:pt x="1707" y="991"/>
                  </a:lnTo>
                  <a:lnTo>
                    <a:pt x="1705" y="1082"/>
                  </a:lnTo>
                  <a:lnTo>
                    <a:pt x="1709" y="1158"/>
                  </a:lnTo>
                  <a:lnTo>
                    <a:pt x="1714" y="1235"/>
                  </a:lnTo>
                  <a:lnTo>
                    <a:pt x="1719" y="1313"/>
                  </a:lnTo>
                  <a:lnTo>
                    <a:pt x="1723" y="1390"/>
                  </a:lnTo>
                  <a:lnTo>
                    <a:pt x="1727" y="1467"/>
                  </a:lnTo>
                  <a:lnTo>
                    <a:pt x="1731" y="1546"/>
                  </a:lnTo>
                  <a:lnTo>
                    <a:pt x="1735" y="1625"/>
                  </a:lnTo>
                  <a:lnTo>
                    <a:pt x="1740" y="1704"/>
                  </a:lnTo>
                  <a:lnTo>
                    <a:pt x="1745" y="1775"/>
                  </a:lnTo>
                  <a:lnTo>
                    <a:pt x="1749" y="1844"/>
                  </a:lnTo>
                  <a:lnTo>
                    <a:pt x="1754" y="1914"/>
                  </a:lnTo>
                  <a:lnTo>
                    <a:pt x="1758" y="1985"/>
                  </a:lnTo>
                  <a:lnTo>
                    <a:pt x="1758" y="2070"/>
                  </a:lnTo>
                  <a:lnTo>
                    <a:pt x="1757" y="2156"/>
                  </a:lnTo>
                  <a:lnTo>
                    <a:pt x="1757" y="2244"/>
                  </a:lnTo>
                  <a:lnTo>
                    <a:pt x="1756" y="2330"/>
                  </a:lnTo>
                  <a:lnTo>
                    <a:pt x="1760" y="2409"/>
                  </a:lnTo>
                  <a:lnTo>
                    <a:pt x="1764" y="2486"/>
                  </a:lnTo>
                  <a:lnTo>
                    <a:pt x="1769" y="2565"/>
                  </a:lnTo>
                  <a:lnTo>
                    <a:pt x="1773" y="2644"/>
                  </a:lnTo>
                  <a:lnTo>
                    <a:pt x="1759" y="2646"/>
                  </a:lnTo>
                  <a:lnTo>
                    <a:pt x="1746" y="2646"/>
                  </a:lnTo>
                  <a:lnTo>
                    <a:pt x="1733" y="2648"/>
                  </a:lnTo>
                  <a:lnTo>
                    <a:pt x="1720" y="2650"/>
                  </a:lnTo>
                  <a:lnTo>
                    <a:pt x="1706" y="2651"/>
                  </a:lnTo>
                  <a:lnTo>
                    <a:pt x="1693" y="2651"/>
                  </a:lnTo>
                  <a:lnTo>
                    <a:pt x="1679" y="2653"/>
                  </a:lnTo>
                  <a:lnTo>
                    <a:pt x="1667" y="2653"/>
                  </a:lnTo>
                  <a:lnTo>
                    <a:pt x="1653" y="2655"/>
                  </a:lnTo>
                  <a:lnTo>
                    <a:pt x="1640" y="2656"/>
                  </a:lnTo>
                  <a:lnTo>
                    <a:pt x="1626" y="2656"/>
                  </a:lnTo>
                  <a:lnTo>
                    <a:pt x="1613" y="2658"/>
                  </a:lnTo>
                  <a:lnTo>
                    <a:pt x="1599" y="2660"/>
                  </a:lnTo>
                  <a:lnTo>
                    <a:pt x="1587" y="2662"/>
                  </a:lnTo>
                  <a:lnTo>
                    <a:pt x="1573" y="2662"/>
                  </a:lnTo>
                  <a:lnTo>
                    <a:pt x="1560" y="2663"/>
                  </a:lnTo>
                  <a:lnTo>
                    <a:pt x="1549" y="2663"/>
                  </a:lnTo>
                  <a:lnTo>
                    <a:pt x="1538" y="2663"/>
                  </a:lnTo>
                  <a:lnTo>
                    <a:pt x="1528" y="2663"/>
                  </a:lnTo>
                  <a:lnTo>
                    <a:pt x="1517" y="2663"/>
                  </a:lnTo>
                  <a:lnTo>
                    <a:pt x="1506" y="2663"/>
                  </a:lnTo>
                  <a:lnTo>
                    <a:pt x="1495" y="2663"/>
                  </a:lnTo>
                  <a:lnTo>
                    <a:pt x="1485" y="2665"/>
                  </a:lnTo>
                  <a:lnTo>
                    <a:pt x="1475" y="2665"/>
                  </a:lnTo>
                  <a:lnTo>
                    <a:pt x="1460" y="2667"/>
                  </a:lnTo>
                  <a:lnTo>
                    <a:pt x="1445" y="2668"/>
                  </a:lnTo>
                  <a:lnTo>
                    <a:pt x="1431" y="2670"/>
                  </a:lnTo>
                  <a:lnTo>
                    <a:pt x="1416" y="2670"/>
                  </a:lnTo>
                  <a:lnTo>
                    <a:pt x="1401" y="2672"/>
                  </a:lnTo>
                  <a:lnTo>
                    <a:pt x="1386" y="2674"/>
                  </a:lnTo>
                  <a:lnTo>
                    <a:pt x="1372" y="2675"/>
                  </a:lnTo>
                  <a:lnTo>
                    <a:pt x="1357" y="2677"/>
                  </a:lnTo>
                  <a:lnTo>
                    <a:pt x="1344" y="2679"/>
                  </a:lnTo>
                  <a:lnTo>
                    <a:pt x="1330" y="2680"/>
                  </a:lnTo>
                  <a:lnTo>
                    <a:pt x="1317" y="2682"/>
                  </a:lnTo>
                  <a:lnTo>
                    <a:pt x="1302" y="2684"/>
                  </a:lnTo>
                  <a:lnTo>
                    <a:pt x="1289" y="2686"/>
                  </a:lnTo>
                  <a:lnTo>
                    <a:pt x="1275" y="2687"/>
                  </a:lnTo>
                  <a:lnTo>
                    <a:pt x="1262" y="2689"/>
                  </a:lnTo>
                  <a:lnTo>
                    <a:pt x="1248" y="2691"/>
                  </a:lnTo>
                  <a:lnTo>
                    <a:pt x="1233" y="2693"/>
                  </a:lnTo>
                  <a:lnTo>
                    <a:pt x="1220" y="2694"/>
                  </a:lnTo>
                  <a:lnTo>
                    <a:pt x="1206" y="2696"/>
                  </a:lnTo>
                  <a:lnTo>
                    <a:pt x="1193" y="2698"/>
                  </a:lnTo>
                  <a:lnTo>
                    <a:pt x="1178" y="2699"/>
                  </a:lnTo>
                  <a:lnTo>
                    <a:pt x="1165" y="2701"/>
                  </a:lnTo>
                  <a:lnTo>
                    <a:pt x="1151" y="2703"/>
                  </a:lnTo>
                  <a:lnTo>
                    <a:pt x="1138" y="2705"/>
                  </a:lnTo>
                  <a:lnTo>
                    <a:pt x="1125" y="2705"/>
                  </a:lnTo>
                  <a:lnTo>
                    <a:pt x="1114" y="2705"/>
                  </a:lnTo>
                  <a:lnTo>
                    <a:pt x="1102" y="2705"/>
                  </a:lnTo>
                  <a:lnTo>
                    <a:pt x="1089" y="2705"/>
                  </a:lnTo>
                  <a:lnTo>
                    <a:pt x="1077" y="2705"/>
                  </a:lnTo>
                  <a:lnTo>
                    <a:pt x="1064" y="2705"/>
                  </a:lnTo>
                  <a:lnTo>
                    <a:pt x="1052" y="2705"/>
                  </a:lnTo>
                  <a:lnTo>
                    <a:pt x="1039" y="2703"/>
                  </a:lnTo>
                  <a:lnTo>
                    <a:pt x="1027" y="2703"/>
                  </a:lnTo>
                  <a:lnTo>
                    <a:pt x="1014" y="2703"/>
                  </a:lnTo>
                  <a:lnTo>
                    <a:pt x="1002" y="2703"/>
                  </a:lnTo>
                  <a:lnTo>
                    <a:pt x="989" y="2703"/>
                  </a:lnTo>
                  <a:lnTo>
                    <a:pt x="977" y="2703"/>
                  </a:lnTo>
                  <a:lnTo>
                    <a:pt x="964" y="2701"/>
                  </a:lnTo>
                  <a:lnTo>
                    <a:pt x="952" y="2701"/>
                  </a:lnTo>
                  <a:lnTo>
                    <a:pt x="939" y="2701"/>
                  </a:lnTo>
                  <a:lnTo>
                    <a:pt x="928" y="2701"/>
                  </a:lnTo>
                  <a:lnTo>
                    <a:pt x="916" y="2701"/>
                  </a:lnTo>
                  <a:lnTo>
                    <a:pt x="904" y="2701"/>
                  </a:lnTo>
                  <a:lnTo>
                    <a:pt x="892" y="2701"/>
                  </a:lnTo>
                  <a:lnTo>
                    <a:pt x="880" y="2701"/>
                  </a:lnTo>
                  <a:lnTo>
                    <a:pt x="868" y="2701"/>
                  </a:lnTo>
                  <a:lnTo>
                    <a:pt x="856" y="2701"/>
                  </a:lnTo>
                  <a:lnTo>
                    <a:pt x="844" y="2701"/>
                  </a:lnTo>
                  <a:lnTo>
                    <a:pt x="831" y="2701"/>
                  </a:lnTo>
                  <a:lnTo>
                    <a:pt x="820" y="2701"/>
                  </a:lnTo>
                  <a:lnTo>
                    <a:pt x="807" y="2701"/>
                  </a:lnTo>
                  <a:lnTo>
                    <a:pt x="796" y="2701"/>
                  </a:lnTo>
                  <a:lnTo>
                    <a:pt x="784" y="2701"/>
                  </a:lnTo>
                  <a:lnTo>
                    <a:pt x="772" y="2701"/>
                  </a:lnTo>
                  <a:lnTo>
                    <a:pt x="760" y="2701"/>
                  </a:lnTo>
                  <a:lnTo>
                    <a:pt x="748" y="2701"/>
                  </a:lnTo>
                  <a:lnTo>
                    <a:pt x="735" y="2703"/>
                  </a:lnTo>
                  <a:lnTo>
                    <a:pt x="721" y="2703"/>
                  </a:lnTo>
                  <a:lnTo>
                    <a:pt x="708" y="2705"/>
                  </a:lnTo>
                  <a:lnTo>
                    <a:pt x="694" y="2706"/>
                  </a:lnTo>
                  <a:lnTo>
                    <a:pt x="681" y="2708"/>
                  </a:lnTo>
                  <a:lnTo>
                    <a:pt x="667" y="2708"/>
                  </a:lnTo>
                  <a:lnTo>
                    <a:pt x="654" y="2710"/>
                  </a:lnTo>
                  <a:lnTo>
                    <a:pt x="640" y="2711"/>
                  </a:lnTo>
                  <a:lnTo>
                    <a:pt x="627" y="2713"/>
                  </a:lnTo>
                  <a:lnTo>
                    <a:pt x="613" y="2713"/>
                  </a:lnTo>
                  <a:lnTo>
                    <a:pt x="600" y="2715"/>
                  </a:lnTo>
                  <a:lnTo>
                    <a:pt x="586" y="2717"/>
                  </a:lnTo>
                  <a:lnTo>
                    <a:pt x="573" y="2717"/>
                  </a:lnTo>
                  <a:lnTo>
                    <a:pt x="559" y="2718"/>
                  </a:lnTo>
                  <a:lnTo>
                    <a:pt x="546" y="2718"/>
                  </a:lnTo>
                  <a:lnTo>
                    <a:pt x="532" y="2720"/>
                  </a:lnTo>
                  <a:lnTo>
                    <a:pt x="519" y="2720"/>
                  </a:lnTo>
                  <a:lnTo>
                    <a:pt x="504" y="2720"/>
                  </a:lnTo>
                  <a:lnTo>
                    <a:pt x="491" y="2722"/>
                  </a:lnTo>
                  <a:lnTo>
                    <a:pt x="477" y="2722"/>
                  </a:lnTo>
                  <a:lnTo>
                    <a:pt x="462" y="2722"/>
                  </a:lnTo>
                  <a:lnTo>
                    <a:pt x="449" y="2722"/>
                  </a:lnTo>
                  <a:lnTo>
                    <a:pt x="434" y="2722"/>
                  </a:lnTo>
                  <a:lnTo>
                    <a:pt x="421" y="2723"/>
                  </a:lnTo>
                  <a:lnTo>
                    <a:pt x="406" y="2723"/>
                  </a:lnTo>
                  <a:lnTo>
                    <a:pt x="393" y="2723"/>
                  </a:lnTo>
                  <a:lnTo>
                    <a:pt x="378" y="2723"/>
                  </a:lnTo>
                  <a:lnTo>
                    <a:pt x="365" y="2725"/>
                  </a:lnTo>
                  <a:lnTo>
                    <a:pt x="350" y="2725"/>
                  </a:lnTo>
                  <a:lnTo>
                    <a:pt x="337" y="2725"/>
                  </a:lnTo>
                  <a:lnTo>
                    <a:pt x="322" y="2727"/>
                  </a:lnTo>
                  <a:lnTo>
                    <a:pt x="309" y="2727"/>
                  </a:lnTo>
                  <a:lnTo>
                    <a:pt x="295" y="2730"/>
                  </a:lnTo>
                  <a:lnTo>
                    <a:pt x="281" y="2735"/>
                  </a:lnTo>
                  <a:lnTo>
                    <a:pt x="267" y="2739"/>
                  </a:lnTo>
                  <a:lnTo>
                    <a:pt x="253" y="2742"/>
                  </a:lnTo>
                  <a:lnTo>
                    <a:pt x="239" y="2746"/>
                  </a:lnTo>
                  <a:lnTo>
                    <a:pt x="224" y="2751"/>
                  </a:lnTo>
                  <a:lnTo>
                    <a:pt x="211" y="2754"/>
                  </a:lnTo>
                  <a:lnTo>
                    <a:pt x="196" y="2760"/>
                  </a:lnTo>
                  <a:lnTo>
                    <a:pt x="188" y="2760"/>
                  </a:lnTo>
                  <a:lnTo>
                    <a:pt x="179" y="2758"/>
                  </a:lnTo>
                  <a:lnTo>
                    <a:pt x="170" y="2758"/>
                  </a:lnTo>
                  <a:lnTo>
                    <a:pt x="161" y="2756"/>
                  </a:lnTo>
                  <a:lnTo>
                    <a:pt x="153" y="2756"/>
                  </a:lnTo>
                  <a:lnTo>
                    <a:pt x="143" y="2756"/>
                  </a:lnTo>
                  <a:lnTo>
                    <a:pt x="134" y="2754"/>
                  </a:lnTo>
                  <a:lnTo>
                    <a:pt x="125" y="2754"/>
                  </a:lnTo>
                  <a:lnTo>
                    <a:pt x="130" y="2677"/>
                  </a:lnTo>
                  <a:lnTo>
                    <a:pt x="134" y="2600"/>
                  </a:lnTo>
                  <a:lnTo>
                    <a:pt x="139" y="2522"/>
                  </a:lnTo>
                  <a:lnTo>
                    <a:pt x="143" y="2445"/>
                  </a:lnTo>
                  <a:lnTo>
                    <a:pt x="141" y="2364"/>
                  </a:lnTo>
                  <a:lnTo>
                    <a:pt x="140" y="2285"/>
                  </a:lnTo>
                  <a:lnTo>
                    <a:pt x="138" y="2204"/>
                  </a:lnTo>
                  <a:lnTo>
                    <a:pt x="136" y="2125"/>
                  </a:lnTo>
                  <a:lnTo>
                    <a:pt x="134" y="2045"/>
                  </a:lnTo>
                  <a:lnTo>
                    <a:pt x="133" y="1966"/>
                  </a:lnTo>
                  <a:lnTo>
                    <a:pt x="131" y="1885"/>
                  </a:lnTo>
                  <a:lnTo>
                    <a:pt x="129" y="1804"/>
                  </a:lnTo>
                  <a:lnTo>
                    <a:pt x="124" y="1730"/>
                  </a:lnTo>
                  <a:lnTo>
                    <a:pt x="119" y="1656"/>
                  </a:lnTo>
                  <a:lnTo>
                    <a:pt x="113" y="1582"/>
                  </a:lnTo>
                  <a:lnTo>
                    <a:pt x="108" y="1508"/>
                  </a:lnTo>
                  <a:lnTo>
                    <a:pt x="106" y="1436"/>
                  </a:lnTo>
                  <a:lnTo>
                    <a:pt x="105" y="1364"/>
                  </a:lnTo>
                  <a:lnTo>
                    <a:pt x="103" y="1292"/>
                  </a:lnTo>
                  <a:lnTo>
                    <a:pt x="101" y="1220"/>
                  </a:lnTo>
                  <a:lnTo>
                    <a:pt x="96" y="1180"/>
                  </a:lnTo>
                  <a:lnTo>
                    <a:pt x="91" y="1141"/>
                  </a:lnTo>
                  <a:lnTo>
                    <a:pt x="86" y="1103"/>
                  </a:lnTo>
                  <a:lnTo>
                    <a:pt x="82" y="1063"/>
                  </a:lnTo>
                  <a:lnTo>
                    <a:pt x="77" y="1026"/>
                  </a:lnTo>
                  <a:lnTo>
                    <a:pt x="73" y="986"/>
                  </a:lnTo>
                  <a:lnTo>
                    <a:pt x="68" y="948"/>
                  </a:lnTo>
                  <a:lnTo>
                    <a:pt x="63" y="910"/>
                  </a:lnTo>
                  <a:lnTo>
                    <a:pt x="56" y="869"/>
                  </a:lnTo>
                  <a:lnTo>
                    <a:pt x="50" y="826"/>
                  </a:lnTo>
                  <a:lnTo>
                    <a:pt x="43" y="785"/>
                  </a:lnTo>
                  <a:lnTo>
                    <a:pt x="35" y="744"/>
                  </a:lnTo>
                  <a:lnTo>
                    <a:pt x="28" y="703"/>
                  </a:lnTo>
                  <a:lnTo>
                    <a:pt x="22" y="661"/>
                  </a:lnTo>
                  <a:lnTo>
                    <a:pt x="15" y="618"/>
                  </a:lnTo>
                  <a:lnTo>
                    <a:pt x="7" y="577"/>
                  </a:lnTo>
                  <a:lnTo>
                    <a:pt x="5" y="491"/>
                  </a:lnTo>
                  <a:lnTo>
                    <a:pt x="4" y="404"/>
                  </a:lnTo>
                  <a:lnTo>
                    <a:pt x="2" y="318"/>
                  </a:lnTo>
                  <a:lnTo>
                    <a:pt x="0" y="232"/>
                  </a:lnTo>
                  <a:close/>
                </a:path>
              </a:pathLst>
            </a:custGeom>
            <a:solidFill>
              <a:srgbClr val="00001E"/>
            </a:solidFill>
            <a:ln w="9525">
              <a:solidFill>
                <a:schemeClr val="accent4"/>
              </a:solidFill>
              <a:round/>
              <a:headEnd/>
              <a:tailEnd/>
            </a:ln>
          </p:spPr>
          <p:txBody>
            <a:bodyPr/>
            <a:lstStyle/>
            <a:p>
              <a:pPr>
                <a:defRPr/>
              </a:pPr>
              <a:endParaRPr lang="en-US" dirty="0"/>
            </a:p>
          </p:txBody>
        </p:sp>
        <p:sp>
          <p:nvSpPr>
            <p:cNvPr id="10" name="Freeform 10"/>
            <p:cNvSpPr>
              <a:spLocks/>
            </p:cNvSpPr>
            <p:nvPr/>
          </p:nvSpPr>
          <p:spPr bwMode="auto">
            <a:xfrm>
              <a:off x="3758" y="2547"/>
              <a:ext cx="1697" cy="1325"/>
            </a:xfrm>
            <a:custGeom>
              <a:avLst/>
              <a:gdLst/>
              <a:ahLst/>
              <a:cxnLst>
                <a:cxn ang="0">
                  <a:pos x="38" y="250"/>
                </a:cxn>
                <a:cxn ang="0">
                  <a:pos x="94" y="217"/>
                </a:cxn>
                <a:cxn ang="0">
                  <a:pos x="161" y="191"/>
                </a:cxn>
                <a:cxn ang="0">
                  <a:pos x="237" y="160"/>
                </a:cxn>
                <a:cxn ang="0">
                  <a:pos x="312" y="131"/>
                </a:cxn>
                <a:cxn ang="0">
                  <a:pos x="397" y="138"/>
                </a:cxn>
                <a:cxn ang="0">
                  <a:pos x="493" y="162"/>
                </a:cxn>
                <a:cxn ang="0">
                  <a:pos x="577" y="91"/>
                </a:cxn>
                <a:cxn ang="0">
                  <a:pos x="659" y="91"/>
                </a:cxn>
                <a:cxn ang="0">
                  <a:pos x="741" y="107"/>
                </a:cxn>
                <a:cxn ang="0">
                  <a:pos x="822" y="117"/>
                </a:cxn>
                <a:cxn ang="0">
                  <a:pos x="904" y="93"/>
                </a:cxn>
                <a:cxn ang="0">
                  <a:pos x="986" y="71"/>
                </a:cxn>
                <a:cxn ang="0">
                  <a:pos x="1066" y="50"/>
                </a:cxn>
                <a:cxn ang="0">
                  <a:pos x="1148" y="28"/>
                </a:cxn>
                <a:cxn ang="0">
                  <a:pos x="1230" y="4"/>
                </a:cxn>
                <a:cxn ang="0">
                  <a:pos x="1316" y="0"/>
                </a:cxn>
                <a:cxn ang="0">
                  <a:pos x="1379" y="36"/>
                </a:cxn>
                <a:cxn ang="0">
                  <a:pos x="1424" y="95"/>
                </a:cxn>
                <a:cxn ang="0">
                  <a:pos x="1499" y="100"/>
                </a:cxn>
                <a:cxn ang="0">
                  <a:pos x="1574" y="109"/>
                </a:cxn>
                <a:cxn ang="0">
                  <a:pos x="1608" y="348"/>
                </a:cxn>
                <a:cxn ang="0">
                  <a:pos x="1620" y="789"/>
                </a:cxn>
                <a:cxn ang="0">
                  <a:pos x="1629" y="1267"/>
                </a:cxn>
                <a:cxn ang="0">
                  <a:pos x="1663" y="1693"/>
                </a:cxn>
                <a:cxn ang="0">
                  <a:pos x="1679" y="2131"/>
                </a:cxn>
                <a:cxn ang="0">
                  <a:pos x="1685" y="2511"/>
                </a:cxn>
                <a:cxn ang="0">
                  <a:pos x="1609" y="2520"/>
                </a:cxn>
                <a:cxn ang="0">
                  <a:pos x="1533" y="2528"/>
                </a:cxn>
                <a:cxn ang="0">
                  <a:pos x="1468" y="2533"/>
                </a:cxn>
                <a:cxn ang="0">
                  <a:pos x="1406" y="2535"/>
                </a:cxn>
                <a:cxn ang="0">
                  <a:pos x="1321" y="2549"/>
                </a:cxn>
                <a:cxn ang="0">
                  <a:pos x="1242" y="2561"/>
                </a:cxn>
                <a:cxn ang="0">
                  <a:pos x="1164" y="2575"/>
                </a:cxn>
                <a:cxn ang="0">
                  <a:pos x="1087" y="2585"/>
                </a:cxn>
                <a:cxn ang="0">
                  <a:pos x="1019" y="2583"/>
                </a:cxn>
                <a:cxn ang="0">
                  <a:pos x="949" y="2582"/>
                </a:cxn>
                <a:cxn ang="0">
                  <a:pos x="883" y="2582"/>
                </a:cxn>
                <a:cxn ang="0">
                  <a:pos x="817" y="2582"/>
                </a:cxn>
                <a:cxn ang="0">
                  <a:pos x="752" y="2582"/>
                </a:cxn>
                <a:cxn ang="0">
                  <a:pos x="676" y="2588"/>
                </a:cxn>
                <a:cxn ang="0">
                  <a:pos x="600" y="2597"/>
                </a:cxn>
                <a:cxn ang="0">
                  <a:pos x="522" y="2604"/>
                </a:cxn>
                <a:cxn ang="0">
                  <a:pos x="441" y="2607"/>
                </a:cxn>
                <a:cxn ang="0">
                  <a:pos x="361" y="2609"/>
                </a:cxn>
                <a:cxn ang="0">
                  <a:pos x="280" y="2624"/>
                </a:cxn>
                <a:cxn ang="0">
                  <a:pos x="205" y="2650"/>
                </a:cxn>
                <a:cxn ang="0">
                  <a:pos x="162" y="2645"/>
                </a:cxn>
                <a:cxn ang="0">
                  <a:pos x="176" y="2283"/>
                </a:cxn>
                <a:cxn ang="0">
                  <a:pos x="162" y="1832"/>
                </a:cxn>
                <a:cxn ang="0">
                  <a:pos x="133" y="1422"/>
                </a:cxn>
                <a:cxn ang="0">
                  <a:pos x="107" y="1117"/>
                </a:cxn>
                <a:cxn ang="0">
                  <a:pos x="69" y="896"/>
                </a:cxn>
                <a:cxn ang="0">
                  <a:pos x="17" y="662"/>
                </a:cxn>
              </a:cxnLst>
              <a:rect l="0" t="0" r="r" b="b"/>
              <a:pathLst>
                <a:path w="1697" h="2650">
                  <a:moveTo>
                    <a:pt x="0" y="287"/>
                  </a:moveTo>
                  <a:lnTo>
                    <a:pt x="8" y="281"/>
                  </a:lnTo>
                  <a:lnTo>
                    <a:pt x="15" y="272"/>
                  </a:lnTo>
                  <a:lnTo>
                    <a:pt x="23" y="265"/>
                  </a:lnTo>
                  <a:lnTo>
                    <a:pt x="30" y="258"/>
                  </a:lnTo>
                  <a:lnTo>
                    <a:pt x="38" y="250"/>
                  </a:lnTo>
                  <a:lnTo>
                    <a:pt x="46" y="243"/>
                  </a:lnTo>
                  <a:lnTo>
                    <a:pt x="53" y="236"/>
                  </a:lnTo>
                  <a:lnTo>
                    <a:pt x="61" y="229"/>
                  </a:lnTo>
                  <a:lnTo>
                    <a:pt x="72" y="226"/>
                  </a:lnTo>
                  <a:lnTo>
                    <a:pt x="83" y="220"/>
                  </a:lnTo>
                  <a:lnTo>
                    <a:pt x="94" y="217"/>
                  </a:lnTo>
                  <a:lnTo>
                    <a:pt x="105" y="212"/>
                  </a:lnTo>
                  <a:lnTo>
                    <a:pt x="116" y="208"/>
                  </a:lnTo>
                  <a:lnTo>
                    <a:pt x="127" y="205"/>
                  </a:lnTo>
                  <a:lnTo>
                    <a:pt x="138" y="200"/>
                  </a:lnTo>
                  <a:lnTo>
                    <a:pt x="149" y="196"/>
                  </a:lnTo>
                  <a:lnTo>
                    <a:pt x="161" y="191"/>
                  </a:lnTo>
                  <a:lnTo>
                    <a:pt x="174" y="186"/>
                  </a:lnTo>
                  <a:lnTo>
                    <a:pt x="186" y="181"/>
                  </a:lnTo>
                  <a:lnTo>
                    <a:pt x="200" y="176"/>
                  </a:lnTo>
                  <a:lnTo>
                    <a:pt x="212" y="171"/>
                  </a:lnTo>
                  <a:lnTo>
                    <a:pt x="225" y="165"/>
                  </a:lnTo>
                  <a:lnTo>
                    <a:pt x="237" y="160"/>
                  </a:lnTo>
                  <a:lnTo>
                    <a:pt x="250" y="155"/>
                  </a:lnTo>
                  <a:lnTo>
                    <a:pt x="262" y="152"/>
                  </a:lnTo>
                  <a:lnTo>
                    <a:pt x="275" y="146"/>
                  </a:lnTo>
                  <a:lnTo>
                    <a:pt x="287" y="141"/>
                  </a:lnTo>
                  <a:lnTo>
                    <a:pt x="300" y="136"/>
                  </a:lnTo>
                  <a:lnTo>
                    <a:pt x="312" y="131"/>
                  </a:lnTo>
                  <a:lnTo>
                    <a:pt x="325" y="126"/>
                  </a:lnTo>
                  <a:lnTo>
                    <a:pt x="337" y="121"/>
                  </a:lnTo>
                  <a:lnTo>
                    <a:pt x="349" y="116"/>
                  </a:lnTo>
                  <a:lnTo>
                    <a:pt x="365" y="122"/>
                  </a:lnTo>
                  <a:lnTo>
                    <a:pt x="382" y="131"/>
                  </a:lnTo>
                  <a:lnTo>
                    <a:pt x="397" y="138"/>
                  </a:lnTo>
                  <a:lnTo>
                    <a:pt x="414" y="145"/>
                  </a:lnTo>
                  <a:lnTo>
                    <a:pt x="431" y="153"/>
                  </a:lnTo>
                  <a:lnTo>
                    <a:pt x="446" y="160"/>
                  </a:lnTo>
                  <a:lnTo>
                    <a:pt x="463" y="167"/>
                  </a:lnTo>
                  <a:lnTo>
                    <a:pt x="478" y="174"/>
                  </a:lnTo>
                  <a:lnTo>
                    <a:pt x="493" y="162"/>
                  </a:lnTo>
                  <a:lnTo>
                    <a:pt x="506" y="150"/>
                  </a:lnTo>
                  <a:lnTo>
                    <a:pt x="521" y="140"/>
                  </a:lnTo>
                  <a:lnTo>
                    <a:pt x="535" y="128"/>
                  </a:lnTo>
                  <a:lnTo>
                    <a:pt x="549" y="116"/>
                  </a:lnTo>
                  <a:lnTo>
                    <a:pt x="564" y="103"/>
                  </a:lnTo>
                  <a:lnTo>
                    <a:pt x="577" y="91"/>
                  </a:lnTo>
                  <a:lnTo>
                    <a:pt x="592" y="79"/>
                  </a:lnTo>
                  <a:lnTo>
                    <a:pt x="605" y="81"/>
                  </a:lnTo>
                  <a:lnTo>
                    <a:pt x="619" y="85"/>
                  </a:lnTo>
                  <a:lnTo>
                    <a:pt x="632" y="86"/>
                  </a:lnTo>
                  <a:lnTo>
                    <a:pt x="646" y="90"/>
                  </a:lnTo>
                  <a:lnTo>
                    <a:pt x="659" y="91"/>
                  </a:lnTo>
                  <a:lnTo>
                    <a:pt x="673" y="95"/>
                  </a:lnTo>
                  <a:lnTo>
                    <a:pt x="686" y="97"/>
                  </a:lnTo>
                  <a:lnTo>
                    <a:pt x="701" y="100"/>
                  </a:lnTo>
                  <a:lnTo>
                    <a:pt x="714" y="102"/>
                  </a:lnTo>
                  <a:lnTo>
                    <a:pt x="728" y="105"/>
                  </a:lnTo>
                  <a:lnTo>
                    <a:pt x="741" y="107"/>
                  </a:lnTo>
                  <a:lnTo>
                    <a:pt x="755" y="110"/>
                  </a:lnTo>
                  <a:lnTo>
                    <a:pt x="768" y="112"/>
                  </a:lnTo>
                  <a:lnTo>
                    <a:pt x="782" y="116"/>
                  </a:lnTo>
                  <a:lnTo>
                    <a:pt x="795" y="117"/>
                  </a:lnTo>
                  <a:lnTo>
                    <a:pt x="809" y="121"/>
                  </a:lnTo>
                  <a:lnTo>
                    <a:pt x="822" y="117"/>
                  </a:lnTo>
                  <a:lnTo>
                    <a:pt x="836" y="114"/>
                  </a:lnTo>
                  <a:lnTo>
                    <a:pt x="849" y="109"/>
                  </a:lnTo>
                  <a:lnTo>
                    <a:pt x="864" y="105"/>
                  </a:lnTo>
                  <a:lnTo>
                    <a:pt x="877" y="102"/>
                  </a:lnTo>
                  <a:lnTo>
                    <a:pt x="891" y="98"/>
                  </a:lnTo>
                  <a:lnTo>
                    <a:pt x="904" y="93"/>
                  </a:lnTo>
                  <a:lnTo>
                    <a:pt x="918" y="90"/>
                  </a:lnTo>
                  <a:lnTo>
                    <a:pt x="931" y="86"/>
                  </a:lnTo>
                  <a:lnTo>
                    <a:pt x="945" y="83"/>
                  </a:lnTo>
                  <a:lnTo>
                    <a:pt x="958" y="79"/>
                  </a:lnTo>
                  <a:lnTo>
                    <a:pt x="973" y="74"/>
                  </a:lnTo>
                  <a:lnTo>
                    <a:pt x="986" y="71"/>
                  </a:lnTo>
                  <a:lnTo>
                    <a:pt x="1000" y="67"/>
                  </a:lnTo>
                  <a:lnTo>
                    <a:pt x="1013" y="64"/>
                  </a:lnTo>
                  <a:lnTo>
                    <a:pt x="1027" y="61"/>
                  </a:lnTo>
                  <a:lnTo>
                    <a:pt x="1040" y="57"/>
                  </a:lnTo>
                  <a:lnTo>
                    <a:pt x="1054" y="54"/>
                  </a:lnTo>
                  <a:lnTo>
                    <a:pt x="1066" y="50"/>
                  </a:lnTo>
                  <a:lnTo>
                    <a:pt x="1080" y="47"/>
                  </a:lnTo>
                  <a:lnTo>
                    <a:pt x="1093" y="42"/>
                  </a:lnTo>
                  <a:lnTo>
                    <a:pt x="1107" y="38"/>
                  </a:lnTo>
                  <a:lnTo>
                    <a:pt x="1121" y="35"/>
                  </a:lnTo>
                  <a:lnTo>
                    <a:pt x="1134" y="31"/>
                  </a:lnTo>
                  <a:lnTo>
                    <a:pt x="1148" y="28"/>
                  </a:lnTo>
                  <a:lnTo>
                    <a:pt x="1161" y="23"/>
                  </a:lnTo>
                  <a:lnTo>
                    <a:pt x="1175" y="19"/>
                  </a:lnTo>
                  <a:lnTo>
                    <a:pt x="1189" y="16"/>
                  </a:lnTo>
                  <a:lnTo>
                    <a:pt x="1203" y="12"/>
                  </a:lnTo>
                  <a:lnTo>
                    <a:pt x="1216" y="7"/>
                  </a:lnTo>
                  <a:lnTo>
                    <a:pt x="1230" y="4"/>
                  </a:lnTo>
                  <a:lnTo>
                    <a:pt x="1243" y="0"/>
                  </a:lnTo>
                  <a:lnTo>
                    <a:pt x="1258" y="0"/>
                  </a:lnTo>
                  <a:lnTo>
                    <a:pt x="1272" y="0"/>
                  </a:lnTo>
                  <a:lnTo>
                    <a:pt x="1287" y="0"/>
                  </a:lnTo>
                  <a:lnTo>
                    <a:pt x="1301" y="0"/>
                  </a:lnTo>
                  <a:lnTo>
                    <a:pt x="1316" y="0"/>
                  </a:lnTo>
                  <a:lnTo>
                    <a:pt x="1330" y="0"/>
                  </a:lnTo>
                  <a:lnTo>
                    <a:pt x="1345" y="0"/>
                  </a:lnTo>
                  <a:lnTo>
                    <a:pt x="1360" y="0"/>
                  </a:lnTo>
                  <a:lnTo>
                    <a:pt x="1366" y="12"/>
                  </a:lnTo>
                  <a:lnTo>
                    <a:pt x="1373" y="24"/>
                  </a:lnTo>
                  <a:lnTo>
                    <a:pt x="1379" y="36"/>
                  </a:lnTo>
                  <a:lnTo>
                    <a:pt x="1385" y="47"/>
                  </a:lnTo>
                  <a:lnTo>
                    <a:pt x="1392" y="59"/>
                  </a:lnTo>
                  <a:lnTo>
                    <a:pt x="1398" y="71"/>
                  </a:lnTo>
                  <a:lnTo>
                    <a:pt x="1405" y="81"/>
                  </a:lnTo>
                  <a:lnTo>
                    <a:pt x="1411" y="93"/>
                  </a:lnTo>
                  <a:lnTo>
                    <a:pt x="1424" y="95"/>
                  </a:lnTo>
                  <a:lnTo>
                    <a:pt x="1436" y="95"/>
                  </a:lnTo>
                  <a:lnTo>
                    <a:pt x="1449" y="97"/>
                  </a:lnTo>
                  <a:lnTo>
                    <a:pt x="1461" y="97"/>
                  </a:lnTo>
                  <a:lnTo>
                    <a:pt x="1474" y="98"/>
                  </a:lnTo>
                  <a:lnTo>
                    <a:pt x="1486" y="100"/>
                  </a:lnTo>
                  <a:lnTo>
                    <a:pt x="1499" y="100"/>
                  </a:lnTo>
                  <a:lnTo>
                    <a:pt x="1511" y="102"/>
                  </a:lnTo>
                  <a:lnTo>
                    <a:pt x="1524" y="103"/>
                  </a:lnTo>
                  <a:lnTo>
                    <a:pt x="1536" y="105"/>
                  </a:lnTo>
                  <a:lnTo>
                    <a:pt x="1549" y="105"/>
                  </a:lnTo>
                  <a:lnTo>
                    <a:pt x="1561" y="107"/>
                  </a:lnTo>
                  <a:lnTo>
                    <a:pt x="1574" y="109"/>
                  </a:lnTo>
                  <a:lnTo>
                    <a:pt x="1586" y="110"/>
                  </a:lnTo>
                  <a:lnTo>
                    <a:pt x="1598" y="110"/>
                  </a:lnTo>
                  <a:lnTo>
                    <a:pt x="1611" y="112"/>
                  </a:lnTo>
                  <a:lnTo>
                    <a:pt x="1610" y="191"/>
                  </a:lnTo>
                  <a:lnTo>
                    <a:pt x="1609" y="270"/>
                  </a:lnTo>
                  <a:lnTo>
                    <a:pt x="1608" y="348"/>
                  </a:lnTo>
                  <a:lnTo>
                    <a:pt x="1607" y="427"/>
                  </a:lnTo>
                  <a:lnTo>
                    <a:pt x="1611" y="495"/>
                  </a:lnTo>
                  <a:lnTo>
                    <a:pt x="1615" y="564"/>
                  </a:lnTo>
                  <a:lnTo>
                    <a:pt x="1619" y="633"/>
                  </a:lnTo>
                  <a:lnTo>
                    <a:pt x="1623" y="702"/>
                  </a:lnTo>
                  <a:lnTo>
                    <a:pt x="1620" y="789"/>
                  </a:lnTo>
                  <a:lnTo>
                    <a:pt x="1617" y="877"/>
                  </a:lnTo>
                  <a:lnTo>
                    <a:pt x="1614" y="964"/>
                  </a:lnTo>
                  <a:lnTo>
                    <a:pt x="1612" y="1054"/>
                  </a:lnTo>
                  <a:lnTo>
                    <a:pt x="1617" y="1124"/>
                  </a:lnTo>
                  <a:lnTo>
                    <a:pt x="1623" y="1195"/>
                  </a:lnTo>
                  <a:lnTo>
                    <a:pt x="1629" y="1267"/>
                  </a:lnTo>
                  <a:lnTo>
                    <a:pt x="1635" y="1337"/>
                  </a:lnTo>
                  <a:lnTo>
                    <a:pt x="1640" y="1410"/>
                  </a:lnTo>
                  <a:lnTo>
                    <a:pt x="1646" y="1483"/>
                  </a:lnTo>
                  <a:lnTo>
                    <a:pt x="1651" y="1557"/>
                  </a:lnTo>
                  <a:lnTo>
                    <a:pt x="1657" y="1630"/>
                  </a:lnTo>
                  <a:lnTo>
                    <a:pt x="1663" y="1693"/>
                  </a:lnTo>
                  <a:lnTo>
                    <a:pt x="1669" y="1757"/>
                  </a:lnTo>
                  <a:lnTo>
                    <a:pt x="1674" y="1820"/>
                  </a:lnTo>
                  <a:lnTo>
                    <a:pt x="1681" y="1884"/>
                  </a:lnTo>
                  <a:lnTo>
                    <a:pt x="1680" y="1966"/>
                  </a:lnTo>
                  <a:lnTo>
                    <a:pt x="1680" y="2049"/>
                  </a:lnTo>
                  <a:lnTo>
                    <a:pt x="1679" y="2131"/>
                  </a:lnTo>
                  <a:lnTo>
                    <a:pt x="1677" y="2216"/>
                  </a:lnTo>
                  <a:lnTo>
                    <a:pt x="1683" y="2288"/>
                  </a:lnTo>
                  <a:lnTo>
                    <a:pt x="1687" y="2362"/>
                  </a:lnTo>
                  <a:lnTo>
                    <a:pt x="1692" y="2435"/>
                  </a:lnTo>
                  <a:lnTo>
                    <a:pt x="1697" y="2509"/>
                  </a:lnTo>
                  <a:lnTo>
                    <a:pt x="1685" y="2511"/>
                  </a:lnTo>
                  <a:lnTo>
                    <a:pt x="1672" y="2513"/>
                  </a:lnTo>
                  <a:lnTo>
                    <a:pt x="1660" y="2513"/>
                  </a:lnTo>
                  <a:lnTo>
                    <a:pt x="1646" y="2515"/>
                  </a:lnTo>
                  <a:lnTo>
                    <a:pt x="1634" y="2516"/>
                  </a:lnTo>
                  <a:lnTo>
                    <a:pt x="1621" y="2518"/>
                  </a:lnTo>
                  <a:lnTo>
                    <a:pt x="1609" y="2520"/>
                  </a:lnTo>
                  <a:lnTo>
                    <a:pt x="1596" y="2520"/>
                  </a:lnTo>
                  <a:lnTo>
                    <a:pt x="1584" y="2521"/>
                  </a:lnTo>
                  <a:lnTo>
                    <a:pt x="1571" y="2523"/>
                  </a:lnTo>
                  <a:lnTo>
                    <a:pt x="1558" y="2525"/>
                  </a:lnTo>
                  <a:lnTo>
                    <a:pt x="1546" y="2527"/>
                  </a:lnTo>
                  <a:lnTo>
                    <a:pt x="1533" y="2528"/>
                  </a:lnTo>
                  <a:lnTo>
                    <a:pt x="1521" y="2528"/>
                  </a:lnTo>
                  <a:lnTo>
                    <a:pt x="1507" y="2530"/>
                  </a:lnTo>
                  <a:lnTo>
                    <a:pt x="1495" y="2532"/>
                  </a:lnTo>
                  <a:lnTo>
                    <a:pt x="1485" y="2532"/>
                  </a:lnTo>
                  <a:lnTo>
                    <a:pt x="1477" y="2533"/>
                  </a:lnTo>
                  <a:lnTo>
                    <a:pt x="1468" y="2533"/>
                  </a:lnTo>
                  <a:lnTo>
                    <a:pt x="1458" y="2533"/>
                  </a:lnTo>
                  <a:lnTo>
                    <a:pt x="1449" y="2533"/>
                  </a:lnTo>
                  <a:lnTo>
                    <a:pt x="1440" y="2533"/>
                  </a:lnTo>
                  <a:lnTo>
                    <a:pt x="1430" y="2533"/>
                  </a:lnTo>
                  <a:lnTo>
                    <a:pt x="1421" y="2533"/>
                  </a:lnTo>
                  <a:lnTo>
                    <a:pt x="1406" y="2535"/>
                  </a:lnTo>
                  <a:lnTo>
                    <a:pt x="1392" y="2539"/>
                  </a:lnTo>
                  <a:lnTo>
                    <a:pt x="1378" y="2540"/>
                  </a:lnTo>
                  <a:lnTo>
                    <a:pt x="1364" y="2542"/>
                  </a:lnTo>
                  <a:lnTo>
                    <a:pt x="1349" y="2545"/>
                  </a:lnTo>
                  <a:lnTo>
                    <a:pt x="1336" y="2547"/>
                  </a:lnTo>
                  <a:lnTo>
                    <a:pt x="1321" y="2549"/>
                  </a:lnTo>
                  <a:lnTo>
                    <a:pt x="1307" y="2551"/>
                  </a:lnTo>
                  <a:lnTo>
                    <a:pt x="1294" y="2552"/>
                  </a:lnTo>
                  <a:lnTo>
                    <a:pt x="1281" y="2556"/>
                  </a:lnTo>
                  <a:lnTo>
                    <a:pt x="1268" y="2557"/>
                  </a:lnTo>
                  <a:lnTo>
                    <a:pt x="1255" y="2559"/>
                  </a:lnTo>
                  <a:lnTo>
                    <a:pt x="1242" y="2561"/>
                  </a:lnTo>
                  <a:lnTo>
                    <a:pt x="1229" y="2564"/>
                  </a:lnTo>
                  <a:lnTo>
                    <a:pt x="1216" y="2566"/>
                  </a:lnTo>
                  <a:lnTo>
                    <a:pt x="1203" y="2568"/>
                  </a:lnTo>
                  <a:lnTo>
                    <a:pt x="1190" y="2570"/>
                  </a:lnTo>
                  <a:lnTo>
                    <a:pt x="1177" y="2571"/>
                  </a:lnTo>
                  <a:lnTo>
                    <a:pt x="1164" y="2575"/>
                  </a:lnTo>
                  <a:lnTo>
                    <a:pt x="1151" y="2576"/>
                  </a:lnTo>
                  <a:lnTo>
                    <a:pt x="1138" y="2578"/>
                  </a:lnTo>
                  <a:lnTo>
                    <a:pt x="1125" y="2580"/>
                  </a:lnTo>
                  <a:lnTo>
                    <a:pt x="1112" y="2583"/>
                  </a:lnTo>
                  <a:lnTo>
                    <a:pt x="1099" y="2585"/>
                  </a:lnTo>
                  <a:lnTo>
                    <a:pt x="1087" y="2585"/>
                  </a:lnTo>
                  <a:lnTo>
                    <a:pt x="1076" y="2585"/>
                  </a:lnTo>
                  <a:lnTo>
                    <a:pt x="1064" y="2583"/>
                  </a:lnTo>
                  <a:lnTo>
                    <a:pt x="1053" y="2583"/>
                  </a:lnTo>
                  <a:lnTo>
                    <a:pt x="1042" y="2583"/>
                  </a:lnTo>
                  <a:lnTo>
                    <a:pt x="1030" y="2583"/>
                  </a:lnTo>
                  <a:lnTo>
                    <a:pt x="1019" y="2583"/>
                  </a:lnTo>
                  <a:lnTo>
                    <a:pt x="1007" y="2583"/>
                  </a:lnTo>
                  <a:lnTo>
                    <a:pt x="996" y="2582"/>
                  </a:lnTo>
                  <a:lnTo>
                    <a:pt x="984" y="2582"/>
                  </a:lnTo>
                  <a:lnTo>
                    <a:pt x="973" y="2582"/>
                  </a:lnTo>
                  <a:lnTo>
                    <a:pt x="960" y="2582"/>
                  </a:lnTo>
                  <a:lnTo>
                    <a:pt x="949" y="2582"/>
                  </a:lnTo>
                  <a:lnTo>
                    <a:pt x="938" y="2582"/>
                  </a:lnTo>
                  <a:lnTo>
                    <a:pt x="926" y="2582"/>
                  </a:lnTo>
                  <a:lnTo>
                    <a:pt x="915" y="2582"/>
                  </a:lnTo>
                  <a:lnTo>
                    <a:pt x="904" y="2582"/>
                  </a:lnTo>
                  <a:lnTo>
                    <a:pt x="893" y="2582"/>
                  </a:lnTo>
                  <a:lnTo>
                    <a:pt x="883" y="2582"/>
                  </a:lnTo>
                  <a:lnTo>
                    <a:pt x="871" y="2582"/>
                  </a:lnTo>
                  <a:lnTo>
                    <a:pt x="861" y="2582"/>
                  </a:lnTo>
                  <a:lnTo>
                    <a:pt x="849" y="2582"/>
                  </a:lnTo>
                  <a:lnTo>
                    <a:pt x="839" y="2582"/>
                  </a:lnTo>
                  <a:lnTo>
                    <a:pt x="827" y="2582"/>
                  </a:lnTo>
                  <a:lnTo>
                    <a:pt x="817" y="2582"/>
                  </a:lnTo>
                  <a:lnTo>
                    <a:pt x="806" y="2582"/>
                  </a:lnTo>
                  <a:lnTo>
                    <a:pt x="795" y="2582"/>
                  </a:lnTo>
                  <a:lnTo>
                    <a:pt x="784" y="2582"/>
                  </a:lnTo>
                  <a:lnTo>
                    <a:pt x="773" y="2582"/>
                  </a:lnTo>
                  <a:lnTo>
                    <a:pt x="762" y="2582"/>
                  </a:lnTo>
                  <a:lnTo>
                    <a:pt x="752" y="2582"/>
                  </a:lnTo>
                  <a:lnTo>
                    <a:pt x="740" y="2582"/>
                  </a:lnTo>
                  <a:lnTo>
                    <a:pt x="728" y="2583"/>
                  </a:lnTo>
                  <a:lnTo>
                    <a:pt x="714" y="2585"/>
                  </a:lnTo>
                  <a:lnTo>
                    <a:pt x="702" y="2585"/>
                  </a:lnTo>
                  <a:lnTo>
                    <a:pt x="689" y="2587"/>
                  </a:lnTo>
                  <a:lnTo>
                    <a:pt x="676" y="2588"/>
                  </a:lnTo>
                  <a:lnTo>
                    <a:pt x="663" y="2590"/>
                  </a:lnTo>
                  <a:lnTo>
                    <a:pt x="651" y="2590"/>
                  </a:lnTo>
                  <a:lnTo>
                    <a:pt x="638" y="2592"/>
                  </a:lnTo>
                  <a:lnTo>
                    <a:pt x="625" y="2594"/>
                  </a:lnTo>
                  <a:lnTo>
                    <a:pt x="612" y="2595"/>
                  </a:lnTo>
                  <a:lnTo>
                    <a:pt x="600" y="2597"/>
                  </a:lnTo>
                  <a:lnTo>
                    <a:pt x="586" y="2597"/>
                  </a:lnTo>
                  <a:lnTo>
                    <a:pt x="574" y="2599"/>
                  </a:lnTo>
                  <a:lnTo>
                    <a:pt x="561" y="2600"/>
                  </a:lnTo>
                  <a:lnTo>
                    <a:pt x="548" y="2602"/>
                  </a:lnTo>
                  <a:lnTo>
                    <a:pt x="535" y="2604"/>
                  </a:lnTo>
                  <a:lnTo>
                    <a:pt x="522" y="2604"/>
                  </a:lnTo>
                  <a:lnTo>
                    <a:pt x="508" y="2604"/>
                  </a:lnTo>
                  <a:lnTo>
                    <a:pt x="495" y="2606"/>
                  </a:lnTo>
                  <a:lnTo>
                    <a:pt x="481" y="2606"/>
                  </a:lnTo>
                  <a:lnTo>
                    <a:pt x="468" y="2606"/>
                  </a:lnTo>
                  <a:lnTo>
                    <a:pt x="454" y="2606"/>
                  </a:lnTo>
                  <a:lnTo>
                    <a:pt x="441" y="2607"/>
                  </a:lnTo>
                  <a:lnTo>
                    <a:pt x="427" y="2607"/>
                  </a:lnTo>
                  <a:lnTo>
                    <a:pt x="414" y="2607"/>
                  </a:lnTo>
                  <a:lnTo>
                    <a:pt x="400" y="2609"/>
                  </a:lnTo>
                  <a:lnTo>
                    <a:pt x="387" y="2609"/>
                  </a:lnTo>
                  <a:lnTo>
                    <a:pt x="374" y="2609"/>
                  </a:lnTo>
                  <a:lnTo>
                    <a:pt x="361" y="2609"/>
                  </a:lnTo>
                  <a:lnTo>
                    <a:pt x="347" y="2611"/>
                  </a:lnTo>
                  <a:lnTo>
                    <a:pt x="334" y="2611"/>
                  </a:lnTo>
                  <a:lnTo>
                    <a:pt x="320" y="2611"/>
                  </a:lnTo>
                  <a:lnTo>
                    <a:pt x="307" y="2616"/>
                  </a:lnTo>
                  <a:lnTo>
                    <a:pt x="293" y="2619"/>
                  </a:lnTo>
                  <a:lnTo>
                    <a:pt x="280" y="2624"/>
                  </a:lnTo>
                  <a:lnTo>
                    <a:pt x="266" y="2630"/>
                  </a:lnTo>
                  <a:lnTo>
                    <a:pt x="253" y="2635"/>
                  </a:lnTo>
                  <a:lnTo>
                    <a:pt x="239" y="2640"/>
                  </a:lnTo>
                  <a:lnTo>
                    <a:pt x="226" y="2645"/>
                  </a:lnTo>
                  <a:lnTo>
                    <a:pt x="212" y="2650"/>
                  </a:lnTo>
                  <a:lnTo>
                    <a:pt x="205" y="2650"/>
                  </a:lnTo>
                  <a:lnTo>
                    <a:pt x="198" y="2649"/>
                  </a:lnTo>
                  <a:lnTo>
                    <a:pt x="190" y="2649"/>
                  </a:lnTo>
                  <a:lnTo>
                    <a:pt x="184" y="2647"/>
                  </a:lnTo>
                  <a:lnTo>
                    <a:pt x="177" y="2647"/>
                  </a:lnTo>
                  <a:lnTo>
                    <a:pt x="170" y="2647"/>
                  </a:lnTo>
                  <a:lnTo>
                    <a:pt x="162" y="2645"/>
                  </a:lnTo>
                  <a:lnTo>
                    <a:pt x="155" y="2645"/>
                  </a:lnTo>
                  <a:lnTo>
                    <a:pt x="160" y="2573"/>
                  </a:lnTo>
                  <a:lnTo>
                    <a:pt x="167" y="2501"/>
                  </a:lnTo>
                  <a:lnTo>
                    <a:pt x="173" y="2429"/>
                  </a:lnTo>
                  <a:lnTo>
                    <a:pt x="178" y="2356"/>
                  </a:lnTo>
                  <a:lnTo>
                    <a:pt x="176" y="2283"/>
                  </a:lnTo>
                  <a:lnTo>
                    <a:pt x="174" y="2207"/>
                  </a:lnTo>
                  <a:lnTo>
                    <a:pt x="171" y="2133"/>
                  </a:lnTo>
                  <a:lnTo>
                    <a:pt x="169" y="2059"/>
                  </a:lnTo>
                  <a:lnTo>
                    <a:pt x="167" y="1984"/>
                  </a:lnTo>
                  <a:lnTo>
                    <a:pt x="165" y="1908"/>
                  </a:lnTo>
                  <a:lnTo>
                    <a:pt x="162" y="1832"/>
                  </a:lnTo>
                  <a:lnTo>
                    <a:pt x="160" y="1757"/>
                  </a:lnTo>
                  <a:lnTo>
                    <a:pt x="154" y="1690"/>
                  </a:lnTo>
                  <a:lnTo>
                    <a:pt x="148" y="1621"/>
                  </a:lnTo>
                  <a:lnTo>
                    <a:pt x="142" y="1554"/>
                  </a:lnTo>
                  <a:lnTo>
                    <a:pt x="135" y="1487"/>
                  </a:lnTo>
                  <a:lnTo>
                    <a:pt x="133" y="1422"/>
                  </a:lnTo>
                  <a:lnTo>
                    <a:pt x="130" y="1356"/>
                  </a:lnTo>
                  <a:lnTo>
                    <a:pt x="127" y="1291"/>
                  </a:lnTo>
                  <a:lnTo>
                    <a:pt x="125" y="1226"/>
                  </a:lnTo>
                  <a:lnTo>
                    <a:pt x="119" y="1190"/>
                  </a:lnTo>
                  <a:lnTo>
                    <a:pt x="114" y="1153"/>
                  </a:lnTo>
                  <a:lnTo>
                    <a:pt x="107" y="1117"/>
                  </a:lnTo>
                  <a:lnTo>
                    <a:pt x="101" y="1080"/>
                  </a:lnTo>
                  <a:lnTo>
                    <a:pt x="96" y="1044"/>
                  </a:lnTo>
                  <a:lnTo>
                    <a:pt x="90" y="1007"/>
                  </a:lnTo>
                  <a:lnTo>
                    <a:pt x="83" y="971"/>
                  </a:lnTo>
                  <a:lnTo>
                    <a:pt x="77" y="935"/>
                  </a:lnTo>
                  <a:lnTo>
                    <a:pt x="69" y="896"/>
                  </a:lnTo>
                  <a:lnTo>
                    <a:pt x="61" y="858"/>
                  </a:lnTo>
                  <a:lnTo>
                    <a:pt x="51" y="818"/>
                  </a:lnTo>
                  <a:lnTo>
                    <a:pt x="43" y="779"/>
                  </a:lnTo>
                  <a:lnTo>
                    <a:pt x="35" y="741"/>
                  </a:lnTo>
                  <a:lnTo>
                    <a:pt x="26" y="702"/>
                  </a:lnTo>
                  <a:lnTo>
                    <a:pt x="17" y="662"/>
                  </a:lnTo>
                  <a:lnTo>
                    <a:pt x="9" y="622"/>
                  </a:lnTo>
                  <a:lnTo>
                    <a:pt x="7" y="538"/>
                  </a:lnTo>
                  <a:lnTo>
                    <a:pt x="4" y="454"/>
                  </a:lnTo>
                  <a:lnTo>
                    <a:pt x="2" y="372"/>
                  </a:lnTo>
                  <a:lnTo>
                    <a:pt x="0" y="287"/>
                  </a:lnTo>
                  <a:close/>
                </a:path>
              </a:pathLst>
            </a:custGeom>
            <a:solidFill>
              <a:srgbClr val="0A001C"/>
            </a:solidFill>
            <a:ln w="9525">
              <a:solidFill>
                <a:schemeClr val="accent4"/>
              </a:solidFill>
              <a:round/>
              <a:headEnd/>
              <a:tailEnd/>
            </a:ln>
          </p:spPr>
          <p:txBody>
            <a:bodyPr/>
            <a:lstStyle/>
            <a:p>
              <a:pPr>
                <a:defRPr/>
              </a:pPr>
              <a:endParaRPr lang="en-US" dirty="0"/>
            </a:p>
          </p:txBody>
        </p:sp>
        <p:sp>
          <p:nvSpPr>
            <p:cNvPr id="11" name="Freeform 11"/>
            <p:cNvSpPr>
              <a:spLocks/>
            </p:cNvSpPr>
            <p:nvPr/>
          </p:nvSpPr>
          <p:spPr bwMode="auto">
            <a:xfrm>
              <a:off x="3792" y="2547"/>
              <a:ext cx="1622" cy="1272"/>
            </a:xfrm>
            <a:custGeom>
              <a:avLst/>
              <a:gdLst/>
              <a:ahLst/>
              <a:cxnLst>
                <a:cxn ang="0">
                  <a:pos x="29" y="301"/>
                </a:cxn>
                <a:cxn ang="0">
                  <a:pos x="76" y="260"/>
                </a:cxn>
                <a:cxn ang="0">
                  <a:pos x="138" y="229"/>
                </a:cxn>
                <a:cxn ang="0">
                  <a:pos x="209" y="193"/>
                </a:cxn>
                <a:cxn ang="0">
                  <a:pos x="280" y="158"/>
                </a:cxn>
                <a:cxn ang="0">
                  <a:pos x="363" y="167"/>
                </a:cxn>
                <a:cxn ang="0">
                  <a:pos x="457" y="196"/>
                </a:cxn>
                <a:cxn ang="0">
                  <a:pos x="540" y="110"/>
                </a:cxn>
                <a:cxn ang="0">
                  <a:pos x="619" y="112"/>
                </a:cxn>
                <a:cxn ang="0">
                  <a:pos x="697" y="131"/>
                </a:cxn>
                <a:cxn ang="0">
                  <a:pos x="776" y="141"/>
                </a:cxn>
                <a:cxn ang="0">
                  <a:pos x="855" y="114"/>
                </a:cxn>
                <a:cxn ang="0">
                  <a:pos x="933" y="86"/>
                </a:cxn>
                <a:cxn ang="0">
                  <a:pos x="1012" y="59"/>
                </a:cxn>
                <a:cxn ang="0">
                  <a:pos x="1089" y="31"/>
                </a:cxn>
                <a:cxn ang="0">
                  <a:pos x="1167" y="6"/>
                </a:cxn>
                <a:cxn ang="0">
                  <a:pos x="1252" y="0"/>
                </a:cxn>
                <a:cxn ang="0">
                  <a:pos x="1309" y="43"/>
                </a:cxn>
                <a:cxn ang="0">
                  <a:pos x="1343" y="114"/>
                </a:cxn>
                <a:cxn ang="0">
                  <a:pos x="1413" y="122"/>
                </a:cxn>
                <a:cxn ang="0">
                  <a:pos x="1483" y="131"/>
                </a:cxn>
                <a:cxn ang="0">
                  <a:pos x="1516" y="358"/>
                </a:cxn>
                <a:cxn ang="0">
                  <a:pos x="1530" y="769"/>
                </a:cxn>
                <a:cxn ang="0">
                  <a:pos x="1540" y="1221"/>
                </a:cxn>
                <a:cxn ang="0">
                  <a:pos x="1580" y="1614"/>
                </a:cxn>
                <a:cxn ang="0">
                  <a:pos x="1599" y="2021"/>
                </a:cxn>
                <a:cxn ang="0">
                  <a:pos x="1610" y="2377"/>
                </a:cxn>
                <a:cxn ang="0">
                  <a:pos x="1539" y="2387"/>
                </a:cxn>
                <a:cxn ang="0">
                  <a:pos x="1467" y="2396"/>
                </a:cxn>
                <a:cxn ang="0">
                  <a:pos x="1408" y="2403"/>
                </a:cxn>
                <a:cxn ang="0">
                  <a:pos x="1355" y="2406"/>
                </a:cxn>
                <a:cxn ang="0">
                  <a:pos x="1270" y="2422"/>
                </a:cxn>
                <a:cxn ang="0">
                  <a:pos x="1196" y="2437"/>
                </a:cxn>
                <a:cxn ang="0">
                  <a:pos x="1121" y="2451"/>
                </a:cxn>
                <a:cxn ang="0">
                  <a:pos x="1048" y="2463"/>
                </a:cxn>
                <a:cxn ang="0">
                  <a:pos x="985" y="2463"/>
                </a:cxn>
                <a:cxn ang="0">
                  <a:pos x="921" y="2461"/>
                </a:cxn>
                <a:cxn ang="0">
                  <a:pos x="830" y="2460"/>
                </a:cxn>
                <a:cxn ang="0">
                  <a:pos x="720" y="2461"/>
                </a:cxn>
                <a:cxn ang="0">
                  <a:pos x="647" y="2472"/>
                </a:cxn>
                <a:cxn ang="0">
                  <a:pos x="574" y="2482"/>
                </a:cxn>
                <a:cxn ang="0">
                  <a:pos x="499" y="2489"/>
                </a:cxn>
                <a:cxn ang="0">
                  <a:pos x="421" y="2490"/>
                </a:cxn>
                <a:cxn ang="0">
                  <a:pos x="345" y="2496"/>
                </a:cxn>
                <a:cxn ang="0">
                  <a:pos x="267" y="2527"/>
                </a:cxn>
                <a:cxn ang="0">
                  <a:pos x="213" y="2544"/>
                </a:cxn>
                <a:cxn ang="0">
                  <a:pos x="194" y="2472"/>
                </a:cxn>
                <a:cxn ang="0">
                  <a:pos x="205" y="2063"/>
                </a:cxn>
                <a:cxn ang="0">
                  <a:pos x="189" y="1679"/>
                </a:cxn>
                <a:cxn ang="0">
                  <a:pos x="165" y="1495"/>
                </a:cxn>
                <a:cxn ang="0">
                  <a:pos x="142" y="1198"/>
                </a:cxn>
                <a:cxn ang="0">
                  <a:pos x="100" y="997"/>
                </a:cxn>
                <a:cxn ang="0">
                  <a:pos x="41" y="779"/>
                </a:cxn>
                <a:cxn ang="0">
                  <a:pos x="2" y="427"/>
                </a:cxn>
              </a:cxnLst>
              <a:rect l="0" t="0" r="r" b="b"/>
              <a:pathLst>
                <a:path w="1622" h="2545">
                  <a:moveTo>
                    <a:pt x="0" y="346"/>
                  </a:moveTo>
                  <a:lnTo>
                    <a:pt x="5" y="337"/>
                  </a:lnTo>
                  <a:lnTo>
                    <a:pt x="11" y="327"/>
                  </a:lnTo>
                  <a:lnTo>
                    <a:pt x="16" y="318"/>
                  </a:lnTo>
                  <a:lnTo>
                    <a:pt x="22" y="310"/>
                  </a:lnTo>
                  <a:lnTo>
                    <a:pt x="29" y="301"/>
                  </a:lnTo>
                  <a:lnTo>
                    <a:pt x="35" y="291"/>
                  </a:lnTo>
                  <a:lnTo>
                    <a:pt x="40" y="282"/>
                  </a:lnTo>
                  <a:lnTo>
                    <a:pt x="46" y="274"/>
                  </a:lnTo>
                  <a:lnTo>
                    <a:pt x="57" y="268"/>
                  </a:lnTo>
                  <a:lnTo>
                    <a:pt x="66" y="265"/>
                  </a:lnTo>
                  <a:lnTo>
                    <a:pt x="76" y="260"/>
                  </a:lnTo>
                  <a:lnTo>
                    <a:pt x="87" y="255"/>
                  </a:lnTo>
                  <a:lnTo>
                    <a:pt x="97" y="250"/>
                  </a:lnTo>
                  <a:lnTo>
                    <a:pt x="107" y="244"/>
                  </a:lnTo>
                  <a:lnTo>
                    <a:pt x="117" y="239"/>
                  </a:lnTo>
                  <a:lnTo>
                    <a:pt x="126" y="234"/>
                  </a:lnTo>
                  <a:lnTo>
                    <a:pt x="138" y="229"/>
                  </a:lnTo>
                  <a:lnTo>
                    <a:pt x="150" y="222"/>
                  </a:lnTo>
                  <a:lnTo>
                    <a:pt x="162" y="217"/>
                  </a:lnTo>
                  <a:lnTo>
                    <a:pt x="174" y="210"/>
                  </a:lnTo>
                  <a:lnTo>
                    <a:pt x="186" y="205"/>
                  </a:lnTo>
                  <a:lnTo>
                    <a:pt x="197" y="200"/>
                  </a:lnTo>
                  <a:lnTo>
                    <a:pt x="209" y="193"/>
                  </a:lnTo>
                  <a:lnTo>
                    <a:pt x="221" y="188"/>
                  </a:lnTo>
                  <a:lnTo>
                    <a:pt x="232" y="181"/>
                  </a:lnTo>
                  <a:lnTo>
                    <a:pt x="245" y="176"/>
                  </a:lnTo>
                  <a:lnTo>
                    <a:pt x="256" y="171"/>
                  </a:lnTo>
                  <a:lnTo>
                    <a:pt x="268" y="164"/>
                  </a:lnTo>
                  <a:lnTo>
                    <a:pt x="280" y="158"/>
                  </a:lnTo>
                  <a:lnTo>
                    <a:pt x="292" y="152"/>
                  </a:lnTo>
                  <a:lnTo>
                    <a:pt x="304" y="146"/>
                  </a:lnTo>
                  <a:lnTo>
                    <a:pt x="315" y="140"/>
                  </a:lnTo>
                  <a:lnTo>
                    <a:pt x="331" y="148"/>
                  </a:lnTo>
                  <a:lnTo>
                    <a:pt x="347" y="157"/>
                  </a:lnTo>
                  <a:lnTo>
                    <a:pt x="363" y="167"/>
                  </a:lnTo>
                  <a:lnTo>
                    <a:pt x="379" y="176"/>
                  </a:lnTo>
                  <a:lnTo>
                    <a:pt x="395" y="184"/>
                  </a:lnTo>
                  <a:lnTo>
                    <a:pt x="411" y="193"/>
                  </a:lnTo>
                  <a:lnTo>
                    <a:pt x="428" y="201"/>
                  </a:lnTo>
                  <a:lnTo>
                    <a:pt x="443" y="210"/>
                  </a:lnTo>
                  <a:lnTo>
                    <a:pt x="457" y="196"/>
                  </a:lnTo>
                  <a:lnTo>
                    <a:pt x="471" y="181"/>
                  </a:lnTo>
                  <a:lnTo>
                    <a:pt x="485" y="167"/>
                  </a:lnTo>
                  <a:lnTo>
                    <a:pt x="498" y="153"/>
                  </a:lnTo>
                  <a:lnTo>
                    <a:pt x="513" y="140"/>
                  </a:lnTo>
                  <a:lnTo>
                    <a:pt x="526" y="124"/>
                  </a:lnTo>
                  <a:lnTo>
                    <a:pt x="540" y="110"/>
                  </a:lnTo>
                  <a:lnTo>
                    <a:pt x="553" y="97"/>
                  </a:lnTo>
                  <a:lnTo>
                    <a:pt x="567" y="100"/>
                  </a:lnTo>
                  <a:lnTo>
                    <a:pt x="579" y="102"/>
                  </a:lnTo>
                  <a:lnTo>
                    <a:pt x="593" y="105"/>
                  </a:lnTo>
                  <a:lnTo>
                    <a:pt x="606" y="109"/>
                  </a:lnTo>
                  <a:lnTo>
                    <a:pt x="619" y="112"/>
                  </a:lnTo>
                  <a:lnTo>
                    <a:pt x="632" y="114"/>
                  </a:lnTo>
                  <a:lnTo>
                    <a:pt x="645" y="117"/>
                  </a:lnTo>
                  <a:lnTo>
                    <a:pt x="658" y="121"/>
                  </a:lnTo>
                  <a:lnTo>
                    <a:pt x="671" y="124"/>
                  </a:lnTo>
                  <a:lnTo>
                    <a:pt x="684" y="128"/>
                  </a:lnTo>
                  <a:lnTo>
                    <a:pt x="697" y="131"/>
                  </a:lnTo>
                  <a:lnTo>
                    <a:pt x="710" y="134"/>
                  </a:lnTo>
                  <a:lnTo>
                    <a:pt x="723" y="136"/>
                  </a:lnTo>
                  <a:lnTo>
                    <a:pt x="736" y="140"/>
                  </a:lnTo>
                  <a:lnTo>
                    <a:pt x="749" y="143"/>
                  </a:lnTo>
                  <a:lnTo>
                    <a:pt x="762" y="146"/>
                  </a:lnTo>
                  <a:lnTo>
                    <a:pt x="776" y="141"/>
                  </a:lnTo>
                  <a:lnTo>
                    <a:pt x="788" y="138"/>
                  </a:lnTo>
                  <a:lnTo>
                    <a:pt x="802" y="133"/>
                  </a:lnTo>
                  <a:lnTo>
                    <a:pt x="815" y="128"/>
                  </a:lnTo>
                  <a:lnTo>
                    <a:pt x="828" y="124"/>
                  </a:lnTo>
                  <a:lnTo>
                    <a:pt x="841" y="119"/>
                  </a:lnTo>
                  <a:lnTo>
                    <a:pt x="855" y="114"/>
                  </a:lnTo>
                  <a:lnTo>
                    <a:pt x="867" y="109"/>
                  </a:lnTo>
                  <a:lnTo>
                    <a:pt x="881" y="105"/>
                  </a:lnTo>
                  <a:lnTo>
                    <a:pt x="894" y="100"/>
                  </a:lnTo>
                  <a:lnTo>
                    <a:pt x="907" y="95"/>
                  </a:lnTo>
                  <a:lnTo>
                    <a:pt x="920" y="91"/>
                  </a:lnTo>
                  <a:lnTo>
                    <a:pt x="933" y="86"/>
                  </a:lnTo>
                  <a:lnTo>
                    <a:pt x="946" y="81"/>
                  </a:lnTo>
                  <a:lnTo>
                    <a:pt x="959" y="78"/>
                  </a:lnTo>
                  <a:lnTo>
                    <a:pt x="972" y="73"/>
                  </a:lnTo>
                  <a:lnTo>
                    <a:pt x="986" y="67"/>
                  </a:lnTo>
                  <a:lnTo>
                    <a:pt x="998" y="64"/>
                  </a:lnTo>
                  <a:lnTo>
                    <a:pt x="1012" y="59"/>
                  </a:lnTo>
                  <a:lnTo>
                    <a:pt x="1024" y="54"/>
                  </a:lnTo>
                  <a:lnTo>
                    <a:pt x="1038" y="50"/>
                  </a:lnTo>
                  <a:lnTo>
                    <a:pt x="1050" y="45"/>
                  </a:lnTo>
                  <a:lnTo>
                    <a:pt x="1064" y="42"/>
                  </a:lnTo>
                  <a:lnTo>
                    <a:pt x="1076" y="36"/>
                  </a:lnTo>
                  <a:lnTo>
                    <a:pt x="1089" y="31"/>
                  </a:lnTo>
                  <a:lnTo>
                    <a:pt x="1102" y="28"/>
                  </a:lnTo>
                  <a:lnTo>
                    <a:pt x="1115" y="23"/>
                  </a:lnTo>
                  <a:lnTo>
                    <a:pt x="1128" y="18"/>
                  </a:lnTo>
                  <a:lnTo>
                    <a:pt x="1141" y="14"/>
                  </a:lnTo>
                  <a:lnTo>
                    <a:pt x="1154" y="9"/>
                  </a:lnTo>
                  <a:lnTo>
                    <a:pt x="1167" y="6"/>
                  </a:lnTo>
                  <a:lnTo>
                    <a:pt x="1180" y="0"/>
                  </a:lnTo>
                  <a:lnTo>
                    <a:pt x="1195" y="0"/>
                  </a:lnTo>
                  <a:lnTo>
                    <a:pt x="1209" y="0"/>
                  </a:lnTo>
                  <a:lnTo>
                    <a:pt x="1223" y="0"/>
                  </a:lnTo>
                  <a:lnTo>
                    <a:pt x="1237" y="0"/>
                  </a:lnTo>
                  <a:lnTo>
                    <a:pt x="1252" y="0"/>
                  </a:lnTo>
                  <a:lnTo>
                    <a:pt x="1265" y="0"/>
                  </a:lnTo>
                  <a:lnTo>
                    <a:pt x="1280" y="2"/>
                  </a:lnTo>
                  <a:lnTo>
                    <a:pt x="1294" y="2"/>
                  </a:lnTo>
                  <a:lnTo>
                    <a:pt x="1300" y="16"/>
                  </a:lnTo>
                  <a:lnTo>
                    <a:pt x="1304" y="30"/>
                  </a:lnTo>
                  <a:lnTo>
                    <a:pt x="1309" y="43"/>
                  </a:lnTo>
                  <a:lnTo>
                    <a:pt x="1313" y="57"/>
                  </a:lnTo>
                  <a:lnTo>
                    <a:pt x="1318" y="71"/>
                  </a:lnTo>
                  <a:lnTo>
                    <a:pt x="1322" y="85"/>
                  </a:lnTo>
                  <a:lnTo>
                    <a:pt x="1328" y="98"/>
                  </a:lnTo>
                  <a:lnTo>
                    <a:pt x="1332" y="112"/>
                  </a:lnTo>
                  <a:lnTo>
                    <a:pt x="1343" y="114"/>
                  </a:lnTo>
                  <a:lnTo>
                    <a:pt x="1355" y="116"/>
                  </a:lnTo>
                  <a:lnTo>
                    <a:pt x="1366" y="116"/>
                  </a:lnTo>
                  <a:lnTo>
                    <a:pt x="1377" y="117"/>
                  </a:lnTo>
                  <a:lnTo>
                    <a:pt x="1390" y="119"/>
                  </a:lnTo>
                  <a:lnTo>
                    <a:pt x="1401" y="121"/>
                  </a:lnTo>
                  <a:lnTo>
                    <a:pt x="1413" y="122"/>
                  </a:lnTo>
                  <a:lnTo>
                    <a:pt x="1424" y="122"/>
                  </a:lnTo>
                  <a:lnTo>
                    <a:pt x="1437" y="124"/>
                  </a:lnTo>
                  <a:lnTo>
                    <a:pt x="1448" y="126"/>
                  </a:lnTo>
                  <a:lnTo>
                    <a:pt x="1460" y="128"/>
                  </a:lnTo>
                  <a:lnTo>
                    <a:pt x="1471" y="129"/>
                  </a:lnTo>
                  <a:lnTo>
                    <a:pt x="1483" y="131"/>
                  </a:lnTo>
                  <a:lnTo>
                    <a:pt x="1495" y="131"/>
                  </a:lnTo>
                  <a:lnTo>
                    <a:pt x="1507" y="133"/>
                  </a:lnTo>
                  <a:lnTo>
                    <a:pt x="1519" y="134"/>
                  </a:lnTo>
                  <a:lnTo>
                    <a:pt x="1518" y="208"/>
                  </a:lnTo>
                  <a:lnTo>
                    <a:pt x="1517" y="284"/>
                  </a:lnTo>
                  <a:lnTo>
                    <a:pt x="1516" y="358"/>
                  </a:lnTo>
                  <a:lnTo>
                    <a:pt x="1515" y="433"/>
                  </a:lnTo>
                  <a:lnTo>
                    <a:pt x="1520" y="495"/>
                  </a:lnTo>
                  <a:lnTo>
                    <a:pt x="1524" y="557"/>
                  </a:lnTo>
                  <a:lnTo>
                    <a:pt x="1529" y="619"/>
                  </a:lnTo>
                  <a:lnTo>
                    <a:pt x="1533" y="683"/>
                  </a:lnTo>
                  <a:lnTo>
                    <a:pt x="1530" y="769"/>
                  </a:lnTo>
                  <a:lnTo>
                    <a:pt x="1527" y="853"/>
                  </a:lnTo>
                  <a:lnTo>
                    <a:pt x="1523" y="939"/>
                  </a:lnTo>
                  <a:lnTo>
                    <a:pt x="1520" y="1025"/>
                  </a:lnTo>
                  <a:lnTo>
                    <a:pt x="1527" y="1090"/>
                  </a:lnTo>
                  <a:lnTo>
                    <a:pt x="1533" y="1155"/>
                  </a:lnTo>
                  <a:lnTo>
                    <a:pt x="1540" y="1221"/>
                  </a:lnTo>
                  <a:lnTo>
                    <a:pt x="1547" y="1286"/>
                  </a:lnTo>
                  <a:lnTo>
                    <a:pt x="1553" y="1355"/>
                  </a:lnTo>
                  <a:lnTo>
                    <a:pt x="1559" y="1423"/>
                  </a:lnTo>
                  <a:lnTo>
                    <a:pt x="1566" y="1490"/>
                  </a:lnTo>
                  <a:lnTo>
                    <a:pt x="1573" y="1559"/>
                  </a:lnTo>
                  <a:lnTo>
                    <a:pt x="1580" y="1614"/>
                  </a:lnTo>
                  <a:lnTo>
                    <a:pt x="1587" y="1671"/>
                  </a:lnTo>
                  <a:lnTo>
                    <a:pt x="1594" y="1726"/>
                  </a:lnTo>
                  <a:lnTo>
                    <a:pt x="1601" y="1781"/>
                  </a:lnTo>
                  <a:lnTo>
                    <a:pt x="1600" y="1861"/>
                  </a:lnTo>
                  <a:lnTo>
                    <a:pt x="1600" y="1941"/>
                  </a:lnTo>
                  <a:lnTo>
                    <a:pt x="1599" y="2021"/>
                  </a:lnTo>
                  <a:lnTo>
                    <a:pt x="1598" y="2100"/>
                  </a:lnTo>
                  <a:lnTo>
                    <a:pt x="1604" y="2169"/>
                  </a:lnTo>
                  <a:lnTo>
                    <a:pt x="1610" y="2238"/>
                  </a:lnTo>
                  <a:lnTo>
                    <a:pt x="1615" y="2307"/>
                  </a:lnTo>
                  <a:lnTo>
                    <a:pt x="1622" y="2375"/>
                  </a:lnTo>
                  <a:lnTo>
                    <a:pt x="1610" y="2377"/>
                  </a:lnTo>
                  <a:lnTo>
                    <a:pt x="1598" y="2379"/>
                  </a:lnTo>
                  <a:lnTo>
                    <a:pt x="1586" y="2380"/>
                  </a:lnTo>
                  <a:lnTo>
                    <a:pt x="1574" y="2382"/>
                  </a:lnTo>
                  <a:lnTo>
                    <a:pt x="1562" y="2384"/>
                  </a:lnTo>
                  <a:lnTo>
                    <a:pt x="1550" y="2386"/>
                  </a:lnTo>
                  <a:lnTo>
                    <a:pt x="1539" y="2387"/>
                  </a:lnTo>
                  <a:lnTo>
                    <a:pt x="1527" y="2387"/>
                  </a:lnTo>
                  <a:lnTo>
                    <a:pt x="1515" y="2389"/>
                  </a:lnTo>
                  <a:lnTo>
                    <a:pt x="1503" y="2391"/>
                  </a:lnTo>
                  <a:lnTo>
                    <a:pt x="1491" y="2393"/>
                  </a:lnTo>
                  <a:lnTo>
                    <a:pt x="1479" y="2394"/>
                  </a:lnTo>
                  <a:lnTo>
                    <a:pt x="1467" y="2396"/>
                  </a:lnTo>
                  <a:lnTo>
                    <a:pt x="1455" y="2398"/>
                  </a:lnTo>
                  <a:lnTo>
                    <a:pt x="1443" y="2399"/>
                  </a:lnTo>
                  <a:lnTo>
                    <a:pt x="1431" y="2401"/>
                  </a:lnTo>
                  <a:lnTo>
                    <a:pt x="1423" y="2401"/>
                  </a:lnTo>
                  <a:lnTo>
                    <a:pt x="1416" y="2403"/>
                  </a:lnTo>
                  <a:lnTo>
                    <a:pt x="1408" y="2403"/>
                  </a:lnTo>
                  <a:lnTo>
                    <a:pt x="1400" y="2403"/>
                  </a:lnTo>
                  <a:lnTo>
                    <a:pt x="1392" y="2405"/>
                  </a:lnTo>
                  <a:lnTo>
                    <a:pt x="1385" y="2405"/>
                  </a:lnTo>
                  <a:lnTo>
                    <a:pt x="1376" y="2405"/>
                  </a:lnTo>
                  <a:lnTo>
                    <a:pt x="1368" y="2405"/>
                  </a:lnTo>
                  <a:lnTo>
                    <a:pt x="1355" y="2406"/>
                  </a:lnTo>
                  <a:lnTo>
                    <a:pt x="1341" y="2410"/>
                  </a:lnTo>
                  <a:lnTo>
                    <a:pt x="1327" y="2411"/>
                  </a:lnTo>
                  <a:lnTo>
                    <a:pt x="1313" y="2415"/>
                  </a:lnTo>
                  <a:lnTo>
                    <a:pt x="1298" y="2417"/>
                  </a:lnTo>
                  <a:lnTo>
                    <a:pt x="1285" y="2420"/>
                  </a:lnTo>
                  <a:lnTo>
                    <a:pt x="1270" y="2422"/>
                  </a:lnTo>
                  <a:lnTo>
                    <a:pt x="1257" y="2425"/>
                  </a:lnTo>
                  <a:lnTo>
                    <a:pt x="1244" y="2427"/>
                  </a:lnTo>
                  <a:lnTo>
                    <a:pt x="1232" y="2430"/>
                  </a:lnTo>
                  <a:lnTo>
                    <a:pt x="1220" y="2432"/>
                  </a:lnTo>
                  <a:lnTo>
                    <a:pt x="1208" y="2435"/>
                  </a:lnTo>
                  <a:lnTo>
                    <a:pt x="1196" y="2437"/>
                  </a:lnTo>
                  <a:lnTo>
                    <a:pt x="1183" y="2441"/>
                  </a:lnTo>
                  <a:lnTo>
                    <a:pt x="1171" y="2442"/>
                  </a:lnTo>
                  <a:lnTo>
                    <a:pt x="1158" y="2444"/>
                  </a:lnTo>
                  <a:lnTo>
                    <a:pt x="1146" y="2447"/>
                  </a:lnTo>
                  <a:lnTo>
                    <a:pt x="1133" y="2449"/>
                  </a:lnTo>
                  <a:lnTo>
                    <a:pt x="1121" y="2451"/>
                  </a:lnTo>
                  <a:lnTo>
                    <a:pt x="1108" y="2454"/>
                  </a:lnTo>
                  <a:lnTo>
                    <a:pt x="1096" y="2456"/>
                  </a:lnTo>
                  <a:lnTo>
                    <a:pt x="1083" y="2458"/>
                  </a:lnTo>
                  <a:lnTo>
                    <a:pt x="1071" y="2461"/>
                  </a:lnTo>
                  <a:lnTo>
                    <a:pt x="1058" y="2463"/>
                  </a:lnTo>
                  <a:lnTo>
                    <a:pt x="1048" y="2463"/>
                  </a:lnTo>
                  <a:lnTo>
                    <a:pt x="1038" y="2463"/>
                  </a:lnTo>
                  <a:lnTo>
                    <a:pt x="1027" y="2463"/>
                  </a:lnTo>
                  <a:lnTo>
                    <a:pt x="1017" y="2463"/>
                  </a:lnTo>
                  <a:lnTo>
                    <a:pt x="1006" y="2463"/>
                  </a:lnTo>
                  <a:lnTo>
                    <a:pt x="996" y="2463"/>
                  </a:lnTo>
                  <a:lnTo>
                    <a:pt x="985" y="2463"/>
                  </a:lnTo>
                  <a:lnTo>
                    <a:pt x="974" y="2461"/>
                  </a:lnTo>
                  <a:lnTo>
                    <a:pt x="964" y="2461"/>
                  </a:lnTo>
                  <a:lnTo>
                    <a:pt x="953" y="2461"/>
                  </a:lnTo>
                  <a:lnTo>
                    <a:pt x="943" y="2461"/>
                  </a:lnTo>
                  <a:lnTo>
                    <a:pt x="932" y="2461"/>
                  </a:lnTo>
                  <a:lnTo>
                    <a:pt x="921" y="2461"/>
                  </a:lnTo>
                  <a:lnTo>
                    <a:pt x="911" y="2460"/>
                  </a:lnTo>
                  <a:lnTo>
                    <a:pt x="899" y="2460"/>
                  </a:lnTo>
                  <a:lnTo>
                    <a:pt x="889" y="2460"/>
                  </a:lnTo>
                  <a:lnTo>
                    <a:pt x="869" y="2460"/>
                  </a:lnTo>
                  <a:lnTo>
                    <a:pt x="850" y="2460"/>
                  </a:lnTo>
                  <a:lnTo>
                    <a:pt x="830" y="2460"/>
                  </a:lnTo>
                  <a:lnTo>
                    <a:pt x="810" y="2460"/>
                  </a:lnTo>
                  <a:lnTo>
                    <a:pt x="790" y="2460"/>
                  </a:lnTo>
                  <a:lnTo>
                    <a:pt x="771" y="2460"/>
                  </a:lnTo>
                  <a:lnTo>
                    <a:pt x="751" y="2460"/>
                  </a:lnTo>
                  <a:lnTo>
                    <a:pt x="731" y="2460"/>
                  </a:lnTo>
                  <a:lnTo>
                    <a:pt x="720" y="2461"/>
                  </a:lnTo>
                  <a:lnTo>
                    <a:pt x="707" y="2463"/>
                  </a:lnTo>
                  <a:lnTo>
                    <a:pt x="696" y="2465"/>
                  </a:lnTo>
                  <a:lnTo>
                    <a:pt x="683" y="2466"/>
                  </a:lnTo>
                  <a:lnTo>
                    <a:pt x="672" y="2468"/>
                  </a:lnTo>
                  <a:lnTo>
                    <a:pt x="659" y="2470"/>
                  </a:lnTo>
                  <a:lnTo>
                    <a:pt x="647" y="2472"/>
                  </a:lnTo>
                  <a:lnTo>
                    <a:pt x="636" y="2473"/>
                  </a:lnTo>
                  <a:lnTo>
                    <a:pt x="623" y="2475"/>
                  </a:lnTo>
                  <a:lnTo>
                    <a:pt x="611" y="2477"/>
                  </a:lnTo>
                  <a:lnTo>
                    <a:pt x="599" y="2478"/>
                  </a:lnTo>
                  <a:lnTo>
                    <a:pt x="587" y="2480"/>
                  </a:lnTo>
                  <a:lnTo>
                    <a:pt x="574" y="2482"/>
                  </a:lnTo>
                  <a:lnTo>
                    <a:pt x="563" y="2484"/>
                  </a:lnTo>
                  <a:lnTo>
                    <a:pt x="550" y="2485"/>
                  </a:lnTo>
                  <a:lnTo>
                    <a:pt x="538" y="2487"/>
                  </a:lnTo>
                  <a:lnTo>
                    <a:pt x="525" y="2487"/>
                  </a:lnTo>
                  <a:lnTo>
                    <a:pt x="512" y="2487"/>
                  </a:lnTo>
                  <a:lnTo>
                    <a:pt x="499" y="2489"/>
                  </a:lnTo>
                  <a:lnTo>
                    <a:pt x="486" y="2489"/>
                  </a:lnTo>
                  <a:lnTo>
                    <a:pt x="473" y="2489"/>
                  </a:lnTo>
                  <a:lnTo>
                    <a:pt x="461" y="2489"/>
                  </a:lnTo>
                  <a:lnTo>
                    <a:pt x="447" y="2490"/>
                  </a:lnTo>
                  <a:lnTo>
                    <a:pt x="435" y="2490"/>
                  </a:lnTo>
                  <a:lnTo>
                    <a:pt x="421" y="2490"/>
                  </a:lnTo>
                  <a:lnTo>
                    <a:pt x="409" y="2492"/>
                  </a:lnTo>
                  <a:lnTo>
                    <a:pt x="397" y="2492"/>
                  </a:lnTo>
                  <a:lnTo>
                    <a:pt x="383" y="2494"/>
                  </a:lnTo>
                  <a:lnTo>
                    <a:pt x="371" y="2494"/>
                  </a:lnTo>
                  <a:lnTo>
                    <a:pt x="357" y="2494"/>
                  </a:lnTo>
                  <a:lnTo>
                    <a:pt x="345" y="2496"/>
                  </a:lnTo>
                  <a:lnTo>
                    <a:pt x="331" y="2496"/>
                  </a:lnTo>
                  <a:lnTo>
                    <a:pt x="319" y="2502"/>
                  </a:lnTo>
                  <a:lnTo>
                    <a:pt x="306" y="2508"/>
                  </a:lnTo>
                  <a:lnTo>
                    <a:pt x="293" y="2515"/>
                  </a:lnTo>
                  <a:lnTo>
                    <a:pt x="280" y="2520"/>
                  </a:lnTo>
                  <a:lnTo>
                    <a:pt x="267" y="2527"/>
                  </a:lnTo>
                  <a:lnTo>
                    <a:pt x="254" y="2533"/>
                  </a:lnTo>
                  <a:lnTo>
                    <a:pt x="241" y="2539"/>
                  </a:lnTo>
                  <a:lnTo>
                    <a:pt x="228" y="2545"/>
                  </a:lnTo>
                  <a:lnTo>
                    <a:pt x="223" y="2545"/>
                  </a:lnTo>
                  <a:lnTo>
                    <a:pt x="218" y="2544"/>
                  </a:lnTo>
                  <a:lnTo>
                    <a:pt x="213" y="2544"/>
                  </a:lnTo>
                  <a:lnTo>
                    <a:pt x="207" y="2542"/>
                  </a:lnTo>
                  <a:lnTo>
                    <a:pt x="202" y="2540"/>
                  </a:lnTo>
                  <a:lnTo>
                    <a:pt x="197" y="2540"/>
                  </a:lnTo>
                  <a:lnTo>
                    <a:pt x="192" y="2539"/>
                  </a:lnTo>
                  <a:lnTo>
                    <a:pt x="187" y="2539"/>
                  </a:lnTo>
                  <a:lnTo>
                    <a:pt x="194" y="2472"/>
                  </a:lnTo>
                  <a:lnTo>
                    <a:pt x="200" y="2405"/>
                  </a:lnTo>
                  <a:lnTo>
                    <a:pt x="207" y="2338"/>
                  </a:lnTo>
                  <a:lnTo>
                    <a:pt x="214" y="2272"/>
                  </a:lnTo>
                  <a:lnTo>
                    <a:pt x="212" y="2202"/>
                  </a:lnTo>
                  <a:lnTo>
                    <a:pt x="208" y="2133"/>
                  </a:lnTo>
                  <a:lnTo>
                    <a:pt x="205" y="2063"/>
                  </a:lnTo>
                  <a:lnTo>
                    <a:pt x="202" y="1992"/>
                  </a:lnTo>
                  <a:lnTo>
                    <a:pt x="200" y="1922"/>
                  </a:lnTo>
                  <a:lnTo>
                    <a:pt x="198" y="1851"/>
                  </a:lnTo>
                  <a:lnTo>
                    <a:pt x="195" y="1781"/>
                  </a:lnTo>
                  <a:lnTo>
                    <a:pt x="193" y="1710"/>
                  </a:lnTo>
                  <a:lnTo>
                    <a:pt x="189" y="1679"/>
                  </a:lnTo>
                  <a:lnTo>
                    <a:pt x="185" y="1648"/>
                  </a:lnTo>
                  <a:lnTo>
                    <a:pt x="180" y="1617"/>
                  </a:lnTo>
                  <a:lnTo>
                    <a:pt x="177" y="1587"/>
                  </a:lnTo>
                  <a:lnTo>
                    <a:pt x="173" y="1557"/>
                  </a:lnTo>
                  <a:lnTo>
                    <a:pt x="169" y="1526"/>
                  </a:lnTo>
                  <a:lnTo>
                    <a:pt x="165" y="1495"/>
                  </a:lnTo>
                  <a:lnTo>
                    <a:pt x="161" y="1465"/>
                  </a:lnTo>
                  <a:lnTo>
                    <a:pt x="159" y="1408"/>
                  </a:lnTo>
                  <a:lnTo>
                    <a:pt x="155" y="1349"/>
                  </a:lnTo>
                  <a:lnTo>
                    <a:pt x="152" y="1291"/>
                  </a:lnTo>
                  <a:lnTo>
                    <a:pt x="149" y="1233"/>
                  </a:lnTo>
                  <a:lnTo>
                    <a:pt x="142" y="1198"/>
                  </a:lnTo>
                  <a:lnTo>
                    <a:pt x="135" y="1166"/>
                  </a:lnTo>
                  <a:lnTo>
                    <a:pt x="127" y="1131"/>
                  </a:lnTo>
                  <a:lnTo>
                    <a:pt x="121" y="1098"/>
                  </a:lnTo>
                  <a:lnTo>
                    <a:pt x="114" y="1064"/>
                  </a:lnTo>
                  <a:lnTo>
                    <a:pt x="107" y="1031"/>
                  </a:lnTo>
                  <a:lnTo>
                    <a:pt x="100" y="997"/>
                  </a:lnTo>
                  <a:lnTo>
                    <a:pt x="93" y="964"/>
                  </a:lnTo>
                  <a:lnTo>
                    <a:pt x="83" y="928"/>
                  </a:lnTo>
                  <a:lnTo>
                    <a:pt x="72" y="891"/>
                  </a:lnTo>
                  <a:lnTo>
                    <a:pt x="62" y="853"/>
                  </a:lnTo>
                  <a:lnTo>
                    <a:pt x="52" y="815"/>
                  </a:lnTo>
                  <a:lnTo>
                    <a:pt x="41" y="779"/>
                  </a:lnTo>
                  <a:lnTo>
                    <a:pt x="31" y="741"/>
                  </a:lnTo>
                  <a:lnTo>
                    <a:pt x="20" y="703"/>
                  </a:lnTo>
                  <a:lnTo>
                    <a:pt x="10" y="667"/>
                  </a:lnTo>
                  <a:lnTo>
                    <a:pt x="7" y="586"/>
                  </a:lnTo>
                  <a:lnTo>
                    <a:pt x="5" y="506"/>
                  </a:lnTo>
                  <a:lnTo>
                    <a:pt x="2" y="427"/>
                  </a:lnTo>
                  <a:lnTo>
                    <a:pt x="0" y="346"/>
                  </a:lnTo>
                  <a:close/>
                </a:path>
              </a:pathLst>
            </a:custGeom>
            <a:solidFill>
              <a:srgbClr val="190019"/>
            </a:solidFill>
            <a:ln w="9525">
              <a:solidFill>
                <a:schemeClr val="accent4"/>
              </a:solidFill>
              <a:round/>
              <a:headEnd/>
              <a:tailEnd/>
            </a:ln>
          </p:spPr>
          <p:txBody>
            <a:bodyPr/>
            <a:lstStyle/>
            <a:p>
              <a:pPr>
                <a:defRPr/>
              </a:pPr>
              <a:endParaRPr lang="en-US" dirty="0"/>
            </a:p>
          </p:txBody>
        </p:sp>
        <p:sp>
          <p:nvSpPr>
            <p:cNvPr id="12" name="Freeform 12"/>
            <p:cNvSpPr>
              <a:spLocks/>
            </p:cNvSpPr>
            <p:nvPr/>
          </p:nvSpPr>
          <p:spPr bwMode="auto">
            <a:xfrm>
              <a:off x="3824" y="2547"/>
              <a:ext cx="1548" cy="1219"/>
            </a:xfrm>
            <a:custGeom>
              <a:avLst/>
              <a:gdLst/>
              <a:ahLst/>
              <a:cxnLst>
                <a:cxn ang="0">
                  <a:pos x="22" y="353"/>
                </a:cxn>
                <a:cxn ang="0">
                  <a:pos x="61" y="303"/>
                </a:cxn>
                <a:cxn ang="0">
                  <a:pos x="117" y="267"/>
                </a:cxn>
                <a:cxn ang="0">
                  <a:pos x="183" y="226"/>
                </a:cxn>
                <a:cxn ang="0">
                  <a:pos x="249" y="184"/>
                </a:cxn>
                <a:cxn ang="0">
                  <a:pos x="330" y="195"/>
                </a:cxn>
                <a:cxn ang="0">
                  <a:pos x="424" y="229"/>
                </a:cxn>
                <a:cxn ang="0">
                  <a:pos x="504" y="129"/>
                </a:cxn>
                <a:cxn ang="0">
                  <a:pos x="581" y="131"/>
                </a:cxn>
                <a:cxn ang="0">
                  <a:pos x="655" y="153"/>
                </a:cxn>
                <a:cxn ang="0">
                  <a:pos x="730" y="165"/>
                </a:cxn>
                <a:cxn ang="0">
                  <a:pos x="807" y="134"/>
                </a:cxn>
                <a:cxn ang="0">
                  <a:pos x="882" y="102"/>
                </a:cxn>
                <a:cxn ang="0">
                  <a:pos x="958" y="69"/>
                </a:cxn>
                <a:cxn ang="0">
                  <a:pos x="1033" y="38"/>
                </a:cxn>
                <a:cxn ang="0">
                  <a:pos x="1106" y="6"/>
                </a:cxn>
                <a:cxn ang="0">
                  <a:pos x="1190" y="2"/>
                </a:cxn>
                <a:cxn ang="0">
                  <a:pos x="1247" y="98"/>
                </a:cxn>
                <a:cxn ang="0">
                  <a:pos x="1307" y="140"/>
                </a:cxn>
                <a:cxn ang="0">
                  <a:pos x="1372" y="150"/>
                </a:cxn>
                <a:cxn ang="0">
                  <a:pos x="1427" y="229"/>
                </a:cxn>
                <a:cxn ang="0">
                  <a:pos x="1439" y="607"/>
                </a:cxn>
                <a:cxn ang="0">
                  <a:pos x="1433" y="1028"/>
                </a:cxn>
                <a:cxn ang="0">
                  <a:pos x="1457" y="1205"/>
                </a:cxn>
                <a:cxn ang="0">
                  <a:pos x="1481" y="1394"/>
                </a:cxn>
                <a:cxn ang="0">
                  <a:pos x="1504" y="1559"/>
                </a:cxn>
                <a:cxn ang="0">
                  <a:pos x="1523" y="1757"/>
                </a:cxn>
                <a:cxn ang="0">
                  <a:pos x="1541" y="2176"/>
                </a:cxn>
                <a:cxn ang="0">
                  <a:pos x="1492" y="2250"/>
                </a:cxn>
                <a:cxn ang="0">
                  <a:pos x="1425" y="2262"/>
                </a:cxn>
                <a:cxn ang="0">
                  <a:pos x="1363" y="2272"/>
                </a:cxn>
                <a:cxn ang="0">
                  <a:pos x="1324" y="2274"/>
                </a:cxn>
                <a:cxn ang="0">
                  <a:pos x="1251" y="2288"/>
                </a:cxn>
                <a:cxn ang="0">
                  <a:pos x="1174" y="2307"/>
                </a:cxn>
                <a:cxn ang="0">
                  <a:pos x="1103" y="2324"/>
                </a:cxn>
                <a:cxn ang="0">
                  <a:pos x="1032" y="2341"/>
                </a:cxn>
                <a:cxn ang="0">
                  <a:pos x="925" y="2341"/>
                </a:cxn>
                <a:cxn ang="0">
                  <a:pos x="813" y="2339"/>
                </a:cxn>
                <a:cxn ang="0">
                  <a:pos x="715" y="2341"/>
                </a:cxn>
                <a:cxn ang="0">
                  <a:pos x="646" y="2353"/>
                </a:cxn>
                <a:cxn ang="0">
                  <a:pos x="577" y="2365"/>
                </a:cxn>
                <a:cxn ang="0">
                  <a:pos x="505" y="2372"/>
                </a:cxn>
                <a:cxn ang="0">
                  <a:pos x="431" y="2377"/>
                </a:cxn>
                <a:cxn ang="0">
                  <a:pos x="357" y="2382"/>
                </a:cxn>
                <a:cxn ang="0">
                  <a:pos x="283" y="2418"/>
                </a:cxn>
                <a:cxn ang="0">
                  <a:pos x="225" y="2434"/>
                </a:cxn>
                <a:cxn ang="0">
                  <a:pos x="239" y="2279"/>
                </a:cxn>
                <a:cxn ang="0">
                  <a:pos x="241" y="1992"/>
                </a:cxn>
                <a:cxn ang="0">
                  <a:pos x="221" y="1636"/>
                </a:cxn>
                <a:cxn ang="0">
                  <a:pos x="193" y="1471"/>
                </a:cxn>
                <a:cxn ang="0">
                  <a:pos x="167" y="1207"/>
                </a:cxn>
                <a:cxn ang="0">
                  <a:pos x="117" y="1025"/>
                </a:cxn>
                <a:cxn ang="0">
                  <a:pos x="49" y="818"/>
                </a:cxn>
                <a:cxn ang="0">
                  <a:pos x="3" y="480"/>
                </a:cxn>
              </a:cxnLst>
              <a:rect l="0" t="0" r="r" b="b"/>
              <a:pathLst>
                <a:path w="1548" h="2439">
                  <a:moveTo>
                    <a:pt x="0" y="403"/>
                  </a:moveTo>
                  <a:lnTo>
                    <a:pt x="4" y="392"/>
                  </a:lnTo>
                  <a:lnTo>
                    <a:pt x="8" y="384"/>
                  </a:lnTo>
                  <a:lnTo>
                    <a:pt x="12" y="373"/>
                  </a:lnTo>
                  <a:lnTo>
                    <a:pt x="17" y="363"/>
                  </a:lnTo>
                  <a:lnTo>
                    <a:pt x="22" y="353"/>
                  </a:lnTo>
                  <a:lnTo>
                    <a:pt x="26" y="342"/>
                  </a:lnTo>
                  <a:lnTo>
                    <a:pt x="30" y="330"/>
                  </a:lnTo>
                  <a:lnTo>
                    <a:pt x="34" y="320"/>
                  </a:lnTo>
                  <a:lnTo>
                    <a:pt x="43" y="315"/>
                  </a:lnTo>
                  <a:lnTo>
                    <a:pt x="52" y="308"/>
                  </a:lnTo>
                  <a:lnTo>
                    <a:pt x="61" y="303"/>
                  </a:lnTo>
                  <a:lnTo>
                    <a:pt x="70" y="296"/>
                  </a:lnTo>
                  <a:lnTo>
                    <a:pt x="79" y="291"/>
                  </a:lnTo>
                  <a:lnTo>
                    <a:pt x="88" y="286"/>
                  </a:lnTo>
                  <a:lnTo>
                    <a:pt x="96" y="279"/>
                  </a:lnTo>
                  <a:lnTo>
                    <a:pt x="106" y="274"/>
                  </a:lnTo>
                  <a:lnTo>
                    <a:pt x="117" y="267"/>
                  </a:lnTo>
                  <a:lnTo>
                    <a:pt x="128" y="260"/>
                  </a:lnTo>
                  <a:lnTo>
                    <a:pt x="139" y="253"/>
                  </a:lnTo>
                  <a:lnTo>
                    <a:pt x="150" y="246"/>
                  </a:lnTo>
                  <a:lnTo>
                    <a:pt x="161" y="239"/>
                  </a:lnTo>
                  <a:lnTo>
                    <a:pt x="172" y="232"/>
                  </a:lnTo>
                  <a:lnTo>
                    <a:pt x="183" y="226"/>
                  </a:lnTo>
                  <a:lnTo>
                    <a:pt x="194" y="219"/>
                  </a:lnTo>
                  <a:lnTo>
                    <a:pt x="206" y="212"/>
                  </a:lnTo>
                  <a:lnTo>
                    <a:pt x="216" y="205"/>
                  </a:lnTo>
                  <a:lnTo>
                    <a:pt x="227" y="198"/>
                  </a:lnTo>
                  <a:lnTo>
                    <a:pt x="238" y="191"/>
                  </a:lnTo>
                  <a:lnTo>
                    <a:pt x="249" y="184"/>
                  </a:lnTo>
                  <a:lnTo>
                    <a:pt x="261" y="177"/>
                  </a:lnTo>
                  <a:lnTo>
                    <a:pt x="271" y="171"/>
                  </a:lnTo>
                  <a:lnTo>
                    <a:pt x="282" y="164"/>
                  </a:lnTo>
                  <a:lnTo>
                    <a:pt x="298" y="174"/>
                  </a:lnTo>
                  <a:lnTo>
                    <a:pt x="315" y="184"/>
                  </a:lnTo>
                  <a:lnTo>
                    <a:pt x="330" y="195"/>
                  </a:lnTo>
                  <a:lnTo>
                    <a:pt x="347" y="205"/>
                  </a:lnTo>
                  <a:lnTo>
                    <a:pt x="362" y="215"/>
                  </a:lnTo>
                  <a:lnTo>
                    <a:pt x="379" y="226"/>
                  </a:lnTo>
                  <a:lnTo>
                    <a:pt x="395" y="234"/>
                  </a:lnTo>
                  <a:lnTo>
                    <a:pt x="410" y="244"/>
                  </a:lnTo>
                  <a:lnTo>
                    <a:pt x="424" y="229"/>
                  </a:lnTo>
                  <a:lnTo>
                    <a:pt x="437" y="212"/>
                  </a:lnTo>
                  <a:lnTo>
                    <a:pt x="451" y="196"/>
                  </a:lnTo>
                  <a:lnTo>
                    <a:pt x="464" y="179"/>
                  </a:lnTo>
                  <a:lnTo>
                    <a:pt x="478" y="162"/>
                  </a:lnTo>
                  <a:lnTo>
                    <a:pt x="490" y="145"/>
                  </a:lnTo>
                  <a:lnTo>
                    <a:pt x="504" y="129"/>
                  </a:lnTo>
                  <a:lnTo>
                    <a:pt x="517" y="112"/>
                  </a:lnTo>
                  <a:lnTo>
                    <a:pt x="530" y="116"/>
                  </a:lnTo>
                  <a:lnTo>
                    <a:pt x="542" y="119"/>
                  </a:lnTo>
                  <a:lnTo>
                    <a:pt x="555" y="124"/>
                  </a:lnTo>
                  <a:lnTo>
                    <a:pt x="568" y="128"/>
                  </a:lnTo>
                  <a:lnTo>
                    <a:pt x="581" y="131"/>
                  </a:lnTo>
                  <a:lnTo>
                    <a:pt x="593" y="134"/>
                  </a:lnTo>
                  <a:lnTo>
                    <a:pt x="606" y="138"/>
                  </a:lnTo>
                  <a:lnTo>
                    <a:pt x="618" y="141"/>
                  </a:lnTo>
                  <a:lnTo>
                    <a:pt x="631" y="145"/>
                  </a:lnTo>
                  <a:lnTo>
                    <a:pt x="643" y="150"/>
                  </a:lnTo>
                  <a:lnTo>
                    <a:pt x="655" y="153"/>
                  </a:lnTo>
                  <a:lnTo>
                    <a:pt x="668" y="157"/>
                  </a:lnTo>
                  <a:lnTo>
                    <a:pt x="680" y="160"/>
                  </a:lnTo>
                  <a:lnTo>
                    <a:pt x="693" y="164"/>
                  </a:lnTo>
                  <a:lnTo>
                    <a:pt x="705" y="167"/>
                  </a:lnTo>
                  <a:lnTo>
                    <a:pt x="718" y="171"/>
                  </a:lnTo>
                  <a:lnTo>
                    <a:pt x="730" y="165"/>
                  </a:lnTo>
                  <a:lnTo>
                    <a:pt x="744" y="160"/>
                  </a:lnTo>
                  <a:lnTo>
                    <a:pt x="756" y="155"/>
                  </a:lnTo>
                  <a:lnTo>
                    <a:pt x="769" y="150"/>
                  </a:lnTo>
                  <a:lnTo>
                    <a:pt x="781" y="145"/>
                  </a:lnTo>
                  <a:lnTo>
                    <a:pt x="795" y="140"/>
                  </a:lnTo>
                  <a:lnTo>
                    <a:pt x="807" y="134"/>
                  </a:lnTo>
                  <a:lnTo>
                    <a:pt x="820" y="128"/>
                  </a:lnTo>
                  <a:lnTo>
                    <a:pt x="832" y="122"/>
                  </a:lnTo>
                  <a:lnTo>
                    <a:pt x="845" y="117"/>
                  </a:lnTo>
                  <a:lnTo>
                    <a:pt x="857" y="112"/>
                  </a:lnTo>
                  <a:lnTo>
                    <a:pt x="870" y="107"/>
                  </a:lnTo>
                  <a:lnTo>
                    <a:pt x="882" y="102"/>
                  </a:lnTo>
                  <a:lnTo>
                    <a:pt x="894" y="95"/>
                  </a:lnTo>
                  <a:lnTo>
                    <a:pt x="907" y="90"/>
                  </a:lnTo>
                  <a:lnTo>
                    <a:pt x="919" y="85"/>
                  </a:lnTo>
                  <a:lnTo>
                    <a:pt x="932" y="79"/>
                  </a:lnTo>
                  <a:lnTo>
                    <a:pt x="945" y="74"/>
                  </a:lnTo>
                  <a:lnTo>
                    <a:pt x="958" y="69"/>
                  </a:lnTo>
                  <a:lnTo>
                    <a:pt x="970" y="64"/>
                  </a:lnTo>
                  <a:lnTo>
                    <a:pt x="983" y="59"/>
                  </a:lnTo>
                  <a:lnTo>
                    <a:pt x="995" y="54"/>
                  </a:lnTo>
                  <a:lnTo>
                    <a:pt x="1008" y="49"/>
                  </a:lnTo>
                  <a:lnTo>
                    <a:pt x="1020" y="43"/>
                  </a:lnTo>
                  <a:lnTo>
                    <a:pt x="1033" y="38"/>
                  </a:lnTo>
                  <a:lnTo>
                    <a:pt x="1045" y="33"/>
                  </a:lnTo>
                  <a:lnTo>
                    <a:pt x="1057" y="28"/>
                  </a:lnTo>
                  <a:lnTo>
                    <a:pt x="1069" y="23"/>
                  </a:lnTo>
                  <a:lnTo>
                    <a:pt x="1082" y="16"/>
                  </a:lnTo>
                  <a:lnTo>
                    <a:pt x="1094" y="11"/>
                  </a:lnTo>
                  <a:lnTo>
                    <a:pt x="1106" y="6"/>
                  </a:lnTo>
                  <a:lnTo>
                    <a:pt x="1119" y="0"/>
                  </a:lnTo>
                  <a:lnTo>
                    <a:pt x="1133" y="0"/>
                  </a:lnTo>
                  <a:lnTo>
                    <a:pt x="1147" y="0"/>
                  </a:lnTo>
                  <a:lnTo>
                    <a:pt x="1162" y="0"/>
                  </a:lnTo>
                  <a:lnTo>
                    <a:pt x="1175" y="0"/>
                  </a:lnTo>
                  <a:lnTo>
                    <a:pt x="1190" y="2"/>
                  </a:lnTo>
                  <a:lnTo>
                    <a:pt x="1203" y="2"/>
                  </a:lnTo>
                  <a:lnTo>
                    <a:pt x="1218" y="2"/>
                  </a:lnTo>
                  <a:lnTo>
                    <a:pt x="1231" y="2"/>
                  </a:lnTo>
                  <a:lnTo>
                    <a:pt x="1236" y="35"/>
                  </a:lnTo>
                  <a:lnTo>
                    <a:pt x="1242" y="66"/>
                  </a:lnTo>
                  <a:lnTo>
                    <a:pt x="1247" y="98"/>
                  </a:lnTo>
                  <a:lnTo>
                    <a:pt x="1252" y="131"/>
                  </a:lnTo>
                  <a:lnTo>
                    <a:pt x="1263" y="133"/>
                  </a:lnTo>
                  <a:lnTo>
                    <a:pt x="1274" y="134"/>
                  </a:lnTo>
                  <a:lnTo>
                    <a:pt x="1285" y="136"/>
                  </a:lnTo>
                  <a:lnTo>
                    <a:pt x="1297" y="138"/>
                  </a:lnTo>
                  <a:lnTo>
                    <a:pt x="1307" y="140"/>
                  </a:lnTo>
                  <a:lnTo>
                    <a:pt x="1318" y="141"/>
                  </a:lnTo>
                  <a:lnTo>
                    <a:pt x="1329" y="143"/>
                  </a:lnTo>
                  <a:lnTo>
                    <a:pt x="1340" y="145"/>
                  </a:lnTo>
                  <a:lnTo>
                    <a:pt x="1351" y="146"/>
                  </a:lnTo>
                  <a:lnTo>
                    <a:pt x="1362" y="148"/>
                  </a:lnTo>
                  <a:lnTo>
                    <a:pt x="1372" y="150"/>
                  </a:lnTo>
                  <a:lnTo>
                    <a:pt x="1384" y="152"/>
                  </a:lnTo>
                  <a:lnTo>
                    <a:pt x="1394" y="153"/>
                  </a:lnTo>
                  <a:lnTo>
                    <a:pt x="1406" y="155"/>
                  </a:lnTo>
                  <a:lnTo>
                    <a:pt x="1416" y="157"/>
                  </a:lnTo>
                  <a:lnTo>
                    <a:pt x="1428" y="158"/>
                  </a:lnTo>
                  <a:lnTo>
                    <a:pt x="1427" y="229"/>
                  </a:lnTo>
                  <a:lnTo>
                    <a:pt x="1425" y="298"/>
                  </a:lnTo>
                  <a:lnTo>
                    <a:pt x="1423" y="368"/>
                  </a:lnTo>
                  <a:lnTo>
                    <a:pt x="1422" y="439"/>
                  </a:lnTo>
                  <a:lnTo>
                    <a:pt x="1428" y="495"/>
                  </a:lnTo>
                  <a:lnTo>
                    <a:pt x="1434" y="550"/>
                  </a:lnTo>
                  <a:lnTo>
                    <a:pt x="1439" y="607"/>
                  </a:lnTo>
                  <a:lnTo>
                    <a:pt x="1444" y="664"/>
                  </a:lnTo>
                  <a:lnTo>
                    <a:pt x="1440" y="746"/>
                  </a:lnTo>
                  <a:lnTo>
                    <a:pt x="1437" y="830"/>
                  </a:lnTo>
                  <a:lnTo>
                    <a:pt x="1433" y="913"/>
                  </a:lnTo>
                  <a:lnTo>
                    <a:pt x="1429" y="997"/>
                  </a:lnTo>
                  <a:lnTo>
                    <a:pt x="1433" y="1028"/>
                  </a:lnTo>
                  <a:lnTo>
                    <a:pt x="1437" y="1057"/>
                  </a:lnTo>
                  <a:lnTo>
                    <a:pt x="1441" y="1086"/>
                  </a:lnTo>
                  <a:lnTo>
                    <a:pt x="1445" y="1116"/>
                  </a:lnTo>
                  <a:lnTo>
                    <a:pt x="1448" y="1147"/>
                  </a:lnTo>
                  <a:lnTo>
                    <a:pt x="1452" y="1176"/>
                  </a:lnTo>
                  <a:lnTo>
                    <a:pt x="1457" y="1205"/>
                  </a:lnTo>
                  <a:lnTo>
                    <a:pt x="1461" y="1236"/>
                  </a:lnTo>
                  <a:lnTo>
                    <a:pt x="1465" y="1267"/>
                  </a:lnTo>
                  <a:lnTo>
                    <a:pt x="1469" y="1300"/>
                  </a:lnTo>
                  <a:lnTo>
                    <a:pt x="1472" y="1330"/>
                  </a:lnTo>
                  <a:lnTo>
                    <a:pt x="1476" y="1361"/>
                  </a:lnTo>
                  <a:lnTo>
                    <a:pt x="1481" y="1394"/>
                  </a:lnTo>
                  <a:lnTo>
                    <a:pt x="1485" y="1425"/>
                  </a:lnTo>
                  <a:lnTo>
                    <a:pt x="1488" y="1456"/>
                  </a:lnTo>
                  <a:lnTo>
                    <a:pt x="1492" y="1487"/>
                  </a:lnTo>
                  <a:lnTo>
                    <a:pt x="1496" y="1511"/>
                  </a:lnTo>
                  <a:lnTo>
                    <a:pt x="1500" y="1535"/>
                  </a:lnTo>
                  <a:lnTo>
                    <a:pt x="1504" y="1559"/>
                  </a:lnTo>
                  <a:lnTo>
                    <a:pt x="1509" y="1583"/>
                  </a:lnTo>
                  <a:lnTo>
                    <a:pt x="1512" y="1609"/>
                  </a:lnTo>
                  <a:lnTo>
                    <a:pt x="1516" y="1633"/>
                  </a:lnTo>
                  <a:lnTo>
                    <a:pt x="1520" y="1657"/>
                  </a:lnTo>
                  <a:lnTo>
                    <a:pt x="1524" y="1681"/>
                  </a:lnTo>
                  <a:lnTo>
                    <a:pt x="1523" y="1757"/>
                  </a:lnTo>
                  <a:lnTo>
                    <a:pt x="1522" y="1834"/>
                  </a:lnTo>
                  <a:lnTo>
                    <a:pt x="1521" y="1910"/>
                  </a:lnTo>
                  <a:lnTo>
                    <a:pt x="1520" y="1985"/>
                  </a:lnTo>
                  <a:lnTo>
                    <a:pt x="1527" y="2049"/>
                  </a:lnTo>
                  <a:lnTo>
                    <a:pt x="1535" y="2112"/>
                  </a:lnTo>
                  <a:lnTo>
                    <a:pt x="1541" y="2176"/>
                  </a:lnTo>
                  <a:lnTo>
                    <a:pt x="1548" y="2240"/>
                  </a:lnTo>
                  <a:lnTo>
                    <a:pt x="1537" y="2241"/>
                  </a:lnTo>
                  <a:lnTo>
                    <a:pt x="1526" y="2245"/>
                  </a:lnTo>
                  <a:lnTo>
                    <a:pt x="1515" y="2246"/>
                  </a:lnTo>
                  <a:lnTo>
                    <a:pt x="1503" y="2248"/>
                  </a:lnTo>
                  <a:lnTo>
                    <a:pt x="1492" y="2250"/>
                  </a:lnTo>
                  <a:lnTo>
                    <a:pt x="1482" y="2253"/>
                  </a:lnTo>
                  <a:lnTo>
                    <a:pt x="1470" y="2255"/>
                  </a:lnTo>
                  <a:lnTo>
                    <a:pt x="1459" y="2257"/>
                  </a:lnTo>
                  <a:lnTo>
                    <a:pt x="1447" y="2258"/>
                  </a:lnTo>
                  <a:lnTo>
                    <a:pt x="1436" y="2260"/>
                  </a:lnTo>
                  <a:lnTo>
                    <a:pt x="1425" y="2262"/>
                  </a:lnTo>
                  <a:lnTo>
                    <a:pt x="1414" y="2264"/>
                  </a:lnTo>
                  <a:lnTo>
                    <a:pt x="1403" y="2267"/>
                  </a:lnTo>
                  <a:lnTo>
                    <a:pt x="1391" y="2269"/>
                  </a:lnTo>
                  <a:lnTo>
                    <a:pt x="1381" y="2270"/>
                  </a:lnTo>
                  <a:lnTo>
                    <a:pt x="1369" y="2272"/>
                  </a:lnTo>
                  <a:lnTo>
                    <a:pt x="1363" y="2272"/>
                  </a:lnTo>
                  <a:lnTo>
                    <a:pt x="1356" y="2274"/>
                  </a:lnTo>
                  <a:lnTo>
                    <a:pt x="1350" y="2274"/>
                  </a:lnTo>
                  <a:lnTo>
                    <a:pt x="1343" y="2274"/>
                  </a:lnTo>
                  <a:lnTo>
                    <a:pt x="1337" y="2274"/>
                  </a:lnTo>
                  <a:lnTo>
                    <a:pt x="1331" y="2274"/>
                  </a:lnTo>
                  <a:lnTo>
                    <a:pt x="1324" y="2274"/>
                  </a:lnTo>
                  <a:lnTo>
                    <a:pt x="1317" y="2274"/>
                  </a:lnTo>
                  <a:lnTo>
                    <a:pt x="1304" y="2277"/>
                  </a:lnTo>
                  <a:lnTo>
                    <a:pt x="1290" y="2279"/>
                  </a:lnTo>
                  <a:lnTo>
                    <a:pt x="1277" y="2283"/>
                  </a:lnTo>
                  <a:lnTo>
                    <a:pt x="1264" y="2284"/>
                  </a:lnTo>
                  <a:lnTo>
                    <a:pt x="1251" y="2288"/>
                  </a:lnTo>
                  <a:lnTo>
                    <a:pt x="1237" y="2291"/>
                  </a:lnTo>
                  <a:lnTo>
                    <a:pt x="1224" y="2293"/>
                  </a:lnTo>
                  <a:lnTo>
                    <a:pt x="1210" y="2296"/>
                  </a:lnTo>
                  <a:lnTo>
                    <a:pt x="1198" y="2300"/>
                  </a:lnTo>
                  <a:lnTo>
                    <a:pt x="1186" y="2303"/>
                  </a:lnTo>
                  <a:lnTo>
                    <a:pt x="1174" y="2307"/>
                  </a:lnTo>
                  <a:lnTo>
                    <a:pt x="1163" y="2308"/>
                  </a:lnTo>
                  <a:lnTo>
                    <a:pt x="1150" y="2312"/>
                  </a:lnTo>
                  <a:lnTo>
                    <a:pt x="1139" y="2315"/>
                  </a:lnTo>
                  <a:lnTo>
                    <a:pt x="1127" y="2319"/>
                  </a:lnTo>
                  <a:lnTo>
                    <a:pt x="1115" y="2320"/>
                  </a:lnTo>
                  <a:lnTo>
                    <a:pt x="1103" y="2324"/>
                  </a:lnTo>
                  <a:lnTo>
                    <a:pt x="1091" y="2327"/>
                  </a:lnTo>
                  <a:lnTo>
                    <a:pt x="1079" y="2331"/>
                  </a:lnTo>
                  <a:lnTo>
                    <a:pt x="1068" y="2332"/>
                  </a:lnTo>
                  <a:lnTo>
                    <a:pt x="1056" y="2336"/>
                  </a:lnTo>
                  <a:lnTo>
                    <a:pt x="1044" y="2339"/>
                  </a:lnTo>
                  <a:lnTo>
                    <a:pt x="1032" y="2341"/>
                  </a:lnTo>
                  <a:lnTo>
                    <a:pt x="1020" y="2344"/>
                  </a:lnTo>
                  <a:lnTo>
                    <a:pt x="1002" y="2344"/>
                  </a:lnTo>
                  <a:lnTo>
                    <a:pt x="983" y="2343"/>
                  </a:lnTo>
                  <a:lnTo>
                    <a:pt x="964" y="2343"/>
                  </a:lnTo>
                  <a:lnTo>
                    <a:pt x="944" y="2341"/>
                  </a:lnTo>
                  <a:lnTo>
                    <a:pt x="925" y="2341"/>
                  </a:lnTo>
                  <a:lnTo>
                    <a:pt x="906" y="2341"/>
                  </a:lnTo>
                  <a:lnTo>
                    <a:pt x="886" y="2339"/>
                  </a:lnTo>
                  <a:lnTo>
                    <a:pt x="866" y="2339"/>
                  </a:lnTo>
                  <a:lnTo>
                    <a:pt x="849" y="2339"/>
                  </a:lnTo>
                  <a:lnTo>
                    <a:pt x="831" y="2339"/>
                  </a:lnTo>
                  <a:lnTo>
                    <a:pt x="813" y="2339"/>
                  </a:lnTo>
                  <a:lnTo>
                    <a:pt x="796" y="2339"/>
                  </a:lnTo>
                  <a:lnTo>
                    <a:pt x="778" y="2339"/>
                  </a:lnTo>
                  <a:lnTo>
                    <a:pt x="761" y="2339"/>
                  </a:lnTo>
                  <a:lnTo>
                    <a:pt x="744" y="2339"/>
                  </a:lnTo>
                  <a:lnTo>
                    <a:pt x="726" y="2339"/>
                  </a:lnTo>
                  <a:lnTo>
                    <a:pt x="715" y="2341"/>
                  </a:lnTo>
                  <a:lnTo>
                    <a:pt x="703" y="2343"/>
                  </a:lnTo>
                  <a:lnTo>
                    <a:pt x="692" y="2344"/>
                  </a:lnTo>
                  <a:lnTo>
                    <a:pt x="680" y="2346"/>
                  </a:lnTo>
                  <a:lnTo>
                    <a:pt x="669" y="2350"/>
                  </a:lnTo>
                  <a:lnTo>
                    <a:pt x="658" y="2351"/>
                  </a:lnTo>
                  <a:lnTo>
                    <a:pt x="646" y="2353"/>
                  </a:lnTo>
                  <a:lnTo>
                    <a:pt x="635" y="2355"/>
                  </a:lnTo>
                  <a:lnTo>
                    <a:pt x="622" y="2356"/>
                  </a:lnTo>
                  <a:lnTo>
                    <a:pt x="611" y="2358"/>
                  </a:lnTo>
                  <a:lnTo>
                    <a:pt x="599" y="2360"/>
                  </a:lnTo>
                  <a:lnTo>
                    <a:pt x="588" y="2362"/>
                  </a:lnTo>
                  <a:lnTo>
                    <a:pt x="577" y="2365"/>
                  </a:lnTo>
                  <a:lnTo>
                    <a:pt x="565" y="2367"/>
                  </a:lnTo>
                  <a:lnTo>
                    <a:pt x="554" y="2368"/>
                  </a:lnTo>
                  <a:lnTo>
                    <a:pt x="542" y="2370"/>
                  </a:lnTo>
                  <a:lnTo>
                    <a:pt x="530" y="2370"/>
                  </a:lnTo>
                  <a:lnTo>
                    <a:pt x="517" y="2372"/>
                  </a:lnTo>
                  <a:lnTo>
                    <a:pt x="505" y="2372"/>
                  </a:lnTo>
                  <a:lnTo>
                    <a:pt x="493" y="2374"/>
                  </a:lnTo>
                  <a:lnTo>
                    <a:pt x="481" y="2374"/>
                  </a:lnTo>
                  <a:lnTo>
                    <a:pt x="468" y="2375"/>
                  </a:lnTo>
                  <a:lnTo>
                    <a:pt x="456" y="2375"/>
                  </a:lnTo>
                  <a:lnTo>
                    <a:pt x="444" y="2375"/>
                  </a:lnTo>
                  <a:lnTo>
                    <a:pt x="431" y="2377"/>
                  </a:lnTo>
                  <a:lnTo>
                    <a:pt x="419" y="2377"/>
                  </a:lnTo>
                  <a:lnTo>
                    <a:pt x="406" y="2379"/>
                  </a:lnTo>
                  <a:lnTo>
                    <a:pt x="394" y="2379"/>
                  </a:lnTo>
                  <a:lnTo>
                    <a:pt x="382" y="2380"/>
                  </a:lnTo>
                  <a:lnTo>
                    <a:pt x="370" y="2380"/>
                  </a:lnTo>
                  <a:lnTo>
                    <a:pt x="357" y="2382"/>
                  </a:lnTo>
                  <a:lnTo>
                    <a:pt x="345" y="2382"/>
                  </a:lnTo>
                  <a:lnTo>
                    <a:pt x="332" y="2389"/>
                  </a:lnTo>
                  <a:lnTo>
                    <a:pt x="320" y="2396"/>
                  </a:lnTo>
                  <a:lnTo>
                    <a:pt x="307" y="2403"/>
                  </a:lnTo>
                  <a:lnTo>
                    <a:pt x="296" y="2410"/>
                  </a:lnTo>
                  <a:lnTo>
                    <a:pt x="283" y="2418"/>
                  </a:lnTo>
                  <a:lnTo>
                    <a:pt x="271" y="2425"/>
                  </a:lnTo>
                  <a:lnTo>
                    <a:pt x="259" y="2432"/>
                  </a:lnTo>
                  <a:lnTo>
                    <a:pt x="246" y="2439"/>
                  </a:lnTo>
                  <a:lnTo>
                    <a:pt x="239" y="2437"/>
                  </a:lnTo>
                  <a:lnTo>
                    <a:pt x="233" y="2435"/>
                  </a:lnTo>
                  <a:lnTo>
                    <a:pt x="225" y="2434"/>
                  </a:lnTo>
                  <a:lnTo>
                    <a:pt x="218" y="2432"/>
                  </a:lnTo>
                  <a:lnTo>
                    <a:pt x="222" y="2401"/>
                  </a:lnTo>
                  <a:lnTo>
                    <a:pt x="226" y="2370"/>
                  </a:lnTo>
                  <a:lnTo>
                    <a:pt x="230" y="2339"/>
                  </a:lnTo>
                  <a:lnTo>
                    <a:pt x="235" y="2308"/>
                  </a:lnTo>
                  <a:lnTo>
                    <a:pt x="239" y="2279"/>
                  </a:lnTo>
                  <a:lnTo>
                    <a:pt x="243" y="2248"/>
                  </a:lnTo>
                  <a:lnTo>
                    <a:pt x="247" y="2217"/>
                  </a:lnTo>
                  <a:lnTo>
                    <a:pt x="251" y="2186"/>
                  </a:lnTo>
                  <a:lnTo>
                    <a:pt x="247" y="2121"/>
                  </a:lnTo>
                  <a:lnTo>
                    <a:pt x="244" y="2057"/>
                  </a:lnTo>
                  <a:lnTo>
                    <a:pt x="241" y="1992"/>
                  </a:lnTo>
                  <a:lnTo>
                    <a:pt x="237" y="1929"/>
                  </a:lnTo>
                  <a:lnTo>
                    <a:pt x="235" y="1861"/>
                  </a:lnTo>
                  <a:lnTo>
                    <a:pt x="232" y="1796"/>
                  </a:lnTo>
                  <a:lnTo>
                    <a:pt x="228" y="1729"/>
                  </a:lnTo>
                  <a:lnTo>
                    <a:pt x="225" y="1664"/>
                  </a:lnTo>
                  <a:lnTo>
                    <a:pt x="221" y="1636"/>
                  </a:lnTo>
                  <a:lnTo>
                    <a:pt x="216" y="1609"/>
                  </a:lnTo>
                  <a:lnTo>
                    <a:pt x="212" y="1581"/>
                  </a:lnTo>
                  <a:lnTo>
                    <a:pt x="208" y="1554"/>
                  </a:lnTo>
                  <a:lnTo>
                    <a:pt x="202" y="1526"/>
                  </a:lnTo>
                  <a:lnTo>
                    <a:pt x="198" y="1499"/>
                  </a:lnTo>
                  <a:lnTo>
                    <a:pt x="193" y="1471"/>
                  </a:lnTo>
                  <a:lnTo>
                    <a:pt x="189" y="1444"/>
                  </a:lnTo>
                  <a:lnTo>
                    <a:pt x="186" y="1392"/>
                  </a:lnTo>
                  <a:lnTo>
                    <a:pt x="183" y="1341"/>
                  </a:lnTo>
                  <a:lnTo>
                    <a:pt x="179" y="1289"/>
                  </a:lnTo>
                  <a:lnTo>
                    <a:pt x="175" y="1238"/>
                  </a:lnTo>
                  <a:lnTo>
                    <a:pt x="167" y="1207"/>
                  </a:lnTo>
                  <a:lnTo>
                    <a:pt x="159" y="1178"/>
                  </a:lnTo>
                  <a:lnTo>
                    <a:pt x="150" y="1147"/>
                  </a:lnTo>
                  <a:lnTo>
                    <a:pt x="142" y="1116"/>
                  </a:lnTo>
                  <a:lnTo>
                    <a:pt x="134" y="1086"/>
                  </a:lnTo>
                  <a:lnTo>
                    <a:pt x="126" y="1056"/>
                  </a:lnTo>
                  <a:lnTo>
                    <a:pt x="117" y="1025"/>
                  </a:lnTo>
                  <a:lnTo>
                    <a:pt x="109" y="994"/>
                  </a:lnTo>
                  <a:lnTo>
                    <a:pt x="97" y="959"/>
                  </a:lnTo>
                  <a:lnTo>
                    <a:pt x="85" y="923"/>
                  </a:lnTo>
                  <a:lnTo>
                    <a:pt x="74" y="889"/>
                  </a:lnTo>
                  <a:lnTo>
                    <a:pt x="61" y="853"/>
                  </a:lnTo>
                  <a:lnTo>
                    <a:pt x="49" y="818"/>
                  </a:lnTo>
                  <a:lnTo>
                    <a:pt x="36" y="784"/>
                  </a:lnTo>
                  <a:lnTo>
                    <a:pt x="25" y="748"/>
                  </a:lnTo>
                  <a:lnTo>
                    <a:pt x="12" y="714"/>
                  </a:lnTo>
                  <a:lnTo>
                    <a:pt x="9" y="635"/>
                  </a:lnTo>
                  <a:lnTo>
                    <a:pt x="6" y="557"/>
                  </a:lnTo>
                  <a:lnTo>
                    <a:pt x="3" y="480"/>
                  </a:lnTo>
                  <a:lnTo>
                    <a:pt x="0" y="403"/>
                  </a:lnTo>
                  <a:close/>
                </a:path>
              </a:pathLst>
            </a:custGeom>
            <a:solidFill>
              <a:srgbClr val="280019"/>
            </a:solidFill>
            <a:ln w="9525">
              <a:solidFill>
                <a:schemeClr val="accent4"/>
              </a:solidFill>
              <a:round/>
              <a:headEnd/>
              <a:tailEnd/>
            </a:ln>
          </p:spPr>
          <p:txBody>
            <a:bodyPr/>
            <a:lstStyle/>
            <a:p>
              <a:pPr>
                <a:defRPr/>
              </a:pPr>
              <a:endParaRPr lang="en-US" dirty="0"/>
            </a:p>
          </p:txBody>
        </p:sp>
        <p:sp>
          <p:nvSpPr>
            <p:cNvPr id="13" name="Freeform 13"/>
            <p:cNvSpPr>
              <a:spLocks/>
            </p:cNvSpPr>
            <p:nvPr/>
          </p:nvSpPr>
          <p:spPr bwMode="auto">
            <a:xfrm>
              <a:off x="3857" y="2547"/>
              <a:ext cx="1475" cy="1166"/>
            </a:xfrm>
            <a:custGeom>
              <a:avLst/>
              <a:gdLst/>
              <a:ahLst/>
              <a:cxnLst>
                <a:cxn ang="0">
                  <a:pos x="21" y="368"/>
                </a:cxn>
                <a:cxn ang="0">
                  <a:pos x="60" y="334"/>
                </a:cxn>
                <a:cxn ang="0">
                  <a:pos x="126" y="282"/>
                </a:cxn>
                <a:cxn ang="0">
                  <a:pos x="229" y="203"/>
                </a:cxn>
                <a:cxn ang="0">
                  <a:pos x="313" y="234"/>
                </a:cxn>
                <a:cxn ang="0">
                  <a:pos x="390" y="262"/>
                </a:cxn>
                <a:cxn ang="0">
                  <a:pos x="455" y="167"/>
                </a:cxn>
                <a:cxn ang="0">
                  <a:pos x="516" y="141"/>
                </a:cxn>
                <a:cxn ang="0">
                  <a:pos x="577" y="162"/>
                </a:cxn>
                <a:cxn ang="0">
                  <a:pos x="637" y="184"/>
                </a:cxn>
                <a:cxn ang="0">
                  <a:pos x="697" y="184"/>
                </a:cxn>
                <a:cxn ang="0">
                  <a:pos x="758" y="153"/>
                </a:cxn>
                <a:cxn ang="0">
                  <a:pos x="819" y="122"/>
                </a:cxn>
                <a:cxn ang="0">
                  <a:pos x="879" y="90"/>
                </a:cxn>
                <a:cxn ang="0">
                  <a:pos x="938" y="61"/>
                </a:cxn>
                <a:cxn ang="0">
                  <a:pos x="998" y="31"/>
                </a:cxn>
                <a:cxn ang="0">
                  <a:pos x="1058" y="0"/>
                </a:cxn>
                <a:cxn ang="0">
                  <a:pos x="1126" y="2"/>
                </a:cxn>
                <a:cxn ang="0">
                  <a:pos x="1170" y="76"/>
                </a:cxn>
                <a:cxn ang="0">
                  <a:pos x="1235" y="162"/>
                </a:cxn>
                <a:cxn ang="0">
                  <a:pos x="1336" y="181"/>
                </a:cxn>
                <a:cxn ang="0">
                  <a:pos x="1337" y="495"/>
                </a:cxn>
                <a:cxn ang="0">
                  <a:pos x="1347" y="806"/>
                </a:cxn>
                <a:cxn ang="0">
                  <a:pos x="1351" y="1050"/>
                </a:cxn>
                <a:cxn ang="0">
                  <a:pos x="1374" y="1186"/>
                </a:cxn>
                <a:cxn ang="0">
                  <a:pos x="1396" y="1329"/>
                </a:cxn>
                <a:cxn ang="0">
                  <a:pos x="1418" y="1458"/>
                </a:cxn>
                <a:cxn ang="0">
                  <a:pos x="1442" y="1561"/>
                </a:cxn>
                <a:cxn ang="0">
                  <a:pos x="1441" y="1872"/>
                </a:cxn>
                <a:cxn ang="0">
                  <a:pos x="1462" y="2018"/>
                </a:cxn>
                <a:cxn ang="0">
                  <a:pos x="1454" y="2109"/>
                </a:cxn>
                <a:cxn ang="0">
                  <a:pos x="1401" y="2119"/>
                </a:cxn>
                <a:cxn ang="0">
                  <a:pos x="1349" y="2131"/>
                </a:cxn>
                <a:cxn ang="0">
                  <a:pos x="1301" y="2140"/>
                </a:cxn>
                <a:cxn ang="0">
                  <a:pos x="1276" y="2143"/>
                </a:cxn>
                <a:cxn ang="0">
                  <a:pos x="1226" y="2155"/>
                </a:cxn>
                <a:cxn ang="0">
                  <a:pos x="1161" y="2171"/>
                </a:cxn>
                <a:cxn ang="0">
                  <a:pos x="1105" y="2188"/>
                </a:cxn>
                <a:cxn ang="0">
                  <a:pos x="1050" y="2205"/>
                </a:cxn>
                <a:cxn ang="0">
                  <a:pos x="993" y="2222"/>
                </a:cxn>
                <a:cxn ang="0">
                  <a:pos x="913" y="2222"/>
                </a:cxn>
                <a:cxn ang="0">
                  <a:pos x="826" y="2219"/>
                </a:cxn>
                <a:cxn ang="0">
                  <a:pos x="750" y="2219"/>
                </a:cxn>
                <a:cxn ang="0">
                  <a:pos x="687" y="2226"/>
                </a:cxn>
                <a:cxn ang="0">
                  <a:pos x="633" y="2236"/>
                </a:cxn>
                <a:cxn ang="0">
                  <a:pos x="579" y="2248"/>
                </a:cxn>
                <a:cxn ang="0">
                  <a:pos x="523" y="2257"/>
                </a:cxn>
                <a:cxn ang="0">
                  <a:pos x="463" y="2260"/>
                </a:cxn>
                <a:cxn ang="0">
                  <a:pos x="405" y="2264"/>
                </a:cxn>
                <a:cxn ang="0">
                  <a:pos x="346" y="2276"/>
                </a:cxn>
                <a:cxn ang="0">
                  <a:pos x="286" y="2315"/>
                </a:cxn>
                <a:cxn ang="0">
                  <a:pos x="253" y="2325"/>
                </a:cxn>
                <a:cxn ang="0">
                  <a:pos x="268" y="2212"/>
                </a:cxn>
                <a:cxn ang="0">
                  <a:pos x="283" y="2042"/>
                </a:cxn>
                <a:cxn ang="0">
                  <a:pos x="264" y="1739"/>
                </a:cxn>
                <a:cxn ang="0">
                  <a:pos x="242" y="1545"/>
                </a:cxn>
                <a:cxn ang="0">
                  <a:pos x="216" y="1423"/>
                </a:cxn>
                <a:cxn ang="0">
                  <a:pos x="191" y="1217"/>
                </a:cxn>
                <a:cxn ang="0">
                  <a:pos x="144" y="1076"/>
                </a:cxn>
                <a:cxn ang="0">
                  <a:pos x="84" y="923"/>
                </a:cxn>
                <a:cxn ang="0">
                  <a:pos x="15" y="757"/>
                </a:cxn>
              </a:cxnLst>
              <a:rect l="0" t="0" r="r" b="b"/>
              <a:pathLst>
                <a:path w="1475" h="2332">
                  <a:moveTo>
                    <a:pt x="0" y="461"/>
                  </a:moveTo>
                  <a:lnTo>
                    <a:pt x="5" y="437"/>
                  </a:lnTo>
                  <a:lnTo>
                    <a:pt x="10" y="415"/>
                  </a:lnTo>
                  <a:lnTo>
                    <a:pt x="16" y="390"/>
                  </a:lnTo>
                  <a:lnTo>
                    <a:pt x="21" y="368"/>
                  </a:lnTo>
                  <a:lnTo>
                    <a:pt x="29" y="361"/>
                  </a:lnTo>
                  <a:lnTo>
                    <a:pt x="36" y="354"/>
                  </a:lnTo>
                  <a:lnTo>
                    <a:pt x="45" y="348"/>
                  </a:lnTo>
                  <a:lnTo>
                    <a:pt x="53" y="341"/>
                  </a:lnTo>
                  <a:lnTo>
                    <a:pt x="60" y="334"/>
                  </a:lnTo>
                  <a:lnTo>
                    <a:pt x="69" y="327"/>
                  </a:lnTo>
                  <a:lnTo>
                    <a:pt x="76" y="320"/>
                  </a:lnTo>
                  <a:lnTo>
                    <a:pt x="84" y="313"/>
                  </a:lnTo>
                  <a:lnTo>
                    <a:pt x="105" y="298"/>
                  </a:lnTo>
                  <a:lnTo>
                    <a:pt x="126" y="282"/>
                  </a:lnTo>
                  <a:lnTo>
                    <a:pt x="146" y="267"/>
                  </a:lnTo>
                  <a:lnTo>
                    <a:pt x="166" y="250"/>
                  </a:lnTo>
                  <a:lnTo>
                    <a:pt x="187" y="234"/>
                  </a:lnTo>
                  <a:lnTo>
                    <a:pt x="208" y="219"/>
                  </a:lnTo>
                  <a:lnTo>
                    <a:pt x="229" y="203"/>
                  </a:lnTo>
                  <a:lnTo>
                    <a:pt x="249" y="188"/>
                  </a:lnTo>
                  <a:lnTo>
                    <a:pt x="265" y="200"/>
                  </a:lnTo>
                  <a:lnTo>
                    <a:pt x="281" y="210"/>
                  </a:lnTo>
                  <a:lnTo>
                    <a:pt x="297" y="222"/>
                  </a:lnTo>
                  <a:lnTo>
                    <a:pt x="313" y="234"/>
                  </a:lnTo>
                  <a:lnTo>
                    <a:pt x="329" y="244"/>
                  </a:lnTo>
                  <a:lnTo>
                    <a:pt x="345" y="256"/>
                  </a:lnTo>
                  <a:lnTo>
                    <a:pt x="362" y="268"/>
                  </a:lnTo>
                  <a:lnTo>
                    <a:pt x="377" y="281"/>
                  </a:lnTo>
                  <a:lnTo>
                    <a:pt x="390" y="262"/>
                  </a:lnTo>
                  <a:lnTo>
                    <a:pt x="403" y="243"/>
                  </a:lnTo>
                  <a:lnTo>
                    <a:pt x="416" y="224"/>
                  </a:lnTo>
                  <a:lnTo>
                    <a:pt x="429" y="205"/>
                  </a:lnTo>
                  <a:lnTo>
                    <a:pt x="442" y="186"/>
                  </a:lnTo>
                  <a:lnTo>
                    <a:pt x="455" y="167"/>
                  </a:lnTo>
                  <a:lnTo>
                    <a:pt x="468" y="148"/>
                  </a:lnTo>
                  <a:lnTo>
                    <a:pt x="480" y="129"/>
                  </a:lnTo>
                  <a:lnTo>
                    <a:pt x="493" y="133"/>
                  </a:lnTo>
                  <a:lnTo>
                    <a:pt x="504" y="138"/>
                  </a:lnTo>
                  <a:lnTo>
                    <a:pt x="516" y="141"/>
                  </a:lnTo>
                  <a:lnTo>
                    <a:pt x="528" y="146"/>
                  </a:lnTo>
                  <a:lnTo>
                    <a:pt x="540" y="150"/>
                  </a:lnTo>
                  <a:lnTo>
                    <a:pt x="553" y="155"/>
                  </a:lnTo>
                  <a:lnTo>
                    <a:pt x="564" y="158"/>
                  </a:lnTo>
                  <a:lnTo>
                    <a:pt x="577" y="162"/>
                  </a:lnTo>
                  <a:lnTo>
                    <a:pt x="588" y="167"/>
                  </a:lnTo>
                  <a:lnTo>
                    <a:pt x="601" y="171"/>
                  </a:lnTo>
                  <a:lnTo>
                    <a:pt x="613" y="176"/>
                  </a:lnTo>
                  <a:lnTo>
                    <a:pt x="625" y="179"/>
                  </a:lnTo>
                  <a:lnTo>
                    <a:pt x="637" y="184"/>
                  </a:lnTo>
                  <a:lnTo>
                    <a:pt x="648" y="188"/>
                  </a:lnTo>
                  <a:lnTo>
                    <a:pt x="661" y="193"/>
                  </a:lnTo>
                  <a:lnTo>
                    <a:pt x="672" y="196"/>
                  </a:lnTo>
                  <a:lnTo>
                    <a:pt x="685" y="189"/>
                  </a:lnTo>
                  <a:lnTo>
                    <a:pt x="697" y="184"/>
                  </a:lnTo>
                  <a:lnTo>
                    <a:pt x="709" y="177"/>
                  </a:lnTo>
                  <a:lnTo>
                    <a:pt x="721" y="172"/>
                  </a:lnTo>
                  <a:lnTo>
                    <a:pt x="734" y="165"/>
                  </a:lnTo>
                  <a:lnTo>
                    <a:pt x="746" y="160"/>
                  </a:lnTo>
                  <a:lnTo>
                    <a:pt x="758" y="153"/>
                  </a:lnTo>
                  <a:lnTo>
                    <a:pt x="770" y="146"/>
                  </a:lnTo>
                  <a:lnTo>
                    <a:pt x="783" y="141"/>
                  </a:lnTo>
                  <a:lnTo>
                    <a:pt x="794" y="134"/>
                  </a:lnTo>
                  <a:lnTo>
                    <a:pt x="806" y="128"/>
                  </a:lnTo>
                  <a:lnTo>
                    <a:pt x="819" y="122"/>
                  </a:lnTo>
                  <a:lnTo>
                    <a:pt x="831" y="116"/>
                  </a:lnTo>
                  <a:lnTo>
                    <a:pt x="843" y="109"/>
                  </a:lnTo>
                  <a:lnTo>
                    <a:pt x="855" y="103"/>
                  </a:lnTo>
                  <a:lnTo>
                    <a:pt x="868" y="97"/>
                  </a:lnTo>
                  <a:lnTo>
                    <a:pt x="879" y="90"/>
                  </a:lnTo>
                  <a:lnTo>
                    <a:pt x="892" y="85"/>
                  </a:lnTo>
                  <a:lnTo>
                    <a:pt x="903" y="78"/>
                  </a:lnTo>
                  <a:lnTo>
                    <a:pt x="916" y="73"/>
                  </a:lnTo>
                  <a:lnTo>
                    <a:pt x="927" y="66"/>
                  </a:lnTo>
                  <a:lnTo>
                    <a:pt x="938" y="61"/>
                  </a:lnTo>
                  <a:lnTo>
                    <a:pt x="951" y="54"/>
                  </a:lnTo>
                  <a:lnTo>
                    <a:pt x="962" y="49"/>
                  </a:lnTo>
                  <a:lnTo>
                    <a:pt x="975" y="43"/>
                  </a:lnTo>
                  <a:lnTo>
                    <a:pt x="986" y="36"/>
                  </a:lnTo>
                  <a:lnTo>
                    <a:pt x="998" y="31"/>
                  </a:lnTo>
                  <a:lnTo>
                    <a:pt x="1010" y="24"/>
                  </a:lnTo>
                  <a:lnTo>
                    <a:pt x="1022" y="19"/>
                  </a:lnTo>
                  <a:lnTo>
                    <a:pt x="1034" y="12"/>
                  </a:lnTo>
                  <a:lnTo>
                    <a:pt x="1045" y="7"/>
                  </a:lnTo>
                  <a:lnTo>
                    <a:pt x="1058" y="0"/>
                  </a:lnTo>
                  <a:lnTo>
                    <a:pt x="1071" y="0"/>
                  </a:lnTo>
                  <a:lnTo>
                    <a:pt x="1085" y="0"/>
                  </a:lnTo>
                  <a:lnTo>
                    <a:pt x="1098" y="0"/>
                  </a:lnTo>
                  <a:lnTo>
                    <a:pt x="1113" y="0"/>
                  </a:lnTo>
                  <a:lnTo>
                    <a:pt x="1126" y="2"/>
                  </a:lnTo>
                  <a:lnTo>
                    <a:pt x="1140" y="2"/>
                  </a:lnTo>
                  <a:lnTo>
                    <a:pt x="1153" y="2"/>
                  </a:lnTo>
                  <a:lnTo>
                    <a:pt x="1167" y="2"/>
                  </a:lnTo>
                  <a:lnTo>
                    <a:pt x="1169" y="40"/>
                  </a:lnTo>
                  <a:lnTo>
                    <a:pt x="1170" y="76"/>
                  </a:lnTo>
                  <a:lnTo>
                    <a:pt x="1172" y="112"/>
                  </a:lnTo>
                  <a:lnTo>
                    <a:pt x="1173" y="150"/>
                  </a:lnTo>
                  <a:lnTo>
                    <a:pt x="1194" y="153"/>
                  </a:lnTo>
                  <a:lnTo>
                    <a:pt x="1214" y="157"/>
                  </a:lnTo>
                  <a:lnTo>
                    <a:pt x="1235" y="162"/>
                  </a:lnTo>
                  <a:lnTo>
                    <a:pt x="1254" y="165"/>
                  </a:lnTo>
                  <a:lnTo>
                    <a:pt x="1275" y="169"/>
                  </a:lnTo>
                  <a:lnTo>
                    <a:pt x="1295" y="172"/>
                  </a:lnTo>
                  <a:lnTo>
                    <a:pt x="1316" y="177"/>
                  </a:lnTo>
                  <a:lnTo>
                    <a:pt x="1336" y="181"/>
                  </a:lnTo>
                  <a:lnTo>
                    <a:pt x="1335" y="246"/>
                  </a:lnTo>
                  <a:lnTo>
                    <a:pt x="1333" y="313"/>
                  </a:lnTo>
                  <a:lnTo>
                    <a:pt x="1332" y="380"/>
                  </a:lnTo>
                  <a:lnTo>
                    <a:pt x="1330" y="445"/>
                  </a:lnTo>
                  <a:lnTo>
                    <a:pt x="1337" y="495"/>
                  </a:lnTo>
                  <a:lnTo>
                    <a:pt x="1344" y="545"/>
                  </a:lnTo>
                  <a:lnTo>
                    <a:pt x="1350" y="595"/>
                  </a:lnTo>
                  <a:lnTo>
                    <a:pt x="1356" y="645"/>
                  </a:lnTo>
                  <a:lnTo>
                    <a:pt x="1352" y="726"/>
                  </a:lnTo>
                  <a:lnTo>
                    <a:pt x="1347" y="806"/>
                  </a:lnTo>
                  <a:lnTo>
                    <a:pt x="1343" y="887"/>
                  </a:lnTo>
                  <a:lnTo>
                    <a:pt x="1337" y="968"/>
                  </a:lnTo>
                  <a:lnTo>
                    <a:pt x="1342" y="995"/>
                  </a:lnTo>
                  <a:lnTo>
                    <a:pt x="1347" y="1023"/>
                  </a:lnTo>
                  <a:lnTo>
                    <a:pt x="1351" y="1050"/>
                  </a:lnTo>
                  <a:lnTo>
                    <a:pt x="1356" y="1076"/>
                  </a:lnTo>
                  <a:lnTo>
                    <a:pt x="1360" y="1104"/>
                  </a:lnTo>
                  <a:lnTo>
                    <a:pt x="1365" y="1131"/>
                  </a:lnTo>
                  <a:lnTo>
                    <a:pt x="1370" y="1159"/>
                  </a:lnTo>
                  <a:lnTo>
                    <a:pt x="1374" y="1186"/>
                  </a:lnTo>
                  <a:lnTo>
                    <a:pt x="1378" y="1215"/>
                  </a:lnTo>
                  <a:lnTo>
                    <a:pt x="1382" y="1243"/>
                  </a:lnTo>
                  <a:lnTo>
                    <a:pt x="1386" y="1272"/>
                  </a:lnTo>
                  <a:lnTo>
                    <a:pt x="1391" y="1301"/>
                  </a:lnTo>
                  <a:lnTo>
                    <a:pt x="1396" y="1329"/>
                  </a:lnTo>
                  <a:lnTo>
                    <a:pt x="1400" y="1358"/>
                  </a:lnTo>
                  <a:lnTo>
                    <a:pt x="1405" y="1387"/>
                  </a:lnTo>
                  <a:lnTo>
                    <a:pt x="1409" y="1416"/>
                  </a:lnTo>
                  <a:lnTo>
                    <a:pt x="1414" y="1437"/>
                  </a:lnTo>
                  <a:lnTo>
                    <a:pt x="1418" y="1458"/>
                  </a:lnTo>
                  <a:lnTo>
                    <a:pt x="1424" y="1478"/>
                  </a:lnTo>
                  <a:lnTo>
                    <a:pt x="1428" y="1499"/>
                  </a:lnTo>
                  <a:lnTo>
                    <a:pt x="1433" y="1520"/>
                  </a:lnTo>
                  <a:lnTo>
                    <a:pt x="1437" y="1540"/>
                  </a:lnTo>
                  <a:lnTo>
                    <a:pt x="1442" y="1561"/>
                  </a:lnTo>
                  <a:lnTo>
                    <a:pt x="1447" y="1581"/>
                  </a:lnTo>
                  <a:lnTo>
                    <a:pt x="1445" y="1654"/>
                  </a:lnTo>
                  <a:lnTo>
                    <a:pt x="1444" y="1726"/>
                  </a:lnTo>
                  <a:lnTo>
                    <a:pt x="1442" y="1798"/>
                  </a:lnTo>
                  <a:lnTo>
                    <a:pt x="1441" y="1872"/>
                  </a:lnTo>
                  <a:lnTo>
                    <a:pt x="1445" y="1901"/>
                  </a:lnTo>
                  <a:lnTo>
                    <a:pt x="1450" y="1930"/>
                  </a:lnTo>
                  <a:lnTo>
                    <a:pt x="1454" y="1959"/>
                  </a:lnTo>
                  <a:lnTo>
                    <a:pt x="1458" y="1989"/>
                  </a:lnTo>
                  <a:lnTo>
                    <a:pt x="1462" y="2018"/>
                  </a:lnTo>
                  <a:lnTo>
                    <a:pt x="1466" y="2047"/>
                  </a:lnTo>
                  <a:lnTo>
                    <a:pt x="1470" y="2075"/>
                  </a:lnTo>
                  <a:lnTo>
                    <a:pt x="1475" y="2104"/>
                  </a:lnTo>
                  <a:lnTo>
                    <a:pt x="1464" y="2106"/>
                  </a:lnTo>
                  <a:lnTo>
                    <a:pt x="1454" y="2109"/>
                  </a:lnTo>
                  <a:lnTo>
                    <a:pt x="1443" y="2111"/>
                  </a:lnTo>
                  <a:lnTo>
                    <a:pt x="1433" y="2112"/>
                  </a:lnTo>
                  <a:lnTo>
                    <a:pt x="1422" y="2116"/>
                  </a:lnTo>
                  <a:lnTo>
                    <a:pt x="1411" y="2118"/>
                  </a:lnTo>
                  <a:lnTo>
                    <a:pt x="1401" y="2119"/>
                  </a:lnTo>
                  <a:lnTo>
                    <a:pt x="1390" y="2121"/>
                  </a:lnTo>
                  <a:lnTo>
                    <a:pt x="1380" y="2124"/>
                  </a:lnTo>
                  <a:lnTo>
                    <a:pt x="1370" y="2126"/>
                  </a:lnTo>
                  <a:lnTo>
                    <a:pt x="1359" y="2128"/>
                  </a:lnTo>
                  <a:lnTo>
                    <a:pt x="1349" y="2131"/>
                  </a:lnTo>
                  <a:lnTo>
                    <a:pt x="1337" y="2133"/>
                  </a:lnTo>
                  <a:lnTo>
                    <a:pt x="1327" y="2135"/>
                  </a:lnTo>
                  <a:lnTo>
                    <a:pt x="1317" y="2138"/>
                  </a:lnTo>
                  <a:lnTo>
                    <a:pt x="1306" y="2140"/>
                  </a:lnTo>
                  <a:lnTo>
                    <a:pt x="1301" y="2140"/>
                  </a:lnTo>
                  <a:lnTo>
                    <a:pt x="1296" y="2142"/>
                  </a:lnTo>
                  <a:lnTo>
                    <a:pt x="1292" y="2142"/>
                  </a:lnTo>
                  <a:lnTo>
                    <a:pt x="1286" y="2142"/>
                  </a:lnTo>
                  <a:lnTo>
                    <a:pt x="1281" y="2143"/>
                  </a:lnTo>
                  <a:lnTo>
                    <a:pt x="1276" y="2143"/>
                  </a:lnTo>
                  <a:lnTo>
                    <a:pt x="1271" y="2145"/>
                  </a:lnTo>
                  <a:lnTo>
                    <a:pt x="1266" y="2145"/>
                  </a:lnTo>
                  <a:lnTo>
                    <a:pt x="1252" y="2148"/>
                  </a:lnTo>
                  <a:lnTo>
                    <a:pt x="1240" y="2152"/>
                  </a:lnTo>
                  <a:lnTo>
                    <a:pt x="1226" y="2155"/>
                  </a:lnTo>
                  <a:lnTo>
                    <a:pt x="1213" y="2157"/>
                  </a:lnTo>
                  <a:lnTo>
                    <a:pt x="1199" y="2161"/>
                  </a:lnTo>
                  <a:lnTo>
                    <a:pt x="1187" y="2164"/>
                  </a:lnTo>
                  <a:lnTo>
                    <a:pt x="1173" y="2167"/>
                  </a:lnTo>
                  <a:lnTo>
                    <a:pt x="1161" y="2171"/>
                  </a:lnTo>
                  <a:lnTo>
                    <a:pt x="1149" y="2174"/>
                  </a:lnTo>
                  <a:lnTo>
                    <a:pt x="1138" y="2178"/>
                  </a:lnTo>
                  <a:lnTo>
                    <a:pt x="1127" y="2181"/>
                  </a:lnTo>
                  <a:lnTo>
                    <a:pt x="1116" y="2185"/>
                  </a:lnTo>
                  <a:lnTo>
                    <a:pt x="1105" y="2188"/>
                  </a:lnTo>
                  <a:lnTo>
                    <a:pt x="1093" y="2191"/>
                  </a:lnTo>
                  <a:lnTo>
                    <a:pt x="1083" y="2195"/>
                  </a:lnTo>
                  <a:lnTo>
                    <a:pt x="1071" y="2198"/>
                  </a:lnTo>
                  <a:lnTo>
                    <a:pt x="1060" y="2202"/>
                  </a:lnTo>
                  <a:lnTo>
                    <a:pt x="1050" y="2205"/>
                  </a:lnTo>
                  <a:lnTo>
                    <a:pt x="1038" y="2209"/>
                  </a:lnTo>
                  <a:lnTo>
                    <a:pt x="1027" y="2212"/>
                  </a:lnTo>
                  <a:lnTo>
                    <a:pt x="1015" y="2216"/>
                  </a:lnTo>
                  <a:lnTo>
                    <a:pt x="1005" y="2219"/>
                  </a:lnTo>
                  <a:lnTo>
                    <a:pt x="993" y="2222"/>
                  </a:lnTo>
                  <a:lnTo>
                    <a:pt x="982" y="2226"/>
                  </a:lnTo>
                  <a:lnTo>
                    <a:pt x="965" y="2224"/>
                  </a:lnTo>
                  <a:lnTo>
                    <a:pt x="948" y="2224"/>
                  </a:lnTo>
                  <a:lnTo>
                    <a:pt x="931" y="2222"/>
                  </a:lnTo>
                  <a:lnTo>
                    <a:pt x="913" y="2222"/>
                  </a:lnTo>
                  <a:lnTo>
                    <a:pt x="896" y="2221"/>
                  </a:lnTo>
                  <a:lnTo>
                    <a:pt x="877" y="2221"/>
                  </a:lnTo>
                  <a:lnTo>
                    <a:pt x="859" y="2219"/>
                  </a:lnTo>
                  <a:lnTo>
                    <a:pt x="842" y="2219"/>
                  </a:lnTo>
                  <a:lnTo>
                    <a:pt x="826" y="2219"/>
                  </a:lnTo>
                  <a:lnTo>
                    <a:pt x="811" y="2219"/>
                  </a:lnTo>
                  <a:lnTo>
                    <a:pt x="796" y="2219"/>
                  </a:lnTo>
                  <a:lnTo>
                    <a:pt x="780" y="2219"/>
                  </a:lnTo>
                  <a:lnTo>
                    <a:pt x="765" y="2219"/>
                  </a:lnTo>
                  <a:lnTo>
                    <a:pt x="750" y="2219"/>
                  </a:lnTo>
                  <a:lnTo>
                    <a:pt x="735" y="2219"/>
                  </a:lnTo>
                  <a:lnTo>
                    <a:pt x="719" y="2219"/>
                  </a:lnTo>
                  <a:lnTo>
                    <a:pt x="709" y="2221"/>
                  </a:lnTo>
                  <a:lnTo>
                    <a:pt x="697" y="2224"/>
                  </a:lnTo>
                  <a:lnTo>
                    <a:pt x="687" y="2226"/>
                  </a:lnTo>
                  <a:lnTo>
                    <a:pt x="677" y="2228"/>
                  </a:lnTo>
                  <a:lnTo>
                    <a:pt x="665" y="2231"/>
                  </a:lnTo>
                  <a:lnTo>
                    <a:pt x="655" y="2233"/>
                  </a:lnTo>
                  <a:lnTo>
                    <a:pt x="643" y="2234"/>
                  </a:lnTo>
                  <a:lnTo>
                    <a:pt x="633" y="2236"/>
                  </a:lnTo>
                  <a:lnTo>
                    <a:pt x="622" y="2240"/>
                  </a:lnTo>
                  <a:lnTo>
                    <a:pt x="611" y="2241"/>
                  </a:lnTo>
                  <a:lnTo>
                    <a:pt x="601" y="2243"/>
                  </a:lnTo>
                  <a:lnTo>
                    <a:pt x="589" y="2246"/>
                  </a:lnTo>
                  <a:lnTo>
                    <a:pt x="579" y="2248"/>
                  </a:lnTo>
                  <a:lnTo>
                    <a:pt x="568" y="2250"/>
                  </a:lnTo>
                  <a:lnTo>
                    <a:pt x="557" y="2253"/>
                  </a:lnTo>
                  <a:lnTo>
                    <a:pt x="547" y="2255"/>
                  </a:lnTo>
                  <a:lnTo>
                    <a:pt x="535" y="2257"/>
                  </a:lnTo>
                  <a:lnTo>
                    <a:pt x="523" y="2257"/>
                  </a:lnTo>
                  <a:lnTo>
                    <a:pt x="511" y="2258"/>
                  </a:lnTo>
                  <a:lnTo>
                    <a:pt x="499" y="2258"/>
                  </a:lnTo>
                  <a:lnTo>
                    <a:pt x="487" y="2260"/>
                  </a:lnTo>
                  <a:lnTo>
                    <a:pt x="476" y="2260"/>
                  </a:lnTo>
                  <a:lnTo>
                    <a:pt x="463" y="2260"/>
                  </a:lnTo>
                  <a:lnTo>
                    <a:pt x="452" y="2262"/>
                  </a:lnTo>
                  <a:lnTo>
                    <a:pt x="441" y="2262"/>
                  </a:lnTo>
                  <a:lnTo>
                    <a:pt x="428" y="2264"/>
                  </a:lnTo>
                  <a:lnTo>
                    <a:pt x="417" y="2264"/>
                  </a:lnTo>
                  <a:lnTo>
                    <a:pt x="405" y="2264"/>
                  </a:lnTo>
                  <a:lnTo>
                    <a:pt x="393" y="2265"/>
                  </a:lnTo>
                  <a:lnTo>
                    <a:pt x="381" y="2265"/>
                  </a:lnTo>
                  <a:lnTo>
                    <a:pt x="369" y="2267"/>
                  </a:lnTo>
                  <a:lnTo>
                    <a:pt x="358" y="2267"/>
                  </a:lnTo>
                  <a:lnTo>
                    <a:pt x="346" y="2276"/>
                  </a:lnTo>
                  <a:lnTo>
                    <a:pt x="334" y="2283"/>
                  </a:lnTo>
                  <a:lnTo>
                    <a:pt x="322" y="2291"/>
                  </a:lnTo>
                  <a:lnTo>
                    <a:pt x="310" y="2300"/>
                  </a:lnTo>
                  <a:lnTo>
                    <a:pt x="298" y="2307"/>
                  </a:lnTo>
                  <a:lnTo>
                    <a:pt x="286" y="2315"/>
                  </a:lnTo>
                  <a:lnTo>
                    <a:pt x="274" y="2324"/>
                  </a:lnTo>
                  <a:lnTo>
                    <a:pt x="262" y="2332"/>
                  </a:lnTo>
                  <a:lnTo>
                    <a:pt x="259" y="2331"/>
                  </a:lnTo>
                  <a:lnTo>
                    <a:pt x="256" y="2327"/>
                  </a:lnTo>
                  <a:lnTo>
                    <a:pt x="253" y="2325"/>
                  </a:lnTo>
                  <a:lnTo>
                    <a:pt x="250" y="2324"/>
                  </a:lnTo>
                  <a:lnTo>
                    <a:pt x="255" y="2296"/>
                  </a:lnTo>
                  <a:lnTo>
                    <a:pt x="259" y="2269"/>
                  </a:lnTo>
                  <a:lnTo>
                    <a:pt x="264" y="2240"/>
                  </a:lnTo>
                  <a:lnTo>
                    <a:pt x="268" y="2212"/>
                  </a:lnTo>
                  <a:lnTo>
                    <a:pt x="273" y="2185"/>
                  </a:lnTo>
                  <a:lnTo>
                    <a:pt x="277" y="2157"/>
                  </a:lnTo>
                  <a:lnTo>
                    <a:pt x="283" y="2130"/>
                  </a:lnTo>
                  <a:lnTo>
                    <a:pt x="287" y="2102"/>
                  </a:lnTo>
                  <a:lnTo>
                    <a:pt x="283" y="2042"/>
                  </a:lnTo>
                  <a:lnTo>
                    <a:pt x="279" y="1982"/>
                  </a:lnTo>
                  <a:lnTo>
                    <a:pt x="274" y="1922"/>
                  </a:lnTo>
                  <a:lnTo>
                    <a:pt x="270" y="1861"/>
                  </a:lnTo>
                  <a:lnTo>
                    <a:pt x="267" y="1800"/>
                  </a:lnTo>
                  <a:lnTo>
                    <a:pt x="264" y="1739"/>
                  </a:lnTo>
                  <a:lnTo>
                    <a:pt x="261" y="1678"/>
                  </a:lnTo>
                  <a:lnTo>
                    <a:pt x="258" y="1617"/>
                  </a:lnTo>
                  <a:lnTo>
                    <a:pt x="253" y="1593"/>
                  </a:lnTo>
                  <a:lnTo>
                    <a:pt x="247" y="1569"/>
                  </a:lnTo>
                  <a:lnTo>
                    <a:pt x="242" y="1545"/>
                  </a:lnTo>
                  <a:lnTo>
                    <a:pt x="237" y="1521"/>
                  </a:lnTo>
                  <a:lnTo>
                    <a:pt x="232" y="1497"/>
                  </a:lnTo>
                  <a:lnTo>
                    <a:pt x="227" y="1471"/>
                  </a:lnTo>
                  <a:lnTo>
                    <a:pt x="221" y="1447"/>
                  </a:lnTo>
                  <a:lnTo>
                    <a:pt x="216" y="1423"/>
                  </a:lnTo>
                  <a:lnTo>
                    <a:pt x="212" y="1379"/>
                  </a:lnTo>
                  <a:lnTo>
                    <a:pt x="209" y="1334"/>
                  </a:lnTo>
                  <a:lnTo>
                    <a:pt x="205" y="1289"/>
                  </a:lnTo>
                  <a:lnTo>
                    <a:pt x="201" y="1245"/>
                  </a:lnTo>
                  <a:lnTo>
                    <a:pt x="191" y="1217"/>
                  </a:lnTo>
                  <a:lnTo>
                    <a:pt x="182" y="1190"/>
                  </a:lnTo>
                  <a:lnTo>
                    <a:pt x="173" y="1160"/>
                  </a:lnTo>
                  <a:lnTo>
                    <a:pt x="163" y="1133"/>
                  </a:lnTo>
                  <a:lnTo>
                    <a:pt x="154" y="1105"/>
                  </a:lnTo>
                  <a:lnTo>
                    <a:pt x="144" y="1076"/>
                  </a:lnTo>
                  <a:lnTo>
                    <a:pt x="135" y="1049"/>
                  </a:lnTo>
                  <a:lnTo>
                    <a:pt x="126" y="1021"/>
                  </a:lnTo>
                  <a:lnTo>
                    <a:pt x="112" y="989"/>
                  </a:lnTo>
                  <a:lnTo>
                    <a:pt x="98" y="956"/>
                  </a:lnTo>
                  <a:lnTo>
                    <a:pt x="84" y="923"/>
                  </a:lnTo>
                  <a:lnTo>
                    <a:pt x="70" y="889"/>
                  </a:lnTo>
                  <a:lnTo>
                    <a:pt x="56" y="856"/>
                  </a:lnTo>
                  <a:lnTo>
                    <a:pt x="42" y="824"/>
                  </a:lnTo>
                  <a:lnTo>
                    <a:pt x="28" y="789"/>
                  </a:lnTo>
                  <a:lnTo>
                    <a:pt x="15" y="757"/>
                  </a:lnTo>
                  <a:lnTo>
                    <a:pt x="10" y="683"/>
                  </a:lnTo>
                  <a:lnTo>
                    <a:pt x="7" y="609"/>
                  </a:lnTo>
                  <a:lnTo>
                    <a:pt x="4" y="535"/>
                  </a:lnTo>
                  <a:lnTo>
                    <a:pt x="0" y="461"/>
                  </a:lnTo>
                  <a:close/>
                </a:path>
              </a:pathLst>
            </a:custGeom>
            <a:solidFill>
              <a:srgbClr val="380016"/>
            </a:solidFill>
            <a:ln w="9525">
              <a:solidFill>
                <a:schemeClr val="accent4"/>
              </a:solidFill>
              <a:round/>
              <a:headEnd/>
              <a:tailEnd/>
            </a:ln>
          </p:spPr>
          <p:txBody>
            <a:bodyPr/>
            <a:lstStyle/>
            <a:p>
              <a:pPr>
                <a:defRPr/>
              </a:pPr>
              <a:endParaRPr lang="en-US" dirty="0"/>
            </a:p>
          </p:txBody>
        </p:sp>
        <p:sp>
          <p:nvSpPr>
            <p:cNvPr id="14" name="Freeform 14"/>
            <p:cNvSpPr>
              <a:spLocks/>
            </p:cNvSpPr>
            <p:nvPr/>
          </p:nvSpPr>
          <p:spPr bwMode="auto">
            <a:xfrm>
              <a:off x="3891" y="2547"/>
              <a:ext cx="1399" cy="1113"/>
            </a:xfrm>
            <a:custGeom>
              <a:avLst/>
              <a:gdLst/>
              <a:ahLst/>
              <a:cxnLst>
                <a:cxn ang="0">
                  <a:pos x="7" y="413"/>
                </a:cxn>
                <a:cxn ang="0">
                  <a:pos x="41" y="375"/>
                </a:cxn>
                <a:cxn ang="0">
                  <a:pos x="100" y="317"/>
                </a:cxn>
                <a:cxn ang="0">
                  <a:pos x="196" y="229"/>
                </a:cxn>
                <a:cxn ang="0">
                  <a:pos x="279" y="263"/>
                </a:cxn>
                <a:cxn ang="0">
                  <a:pos x="355" y="294"/>
                </a:cxn>
                <a:cxn ang="0">
                  <a:pos x="417" y="189"/>
                </a:cxn>
                <a:cxn ang="0">
                  <a:pos x="477" y="160"/>
                </a:cxn>
                <a:cxn ang="0">
                  <a:pos x="535" y="183"/>
                </a:cxn>
                <a:cxn ang="0">
                  <a:pos x="593" y="207"/>
                </a:cxn>
                <a:cxn ang="0">
                  <a:pos x="651" y="207"/>
                </a:cxn>
                <a:cxn ang="0">
                  <a:pos x="709" y="172"/>
                </a:cxn>
                <a:cxn ang="0">
                  <a:pos x="766" y="138"/>
                </a:cxn>
                <a:cxn ang="0">
                  <a:pos x="824" y="103"/>
                </a:cxn>
                <a:cxn ang="0">
                  <a:pos x="883" y="69"/>
                </a:cxn>
                <a:cxn ang="0">
                  <a:pos x="939" y="35"/>
                </a:cxn>
                <a:cxn ang="0">
                  <a:pos x="995" y="0"/>
                </a:cxn>
                <a:cxn ang="0">
                  <a:pos x="1062" y="2"/>
                </a:cxn>
                <a:cxn ang="0">
                  <a:pos x="1097" y="86"/>
                </a:cxn>
                <a:cxn ang="0">
                  <a:pos x="1150" y="183"/>
                </a:cxn>
                <a:cxn ang="0">
                  <a:pos x="1244" y="205"/>
                </a:cxn>
                <a:cxn ang="0">
                  <a:pos x="1245" y="495"/>
                </a:cxn>
                <a:cxn ang="0">
                  <a:pos x="1256" y="782"/>
                </a:cxn>
                <a:cxn ang="0">
                  <a:pos x="1261" y="1014"/>
                </a:cxn>
                <a:cxn ang="0">
                  <a:pos x="1286" y="1135"/>
                </a:cxn>
                <a:cxn ang="0">
                  <a:pos x="1311" y="1265"/>
                </a:cxn>
                <a:cxn ang="0">
                  <a:pos x="1337" y="1379"/>
                </a:cxn>
                <a:cxn ang="0">
                  <a:pos x="1363" y="1463"/>
                </a:cxn>
                <a:cxn ang="0">
                  <a:pos x="1362" y="1758"/>
                </a:cxn>
                <a:cxn ang="0">
                  <a:pos x="1385" y="1891"/>
                </a:cxn>
                <a:cxn ang="0">
                  <a:pos x="1361" y="1980"/>
                </a:cxn>
                <a:cxn ang="0">
                  <a:pos x="1263" y="2006"/>
                </a:cxn>
                <a:cxn ang="0">
                  <a:pos x="1213" y="2014"/>
                </a:cxn>
                <a:cxn ang="0">
                  <a:pos x="1149" y="2033"/>
                </a:cxn>
                <a:cxn ang="0">
                  <a:pos x="1089" y="2052"/>
                </a:cxn>
                <a:cxn ang="0">
                  <a:pos x="1037" y="2071"/>
                </a:cxn>
                <a:cxn ang="0">
                  <a:pos x="984" y="2090"/>
                </a:cxn>
                <a:cxn ang="0">
                  <a:pos x="927" y="2104"/>
                </a:cxn>
                <a:cxn ang="0">
                  <a:pos x="848" y="2100"/>
                </a:cxn>
                <a:cxn ang="0">
                  <a:pos x="777" y="2099"/>
                </a:cxn>
                <a:cxn ang="0">
                  <a:pos x="711" y="2099"/>
                </a:cxn>
                <a:cxn ang="0">
                  <a:pos x="609" y="2123"/>
                </a:cxn>
                <a:cxn ang="0">
                  <a:pos x="526" y="2140"/>
                </a:cxn>
                <a:cxn ang="0">
                  <a:pos x="470" y="2145"/>
                </a:cxn>
                <a:cxn ang="0">
                  <a:pos x="414" y="2148"/>
                </a:cxn>
                <a:cxn ang="0">
                  <a:pos x="357" y="2161"/>
                </a:cxn>
                <a:cxn ang="0">
                  <a:pos x="302" y="2209"/>
                </a:cxn>
                <a:cxn ang="0">
                  <a:pos x="280" y="2219"/>
                </a:cxn>
                <a:cxn ang="0">
                  <a:pos x="302" y="2116"/>
                </a:cxn>
                <a:cxn ang="0">
                  <a:pos x="318" y="1959"/>
                </a:cxn>
                <a:cxn ang="0">
                  <a:pos x="296" y="1683"/>
                </a:cxn>
                <a:cxn ang="0">
                  <a:pos x="272" y="1507"/>
                </a:cxn>
                <a:cxn ang="0">
                  <a:pos x="242" y="1404"/>
                </a:cxn>
                <a:cxn ang="0">
                  <a:pos x="213" y="1226"/>
                </a:cxn>
                <a:cxn ang="0">
                  <a:pos x="161" y="1100"/>
                </a:cxn>
                <a:cxn ang="0">
                  <a:pos x="93" y="958"/>
                </a:cxn>
                <a:cxn ang="0">
                  <a:pos x="14" y="803"/>
                </a:cxn>
              </a:cxnLst>
              <a:rect l="0" t="0" r="r" b="b"/>
              <a:pathLst>
                <a:path w="1399" h="2228">
                  <a:moveTo>
                    <a:pt x="0" y="519"/>
                  </a:moveTo>
                  <a:lnTo>
                    <a:pt x="2" y="492"/>
                  </a:lnTo>
                  <a:lnTo>
                    <a:pt x="3" y="466"/>
                  </a:lnTo>
                  <a:lnTo>
                    <a:pt x="6" y="439"/>
                  </a:lnTo>
                  <a:lnTo>
                    <a:pt x="7" y="413"/>
                  </a:lnTo>
                  <a:lnTo>
                    <a:pt x="13" y="406"/>
                  </a:lnTo>
                  <a:lnTo>
                    <a:pt x="20" y="399"/>
                  </a:lnTo>
                  <a:lnTo>
                    <a:pt x="26" y="390"/>
                  </a:lnTo>
                  <a:lnTo>
                    <a:pt x="34" y="384"/>
                  </a:lnTo>
                  <a:lnTo>
                    <a:pt x="41" y="375"/>
                  </a:lnTo>
                  <a:lnTo>
                    <a:pt x="48" y="368"/>
                  </a:lnTo>
                  <a:lnTo>
                    <a:pt x="54" y="360"/>
                  </a:lnTo>
                  <a:lnTo>
                    <a:pt x="62" y="353"/>
                  </a:lnTo>
                  <a:lnTo>
                    <a:pt x="81" y="335"/>
                  </a:lnTo>
                  <a:lnTo>
                    <a:pt x="100" y="317"/>
                  </a:lnTo>
                  <a:lnTo>
                    <a:pt x="120" y="299"/>
                  </a:lnTo>
                  <a:lnTo>
                    <a:pt x="139" y="282"/>
                  </a:lnTo>
                  <a:lnTo>
                    <a:pt x="157" y="263"/>
                  </a:lnTo>
                  <a:lnTo>
                    <a:pt x="176" y="246"/>
                  </a:lnTo>
                  <a:lnTo>
                    <a:pt x="196" y="229"/>
                  </a:lnTo>
                  <a:lnTo>
                    <a:pt x="214" y="212"/>
                  </a:lnTo>
                  <a:lnTo>
                    <a:pt x="230" y="224"/>
                  </a:lnTo>
                  <a:lnTo>
                    <a:pt x="247" y="238"/>
                  </a:lnTo>
                  <a:lnTo>
                    <a:pt x="262" y="250"/>
                  </a:lnTo>
                  <a:lnTo>
                    <a:pt x="279" y="263"/>
                  </a:lnTo>
                  <a:lnTo>
                    <a:pt x="294" y="275"/>
                  </a:lnTo>
                  <a:lnTo>
                    <a:pt x="310" y="289"/>
                  </a:lnTo>
                  <a:lnTo>
                    <a:pt x="327" y="301"/>
                  </a:lnTo>
                  <a:lnTo>
                    <a:pt x="342" y="315"/>
                  </a:lnTo>
                  <a:lnTo>
                    <a:pt x="355" y="294"/>
                  </a:lnTo>
                  <a:lnTo>
                    <a:pt x="367" y="272"/>
                  </a:lnTo>
                  <a:lnTo>
                    <a:pt x="380" y="251"/>
                  </a:lnTo>
                  <a:lnTo>
                    <a:pt x="392" y="231"/>
                  </a:lnTo>
                  <a:lnTo>
                    <a:pt x="405" y="210"/>
                  </a:lnTo>
                  <a:lnTo>
                    <a:pt x="417" y="189"/>
                  </a:lnTo>
                  <a:lnTo>
                    <a:pt x="429" y="167"/>
                  </a:lnTo>
                  <a:lnTo>
                    <a:pt x="442" y="146"/>
                  </a:lnTo>
                  <a:lnTo>
                    <a:pt x="453" y="152"/>
                  </a:lnTo>
                  <a:lnTo>
                    <a:pt x="465" y="155"/>
                  </a:lnTo>
                  <a:lnTo>
                    <a:pt x="477" y="160"/>
                  </a:lnTo>
                  <a:lnTo>
                    <a:pt x="489" y="165"/>
                  </a:lnTo>
                  <a:lnTo>
                    <a:pt x="500" y="169"/>
                  </a:lnTo>
                  <a:lnTo>
                    <a:pt x="512" y="174"/>
                  </a:lnTo>
                  <a:lnTo>
                    <a:pt x="523" y="179"/>
                  </a:lnTo>
                  <a:lnTo>
                    <a:pt x="535" y="183"/>
                  </a:lnTo>
                  <a:lnTo>
                    <a:pt x="547" y="188"/>
                  </a:lnTo>
                  <a:lnTo>
                    <a:pt x="558" y="193"/>
                  </a:lnTo>
                  <a:lnTo>
                    <a:pt x="570" y="198"/>
                  </a:lnTo>
                  <a:lnTo>
                    <a:pt x="581" y="201"/>
                  </a:lnTo>
                  <a:lnTo>
                    <a:pt x="593" y="207"/>
                  </a:lnTo>
                  <a:lnTo>
                    <a:pt x="605" y="212"/>
                  </a:lnTo>
                  <a:lnTo>
                    <a:pt x="617" y="215"/>
                  </a:lnTo>
                  <a:lnTo>
                    <a:pt x="628" y="220"/>
                  </a:lnTo>
                  <a:lnTo>
                    <a:pt x="639" y="213"/>
                  </a:lnTo>
                  <a:lnTo>
                    <a:pt x="651" y="207"/>
                  </a:lnTo>
                  <a:lnTo>
                    <a:pt x="662" y="200"/>
                  </a:lnTo>
                  <a:lnTo>
                    <a:pt x="674" y="193"/>
                  </a:lnTo>
                  <a:lnTo>
                    <a:pt x="685" y="186"/>
                  </a:lnTo>
                  <a:lnTo>
                    <a:pt x="697" y="179"/>
                  </a:lnTo>
                  <a:lnTo>
                    <a:pt x="709" y="172"/>
                  </a:lnTo>
                  <a:lnTo>
                    <a:pt x="720" y="165"/>
                  </a:lnTo>
                  <a:lnTo>
                    <a:pt x="732" y="158"/>
                  </a:lnTo>
                  <a:lnTo>
                    <a:pt x="743" y="152"/>
                  </a:lnTo>
                  <a:lnTo>
                    <a:pt x="755" y="145"/>
                  </a:lnTo>
                  <a:lnTo>
                    <a:pt x="766" y="138"/>
                  </a:lnTo>
                  <a:lnTo>
                    <a:pt x="778" y="131"/>
                  </a:lnTo>
                  <a:lnTo>
                    <a:pt x="790" y="124"/>
                  </a:lnTo>
                  <a:lnTo>
                    <a:pt x="802" y="117"/>
                  </a:lnTo>
                  <a:lnTo>
                    <a:pt x="813" y="110"/>
                  </a:lnTo>
                  <a:lnTo>
                    <a:pt x="824" y="103"/>
                  </a:lnTo>
                  <a:lnTo>
                    <a:pt x="836" y="97"/>
                  </a:lnTo>
                  <a:lnTo>
                    <a:pt x="847" y="90"/>
                  </a:lnTo>
                  <a:lnTo>
                    <a:pt x="859" y="83"/>
                  </a:lnTo>
                  <a:lnTo>
                    <a:pt x="870" y="76"/>
                  </a:lnTo>
                  <a:lnTo>
                    <a:pt x="883" y="69"/>
                  </a:lnTo>
                  <a:lnTo>
                    <a:pt x="894" y="62"/>
                  </a:lnTo>
                  <a:lnTo>
                    <a:pt x="905" y="55"/>
                  </a:lnTo>
                  <a:lnTo>
                    <a:pt x="917" y="49"/>
                  </a:lnTo>
                  <a:lnTo>
                    <a:pt x="928" y="42"/>
                  </a:lnTo>
                  <a:lnTo>
                    <a:pt x="939" y="35"/>
                  </a:lnTo>
                  <a:lnTo>
                    <a:pt x="950" y="28"/>
                  </a:lnTo>
                  <a:lnTo>
                    <a:pt x="962" y="21"/>
                  </a:lnTo>
                  <a:lnTo>
                    <a:pt x="973" y="14"/>
                  </a:lnTo>
                  <a:lnTo>
                    <a:pt x="983" y="7"/>
                  </a:lnTo>
                  <a:lnTo>
                    <a:pt x="995" y="0"/>
                  </a:lnTo>
                  <a:lnTo>
                    <a:pt x="1008" y="0"/>
                  </a:lnTo>
                  <a:lnTo>
                    <a:pt x="1022" y="2"/>
                  </a:lnTo>
                  <a:lnTo>
                    <a:pt x="1035" y="2"/>
                  </a:lnTo>
                  <a:lnTo>
                    <a:pt x="1049" y="2"/>
                  </a:lnTo>
                  <a:lnTo>
                    <a:pt x="1062" y="2"/>
                  </a:lnTo>
                  <a:lnTo>
                    <a:pt x="1075" y="2"/>
                  </a:lnTo>
                  <a:lnTo>
                    <a:pt x="1088" y="4"/>
                  </a:lnTo>
                  <a:lnTo>
                    <a:pt x="1102" y="4"/>
                  </a:lnTo>
                  <a:lnTo>
                    <a:pt x="1100" y="45"/>
                  </a:lnTo>
                  <a:lnTo>
                    <a:pt x="1097" y="86"/>
                  </a:lnTo>
                  <a:lnTo>
                    <a:pt x="1095" y="128"/>
                  </a:lnTo>
                  <a:lnTo>
                    <a:pt x="1091" y="169"/>
                  </a:lnTo>
                  <a:lnTo>
                    <a:pt x="1111" y="174"/>
                  </a:lnTo>
                  <a:lnTo>
                    <a:pt x="1130" y="177"/>
                  </a:lnTo>
                  <a:lnTo>
                    <a:pt x="1150" y="183"/>
                  </a:lnTo>
                  <a:lnTo>
                    <a:pt x="1168" y="186"/>
                  </a:lnTo>
                  <a:lnTo>
                    <a:pt x="1187" y="191"/>
                  </a:lnTo>
                  <a:lnTo>
                    <a:pt x="1206" y="196"/>
                  </a:lnTo>
                  <a:lnTo>
                    <a:pt x="1225" y="200"/>
                  </a:lnTo>
                  <a:lnTo>
                    <a:pt x="1244" y="205"/>
                  </a:lnTo>
                  <a:lnTo>
                    <a:pt x="1243" y="267"/>
                  </a:lnTo>
                  <a:lnTo>
                    <a:pt x="1241" y="329"/>
                  </a:lnTo>
                  <a:lnTo>
                    <a:pt x="1240" y="390"/>
                  </a:lnTo>
                  <a:lnTo>
                    <a:pt x="1238" y="452"/>
                  </a:lnTo>
                  <a:lnTo>
                    <a:pt x="1245" y="495"/>
                  </a:lnTo>
                  <a:lnTo>
                    <a:pt x="1251" y="540"/>
                  </a:lnTo>
                  <a:lnTo>
                    <a:pt x="1258" y="583"/>
                  </a:lnTo>
                  <a:lnTo>
                    <a:pt x="1265" y="626"/>
                  </a:lnTo>
                  <a:lnTo>
                    <a:pt x="1260" y="705"/>
                  </a:lnTo>
                  <a:lnTo>
                    <a:pt x="1256" y="782"/>
                  </a:lnTo>
                  <a:lnTo>
                    <a:pt x="1250" y="861"/>
                  </a:lnTo>
                  <a:lnTo>
                    <a:pt x="1246" y="940"/>
                  </a:lnTo>
                  <a:lnTo>
                    <a:pt x="1251" y="964"/>
                  </a:lnTo>
                  <a:lnTo>
                    <a:pt x="1256" y="989"/>
                  </a:lnTo>
                  <a:lnTo>
                    <a:pt x="1261" y="1014"/>
                  </a:lnTo>
                  <a:lnTo>
                    <a:pt x="1266" y="1038"/>
                  </a:lnTo>
                  <a:lnTo>
                    <a:pt x="1270" y="1062"/>
                  </a:lnTo>
                  <a:lnTo>
                    <a:pt x="1275" y="1086"/>
                  </a:lnTo>
                  <a:lnTo>
                    <a:pt x="1281" y="1111"/>
                  </a:lnTo>
                  <a:lnTo>
                    <a:pt x="1286" y="1135"/>
                  </a:lnTo>
                  <a:lnTo>
                    <a:pt x="1291" y="1160"/>
                  </a:lnTo>
                  <a:lnTo>
                    <a:pt x="1296" y="1188"/>
                  </a:lnTo>
                  <a:lnTo>
                    <a:pt x="1301" y="1214"/>
                  </a:lnTo>
                  <a:lnTo>
                    <a:pt x="1307" y="1239"/>
                  </a:lnTo>
                  <a:lnTo>
                    <a:pt x="1311" y="1265"/>
                  </a:lnTo>
                  <a:lnTo>
                    <a:pt x="1316" y="1291"/>
                  </a:lnTo>
                  <a:lnTo>
                    <a:pt x="1321" y="1318"/>
                  </a:lnTo>
                  <a:lnTo>
                    <a:pt x="1326" y="1344"/>
                  </a:lnTo>
                  <a:lnTo>
                    <a:pt x="1331" y="1361"/>
                  </a:lnTo>
                  <a:lnTo>
                    <a:pt x="1337" y="1379"/>
                  </a:lnTo>
                  <a:lnTo>
                    <a:pt x="1342" y="1396"/>
                  </a:lnTo>
                  <a:lnTo>
                    <a:pt x="1347" y="1411"/>
                  </a:lnTo>
                  <a:lnTo>
                    <a:pt x="1352" y="1428"/>
                  </a:lnTo>
                  <a:lnTo>
                    <a:pt x="1357" y="1446"/>
                  </a:lnTo>
                  <a:lnTo>
                    <a:pt x="1363" y="1463"/>
                  </a:lnTo>
                  <a:lnTo>
                    <a:pt x="1368" y="1480"/>
                  </a:lnTo>
                  <a:lnTo>
                    <a:pt x="1367" y="1549"/>
                  </a:lnTo>
                  <a:lnTo>
                    <a:pt x="1365" y="1619"/>
                  </a:lnTo>
                  <a:lnTo>
                    <a:pt x="1364" y="1688"/>
                  </a:lnTo>
                  <a:lnTo>
                    <a:pt x="1362" y="1758"/>
                  </a:lnTo>
                  <a:lnTo>
                    <a:pt x="1367" y="1784"/>
                  </a:lnTo>
                  <a:lnTo>
                    <a:pt x="1371" y="1812"/>
                  </a:lnTo>
                  <a:lnTo>
                    <a:pt x="1376" y="1837"/>
                  </a:lnTo>
                  <a:lnTo>
                    <a:pt x="1380" y="1863"/>
                  </a:lnTo>
                  <a:lnTo>
                    <a:pt x="1385" y="1891"/>
                  </a:lnTo>
                  <a:lnTo>
                    <a:pt x="1390" y="1916"/>
                  </a:lnTo>
                  <a:lnTo>
                    <a:pt x="1395" y="1944"/>
                  </a:lnTo>
                  <a:lnTo>
                    <a:pt x="1399" y="1970"/>
                  </a:lnTo>
                  <a:lnTo>
                    <a:pt x="1379" y="1975"/>
                  </a:lnTo>
                  <a:lnTo>
                    <a:pt x="1361" y="1980"/>
                  </a:lnTo>
                  <a:lnTo>
                    <a:pt x="1341" y="1985"/>
                  </a:lnTo>
                  <a:lnTo>
                    <a:pt x="1321" y="1990"/>
                  </a:lnTo>
                  <a:lnTo>
                    <a:pt x="1301" y="1996"/>
                  </a:lnTo>
                  <a:lnTo>
                    <a:pt x="1283" y="2001"/>
                  </a:lnTo>
                  <a:lnTo>
                    <a:pt x="1263" y="2006"/>
                  </a:lnTo>
                  <a:lnTo>
                    <a:pt x="1243" y="2011"/>
                  </a:lnTo>
                  <a:lnTo>
                    <a:pt x="1236" y="2013"/>
                  </a:lnTo>
                  <a:lnTo>
                    <a:pt x="1229" y="2013"/>
                  </a:lnTo>
                  <a:lnTo>
                    <a:pt x="1220" y="2013"/>
                  </a:lnTo>
                  <a:lnTo>
                    <a:pt x="1213" y="2014"/>
                  </a:lnTo>
                  <a:lnTo>
                    <a:pt x="1201" y="2018"/>
                  </a:lnTo>
                  <a:lnTo>
                    <a:pt x="1187" y="2021"/>
                  </a:lnTo>
                  <a:lnTo>
                    <a:pt x="1175" y="2026"/>
                  </a:lnTo>
                  <a:lnTo>
                    <a:pt x="1162" y="2030"/>
                  </a:lnTo>
                  <a:lnTo>
                    <a:pt x="1149" y="2033"/>
                  </a:lnTo>
                  <a:lnTo>
                    <a:pt x="1136" y="2037"/>
                  </a:lnTo>
                  <a:lnTo>
                    <a:pt x="1124" y="2042"/>
                  </a:lnTo>
                  <a:lnTo>
                    <a:pt x="1111" y="2045"/>
                  </a:lnTo>
                  <a:lnTo>
                    <a:pt x="1101" y="2049"/>
                  </a:lnTo>
                  <a:lnTo>
                    <a:pt x="1089" y="2052"/>
                  </a:lnTo>
                  <a:lnTo>
                    <a:pt x="1079" y="2056"/>
                  </a:lnTo>
                  <a:lnTo>
                    <a:pt x="1069" y="2059"/>
                  </a:lnTo>
                  <a:lnTo>
                    <a:pt x="1058" y="2064"/>
                  </a:lnTo>
                  <a:lnTo>
                    <a:pt x="1048" y="2068"/>
                  </a:lnTo>
                  <a:lnTo>
                    <a:pt x="1037" y="2071"/>
                  </a:lnTo>
                  <a:lnTo>
                    <a:pt x="1027" y="2075"/>
                  </a:lnTo>
                  <a:lnTo>
                    <a:pt x="1017" y="2078"/>
                  </a:lnTo>
                  <a:lnTo>
                    <a:pt x="1005" y="2081"/>
                  </a:lnTo>
                  <a:lnTo>
                    <a:pt x="995" y="2085"/>
                  </a:lnTo>
                  <a:lnTo>
                    <a:pt x="984" y="2090"/>
                  </a:lnTo>
                  <a:lnTo>
                    <a:pt x="974" y="2093"/>
                  </a:lnTo>
                  <a:lnTo>
                    <a:pt x="964" y="2097"/>
                  </a:lnTo>
                  <a:lnTo>
                    <a:pt x="953" y="2100"/>
                  </a:lnTo>
                  <a:lnTo>
                    <a:pt x="943" y="2104"/>
                  </a:lnTo>
                  <a:lnTo>
                    <a:pt x="927" y="2104"/>
                  </a:lnTo>
                  <a:lnTo>
                    <a:pt x="912" y="2104"/>
                  </a:lnTo>
                  <a:lnTo>
                    <a:pt x="896" y="2104"/>
                  </a:lnTo>
                  <a:lnTo>
                    <a:pt x="880" y="2102"/>
                  </a:lnTo>
                  <a:lnTo>
                    <a:pt x="865" y="2102"/>
                  </a:lnTo>
                  <a:lnTo>
                    <a:pt x="848" y="2100"/>
                  </a:lnTo>
                  <a:lnTo>
                    <a:pt x="833" y="2100"/>
                  </a:lnTo>
                  <a:lnTo>
                    <a:pt x="817" y="2099"/>
                  </a:lnTo>
                  <a:lnTo>
                    <a:pt x="804" y="2099"/>
                  </a:lnTo>
                  <a:lnTo>
                    <a:pt x="790" y="2099"/>
                  </a:lnTo>
                  <a:lnTo>
                    <a:pt x="777" y="2099"/>
                  </a:lnTo>
                  <a:lnTo>
                    <a:pt x="764" y="2099"/>
                  </a:lnTo>
                  <a:lnTo>
                    <a:pt x="751" y="2099"/>
                  </a:lnTo>
                  <a:lnTo>
                    <a:pt x="737" y="2099"/>
                  </a:lnTo>
                  <a:lnTo>
                    <a:pt x="724" y="2099"/>
                  </a:lnTo>
                  <a:lnTo>
                    <a:pt x="711" y="2099"/>
                  </a:lnTo>
                  <a:lnTo>
                    <a:pt x="690" y="2104"/>
                  </a:lnTo>
                  <a:lnTo>
                    <a:pt x="671" y="2107"/>
                  </a:lnTo>
                  <a:lnTo>
                    <a:pt x="650" y="2112"/>
                  </a:lnTo>
                  <a:lnTo>
                    <a:pt x="630" y="2118"/>
                  </a:lnTo>
                  <a:lnTo>
                    <a:pt x="609" y="2123"/>
                  </a:lnTo>
                  <a:lnTo>
                    <a:pt x="590" y="2128"/>
                  </a:lnTo>
                  <a:lnTo>
                    <a:pt x="569" y="2133"/>
                  </a:lnTo>
                  <a:lnTo>
                    <a:pt x="549" y="2138"/>
                  </a:lnTo>
                  <a:lnTo>
                    <a:pt x="538" y="2140"/>
                  </a:lnTo>
                  <a:lnTo>
                    <a:pt x="526" y="2140"/>
                  </a:lnTo>
                  <a:lnTo>
                    <a:pt x="515" y="2142"/>
                  </a:lnTo>
                  <a:lnTo>
                    <a:pt x="504" y="2142"/>
                  </a:lnTo>
                  <a:lnTo>
                    <a:pt x="493" y="2143"/>
                  </a:lnTo>
                  <a:lnTo>
                    <a:pt x="481" y="2143"/>
                  </a:lnTo>
                  <a:lnTo>
                    <a:pt x="470" y="2145"/>
                  </a:lnTo>
                  <a:lnTo>
                    <a:pt x="459" y="2145"/>
                  </a:lnTo>
                  <a:lnTo>
                    <a:pt x="447" y="2145"/>
                  </a:lnTo>
                  <a:lnTo>
                    <a:pt x="436" y="2147"/>
                  </a:lnTo>
                  <a:lnTo>
                    <a:pt x="424" y="2147"/>
                  </a:lnTo>
                  <a:lnTo>
                    <a:pt x="414" y="2148"/>
                  </a:lnTo>
                  <a:lnTo>
                    <a:pt x="402" y="2148"/>
                  </a:lnTo>
                  <a:lnTo>
                    <a:pt x="391" y="2150"/>
                  </a:lnTo>
                  <a:lnTo>
                    <a:pt x="380" y="2150"/>
                  </a:lnTo>
                  <a:lnTo>
                    <a:pt x="368" y="2152"/>
                  </a:lnTo>
                  <a:lnTo>
                    <a:pt x="357" y="2161"/>
                  </a:lnTo>
                  <a:lnTo>
                    <a:pt x="345" y="2171"/>
                  </a:lnTo>
                  <a:lnTo>
                    <a:pt x="335" y="2179"/>
                  </a:lnTo>
                  <a:lnTo>
                    <a:pt x="324" y="2190"/>
                  </a:lnTo>
                  <a:lnTo>
                    <a:pt x="312" y="2198"/>
                  </a:lnTo>
                  <a:lnTo>
                    <a:pt x="302" y="2209"/>
                  </a:lnTo>
                  <a:lnTo>
                    <a:pt x="290" y="2217"/>
                  </a:lnTo>
                  <a:lnTo>
                    <a:pt x="279" y="2228"/>
                  </a:lnTo>
                  <a:lnTo>
                    <a:pt x="279" y="2224"/>
                  </a:lnTo>
                  <a:lnTo>
                    <a:pt x="280" y="2221"/>
                  </a:lnTo>
                  <a:lnTo>
                    <a:pt x="280" y="2219"/>
                  </a:lnTo>
                  <a:lnTo>
                    <a:pt x="280" y="2216"/>
                  </a:lnTo>
                  <a:lnTo>
                    <a:pt x="285" y="2190"/>
                  </a:lnTo>
                  <a:lnTo>
                    <a:pt x="290" y="2166"/>
                  </a:lnTo>
                  <a:lnTo>
                    <a:pt x="295" y="2140"/>
                  </a:lnTo>
                  <a:lnTo>
                    <a:pt x="302" y="2116"/>
                  </a:lnTo>
                  <a:lnTo>
                    <a:pt x="307" y="2090"/>
                  </a:lnTo>
                  <a:lnTo>
                    <a:pt x="312" y="2066"/>
                  </a:lnTo>
                  <a:lnTo>
                    <a:pt x="317" y="2040"/>
                  </a:lnTo>
                  <a:lnTo>
                    <a:pt x="322" y="2014"/>
                  </a:lnTo>
                  <a:lnTo>
                    <a:pt x="318" y="1959"/>
                  </a:lnTo>
                  <a:lnTo>
                    <a:pt x="313" y="1904"/>
                  </a:lnTo>
                  <a:lnTo>
                    <a:pt x="309" y="1851"/>
                  </a:lnTo>
                  <a:lnTo>
                    <a:pt x="304" y="1796"/>
                  </a:lnTo>
                  <a:lnTo>
                    <a:pt x="301" y="1739"/>
                  </a:lnTo>
                  <a:lnTo>
                    <a:pt x="296" y="1683"/>
                  </a:lnTo>
                  <a:lnTo>
                    <a:pt x="293" y="1628"/>
                  </a:lnTo>
                  <a:lnTo>
                    <a:pt x="289" y="1571"/>
                  </a:lnTo>
                  <a:lnTo>
                    <a:pt x="283" y="1550"/>
                  </a:lnTo>
                  <a:lnTo>
                    <a:pt x="278" y="1528"/>
                  </a:lnTo>
                  <a:lnTo>
                    <a:pt x="272" y="1507"/>
                  </a:lnTo>
                  <a:lnTo>
                    <a:pt x="266" y="1487"/>
                  </a:lnTo>
                  <a:lnTo>
                    <a:pt x="260" y="1466"/>
                  </a:lnTo>
                  <a:lnTo>
                    <a:pt x="254" y="1446"/>
                  </a:lnTo>
                  <a:lnTo>
                    <a:pt x="249" y="1425"/>
                  </a:lnTo>
                  <a:lnTo>
                    <a:pt x="242" y="1404"/>
                  </a:lnTo>
                  <a:lnTo>
                    <a:pt x="238" y="1365"/>
                  </a:lnTo>
                  <a:lnTo>
                    <a:pt x="233" y="1327"/>
                  </a:lnTo>
                  <a:lnTo>
                    <a:pt x="229" y="1288"/>
                  </a:lnTo>
                  <a:lnTo>
                    <a:pt x="224" y="1250"/>
                  </a:lnTo>
                  <a:lnTo>
                    <a:pt x="213" y="1226"/>
                  </a:lnTo>
                  <a:lnTo>
                    <a:pt x="203" y="1200"/>
                  </a:lnTo>
                  <a:lnTo>
                    <a:pt x="193" y="1176"/>
                  </a:lnTo>
                  <a:lnTo>
                    <a:pt x="182" y="1150"/>
                  </a:lnTo>
                  <a:lnTo>
                    <a:pt x="172" y="1124"/>
                  </a:lnTo>
                  <a:lnTo>
                    <a:pt x="161" y="1100"/>
                  </a:lnTo>
                  <a:lnTo>
                    <a:pt x="150" y="1074"/>
                  </a:lnTo>
                  <a:lnTo>
                    <a:pt x="140" y="1050"/>
                  </a:lnTo>
                  <a:lnTo>
                    <a:pt x="124" y="1019"/>
                  </a:lnTo>
                  <a:lnTo>
                    <a:pt x="108" y="989"/>
                  </a:lnTo>
                  <a:lnTo>
                    <a:pt x="93" y="958"/>
                  </a:lnTo>
                  <a:lnTo>
                    <a:pt x="77" y="927"/>
                  </a:lnTo>
                  <a:lnTo>
                    <a:pt x="62" y="896"/>
                  </a:lnTo>
                  <a:lnTo>
                    <a:pt x="46" y="865"/>
                  </a:lnTo>
                  <a:lnTo>
                    <a:pt x="29" y="834"/>
                  </a:lnTo>
                  <a:lnTo>
                    <a:pt x="14" y="803"/>
                  </a:lnTo>
                  <a:lnTo>
                    <a:pt x="11" y="732"/>
                  </a:lnTo>
                  <a:lnTo>
                    <a:pt x="8" y="660"/>
                  </a:lnTo>
                  <a:lnTo>
                    <a:pt x="5" y="590"/>
                  </a:lnTo>
                  <a:lnTo>
                    <a:pt x="0" y="519"/>
                  </a:lnTo>
                  <a:close/>
                </a:path>
              </a:pathLst>
            </a:custGeom>
            <a:solidFill>
              <a:srgbClr val="470014"/>
            </a:solidFill>
            <a:ln w="9525">
              <a:solidFill>
                <a:schemeClr val="accent4"/>
              </a:solidFill>
              <a:round/>
              <a:headEnd/>
              <a:tailEnd/>
            </a:ln>
          </p:spPr>
          <p:txBody>
            <a:bodyPr/>
            <a:lstStyle/>
            <a:p>
              <a:pPr>
                <a:defRPr/>
              </a:pPr>
              <a:endParaRPr lang="en-US" dirty="0"/>
            </a:p>
          </p:txBody>
        </p:sp>
        <p:sp>
          <p:nvSpPr>
            <p:cNvPr id="15" name="Freeform 15"/>
            <p:cNvSpPr>
              <a:spLocks/>
            </p:cNvSpPr>
            <p:nvPr/>
          </p:nvSpPr>
          <p:spPr bwMode="auto">
            <a:xfrm>
              <a:off x="3916" y="2547"/>
              <a:ext cx="1331" cy="1059"/>
            </a:xfrm>
            <a:custGeom>
              <a:avLst/>
              <a:gdLst/>
              <a:ahLst/>
              <a:cxnLst>
                <a:cxn ang="0">
                  <a:pos x="0" y="459"/>
                </a:cxn>
                <a:cxn ang="0">
                  <a:pos x="30" y="416"/>
                </a:cxn>
                <a:cxn ang="0">
                  <a:pos x="83" y="353"/>
                </a:cxn>
                <a:cxn ang="0">
                  <a:pos x="172" y="255"/>
                </a:cxn>
                <a:cxn ang="0">
                  <a:pos x="253" y="293"/>
                </a:cxn>
                <a:cxn ang="0">
                  <a:pos x="329" y="327"/>
                </a:cxn>
                <a:cxn ang="0">
                  <a:pos x="389" y="210"/>
                </a:cxn>
                <a:cxn ang="0">
                  <a:pos x="446" y="177"/>
                </a:cxn>
                <a:cxn ang="0">
                  <a:pos x="502" y="205"/>
                </a:cxn>
                <a:cxn ang="0">
                  <a:pos x="557" y="229"/>
                </a:cxn>
                <a:cxn ang="0">
                  <a:pos x="612" y="229"/>
                </a:cxn>
                <a:cxn ang="0">
                  <a:pos x="667" y="191"/>
                </a:cxn>
                <a:cxn ang="0">
                  <a:pos x="722" y="153"/>
                </a:cxn>
                <a:cxn ang="0">
                  <a:pos x="779" y="116"/>
                </a:cxn>
                <a:cxn ang="0">
                  <a:pos x="833" y="76"/>
                </a:cxn>
                <a:cxn ang="0">
                  <a:pos x="888" y="38"/>
                </a:cxn>
                <a:cxn ang="0">
                  <a:pos x="942" y="0"/>
                </a:cxn>
                <a:cxn ang="0">
                  <a:pos x="1007" y="2"/>
                </a:cxn>
                <a:cxn ang="0">
                  <a:pos x="1033" y="95"/>
                </a:cxn>
                <a:cxn ang="0">
                  <a:pos x="1073" y="203"/>
                </a:cxn>
                <a:cxn ang="0">
                  <a:pos x="1160" y="227"/>
                </a:cxn>
                <a:cxn ang="0">
                  <a:pos x="1157" y="476"/>
                </a:cxn>
                <a:cxn ang="0">
                  <a:pos x="1177" y="571"/>
                </a:cxn>
                <a:cxn ang="0">
                  <a:pos x="1167" y="836"/>
                </a:cxn>
                <a:cxn ang="0">
                  <a:pos x="1185" y="997"/>
                </a:cxn>
                <a:cxn ang="0">
                  <a:pos x="1213" y="1107"/>
                </a:cxn>
                <a:cxn ang="0">
                  <a:pos x="1240" y="1226"/>
                </a:cxn>
                <a:cxn ang="0">
                  <a:pos x="1269" y="1313"/>
                </a:cxn>
                <a:cxn ang="0">
                  <a:pos x="1298" y="1379"/>
                </a:cxn>
                <a:cxn ang="0">
                  <a:pos x="1297" y="1667"/>
                </a:cxn>
                <a:cxn ang="0">
                  <a:pos x="1322" y="1788"/>
                </a:cxn>
                <a:cxn ang="0">
                  <a:pos x="1278" y="1853"/>
                </a:cxn>
                <a:cxn ang="0">
                  <a:pos x="1188" y="1880"/>
                </a:cxn>
                <a:cxn ang="0">
                  <a:pos x="1157" y="1889"/>
                </a:cxn>
                <a:cxn ang="0">
                  <a:pos x="1094" y="1910"/>
                </a:cxn>
                <a:cxn ang="0">
                  <a:pos x="1010" y="1942"/>
                </a:cxn>
                <a:cxn ang="0">
                  <a:pos x="915" y="1985"/>
                </a:cxn>
                <a:cxn ang="0">
                  <a:pos x="843" y="1980"/>
                </a:cxn>
                <a:cxn ang="0">
                  <a:pos x="779" y="1977"/>
                </a:cxn>
                <a:cxn ang="0">
                  <a:pos x="722" y="1977"/>
                </a:cxn>
                <a:cxn ang="0">
                  <a:pos x="636" y="1999"/>
                </a:cxn>
                <a:cxn ang="0">
                  <a:pos x="550" y="2025"/>
                </a:cxn>
                <a:cxn ang="0">
                  <a:pos x="496" y="2028"/>
                </a:cxn>
                <a:cxn ang="0">
                  <a:pos x="443" y="2033"/>
                </a:cxn>
                <a:cxn ang="0">
                  <a:pos x="390" y="2038"/>
                </a:cxn>
                <a:cxn ang="0">
                  <a:pos x="336" y="2090"/>
                </a:cxn>
                <a:cxn ang="0">
                  <a:pos x="311" y="2114"/>
                </a:cxn>
                <a:cxn ang="0">
                  <a:pos x="337" y="2040"/>
                </a:cxn>
                <a:cxn ang="0">
                  <a:pos x="366" y="1930"/>
                </a:cxn>
                <a:cxn ang="0">
                  <a:pos x="342" y="1679"/>
                </a:cxn>
                <a:cxn ang="0">
                  <a:pos x="316" y="1489"/>
                </a:cxn>
                <a:cxn ang="0">
                  <a:pos x="284" y="1399"/>
                </a:cxn>
                <a:cxn ang="0">
                  <a:pos x="258" y="1257"/>
                </a:cxn>
                <a:cxn ang="0">
                  <a:pos x="199" y="1147"/>
                </a:cxn>
                <a:cxn ang="0">
                  <a:pos x="128" y="1021"/>
                </a:cxn>
                <a:cxn ang="0">
                  <a:pos x="42" y="877"/>
                </a:cxn>
                <a:cxn ang="0">
                  <a:pos x="8" y="576"/>
                </a:cxn>
              </a:cxnLst>
              <a:rect l="0" t="0" r="r" b="b"/>
              <a:pathLst>
                <a:path w="1331" h="2119">
                  <a:moveTo>
                    <a:pt x="8" y="576"/>
                  </a:moveTo>
                  <a:lnTo>
                    <a:pt x="5" y="547"/>
                  </a:lnTo>
                  <a:lnTo>
                    <a:pt x="3" y="518"/>
                  </a:lnTo>
                  <a:lnTo>
                    <a:pt x="2" y="488"/>
                  </a:lnTo>
                  <a:lnTo>
                    <a:pt x="0" y="459"/>
                  </a:lnTo>
                  <a:lnTo>
                    <a:pt x="7" y="451"/>
                  </a:lnTo>
                  <a:lnTo>
                    <a:pt x="12" y="442"/>
                  </a:lnTo>
                  <a:lnTo>
                    <a:pt x="18" y="433"/>
                  </a:lnTo>
                  <a:lnTo>
                    <a:pt x="24" y="425"/>
                  </a:lnTo>
                  <a:lnTo>
                    <a:pt x="30" y="416"/>
                  </a:lnTo>
                  <a:lnTo>
                    <a:pt x="37" y="408"/>
                  </a:lnTo>
                  <a:lnTo>
                    <a:pt x="42" y="401"/>
                  </a:lnTo>
                  <a:lnTo>
                    <a:pt x="48" y="392"/>
                  </a:lnTo>
                  <a:lnTo>
                    <a:pt x="66" y="373"/>
                  </a:lnTo>
                  <a:lnTo>
                    <a:pt x="83" y="353"/>
                  </a:lnTo>
                  <a:lnTo>
                    <a:pt x="101" y="334"/>
                  </a:lnTo>
                  <a:lnTo>
                    <a:pt x="119" y="313"/>
                  </a:lnTo>
                  <a:lnTo>
                    <a:pt x="136" y="294"/>
                  </a:lnTo>
                  <a:lnTo>
                    <a:pt x="154" y="274"/>
                  </a:lnTo>
                  <a:lnTo>
                    <a:pt x="172" y="255"/>
                  </a:lnTo>
                  <a:lnTo>
                    <a:pt x="189" y="234"/>
                  </a:lnTo>
                  <a:lnTo>
                    <a:pt x="205" y="250"/>
                  </a:lnTo>
                  <a:lnTo>
                    <a:pt x="221" y="263"/>
                  </a:lnTo>
                  <a:lnTo>
                    <a:pt x="237" y="279"/>
                  </a:lnTo>
                  <a:lnTo>
                    <a:pt x="253" y="293"/>
                  </a:lnTo>
                  <a:lnTo>
                    <a:pt x="268" y="306"/>
                  </a:lnTo>
                  <a:lnTo>
                    <a:pt x="285" y="322"/>
                  </a:lnTo>
                  <a:lnTo>
                    <a:pt x="301" y="335"/>
                  </a:lnTo>
                  <a:lnTo>
                    <a:pt x="316" y="351"/>
                  </a:lnTo>
                  <a:lnTo>
                    <a:pt x="329" y="327"/>
                  </a:lnTo>
                  <a:lnTo>
                    <a:pt x="341" y="303"/>
                  </a:lnTo>
                  <a:lnTo>
                    <a:pt x="354" y="281"/>
                  </a:lnTo>
                  <a:lnTo>
                    <a:pt x="365" y="256"/>
                  </a:lnTo>
                  <a:lnTo>
                    <a:pt x="377" y="232"/>
                  </a:lnTo>
                  <a:lnTo>
                    <a:pt x="389" y="210"/>
                  </a:lnTo>
                  <a:lnTo>
                    <a:pt x="401" y="186"/>
                  </a:lnTo>
                  <a:lnTo>
                    <a:pt x="413" y="162"/>
                  </a:lnTo>
                  <a:lnTo>
                    <a:pt x="424" y="167"/>
                  </a:lnTo>
                  <a:lnTo>
                    <a:pt x="435" y="172"/>
                  </a:lnTo>
                  <a:lnTo>
                    <a:pt x="446" y="177"/>
                  </a:lnTo>
                  <a:lnTo>
                    <a:pt x="457" y="184"/>
                  </a:lnTo>
                  <a:lnTo>
                    <a:pt x="468" y="189"/>
                  </a:lnTo>
                  <a:lnTo>
                    <a:pt x="479" y="195"/>
                  </a:lnTo>
                  <a:lnTo>
                    <a:pt x="491" y="200"/>
                  </a:lnTo>
                  <a:lnTo>
                    <a:pt x="502" y="205"/>
                  </a:lnTo>
                  <a:lnTo>
                    <a:pt x="513" y="210"/>
                  </a:lnTo>
                  <a:lnTo>
                    <a:pt x="524" y="215"/>
                  </a:lnTo>
                  <a:lnTo>
                    <a:pt x="535" y="220"/>
                  </a:lnTo>
                  <a:lnTo>
                    <a:pt x="546" y="226"/>
                  </a:lnTo>
                  <a:lnTo>
                    <a:pt x="557" y="229"/>
                  </a:lnTo>
                  <a:lnTo>
                    <a:pt x="569" y="234"/>
                  </a:lnTo>
                  <a:lnTo>
                    <a:pt x="579" y="239"/>
                  </a:lnTo>
                  <a:lnTo>
                    <a:pt x="591" y="244"/>
                  </a:lnTo>
                  <a:lnTo>
                    <a:pt x="602" y="238"/>
                  </a:lnTo>
                  <a:lnTo>
                    <a:pt x="612" y="229"/>
                  </a:lnTo>
                  <a:lnTo>
                    <a:pt x="624" y="222"/>
                  </a:lnTo>
                  <a:lnTo>
                    <a:pt x="634" y="215"/>
                  </a:lnTo>
                  <a:lnTo>
                    <a:pt x="646" y="207"/>
                  </a:lnTo>
                  <a:lnTo>
                    <a:pt x="656" y="200"/>
                  </a:lnTo>
                  <a:lnTo>
                    <a:pt x="667" y="191"/>
                  </a:lnTo>
                  <a:lnTo>
                    <a:pt x="679" y="184"/>
                  </a:lnTo>
                  <a:lnTo>
                    <a:pt x="689" y="176"/>
                  </a:lnTo>
                  <a:lnTo>
                    <a:pt x="701" y="169"/>
                  </a:lnTo>
                  <a:lnTo>
                    <a:pt x="712" y="160"/>
                  </a:lnTo>
                  <a:lnTo>
                    <a:pt x="722" y="153"/>
                  </a:lnTo>
                  <a:lnTo>
                    <a:pt x="734" y="145"/>
                  </a:lnTo>
                  <a:lnTo>
                    <a:pt x="745" y="138"/>
                  </a:lnTo>
                  <a:lnTo>
                    <a:pt x="756" y="129"/>
                  </a:lnTo>
                  <a:lnTo>
                    <a:pt x="767" y="122"/>
                  </a:lnTo>
                  <a:lnTo>
                    <a:pt x="779" y="116"/>
                  </a:lnTo>
                  <a:lnTo>
                    <a:pt x="789" y="107"/>
                  </a:lnTo>
                  <a:lnTo>
                    <a:pt x="800" y="100"/>
                  </a:lnTo>
                  <a:lnTo>
                    <a:pt x="811" y="91"/>
                  </a:lnTo>
                  <a:lnTo>
                    <a:pt x="822" y="85"/>
                  </a:lnTo>
                  <a:lnTo>
                    <a:pt x="833" y="76"/>
                  </a:lnTo>
                  <a:lnTo>
                    <a:pt x="844" y="69"/>
                  </a:lnTo>
                  <a:lnTo>
                    <a:pt x="854" y="61"/>
                  </a:lnTo>
                  <a:lnTo>
                    <a:pt x="866" y="54"/>
                  </a:lnTo>
                  <a:lnTo>
                    <a:pt x="876" y="47"/>
                  </a:lnTo>
                  <a:lnTo>
                    <a:pt x="888" y="38"/>
                  </a:lnTo>
                  <a:lnTo>
                    <a:pt x="898" y="31"/>
                  </a:lnTo>
                  <a:lnTo>
                    <a:pt x="910" y="23"/>
                  </a:lnTo>
                  <a:lnTo>
                    <a:pt x="920" y="16"/>
                  </a:lnTo>
                  <a:lnTo>
                    <a:pt x="931" y="7"/>
                  </a:lnTo>
                  <a:lnTo>
                    <a:pt x="942" y="0"/>
                  </a:lnTo>
                  <a:lnTo>
                    <a:pt x="954" y="0"/>
                  </a:lnTo>
                  <a:lnTo>
                    <a:pt x="968" y="2"/>
                  </a:lnTo>
                  <a:lnTo>
                    <a:pt x="980" y="2"/>
                  </a:lnTo>
                  <a:lnTo>
                    <a:pt x="994" y="2"/>
                  </a:lnTo>
                  <a:lnTo>
                    <a:pt x="1007" y="2"/>
                  </a:lnTo>
                  <a:lnTo>
                    <a:pt x="1020" y="2"/>
                  </a:lnTo>
                  <a:lnTo>
                    <a:pt x="1033" y="4"/>
                  </a:lnTo>
                  <a:lnTo>
                    <a:pt x="1046" y="4"/>
                  </a:lnTo>
                  <a:lnTo>
                    <a:pt x="1039" y="49"/>
                  </a:lnTo>
                  <a:lnTo>
                    <a:pt x="1033" y="95"/>
                  </a:lnTo>
                  <a:lnTo>
                    <a:pt x="1026" y="141"/>
                  </a:lnTo>
                  <a:lnTo>
                    <a:pt x="1020" y="188"/>
                  </a:lnTo>
                  <a:lnTo>
                    <a:pt x="1037" y="193"/>
                  </a:lnTo>
                  <a:lnTo>
                    <a:pt x="1055" y="198"/>
                  </a:lnTo>
                  <a:lnTo>
                    <a:pt x="1073" y="203"/>
                  </a:lnTo>
                  <a:lnTo>
                    <a:pt x="1090" y="207"/>
                  </a:lnTo>
                  <a:lnTo>
                    <a:pt x="1108" y="212"/>
                  </a:lnTo>
                  <a:lnTo>
                    <a:pt x="1126" y="217"/>
                  </a:lnTo>
                  <a:lnTo>
                    <a:pt x="1142" y="222"/>
                  </a:lnTo>
                  <a:lnTo>
                    <a:pt x="1160" y="227"/>
                  </a:lnTo>
                  <a:lnTo>
                    <a:pt x="1158" y="284"/>
                  </a:lnTo>
                  <a:lnTo>
                    <a:pt x="1157" y="342"/>
                  </a:lnTo>
                  <a:lnTo>
                    <a:pt x="1155" y="401"/>
                  </a:lnTo>
                  <a:lnTo>
                    <a:pt x="1153" y="458"/>
                  </a:lnTo>
                  <a:lnTo>
                    <a:pt x="1157" y="476"/>
                  </a:lnTo>
                  <a:lnTo>
                    <a:pt x="1161" y="495"/>
                  </a:lnTo>
                  <a:lnTo>
                    <a:pt x="1164" y="514"/>
                  </a:lnTo>
                  <a:lnTo>
                    <a:pt x="1168" y="533"/>
                  </a:lnTo>
                  <a:lnTo>
                    <a:pt x="1172" y="552"/>
                  </a:lnTo>
                  <a:lnTo>
                    <a:pt x="1177" y="571"/>
                  </a:lnTo>
                  <a:lnTo>
                    <a:pt x="1181" y="588"/>
                  </a:lnTo>
                  <a:lnTo>
                    <a:pt x="1185" y="607"/>
                  </a:lnTo>
                  <a:lnTo>
                    <a:pt x="1179" y="684"/>
                  </a:lnTo>
                  <a:lnTo>
                    <a:pt x="1173" y="760"/>
                  </a:lnTo>
                  <a:lnTo>
                    <a:pt x="1167" y="836"/>
                  </a:lnTo>
                  <a:lnTo>
                    <a:pt x="1162" y="913"/>
                  </a:lnTo>
                  <a:lnTo>
                    <a:pt x="1167" y="934"/>
                  </a:lnTo>
                  <a:lnTo>
                    <a:pt x="1173" y="956"/>
                  </a:lnTo>
                  <a:lnTo>
                    <a:pt x="1179" y="976"/>
                  </a:lnTo>
                  <a:lnTo>
                    <a:pt x="1185" y="997"/>
                  </a:lnTo>
                  <a:lnTo>
                    <a:pt x="1190" y="1019"/>
                  </a:lnTo>
                  <a:lnTo>
                    <a:pt x="1195" y="1040"/>
                  </a:lnTo>
                  <a:lnTo>
                    <a:pt x="1202" y="1062"/>
                  </a:lnTo>
                  <a:lnTo>
                    <a:pt x="1207" y="1083"/>
                  </a:lnTo>
                  <a:lnTo>
                    <a:pt x="1213" y="1107"/>
                  </a:lnTo>
                  <a:lnTo>
                    <a:pt x="1218" y="1131"/>
                  </a:lnTo>
                  <a:lnTo>
                    <a:pt x="1223" y="1155"/>
                  </a:lnTo>
                  <a:lnTo>
                    <a:pt x="1229" y="1178"/>
                  </a:lnTo>
                  <a:lnTo>
                    <a:pt x="1235" y="1202"/>
                  </a:lnTo>
                  <a:lnTo>
                    <a:pt x="1240" y="1226"/>
                  </a:lnTo>
                  <a:lnTo>
                    <a:pt x="1245" y="1248"/>
                  </a:lnTo>
                  <a:lnTo>
                    <a:pt x="1250" y="1272"/>
                  </a:lnTo>
                  <a:lnTo>
                    <a:pt x="1257" y="1286"/>
                  </a:lnTo>
                  <a:lnTo>
                    <a:pt x="1263" y="1300"/>
                  </a:lnTo>
                  <a:lnTo>
                    <a:pt x="1269" y="1313"/>
                  </a:lnTo>
                  <a:lnTo>
                    <a:pt x="1274" y="1325"/>
                  </a:lnTo>
                  <a:lnTo>
                    <a:pt x="1280" y="1339"/>
                  </a:lnTo>
                  <a:lnTo>
                    <a:pt x="1287" y="1353"/>
                  </a:lnTo>
                  <a:lnTo>
                    <a:pt x="1292" y="1365"/>
                  </a:lnTo>
                  <a:lnTo>
                    <a:pt x="1298" y="1379"/>
                  </a:lnTo>
                  <a:lnTo>
                    <a:pt x="1297" y="1444"/>
                  </a:lnTo>
                  <a:lnTo>
                    <a:pt x="1295" y="1511"/>
                  </a:lnTo>
                  <a:lnTo>
                    <a:pt x="1294" y="1578"/>
                  </a:lnTo>
                  <a:lnTo>
                    <a:pt x="1292" y="1643"/>
                  </a:lnTo>
                  <a:lnTo>
                    <a:pt x="1297" y="1667"/>
                  </a:lnTo>
                  <a:lnTo>
                    <a:pt x="1302" y="1691"/>
                  </a:lnTo>
                  <a:lnTo>
                    <a:pt x="1307" y="1715"/>
                  </a:lnTo>
                  <a:lnTo>
                    <a:pt x="1312" y="1739"/>
                  </a:lnTo>
                  <a:lnTo>
                    <a:pt x="1317" y="1764"/>
                  </a:lnTo>
                  <a:lnTo>
                    <a:pt x="1322" y="1788"/>
                  </a:lnTo>
                  <a:lnTo>
                    <a:pt x="1326" y="1812"/>
                  </a:lnTo>
                  <a:lnTo>
                    <a:pt x="1331" y="1836"/>
                  </a:lnTo>
                  <a:lnTo>
                    <a:pt x="1314" y="1841"/>
                  </a:lnTo>
                  <a:lnTo>
                    <a:pt x="1296" y="1848"/>
                  </a:lnTo>
                  <a:lnTo>
                    <a:pt x="1278" y="1853"/>
                  </a:lnTo>
                  <a:lnTo>
                    <a:pt x="1260" y="1858"/>
                  </a:lnTo>
                  <a:lnTo>
                    <a:pt x="1242" y="1863"/>
                  </a:lnTo>
                  <a:lnTo>
                    <a:pt x="1224" y="1868"/>
                  </a:lnTo>
                  <a:lnTo>
                    <a:pt x="1206" y="1875"/>
                  </a:lnTo>
                  <a:lnTo>
                    <a:pt x="1188" y="1880"/>
                  </a:lnTo>
                  <a:lnTo>
                    <a:pt x="1184" y="1882"/>
                  </a:lnTo>
                  <a:lnTo>
                    <a:pt x="1179" y="1882"/>
                  </a:lnTo>
                  <a:lnTo>
                    <a:pt x="1174" y="1884"/>
                  </a:lnTo>
                  <a:lnTo>
                    <a:pt x="1169" y="1886"/>
                  </a:lnTo>
                  <a:lnTo>
                    <a:pt x="1157" y="1889"/>
                  </a:lnTo>
                  <a:lnTo>
                    <a:pt x="1144" y="1894"/>
                  </a:lnTo>
                  <a:lnTo>
                    <a:pt x="1132" y="1898"/>
                  </a:lnTo>
                  <a:lnTo>
                    <a:pt x="1119" y="1901"/>
                  </a:lnTo>
                  <a:lnTo>
                    <a:pt x="1107" y="1906"/>
                  </a:lnTo>
                  <a:lnTo>
                    <a:pt x="1094" y="1910"/>
                  </a:lnTo>
                  <a:lnTo>
                    <a:pt x="1082" y="1915"/>
                  </a:lnTo>
                  <a:lnTo>
                    <a:pt x="1070" y="1918"/>
                  </a:lnTo>
                  <a:lnTo>
                    <a:pt x="1050" y="1927"/>
                  </a:lnTo>
                  <a:lnTo>
                    <a:pt x="1030" y="1934"/>
                  </a:lnTo>
                  <a:lnTo>
                    <a:pt x="1010" y="1942"/>
                  </a:lnTo>
                  <a:lnTo>
                    <a:pt x="991" y="1951"/>
                  </a:lnTo>
                  <a:lnTo>
                    <a:pt x="972" y="1959"/>
                  </a:lnTo>
                  <a:lnTo>
                    <a:pt x="952" y="1968"/>
                  </a:lnTo>
                  <a:lnTo>
                    <a:pt x="933" y="1977"/>
                  </a:lnTo>
                  <a:lnTo>
                    <a:pt x="915" y="1985"/>
                  </a:lnTo>
                  <a:lnTo>
                    <a:pt x="900" y="1984"/>
                  </a:lnTo>
                  <a:lnTo>
                    <a:pt x="886" y="1984"/>
                  </a:lnTo>
                  <a:lnTo>
                    <a:pt x="871" y="1982"/>
                  </a:lnTo>
                  <a:lnTo>
                    <a:pt x="858" y="1980"/>
                  </a:lnTo>
                  <a:lnTo>
                    <a:pt x="843" y="1980"/>
                  </a:lnTo>
                  <a:lnTo>
                    <a:pt x="829" y="1978"/>
                  </a:lnTo>
                  <a:lnTo>
                    <a:pt x="815" y="1978"/>
                  </a:lnTo>
                  <a:lnTo>
                    <a:pt x="801" y="1977"/>
                  </a:lnTo>
                  <a:lnTo>
                    <a:pt x="790" y="1977"/>
                  </a:lnTo>
                  <a:lnTo>
                    <a:pt x="779" y="1977"/>
                  </a:lnTo>
                  <a:lnTo>
                    <a:pt x="767" y="1977"/>
                  </a:lnTo>
                  <a:lnTo>
                    <a:pt x="757" y="1977"/>
                  </a:lnTo>
                  <a:lnTo>
                    <a:pt x="745" y="1977"/>
                  </a:lnTo>
                  <a:lnTo>
                    <a:pt x="734" y="1977"/>
                  </a:lnTo>
                  <a:lnTo>
                    <a:pt x="722" y="1977"/>
                  </a:lnTo>
                  <a:lnTo>
                    <a:pt x="711" y="1977"/>
                  </a:lnTo>
                  <a:lnTo>
                    <a:pt x="692" y="1982"/>
                  </a:lnTo>
                  <a:lnTo>
                    <a:pt x="674" y="1989"/>
                  </a:lnTo>
                  <a:lnTo>
                    <a:pt x="655" y="1994"/>
                  </a:lnTo>
                  <a:lnTo>
                    <a:pt x="636" y="1999"/>
                  </a:lnTo>
                  <a:lnTo>
                    <a:pt x="616" y="2006"/>
                  </a:lnTo>
                  <a:lnTo>
                    <a:pt x="598" y="2011"/>
                  </a:lnTo>
                  <a:lnTo>
                    <a:pt x="579" y="2018"/>
                  </a:lnTo>
                  <a:lnTo>
                    <a:pt x="560" y="2023"/>
                  </a:lnTo>
                  <a:lnTo>
                    <a:pt x="550" y="2025"/>
                  </a:lnTo>
                  <a:lnTo>
                    <a:pt x="539" y="2025"/>
                  </a:lnTo>
                  <a:lnTo>
                    <a:pt x="528" y="2026"/>
                  </a:lnTo>
                  <a:lnTo>
                    <a:pt x="518" y="2026"/>
                  </a:lnTo>
                  <a:lnTo>
                    <a:pt x="506" y="2028"/>
                  </a:lnTo>
                  <a:lnTo>
                    <a:pt x="496" y="2028"/>
                  </a:lnTo>
                  <a:lnTo>
                    <a:pt x="486" y="2030"/>
                  </a:lnTo>
                  <a:lnTo>
                    <a:pt x="475" y="2030"/>
                  </a:lnTo>
                  <a:lnTo>
                    <a:pt x="464" y="2032"/>
                  </a:lnTo>
                  <a:lnTo>
                    <a:pt x="453" y="2033"/>
                  </a:lnTo>
                  <a:lnTo>
                    <a:pt x="443" y="2033"/>
                  </a:lnTo>
                  <a:lnTo>
                    <a:pt x="433" y="2035"/>
                  </a:lnTo>
                  <a:lnTo>
                    <a:pt x="421" y="2035"/>
                  </a:lnTo>
                  <a:lnTo>
                    <a:pt x="411" y="2037"/>
                  </a:lnTo>
                  <a:lnTo>
                    <a:pt x="400" y="2037"/>
                  </a:lnTo>
                  <a:lnTo>
                    <a:pt x="390" y="2038"/>
                  </a:lnTo>
                  <a:lnTo>
                    <a:pt x="380" y="2049"/>
                  </a:lnTo>
                  <a:lnTo>
                    <a:pt x="368" y="2059"/>
                  </a:lnTo>
                  <a:lnTo>
                    <a:pt x="358" y="2069"/>
                  </a:lnTo>
                  <a:lnTo>
                    <a:pt x="346" y="2080"/>
                  </a:lnTo>
                  <a:lnTo>
                    <a:pt x="336" y="2090"/>
                  </a:lnTo>
                  <a:lnTo>
                    <a:pt x="324" y="2100"/>
                  </a:lnTo>
                  <a:lnTo>
                    <a:pt x="314" y="2109"/>
                  </a:lnTo>
                  <a:lnTo>
                    <a:pt x="303" y="2119"/>
                  </a:lnTo>
                  <a:lnTo>
                    <a:pt x="307" y="2116"/>
                  </a:lnTo>
                  <a:lnTo>
                    <a:pt x="311" y="2114"/>
                  </a:lnTo>
                  <a:lnTo>
                    <a:pt x="315" y="2111"/>
                  </a:lnTo>
                  <a:lnTo>
                    <a:pt x="319" y="2107"/>
                  </a:lnTo>
                  <a:lnTo>
                    <a:pt x="326" y="2085"/>
                  </a:lnTo>
                  <a:lnTo>
                    <a:pt x="331" y="2063"/>
                  </a:lnTo>
                  <a:lnTo>
                    <a:pt x="337" y="2040"/>
                  </a:lnTo>
                  <a:lnTo>
                    <a:pt x="343" y="2018"/>
                  </a:lnTo>
                  <a:lnTo>
                    <a:pt x="348" y="1997"/>
                  </a:lnTo>
                  <a:lnTo>
                    <a:pt x="355" y="1975"/>
                  </a:lnTo>
                  <a:lnTo>
                    <a:pt x="360" y="1953"/>
                  </a:lnTo>
                  <a:lnTo>
                    <a:pt x="366" y="1930"/>
                  </a:lnTo>
                  <a:lnTo>
                    <a:pt x="361" y="1880"/>
                  </a:lnTo>
                  <a:lnTo>
                    <a:pt x="356" y="1831"/>
                  </a:lnTo>
                  <a:lnTo>
                    <a:pt x="352" y="1781"/>
                  </a:lnTo>
                  <a:lnTo>
                    <a:pt x="346" y="1731"/>
                  </a:lnTo>
                  <a:lnTo>
                    <a:pt x="342" y="1679"/>
                  </a:lnTo>
                  <a:lnTo>
                    <a:pt x="338" y="1628"/>
                  </a:lnTo>
                  <a:lnTo>
                    <a:pt x="334" y="1576"/>
                  </a:lnTo>
                  <a:lnTo>
                    <a:pt x="330" y="1525"/>
                  </a:lnTo>
                  <a:lnTo>
                    <a:pt x="323" y="1507"/>
                  </a:lnTo>
                  <a:lnTo>
                    <a:pt x="316" y="1489"/>
                  </a:lnTo>
                  <a:lnTo>
                    <a:pt x="310" y="1471"/>
                  </a:lnTo>
                  <a:lnTo>
                    <a:pt x="304" y="1452"/>
                  </a:lnTo>
                  <a:lnTo>
                    <a:pt x="297" y="1435"/>
                  </a:lnTo>
                  <a:lnTo>
                    <a:pt x="291" y="1416"/>
                  </a:lnTo>
                  <a:lnTo>
                    <a:pt x="284" y="1399"/>
                  </a:lnTo>
                  <a:lnTo>
                    <a:pt x="278" y="1382"/>
                  </a:lnTo>
                  <a:lnTo>
                    <a:pt x="273" y="1351"/>
                  </a:lnTo>
                  <a:lnTo>
                    <a:pt x="268" y="1318"/>
                  </a:lnTo>
                  <a:lnTo>
                    <a:pt x="263" y="1288"/>
                  </a:lnTo>
                  <a:lnTo>
                    <a:pt x="258" y="1257"/>
                  </a:lnTo>
                  <a:lnTo>
                    <a:pt x="246" y="1234"/>
                  </a:lnTo>
                  <a:lnTo>
                    <a:pt x="234" y="1212"/>
                  </a:lnTo>
                  <a:lnTo>
                    <a:pt x="222" y="1190"/>
                  </a:lnTo>
                  <a:lnTo>
                    <a:pt x="210" y="1167"/>
                  </a:lnTo>
                  <a:lnTo>
                    <a:pt x="199" y="1147"/>
                  </a:lnTo>
                  <a:lnTo>
                    <a:pt x="187" y="1124"/>
                  </a:lnTo>
                  <a:lnTo>
                    <a:pt x="175" y="1102"/>
                  </a:lnTo>
                  <a:lnTo>
                    <a:pt x="163" y="1080"/>
                  </a:lnTo>
                  <a:lnTo>
                    <a:pt x="146" y="1050"/>
                  </a:lnTo>
                  <a:lnTo>
                    <a:pt x="128" y="1021"/>
                  </a:lnTo>
                  <a:lnTo>
                    <a:pt x="111" y="992"/>
                  </a:lnTo>
                  <a:lnTo>
                    <a:pt x="94" y="963"/>
                  </a:lnTo>
                  <a:lnTo>
                    <a:pt x="76" y="934"/>
                  </a:lnTo>
                  <a:lnTo>
                    <a:pt x="60" y="904"/>
                  </a:lnTo>
                  <a:lnTo>
                    <a:pt x="42" y="877"/>
                  </a:lnTo>
                  <a:lnTo>
                    <a:pt x="24" y="848"/>
                  </a:lnTo>
                  <a:lnTo>
                    <a:pt x="20" y="779"/>
                  </a:lnTo>
                  <a:lnTo>
                    <a:pt x="16" y="712"/>
                  </a:lnTo>
                  <a:lnTo>
                    <a:pt x="12" y="645"/>
                  </a:lnTo>
                  <a:lnTo>
                    <a:pt x="8" y="576"/>
                  </a:lnTo>
                  <a:close/>
                </a:path>
              </a:pathLst>
            </a:custGeom>
            <a:solidFill>
              <a:srgbClr val="560011"/>
            </a:solidFill>
            <a:ln w="9525">
              <a:solidFill>
                <a:schemeClr val="accent4"/>
              </a:solidFill>
              <a:round/>
              <a:headEnd/>
              <a:tailEnd/>
            </a:ln>
          </p:spPr>
          <p:txBody>
            <a:bodyPr/>
            <a:lstStyle/>
            <a:p>
              <a:pPr>
                <a:defRPr/>
              </a:pPr>
              <a:endParaRPr lang="en-US" dirty="0"/>
            </a:p>
          </p:txBody>
        </p:sp>
        <p:sp>
          <p:nvSpPr>
            <p:cNvPr id="16" name="Freeform 16"/>
            <p:cNvSpPr>
              <a:spLocks/>
            </p:cNvSpPr>
            <p:nvPr/>
          </p:nvSpPr>
          <p:spPr bwMode="auto">
            <a:xfrm>
              <a:off x="3936" y="2547"/>
              <a:ext cx="1271" cy="1007"/>
            </a:xfrm>
            <a:custGeom>
              <a:avLst/>
              <a:gdLst/>
              <a:ahLst/>
              <a:cxnLst>
                <a:cxn ang="0">
                  <a:pos x="0" y="506"/>
                </a:cxn>
                <a:cxn ang="0">
                  <a:pos x="24" y="459"/>
                </a:cxn>
                <a:cxn ang="0">
                  <a:pos x="72" y="389"/>
                </a:cxn>
                <a:cxn ang="0">
                  <a:pos x="152" y="281"/>
                </a:cxn>
                <a:cxn ang="0">
                  <a:pos x="233" y="322"/>
                </a:cxn>
                <a:cxn ang="0">
                  <a:pos x="308" y="361"/>
                </a:cxn>
                <a:cxn ang="0">
                  <a:pos x="366" y="231"/>
                </a:cxn>
                <a:cxn ang="0">
                  <a:pos x="421" y="196"/>
                </a:cxn>
                <a:cxn ang="0">
                  <a:pos x="474" y="224"/>
                </a:cxn>
                <a:cxn ang="0">
                  <a:pos x="526" y="251"/>
                </a:cxn>
                <a:cxn ang="0">
                  <a:pos x="579" y="253"/>
                </a:cxn>
                <a:cxn ang="0">
                  <a:pos x="632" y="212"/>
                </a:cxn>
                <a:cxn ang="0">
                  <a:pos x="685" y="169"/>
                </a:cxn>
                <a:cxn ang="0">
                  <a:pos x="737" y="126"/>
                </a:cxn>
                <a:cxn ang="0">
                  <a:pos x="790" y="85"/>
                </a:cxn>
                <a:cxn ang="0">
                  <a:pos x="843" y="43"/>
                </a:cxn>
                <a:cxn ang="0">
                  <a:pos x="895" y="0"/>
                </a:cxn>
                <a:cxn ang="0">
                  <a:pos x="956" y="4"/>
                </a:cxn>
                <a:cxn ang="0">
                  <a:pos x="984" y="54"/>
                </a:cxn>
                <a:cxn ang="0">
                  <a:pos x="959" y="181"/>
                </a:cxn>
                <a:cxn ang="0">
                  <a:pos x="1018" y="227"/>
                </a:cxn>
                <a:cxn ang="0">
                  <a:pos x="1080" y="303"/>
                </a:cxn>
                <a:cxn ang="0">
                  <a:pos x="1083" y="495"/>
                </a:cxn>
                <a:cxn ang="0">
                  <a:pos x="1104" y="573"/>
                </a:cxn>
                <a:cxn ang="0">
                  <a:pos x="1084" y="885"/>
                </a:cxn>
                <a:cxn ang="0">
                  <a:pos x="1114" y="976"/>
                </a:cxn>
                <a:cxn ang="0">
                  <a:pos x="1145" y="1074"/>
                </a:cxn>
                <a:cxn ang="0">
                  <a:pos x="1175" y="1181"/>
                </a:cxn>
                <a:cxn ang="0">
                  <a:pos x="1207" y="1239"/>
                </a:cxn>
                <a:cxn ang="0">
                  <a:pos x="1231" y="1341"/>
                </a:cxn>
                <a:cxn ang="0">
                  <a:pos x="1238" y="1573"/>
                </a:cxn>
                <a:cxn ang="0">
                  <a:pos x="1266" y="1679"/>
                </a:cxn>
                <a:cxn ang="0">
                  <a:pos x="1204" y="1726"/>
                </a:cxn>
                <a:cxn ang="0">
                  <a:pos x="1136" y="1753"/>
                </a:cxn>
                <a:cxn ang="0">
                  <a:pos x="1106" y="1765"/>
                </a:cxn>
                <a:cxn ang="0">
                  <a:pos x="1046" y="1786"/>
                </a:cxn>
                <a:cxn ang="0">
                  <a:pos x="960" y="1827"/>
                </a:cxn>
                <a:cxn ang="0">
                  <a:pos x="876" y="1865"/>
                </a:cxn>
                <a:cxn ang="0">
                  <a:pos x="814" y="1860"/>
                </a:cxn>
                <a:cxn ang="0">
                  <a:pos x="763" y="1858"/>
                </a:cxn>
                <a:cxn ang="0">
                  <a:pos x="717" y="1858"/>
                </a:cxn>
                <a:cxn ang="0">
                  <a:pos x="630" y="1889"/>
                </a:cxn>
                <a:cxn ang="0">
                  <a:pos x="536" y="1911"/>
                </a:cxn>
                <a:cxn ang="0">
                  <a:pos x="435" y="1922"/>
                </a:cxn>
                <a:cxn ang="0">
                  <a:pos x="374" y="1968"/>
                </a:cxn>
                <a:cxn ang="0">
                  <a:pos x="341" y="2011"/>
                </a:cxn>
                <a:cxn ang="0">
                  <a:pos x="376" y="1961"/>
                </a:cxn>
                <a:cxn ang="0">
                  <a:pos x="408" y="1865"/>
                </a:cxn>
                <a:cxn ang="0">
                  <a:pos x="393" y="1666"/>
                </a:cxn>
                <a:cxn ang="0">
                  <a:pos x="368" y="1463"/>
                </a:cxn>
                <a:cxn ang="0">
                  <a:pos x="333" y="1391"/>
                </a:cxn>
                <a:cxn ang="0">
                  <a:pos x="301" y="1288"/>
                </a:cxn>
                <a:cxn ang="0">
                  <a:pos x="244" y="1184"/>
                </a:cxn>
                <a:cxn ang="0">
                  <a:pos x="174" y="1081"/>
                </a:cxn>
                <a:cxn ang="0">
                  <a:pos x="78" y="947"/>
                </a:cxn>
                <a:cxn ang="0">
                  <a:pos x="26" y="700"/>
                </a:cxn>
              </a:cxnLst>
              <a:rect l="0" t="0" r="r" b="b"/>
              <a:pathLst>
                <a:path w="1271" h="2014">
                  <a:moveTo>
                    <a:pt x="21" y="635"/>
                  </a:moveTo>
                  <a:lnTo>
                    <a:pt x="16" y="602"/>
                  </a:lnTo>
                  <a:lnTo>
                    <a:pt x="10" y="569"/>
                  </a:lnTo>
                  <a:lnTo>
                    <a:pt x="5" y="538"/>
                  </a:lnTo>
                  <a:lnTo>
                    <a:pt x="0" y="506"/>
                  </a:lnTo>
                  <a:lnTo>
                    <a:pt x="5" y="495"/>
                  </a:lnTo>
                  <a:lnTo>
                    <a:pt x="9" y="487"/>
                  </a:lnTo>
                  <a:lnTo>
                    <a:pt x="15" y="476"/>
                  </a:lnTo>
                  <a:lnTo>
                    <a:pt x="20" y="468"/>
                  </a:lnTo>
                  <a:lnTo>
                    <a:pt x="24" y="459"/>
                  </a:lnTo>
                  <a:lnTo>
                    <a:pt x="29" y="449"/>
                  </a:lnTo>
                  <a:lnTo>
                    <a:pt x="34" y="440"/>
                  </a:lnTo>
                  <a:lnTo>
                    <a:pt x="40" y="430"/>
                  </a:lnTo>
                  <a:lnTo>
                    <a:pt x="55" y="409"/>
                  </a:lnTo>
                  <a:lnTo>
                    <a:pt x="72" y="389"/>
                  </a:lnTo>
                  <a:lnTo>
                    <a:pt x="87" y="366"/>
                  </a:lnTo>
                  <a:lnTo>
                    <a:pt x="104" y="346"/>
                  </a:lnTo>
                  <a:lnTo>
                    <a:pt x="120" y="323"/>
                  </a:lnTo>
                  <a:lnTo>
                    <a:pt x="136" y="301"/>
                  </a:lnTo>
                  <a:lnTo>
                    <a:pt x="152" y="281"/>
                  </a:lnTo>
                  <a:lnTo>
                    <a:pt x="168" y="258"/>
                  </a:lnTo>
                  <a:lnTo>
                    <a:pt x="184" y="274"/>
                  </a:lnTo>
                  <a:lnTo>
                    <a:pt x="201" y="291"/>
                  </a:lnTo>
                  <a:lnTo>
                    <a:pt x="216" y="306"/>
                  </a:lnTo>
                  <a:lnTo>
                    <a:pt x="233" y="322"/>
                  </a:lnTo>
                  <a:lnTo>
                    <a:pt x="248" y="339"/>
                  </a:lnTo>
                  <a:lnTo>
                    <a:pt x="264" y="354"/>
                  </a:lnTo>
                  <a:lnTo>
                    <a:pt x="281" y="372"/>
                  </a:lnTo>
                  <a:lnTo>
                    <a:pt x="296" y="387"/>
                  </a:lnTo>
                  <a:lnTo>
                    <a:pt x="308" y="361"/>
                  </a:lnTo>
                  <a:lnTo>
                    <a:pt x="319" y="334"/>
                  </a:lnTo>
                  <a:lnTo>
                    <a:pt x="332" y="308"/>
                  </a:lnTo>
                  <a:lnTo>
                    <a:pt x="343" y="282"/>
                  </a:lnTo>
                  <a:lnTo>
                    <a:pt x="354" y="256"/>
                  </a:lnTo>
                  <a:lnTo>
                    <a:pt x="366" y="231"/>
                  </a:lnTo>
                  <a:lnTo>
                    <a:pt x="377" y="205"/>
                  </a:lnTo>
                  <a:lnTo>
                    <a:pt x="389" y="179"/>
                  </a:lnTo>
                  <a:lnTo>
                    <a:pt x="399" y="184"/>
                  </a:lnTo>
                  <a:lnTo>
                    <a:pt x="410" y="191"/>
                  </a:lnTo>
                  <a:lnTo>
                    <a:pt x="421" y="196"/>
                  </a:lnTo>
                  <a:lnTo>
                    <a:pt x="431" y="201"/>
                  </a:lnTo>
                  <a:lnTo>
                    <a:pt x="442" y="208"/>
                  </a:lnTo>
                  <a:lnTo>
                    <a:pt x="452" y="213"/>
                  </a:lnTo>
                  <a:lnTo>
                    <a:pt x="462" y="219"/>
                  </a:lnTo>
                  <a:lnTo>
                    <a:pt x="474" y="224"/>
                  </a:lnTo>
                  <a:lnTo>
                    <a:pt x="484" y="231"/>
                  </a:lnTo>
                  <a:lnTo>
                    <a:pt x="495" y="236"/>
                  </a:lnTo>
                  <a:lnTo>
                    <a:pt x="505" y="241"/>
                  </a:lnTo>
                  <a:lnTo>
                    <a:pt x="515" y="246"/>
                  </a:lnTo>
                  <a:lnTo>
                    <a:pt x="526" y="251"/>
                  </a:lnTo>
                  <a:lnTo>
                    <a:pt x="536" y="258"/>
                  </a:lnTo>
                  <a:lnTo>
                    <a:pt x="548" y="263"/>
                  </a:lnTo>
                  <a:lnTo>
                    <a:pt x="558" y="268"/>
                  </a:lnTo>
                  <a:lnTo>
                    <a:pt x="568" y="260"/>
                  </a:lnTo>
                  <a:lnTo>
                    <a:pt x="579" y="253"/>
                  </a:lnTo>
                  <a:lnTo>
                    <a:pt x="589" y="244"/>
                  </a:lnTo>
                  <a:lnTo>
                    <a:pt x="601" y="236"/>
                  </a:lnTo>
                  <a:lnTo>
                    <a:pt x="611" y="227"/>
                  </a:lnTo>
                  <a:lnTo>
                    <a:pt x="621" y="219"/>
                  </a:lnTo>
                  <a:lnTo>
                    <a:pt x="632" y="212"/>
                  </a:lnTo>
                  <a:lnTo>
                    <a:pt x="642" y="203"/>
                  </a:lnTo>
                  <a:lnTo>
                    <a:pt x="653" y="195"/>
                  </a:lnTo>
                  <a:lnTo>
                    <a:pt x="663" y="186"/>
                  </a:lnTo>
                  <a:lnTo>
                    <a:pt x="673" y="177"/>
                  </a:lnTo>
                  <a:lnTo>
                    <a:pt x="685" y="169"/>
                  </a:lnTo>
                  <a:lnTo>
                    <a:pt x="695" y="160"/>
                  </a:lnTo>
                  <a:lnTo>
                    <a:pt x="706" y="152"/>
                  </a:lnTo>
                  <a:lnTo>
                    <a:pt x="716" y="143"/>
                  </a:lnTo>
                  <a:lnTo>
                    <a:pt x="726" y="134"/>
                  </a:lnTo>
                  <a:lnTo>
                    <a:pt x="737" y="126"/>
                  </a:lnTo>
                  <a:lnTo>
                    <a:pt x="748" y="117"/>
                  </a:lnTo>
                  <a:lnTo>
                    <a:pt x="759" y="109"/>
                  </a:lnTo>
                  <a:lnTo>
                    <a:pt x="769" y="102"/>
                  </a:lnTo>
                  <a:lnTo>
                    <a:pt x="779" y="93"/>
                  </a:lnTo>
                  <a:lnTo>
                    <a:pt x="790" y="85"/>
                  </a:lnTo>
                  <a:lnTo>
                    <a:pt x="800" y="76"/>
                  </a:lnTo>
                  <a:lnTo>
                    <a:pt x="811" y="67"/>
                  </a:lnTo>
                  <a:lnTo>
                    <a:pt x="821" y="61"/>
                  </a:lnTo>
                  <a:lnTo>
                    <a:pt x="832" y="52"/>
                  </a:lnTo>
                  <a:lnTo>
                    <a:pt x="843" y="43"/>
                  </a:lnTo>
                  <a:lnTo>
                    <a:pt x="853" y="35"/>
                  </a:lnTo>
                  <a:lnTo>
                    <a:pt x="864" y="26"/>
                  </a:lnTo>
                  <a:lnTo>
                    <a:pt x="874" y="18"/>
                  </a:lnTo>
                  <a:lnTo>
                    <a:pt x="884" y="9"/>
                  </a:lnTo>
                  <a:lnTo>
                    <a:pt x="895" y="0"/>
                  </a:lnTo>
                  <a:lnTo>
                    <a:pt x="907" y="0"/>
                  </a:lnTo>
                  <a:lnTo>
                    <a:pt x="919" y="2"/>
                  </a:lnTo>
                  <a:lnTo>
                    <a:pt x="931" y="2"/>
                  </a:lnTo>
                  <a:lnTo>
                    <a:pt x="944" y="2"/>
                  </a:lnTo>
                  <a:lnTo>
                    <a:pt x="956" y="4"/>
                  </a:lnTo>
                  <a:lnTo>
                    <a:pt x="968" y="4"/>
                  </a:lnTo>
                  <a:lnTo>
                    <a:pt x="982" y="4"/>
                  </a:lnTo>
                  <a:lnTo>
                    <a:pt x="994" y="4"/>
                  </a:lnTo>
                  <a:lnTo>
                    <a:pt x="989" y="30"/>
                  </a:lnTo>
                  <a:lnTo>
                    <a:pt x="984" y="54"/>
                  </a:lnTo>
                  <a:lnTo>
                    <a:pt x="979" y="79"/>
                  </a:lnTo>
                  <a:lnTo>
                    <a:pt x="975" y="105"/>
                  </a:lnTo>
                  <a:lnTo>
                    <a:pt x="970" y="131"/>
                  </a:lnTo>
                  <a:lnTo>
                    <a:pt x="964" y="157"/>
                  </a:lnTo>
                  <a:lnTo>
                    <a:pt x="959" y="181"/>
                  </a:lnTo>
                  <a:lnTo>
                    <a:pt x="954" y="207"/>
                  </a:lnTo>
                  <a:lnTo>
                    <a:pt x="970" y="212"/>
                  </a:lnTo>
                  <a:lnTo>
                    <a:pt x="986" y="217"/>
                  </a:lnTo>
                  <a:lnTo>
                    <a:pt x="1002" y="222"/>
                  </a:lnTo>
                  <a:lnTo>
                    <a:pt x="1018" y="227"/>
                  </a:lnTo>
                  <a:lnTo>
                    <a:pt x="1034" y="232"/>
                  </a:lnTo>
                  <a:lnTo>
                    <a:pt x="1050" y="238"/>
                  </a:lnTo>
                  <a:lnTo>
                    <a:pt x="1066" y="243"/>
                  </a:lnTo>
                  <a:lnTo>
                    <a:pt x="1082" y="248"/>
                  </a:lnTo>
                  <a:lnTo>
                    <a:pt x="1080" y="303"/>
                  </a:lnTo>
                  <a:lnTo>
                    <a:pt x="1078" y="358"/>
                  </a:lnTo>
                  <a:lnTo>
                    <a:pt x="1076" y="411"/>
                  </a:lnTo>
                  <a:lnTo>
                    <a:pt x="1073" y="464"/>
                  </a:lnTo>
                  <a:lnTo>
                    <a:pt x="1078" y="480"/>
                  </a:lnTo>
                  <a:lnTo>
                    <a:pt x="1083" y="495"/>
                  </a:lnTo>
                  <a:lnTo>
                    <a:pt x="1087" y="511"/>
                  </a:lnTo>
                  <a:lnTo>
                    <a:pt x="1091" y="526"/>
                  </a:lnTo>
                  <a:lnTo>
                    <a:pt x="1095" y="542"/>
                  </a:lnTo>
                  <a:lnTo>
                    <a:pt x="1099" y="557"/>
                  </a:lnTo>
                  <a:lnTo>
                    <a:pt x="1104" y="573"/>
                  </a:lnTo>
                  <a:lnTo>
                    <a:pt x="1108" y="588"/>
                  </a:lnTo>
                  <a:lnTo>
                    <a:pt x="1101" y="662"/>
                  </a:lnTo>
                  <a:lnTo>
                    <a:pt x="1096" y="736"/>
                  </a:lnTo>
                  <a:lnTo>
                    <a:pt x="1090" y="812"/>
                  </a:lnTo>
                  <a:lnTo>
                    <a:pt x="1084" y="885"/>
                  </a:lnTo>
                  <a:lnTo>
                    <a:pt x="1090" y="904"/>
                  </a:lnTo>
                  <a:lnTo>
                    <a:pt x="1095" y="921"/>
                  </a:lnTo>
                  <a:lnTo>
                    <a:pt x="1101" y="940"/>
                  </a:lnTo>
                  <a:lnTo>
                    <a:pt x="1108" y="959"/>
                  </a:lnTo>
                  <a:lnTo>
                    <a:pt x="1114" y="976"/>
                  </a:lnTo>
                  <a:lnTo>
                    <a:pt x="1120" y="995"/>
                  </a:lnTo>
                  <a:lnTo>
                    <a:pt x="1126" y="1014"/>
                  </a:lnTo>
                  <a:lnTo>
                    <a:pt x="1133" y="1033"/>
                  </a:lnTo>
                  <a:lnTo>
                    <a:pt x="1139" y="1054"/>
                  </a:lnTo>
                  <a:lnTo>
                    <a:pt x="1145" y="1074"/>
                  </a:lnTo>
                  <a:lnTo>
                    <a:pt x="1151" y="1095"/>
                  </a:lnTo>
                  <a:lnTo>
                    <a:pt x="1158" y="1117"/>
                  </a:lnTo>
                  <a:lnTo>
                    <a:pt x="1164" y="1138"/>
                  </a:lnTo>
                  <a:lnTo>
                    <a:pt x="1170" y="1159"/>
                  </a:lnTo>
                  <a:lnTo>
                    <a:pt x="1175" y="1181"/>
                  </a:lnTo>
                  <a:lnTo>
                    <a:pt x="1182" y="1202"/>
                  </a:lnTo>
                  <a:lnTo>
                    <a:pt x="1188" y="1212"/>
                  </a:lnTo>
                  <a:lnTo>
                    <a:pt x="1195" y="1221"/>
                  </a:lnTo>
                  <a:lnTo>
                    <a:pt x="1201" y="1231"/>
                  </a:lnTo>
                  <a:lnTo>
                    <a:pt x="1207" y="1239"/>
                  </a:lnTo>
                  <a:lnTo>
                    <a:pt x="1214" y="1248"/>
                  </a:lnTo>
                  <a:lnTo>
                    <a:pt x="1220" y="1258"/>
                  </a:lnTo>
                  <a:lnTo>
                    <a:pt x="1226" y="1267"/>
                  </a:lnTo>
                  <a:lnTo>
                    <a:pt x="1232" y="1277"/>
                  </a:lnTo>
                  <a:lnTo>
                    <a:pt x="1231" y="1341"/>
                  </a:lnTo>
                  <a:lnTo>
                    <a:pt x="1229" y="1403"/>
                  </a:lnTo>
                  <a:lnTo>
                    <a:pt x="1228" y="1466"/>
                  </a:lnTo>
                  <a:lnTo>
                    <a:pt x="1226" y="1530"/>
                  </a:lnTo>
                  <a:lnTo>
                    <a:pt x="1231" y="1552"/>
                  </a:lnTo>
                  <a:lnTo>
                    <a:pt x="1238" y="1573"/>
                  </a:lnTo>
                  <a:lnTo>
                    <a:pt x="1243" y="1595"/>
                  </a:lnTo>
                  <a:lnTo>
                    <a:pt x="1249" y="1616"/>
                  </a:lnTo>
                  <a:lnTo>
                    <a:pt x="1254" y="1636"/>
                  </a:lnTo>
                  <a:lnTo>
                    <a:pt x="1259" y="1659"/>
                  </a:lnTo>
                  <a:lnTo>
                    <a:pt x="1266" y="1679"/>
                  </a:lnTo>
                  <a:lnTo>
                    <a:pt x="1271" y="1702"/>
                  </a:lnTo>
                  <a:lnTo>
                    <a:pt x="1254" y="1707"/>
                  </a:lnTo>
                  <a:lnTo>
                    <a:pt x="1238" y="1714"/>
                  </a:lnTo>
                  <a:lnTo>
                    <a:pt x="1221" y="1719"/>
                  </a:lnTo>
                  <a:lnTo>
                    <a:pt x="1204" y="1726"/>
                  </a:lnTo>
                  <a:lnTo>
                    <a:pt x="1188" y="1733"/>
                  </a:lnTo>
                  <a:lnTo>
                    <a:pt x="1171" y="1739"/>
                  </a:lnTo>
                  <a:lnTo>
                    <a:pt x="1154" y="1745"/>
                  </a:lnTo>
                  <a:lnTo>
                    <a:pt x="1138" y="1752"/>
                  </a:lnTo>
                  <a:lnTo>
                    <a:pt x="1136" y="1753"/>
                  </a:lnTo>
                  <a:lnTo>
                    <a:pt x="1134" y="1753"/>
                  </a:lnTo>
                  <a:lnTo>
                    <a:pt x="1132" y="1755"/>
                  </a:lnTo>
                  <a:lnTo>
                    <a:pt x="1130" y="1757"/>
                  </a:lnTo>
                  <a:lnTo>
                    <a:pt x="1118" y="1760"/>
                  </a:lnTo>
                  <a:lnTo>
                    <a:pt x="1106" y="1765"/>
                  </a:lnTo>
                  <a:lnTo>
                    <a:pt x="1094" y="1769"/>
                  </a:lnTo>
                  <a:lnTo>
                    <a:pt x="1082" y="1774"/>
                  </a:lnTo>
                  <a:lnTo>
                    <a:pt x="1070" y="1777"/>
                  </a:lnTo>
                  <a:lnTo>
                    <a:pt x="1058" y="1782"/>
                  </a:lnTo>
                  <a:lnTo>
                    <a:pt x="1046" y="1786"/>
                  </a:lnTo>
                  <a:lnTo>
                    <a:pt x="1034" y="1791"/>
                  </a:lnTo>
                  <a:lnTo>
                    <a:pt x="1015" y="1800"/>
                  </a:lnTo>
                  <a:lnTo>
                    <a:pt x="998" y="1810"/>
                  </a:lnTo>
                  <a:lnTo>
                    <a:pt x="979" y="1819"/>
                  </a:lnTo>
                  <a:lnTo>
                    <a:pt x="960" y="1827"/>
                  </a:lnTo>
                  <a:lnTo>
                    <a:pt x="943" y="1837"/>
                  </a:lnTo>
                  <a:lnTo>
                    <a:pt x="924" y="1846"/>
                  </a:lnTo>
                  <a:lnTo>
                    <a:pt x="906" y="1856"/>
                  </a:lnTo>
                  <a:lnTo>
                    <a:pt x="888" y="1865"/>
                  </a:lnTo>
                  <a:lnTo>
                    <a:pt x="876" y="1865"/>
                  </a:lnTo>
                  <a:lnTo>
                    <a:pt x="864" y="1863"/>
                  </a:lnTo>
                  <a:lnTo>
                    <a:pt x="851" y="1863"/>
                  </a:lnTo>
                  <a:lnTo>
                    <a:pt x="839" y="1861"/>
                  </a:lnTo>
                  <a:lnTo>
                    <a:pt x="826" y="1860"/>
                  </a:lnTo>
                  <a:lnTo>
                    <a:pt x="814" y="1860"/>
                  </a:lnTo>
                  <a:lnTo>
                    <a:pt x="802" y="1858"/>
                  </a:lnTo>
                  <a:lnTo>
                    <a:pt x="790" y="1858"/>
                  </a:lnTo>
                  <a:lnTo>
                    <a:pt x="780" y="1858"/>
                  </a:lnTo>
                  <a:lnTo>
                    <a:pt x="772" y="1858"/>
                  </a:lnTo>
                  <a:lnTo>
                    <a:pt x="763" y="1858"/>
                  </a:lnTo>
                  <a:lnTo>
                    <a:pt x="753" y="1858"/>
                  </a:lnTo>
                  <a:lnTo>
                    <a:pt x="744" y="1858"/>
                  </a:lnTo>
                  <a:lnTo>
                    <a:pt x="735" y="1858"/>
                  </a:lnTo>
                  <a:lnTo>
                    <a:pt x="726" y="1858"/>
                  </a:lnTo>
                  <a:lnTo>
                    <a:pt x="717" y="1858"/>
                  </a:lnTo>
                  <a:lnTo>
                    <a:pt x="699" y="1863"/>
                  </a:lnTo>
                  <a:lnTo>
                    <a:pt x="683" y="1870"/>
                  </a:lnTo>
                  <a:lnTo>
                    <a:pt x="665" y="1875"/>
                  </a:lnTo>
                  <a:lnTo>
                    <a:pt x="647" y="1882"/>
                  </a:lnTo>
                  <a:lnTo>
                    <a:pt x="630" y="1889"/>
                  </a:lnTo>
                  <a:lnTo>
                    <a:pt x="612" y="1896"/>
                  </a:lnTo>
                  <a:lnTo>
                    <a:pt x="595" y="1901"/>
                  </a:lnTo>
                  <a:lnTo>
                    <a:pt x="578" y="1908"/>
                  </a:lnTo>
                  <a:lnTo>
                    <a:pt x="557" y="1910"/>
                  </a:lnTo>
                  <a:lnTo>
                    <a:pt x="536" y="1911"/>
                  </a:lnTo>
                  <a:lnTo>
                    <a:pt x="516" y="1913"/>
                  </a:lnTo>
                  <a:lnTo>
                    <a:pt x="496" y="1915"/>
                  </a:lnTo>
                  <a:lnTo>
                    <a:pt x="476" y="1918"/>
                  </a:lnTo>
                  <a:lnTo>
                    <a:pt x="455" y="1920"/>
                  </a:lnTo>
                  <a:lnTo>
                    <a:pt x="435" y="1922"/>
                  </a:lnTo>
                  <a:lnTo>
                    <a:pt x="415" y="1923"/>
                  </a:lnTo>
                  <a:lnTo>
                    <a:pt x="404" y="1934"/>
                  </a:lnTo>
                  <a:lnTo>
                    <a:pt x="394" y="1946"/>
                  </a:lnTo>
                  <a:lnTo>
                    <a:pt x="383" y="1956"/>
                  </a:lnTo>
                  <a:lnTo>
                    <a:pt x="374" y="1968"/>
                  </a:lnTo>
                  <a:lnTo>
                    <a:pt x="364" y="1980"/>
                  </a:lnTo>
                  <a:lnTo>
                    <a:pt x="353" y="1992"/>
                  </a:lnTo>
                  <a:lnTo>
                    <a:pt x="344" y="2002"/>
                  </a:lnTo>
                  <a:lnTo>
                    <a:pt x="334" y="2014"/>
                  </a:lnTo>
                  <a:lnTo>
                    <a:pt x="341" y="2011"/>
                  </a:lnTo>
                  <a:lnTo>
                    <a:pt x="348" y="2008"/>
                  </a:lnTo>
                  <a:lnTo>
                    <a:pt x="356" y="2004"/>
                  </a:lnTo>
                  <a:lnTo>
                    <a:pt x="364" y="2001"/>
                  </a:lnTo>
                  <a:lnTo>
                    <a:pt x="370" y="1980"/>
                  </a:lnTo>
                  <a:lnTo>
                    <a:pt x="376" y="1961"/>
                  </a:lnTo>
                  <a:lnTo>
                    <a:pt x="382" y="1942"/>
                  </a:lnTo>
                  <a:lnTo>
                    <a:pt x="389" y="1922"/>
                  </a:lnTo>
                  <a:lnTo>
                    <a:pt x="395" y="1903"/>
                  </a:lnTo>
                  <a:lnTo>
                    <a:pt x="401" y="1884"/>
                  </a:lnTo>
                  <a:lnTo>
                    <a:pt x="408" y="1865"/>
                  </a:lnTo>
                  <a:lnTo>
                    <a:pt x="415" y="1844"/>
                  </a:lnTo>
                  <a:lnTo>
                    <a:pt x="409" y="1800"/>
                  </a:lnTo>
                  <a:lnTo>
                    <a:pt x="404" y="1755"/>
                  </a:lnTo>
                  <a:lnTo>
                    <a:pt x="398" y="1710"/>
                  </a:lnTo>
                  <a:lnTo>
                    <a:pt x="393" y="1666"/>
                  </a:lnTo>
                  <a:lnTo>
                    <a:pt x="389" y="1617"/>
                  </a:lnTo>
                  <a:lnTo>
                    <a:pt x="383" y="1571"/>
                  </a:lnTo>
                  <a:lnTo>
                    <a:pt x="379" y="1525"/>
                  </a:lnTo>
                  <a:lnTo>
                    <a:pt x="375" y="1478"/>
                  </a:lnTo>
                  <a:lnTo>
                    <a:pt x="368" y="1463"/>
                  </a:lnTo>
                  <a:lnTo>
                    <a:pt x="361" y="1449"/>
                  </a:lnTo>
                  <a:lnTo>
                    <a:pt x="353" y="1434"/>
                  </a:lnTo>
                  <a:lnTo>
                    <a:pt x="347" y="1420"/>
                  </a:lnTo>
                  <a:lnTo>
                    <a:pt x="340" y="1406"/>
                  </a:lnTo>
                  <a:lnTo>
                    <a:pt x="333" y="1391"/>
                  </a:lnTo>
                  <a:lnTo>
                    <a:pt x="325" y="1377"/>
                  </a:lnTo>
                  <a:lnTo>
                    <a:pt x="318" y="1361"/>
                  </a:lnTo>
                  <a:lnTo>
                    <a:pt x="313" y="1337"/>
                  </a:lnTo>
                  <a:lnTo>
                    <a:pt x="308" y="1312"/>
                  </a:lnTo>
                  <a:lnTo>
                    <a:pt x="301" y="1288"/>
                  </a:lnTo>
                  <a:lnTo>
                    <a:pt x="296" y="1263"/>
                  </a:lnTo>
                  <a:lnTo>
                    <a:pt x="284" y="1245"/>
                  </a:lnTo>
                  <a:lnTo>
                    <a:pt x="270" y="1224"/>
                  </a:lnTo>
                  <a:lnTo>
                    <a:pt x="258" y="1205"/>
                  </a:lnTo>
                  <a:lnTo>
                    <a:pt x="244" y="1184"/>
                  </a:lnTo>
                  <a:lnTo>
                    <a:pt x="231" y="1166"/>
                  </a:lnTo>
                  <a:lnTo>
                    <a:pt x="218" y="1147"/>
                  </a:lnTo>
                  <a:lnTo>
                    <a:pt x="205" y="1126"/>
                  </a:lnTo>
                  <a:lnTo>
                    <a:pt x="192" y="1107"/>
                  </a:lnTo>
                  <a:lnTo>
                    <a:pt x="174" y="1081"/>
                  </a:lnTo>
                  <a:lnTo>
                    <a:pt x="154" y="1054"/>
                  </a:lnTo>
                  <a:lnTo>
                    <a:pt x="135" y="1028"/>
                  </a:lnTo>
                  <a:lnTo>
                    <a:pt x="116" y="1001"/>
                  </a:lnTo>
                  <a:lnTo>
                    <a:pt x="97" y="973"/>
                  </a:lnTo>
                  <a:lnTo>
                    <a:pt x="78" y="947"/>
                  </a:lnTo>
                  <a:lnTo>
                    <a:pt x="58" y="920"/>
                  </a:lnTo>
                  <a:lnTo>
                    <a:pt x="40" y="894"/>
                  </a:lnTo>
                  <a:lnTo>
                    <a:pt x="35" y="829"/>
                  </a:lnTo>
                  <a:lnTo>
                    <a:pt x="30" y="763"/>
                  </a:lnTo>
                  <a:lnTo>
                    <a:pt x="26" y="700"/>
                  </a:lnTo>
                  <a:lnTo>
                    <a:pt x="21" y="635"/>
                  </a:lnTo>
                  <a:close/>
                </a:path>
              </a:pathLst>
            </a:custGeom>
            <a:solidFill>
              <a:srgbClr val="660014"/>
            </a:solidFill>
            <a:ln w="9525">
              <a:solidFill>
                <a:schemeClr val="accent4"/>
              </a:solidFill>
              <a:round/>
              <a:headEnd/>
              <a:tailEnd/>
            </a:ln>
          </p:spPr>
          <p:txBody>
            <a:bodyPr/>
            <a:lstStyle/>
            <a:p>
              <a:pPr>
                <a:defRPr/>
              </a:pPr>
              <a:endParaRPr lang="en-US" dirty="0"/>
            </a:p>
          </p:txBody>
        </p:sp>
        <p:sp>
          <p:nvSpPr>
            <p:cNvPr id="17" name="Freeform 17"/>
            <p:cNvSpPr>
              <a:spLocks/>
            </p:cNvSpPr>
            <p:nvPr/>
          </p:nvSpPr>
          <p:spPr bwMode="auto">
            <a:xfrm>
              <a:off x="3955" y="2547"/>
              <a:ext cx="1210" cy="953"/>
            </a:xfrm>
            <a:custGeom>
              <a:avLst/>
              <a:gdLst/>
              <a:ahLst/>
              <a:cxnLst>
                <a:cxn ang="0">
                  <a:pos x="17" y="622"/>
                </a:cxn>
                <a:cxn ang="0">
                  <a:pos x="4" y="542"/>
                </a:cxn>
                <a:cxn ang="0">
                  <a:pos x="24" y="490"/>
                </a:cxn>
                <a:cxn ang="0">
                  <a:pos x="76" y="401"/>
                </a:cxn>
                <a:cxn ang="0">
                  <a:pos x="148" y="282"/>
                </a:cxn>
                <a:cxn ang="0">
                  <a:pos x="228" y="368"/>
                </a:cxn>
                <a:cxn ang="0">
                  <a:pos x="299" y="365"/>
                </a:cxn>
                <a:cxn ang="0">
                  <a:pos x="355" y="224"/>
                </a:cxn>
                <a:cxn ang="0">
                  <a:pos x="447" y="244"/>
                </a:cxn>
                <a:cxn ang="0">
                  <a:pos x="546" y="275"/>
                </a:cxn>
                <a:cxn ang="0">
                  <a:pos x="647" y="184"/>
                </a:cxn>
                <a:cxn ang="0">
                  <a:pos x="747" y="93"/>
                </a:cxn>
                <a:cxn ang="0">
                  <a:pos x="848" y="0"/>
                </a:cxn>
                <a:cxn ang="0">
                  <a:pos x="907" y="4"/>
                </a:cxn>
                <a:cxn ang="0">
                  <a:pos x="930" y="61"/>
                </a:cxn>
                <a:cxn ang="0">
                  <a:pos x="894" y="200"/>
                </a:cxn>
                <a:cxn ang="0">
                  <a:pos x="946" y="250"/>
                </a:cxn>
                <a:cxn ang="0">
                  <a:pos x="1001" y="322"/>
                </a:cxn>
                <a:cxn ang="0">
                  <a:pos x="1005" y="495"/>
                </a:cxn>
                <a:cxn ang="0">
                  <a:pos x="1028" y="559"/>
                </a:cxn>
                <a:cxn ang="0">
                  <a:pos x="1006" y="858"/>
                </a:cxn>
                <a:cxn ang="0">
                  <a:pos x="1040" y="935"/>
                </a:cxn>
                <a:cxn ang="0">
                  <a:pos x="1074" y="1019"/>
                </a:cxn>
                <a:cxn ang="0">
                  <a:pos x="1106" y="1111"/>
                </a:cxn>
                <a:cxn ang="0">
                  <a:pos x="1142" y="1153"/>
                </a:cxn>
                <a:cxn ang="0">
                  <a:pos x="1168" y="1238"/>
                </a:cxn>
                <a:cxn ang="0">
                  <a:pos x="1174" y="1454"/>
                </a:cxn>
                <a:cxn ang="0">
                  <a:pos x="1204" y="1547"/>
                </a:cxn>
                <a:cxn ang="0">
                  <a:pos x="1150" y="1593"/>
                </a:cxn>
                <a:cxn ang="0">
                  <a:pos x="1090" y="1621"/>
                </a:cxn>
                <a:cxn ang="0">
                  <a:pos x="1069" y="1635"/>
                </a:cxn>
                <a:cxn ang="0">
                  <a:pos x="1011" y="1660"/>
                </a:cxn>
                <a:cxn ang="0">
                  <a:pos x="931" y="1705"/>
                </a:cxn>
                <a:cxn ang="0">
                  <a:pos x="854" y="1745"/>
                </a:cxn>
                <a:cxn ang="0">
                  <a:pos x="800" y="1739"/>
                </a:cxn>
                <a:cxn ang="0">
                  <a:pos x="759" y="1738"/>
                </a:cxn>
                <a:cxn ang="0">
                  <a:pos x="724" y="1738"/>
                </a:cxn>
                <a:cxn ang="0">
                  <a:pos x="643" y="1770"/>
                </a:cxn>
                <a:cxn ang="0">
                  <a:pos x="557" y="1794"/>
                </a:cxn>
                <a:cxn ang="0">
                  <a:pos x="460" y="1807"/>
                </a:cxn>
                <a:cxn ang="0">
                  <a:pos x="403" y="1858"/>
                </a:cxn>
                <a:cxn ang="0">
                  <a:pos x="370" y="1906"/>
                </a:cxn>
                <a:cxn ang="0">
                  <a:pos x="398" y="1898"/>
                </a:cxn>
                <a:cxn ang="0">
                  <a:pos x="430" y="1843"/>
                </a:cxn>
                <a:cxn ang="0">
                  <a:pos x="464" y="1758"/>
                </a:cxn>
                <a:cxn ang="0">
                  <a:pos x="436" y="1557"/>
                </a:cxn>
                <a:cxn ang="0">
                  <a:pos x="406" y="1410"/>
                </a:cxn>
                <a:cxn ang="0">
                  <a:pos x="368" y="1353"/>
                </a:cxn>
                <a:cxn ang="0">
                  <a:pos x="335" y="1269"/>
                </a:cxn>
                <a:cxn ang="0">
                  <a:pos x="265" y="1186"/>
                </a:cxn>
                <a:cxn ang="0">
                  <a:pos x="201" y="1111"/>
                </a:cxn>
                <a:cxn ang="0">
                  <a:pos x="149" y="1049"/>
                </a:cxn>
                <a:cxn ang="0">
                  <a:pos x="96" y="987"/>
                </a:cxn>
                <a:cxn ang="0">
                  <a:pos x="51" y="877"/>
                </a:cxn>
              </a:cxnLst>
              <a:rect l="0" t="0" r="r" b="b"/>
              <a:pathLst>
                <a:path w="1210" h="1908">
                  <a:moveTo>
                    <a:pt x="35" y="693"/>
                  </a:moveTo>
                  <a:lnTo>
                    <a:pt x="31" y="676"/>
                  </a:lnTo>
                  <a:lnTo>
                    <a:pt x="27" y="657"/>
                  </a:lnTo>
                  <a:lnTo>
                    <a:pt x="23" y="640"/>
                  </a:lnTo>
                  <a:lnTo>
                    <a:pt x="17" y="622"/>
                  </a:lnTo>
                  <a:lnTo>
                    <a:pt x="13" y="604"/>
                  </a:lnTo>
                  <a:lnTo>
                    <a:pt x="9" y="586"/>
                  </a:lnTo>
                  <a:lnTo>
                    <a:pt x="4" y="569"/>
                  </a:lnTo>
                  <a:lnTo>
                    <a:pt x="0" y="552"/>
                  </a:lnTo>
                  <a:lnTo>
                    <a:pt x="4" y="542"/>
                  </a:lnTo>
                  <a:lnTo>
                    <a:pt x="8" y="531"/>
                  </a:lnTo>
                  <a:lnTo>
                    <a:pt x="12" y="521"/>
                  </a:lnTo>
                  <a:lnTo>
                    <a:pt x="16" y="511"/>
                  </a:lnTo>
                  <a:lnTo>
                    <a:pt x="21" y="500"/>
                  </a:lnTo>
                  <a:lnTo>
                    <a:pt x="24" y="490"/>
                  </a:lnTo>
                  <a:lnTo>
                    <a:pt x="28" y="482"/>
                  </a:lnTo>
                  <a:lnTo>
                    <a:pt x="32" y="471"/>
                  </a:lnTo>
                  <a:lnTo>
                    <a:pt x="46" y="447"/>
                  </a:lnTo>
                  <a:lnTo>
                    <a:pt x="61" y="423"/>
                  </a:lnTo>
                  <a:lnTo>
                    <a:pt x="76" y="401"/>
                  </a:lnTo>
                  <a:lnTo>
                    <a:pt x="90" y="377"/>
                  </a:lnTo>
                  <a:lnTo>
                    <a:pt x="105" y="353"/>
                  </a:lnTo>
                  <a:lnTo>
                    <a:pt x="119" y="330"/>
                  </a:lnTo>
                  <a:lnTo>
                    <a:pt x="134" y="306"/>
                  </a:lnTo>
                  <a:lnTo>
                    <a:pt x="148" y="282"/>
                  </a:lnTo>
                  <a:lnTo>
                    <a:pt x="164" y="299"/>
                  </a:lnTo>
                  <a:lnTo>
                    <a:pt x="181" y="317"/>
                  </a:lnTo>
                  <a:lnTo>
                    <a:pt x="196" y="334"/>
                  </a:lnTo>
                  <a:lnTo>
                    <a:pt x="213" y="351"/>
                  </a:lnTo>
                  <a:lnTo>
                    <a:pt x="228" y="368"/>
                  </a:lnTo>
                  <a:lnTo>
                    <a:pt x="244" y="385"/>
                  </a:lnTo>
                  <a:lnTo>
                    <a:pt x="261" y="403"/>
                  </a:lnTo>
                  <a:lnTo>
                    <a:pt x="276" y="420"/>
                  </a:lnTo>
                  <a:lnTo>
                    <a:pt x="288" y="392"/>
                  </a:lnTo>
                  <a:lnTo>
                    <a:pt x="299" y="365"/>
                  </a:lnTo>
                  <a:lnTo>
                    <a:pt x="310" y="335"/>
                  </a:lnTo>
                  <a:lnTo>
                    <a:pt x="322" y="308"/>
                  </a:lnTo>
                  <a:lnTo>
                    <a:pt x="332" y="281"/>
                  </a:lnTo>
                  <a:lnTo>
                    <a:pt x="344" y="251"/>
                  </a:lnTo>
                  <a:lnTo>
                    <a:pt x="355" y="224"/>
                  </a:lnTo>
                  <a:lnTo>
                    <a:pt x="367" y="196"/>
                  </a:lnTo>
                  <a:lnTo>
                    <a:pt x="386" y="208"/>
                  </a:lnTo>
                  <a:lnTo>
                    <a:pt x="406" y="220"/>
                  </a:lnTo>
                  <a:lnTo>
                    <a:pt x="426" y="232"/>
                  </a:lnTo>
                  <a:lnTo>
                    <a:pt x="447" y="244"/>
                  </a:lnTo>
                  <a:lnTo>
                    <a:pt x="466" y="256"/>
                  </a:lnTo>
                  <a:lnTo>
                    <a:pt x="486" y="268"/>
                  </a:lnTo>
                  <a:lnTo>
                    <a:pt x="507" y="282"/>
                  </a:lnTo>
                  <a:lnTo>
                    <a:pt x="527" y="294"/>
                  </a:lnTo>
                  <a:lnTo>
                    <a:pt x="546" y="275"/>
                  </a:lnTo>
                  <a:lnTo>
                    <a:pt x="566" y="256"/>
                  </a:lnTo>
                  <a:lnTo>
                    <a:pt x="587" y="239"/>
                  </a:lnTo>
                  <a:lnTo>
                    <a:pt x="607" y="220"/>
                  </a:lnTo>
                  <a:lnTo>
                    <a:pt x="626" y="203"/>
                  </a:lnTo>
                  <a:lnTo>
                    <a:pt x="647" y="184"/>
                  </a:lnTo>
                  <a:lnTo>
                    <a:pt x="667" y="167"/>
                  </a:lnTo>
                  <a:lnTo>
                    <a:pt x="687" y="148"/>
                  </a:lnTo>
                  <a:lnTo>
                    <a:pt x="706" y="129"/>
                  </a:lnTo>
                  <a:lnTo>
                    <a:pt x="727" y="110"/>
                  </a:lnTo>
                  <a:lnTo>
                    <a:pt x="747" y="93"/>
                  </a:lnTo>
                  <a:lnTo>
                    <a:pt x="768" y="74"/>
                  </a:lnTo>
                  <a:lnTo>
                    <a:pt x="787" y="55"/>
                  </a:lnTo>
                  <a:lnTo>
                    <a:pt x="807" y="38"/>
                  </a:lnTo>
                  <a:lnTo>
                    <a:pt x="828" y="19"/>
                  </a:lnTo>
                  <a:lnTo>
                    <a:pt x="848" y="0"/>
                  </a:lnTo>
                  <a:lnTo>
                    <a:pt x="859" y="0"/>
                  </a:lnTo>
                  <a:lnTo>
                    <a:pt x="872" y="2"/>
                  </a:lnTo>
                  <a:lnTo>
                    <a:pt x="883" y="2"/>
                  </a:lnTo>
                  <a:lnTo>
                    <a:pt x="895" y="2"/>
                  </a:lnTo>
                  <a:lnTo>
                    <a:pt x="907" y="4"/>
                  </a:lnTo>
                  <a:lnTo>
                    <a:pt x="919" y="4"/>
                  </a:lnTo>
                  <a:lnTo>
                    <a:pt x="932" y="6"/>
                  </a:lnTo>
                  <a:lnTo>
                    <a:pt x="944" y="6"/>
                  </a:lnTo>
                  <a:lnTo>
                    <a:pt x="937" y="33"/>
                  </a:lnTo>
                  <a:lnTo>
                    <a:pt x="930" y="61"/>
                  </a:lnTo>
                  <a:lnTo>
                    <a:pt x="924" y="88"/>
                  </a:lnTo>
                  <a:lnTo>
                    <a:pt x="916" y="116"/>
                  </a:lnTo>
                  <a:lnTo>
                    <a:pt x="909" y="143"/>
                  </a:lnTo>
                  <a:lnTo>
                    <a:pt x="902" y="171"/>
                  </a:lnTo>
                  <a:lnTo>
                    <a:pt x="894" y="200"/>
                  </a:lnTo>
                  <a:lnTo>
                    <a:pt x="887" y="227"/>
                  </a:lnTo>
                  <a:lnTo>
                    <a:pt x="902" y="232"/>
                  </a:lnTo>
                  <a:lnTo>
                    <a:pt x="916" y="238"/>
                  </a:lnTo>
                  <a:lnTo>
                    <a:pt x="932" y="243"/>
                  </a:lnTo>
                  <a:lnTo>
                    <a:pt x="946" y="250"/>
                  </a:lnTo>
                  <a:lnTo>
                    <a:pt x="961" y="255"/>
                  </a:lnTo>
                  <a:lnTo>
                    <a:pt x="975" y="260"/>
                  </a:lnTo>
                  <a:lnTo>
                    <a:pt x="989" y="267"/>
                  </a:lnTo>
                  <a:lnTo>
                    <a:pt x="1004" y="272"/>
                  </a:lnTo>
                  <a:lnTo>
                    <a:pt x="1001" y="322"/>
                  </a:lnTo>
                  <a:lnTo>
                    <a:pt x="999" y="372"/>
                  </a:lnTo>
                  <a:lnTo>
                    <a:pt x="997" y="421"/>
                  </a:lnTo>
                  <a:lnTo>
                    <a:pt x="995" y="471"/>
                  </a:lnTo>
                  <a:lnTo>
                    <a:pt x="1000" y="483"/>
                  </a:lnTo>
                  <a:lnTo>
                    <a:pt x="1005" y="495"/>
                  </a:lnTo>
                  <a:lnTo>
                    <a:pt x="1010" y="507"/>
                  </a:lnTo>
                  <a:lnTo>
                    <a:pt x="1014" y="521"/>
                  </a:lnTo>
                  <a:lnTo>
                    <a:pt x="1019" y="533"/>
                  </a:lnTo>
                  <a:lnTo>
                    <a:pt x="1023" y="545"/>
                  </a:lnTo>
                  <a:lnTo>
                    <a:pt x="1028" y="559"/>
                  </a:lnTo>
                  <a:lnTo>
                    <a:pt x="1033" y="571"/>
                  </a:lnTo>
                  <a:lnTo>
                    <a:pt x="1026" y="641"/>
                  </a:lnTo>
                  <a:lnTo>
                    <a:pt x="1019" y="714"/>
                  </a:lnTo>
                  <a:lnTo>
                    <a:pt x="1013" y="786"/>
                  </a:lnTo>
                  <a:lnTo>
                    <a:pt x="1006" y="858"/>
                  </a:lnTo>
                  <a:lnTo>
                    <a:pt x="1013" y="873"/>
                  </a:lnTo>
                  <a:lnTo>
                    <a:pt x="1019" y="889"/>
                  </a:lnTo>
                  <a:lnTo>
                    <a:pt x="1026" y="904"/>
                  </a:lnTo>
                  <a:lnTo>
                    <a:pt x="1034" y="920"/>
                  </a:lnTo>
                  <a:lnTo>
                    <a:pt x="1040" y="935"/>
                  </a:lnTo>
                  <a:lnTo>
                    <a:pt x="1047" y="951"/>
                  </a:lnTo>
                  <a:lnTo>
                    <a:pt x="1053" y="966"/>
                  </a:lnTo>
                  <a:lnTo>
                    <a:pt x="1061" y="982"/>
                  </a:lnTo>
                  <a:lnTo>
                    <a:pt x="1067" y="1001"/>
                  </a:lnTo>
                  <a:lnTo>
                    <a:pt x="1074" y="1019"/>
                  </a:lnTo>
                  <a:lnTo>
                    <a:pt x="1080" y="1038"/>
                  </a:lnTo>
                  <a:lnTo>
                    <a:pt x="1087" y="1056"/>
                  </a:lnTo>
                  <a:lnTo>
                    <a:pt x="1093" y="1074"/>
                  </a:lnTo>
                  <a:lnTo>
                    <a:pt x="1099" y="1093"/>
                  </a:lnTo>
                  <a:lnTo>
                    <a:pt x="1106" y="1111"/>
                  </a:lnTo>
                  <a:lnTo>
                    <a:pt x="1113" y="1129"/>
                  </a:lnTo>
                  <a:lnTo>
                    <a:pt x="1120" y="1135"/>
                  </a:lnTo>
                  <a:lnTo>
                    <a:pt x="1127" y="1141"/>
                  </a:lnTo>
                  <a:lnTo>
                    <a:pt x="1134" y="1147"/>
                  </a:lnTo>
                  <a:lnTo>
                    <a:pt x="1142" y="1153"/>
                  </a:lnTo>
                  <a:lnTo>
                    <a:pt x="1148" y="1160"/>
                  </a:lnTo>
                  <a:lnTo>
                    <a:pt x="1155" y="1166"/>
                  </a:lnTo>
                  <a:lnTo>
                    <a:pt x="1163" y="1172"/>
                  </a:lnTo>
                  <a:lnTo>
                    <a:pt x="1170" y="1178"/>
                  </a:lnTo>
                  <a:lnTo>
                    <a:pt x="1168" y="1238"/>
                  </a:lnTo>
                  <a:lnTo>
                    <a:pt x="1166" y="1296"/>
                  </a:lnTo>
                  <a:lnTo>
                    <a:pt x="1164" y="1356"/>
                  </a:lnTo>
                  <a:lnTo>
                    <a:pt x="1161" y="1416"/>
                  </a:lnTo>
                  <a:lnTo>
                    <a:pt x="1168" y="1435"/>
                  </a:lnTo>
                  <a:lnTo>
                    <a:pt x="1174" y="1454"/>
                  </a:lnTo>
                  <a:lnTo>
                    <a:pt x="1180" y="1473"/>
                  </a:lnTo>
                  <a:lnTo>
                    <a:pt x="1186" y="1490"/>
                  </a:lnTo>
                  <a:lnTo>
                    <a:pt x="1192" y="1509"/>
                  </a:lnTo>
                  <a:lnTo>
                    <a:pt x="1198" y="1528"/>
                  </a:lnTo>
                  <a:lnTo>
                    <a:pt x="1204" y="1547"/>
                  </a:lnTo>
                  <a:lnTo>
                    <a:pt x="1210" y="1566"/>
                  </a:lnTo>
                  <a:lnTo>
                    <a:pt x="1196" y="1573"/>
                  </a:lnTo>
                  <a:lnTo>
                    <a:pt x="1180" y="1580"/>
                  </a:lnTo>
                  <a:lnTo>
                    <a:pt x="1166" y="1587"/>
                  </a:lnTo>
                  <a:lnTo>
                    <a:pt x="1150" y="1593"/>
                  </a:lnTo>
                  <a:lnTo>
                    <a:pt x="1134" y="1600"/>
                  </a:lnTo>
                  <a:lnTo>
                    <a:pt x="1119" y="1605"/>
                  </a:lnTo>
                  <a:lnTo>
                    <a:pt x="1104" y="1612"/>
                  </a:lnTo>
                  <a:lnTo>
                    <a:pt x="1089" y="1619"/>
                  </a:lnTo>
                  <a:lnTo>
                    <a:pt x="1090" y="1621"/>
                  </a:lnTo>
                  <a:lnTo>
                    <a:pt x="1091" y="1621"/>
                  </a:lnTo>
                  <a:lnTo>
                    <a:pt x="1091" y="1623"/>
                  </a:lnTo>
                  <a:lnTo>
                    <a:pt x="1092" y="1624"/>
                  </a:lnTo>
                  <a:lnTo>
                    <a:pt x="1080" y="1630"/>
                  </a:lnTo>
                  <a:lnTo>
                    <a:pt x="1069" y="1635"/>
                  </a:lnTo>
                  <a:lnTo>
                    <a:pt x="1058" y="1640"/>
                  </a:lnTo>
                  <a:lnTo>
                    <a:pt x="1046" y="1645"/>
                  </a:lnTo>
                  <a:lnTo>
                    <a:pt x="1035" y="1650"/>
                  </a:lnTo>
                  <a:lnTo>
                    <a:pt x="1022" y="1655"/>
                  </a:lnTo>
                  <a:lnTo>
                    <a:pt x="1011" y="1660"/>
                  </a:lnTo>
                  <a:lnTo>
                    <a:pt x="999" y="1666"/>
                  </a:lnTo>
                  <a:lnTo>
                    <a:pt x="982" y="1676"/>
                  </a:lnTo>
                  <a:lnTo>
                    <a:pt x="965" y="1684"/>
                  </a:lnTo>
                  <a:lnTo>
                    <a:pt x="947" y="1695"/>
                  </a:lnTo>
                  <a:lnTo>
                    <a:pt x="931" y="1705"/>
                  </a:lnTo>
                  <a:lnTo>
                    <a:pt x="914" y="1715"/>
                  </a:lnTo>
                  <a:lnTo>
                    <a:pt x="896" y="1726"/>
                  </a:lnTo>
                  <a:lnTo>
                    <a:pt x="881" y="1736"/>
                  </a:lnTo>
                  <a:lnTo>
                    <a:pt x="864" y="1746"/>
                  </a:lnTo>
                  <a:lnTo>
                    <a:pt x="854" y="1745"/>
                  </a:lnTo>
                  <a:lnTo>
                    <a:pt x="842" y="1745"/>
                  </a:lnTo>
                  <a:lnTo>
                    <a:pt x="832" y="1743"/>
                  </a:lnTo>
                  <a:lnTo>
                    <a:pt x="822" y="1741"/>
                  </a:lnTo>
                  <a:lnTo>
                    <a:pt x="810" y="1741"/>
                  </a:lnTo>
                  <a:lnTo>
                    <a:pt x="800" y="1739"/>
                  </a:lnTo>
                  <a:lnTo>
                    <a:pt x="789" y="1739"/>
                  </a:lnTo>
                  <a:lnTo>
                    <a:pt x="779" y="1738"/>
                  </a:lnTo>
                  <a:lnTo>
                    <a:pt x="773" y="1738"/>
                  </a:lnTo>
                  <a:lnTo>
                    <a:pt x="766" y="1738"/>
                  </a:lnTo>
                  <a:lnTo>
                    <a:pt x="759" y="1738"/>
                  </a:lnTo>
                  <a:lnTo>
                    <a:pt x="752" y="1738"/>
                  </a:lnTo>
                  <a:lnTo>
                    <a:pt x="745" y="1738"/>
                  </a:lnTo>
                  <a:lnTo>
                    <a:pt x="738" y="1738"/>
                  </a:lnTo>
                  <a:lnTo>
                    <a:pt x="731" y="1738"/>
                  </a:lnTo>
                  <a:lnTo>
                    <a:pt x="724" y="1738"/>
                  </a:lnTo>
                  <a:lnTo>
                    <a:pt x="707" y="1745"/>
                  </a:lnTo>
                  <a:lnTo>
                    <a:pt x="692" y="1750"/>
                  </a:lnTo>
                  <a:lnTo>
                    <a:pt x="675" y="1757"/>
                  </a:lnTo>
                  <a:lnTo>
                    <a:pt x="660" y="1764"/>
                  </a:lnTo>
                  <a:lnTo>
                    <a:pt x="643" y="1770"/>
                  </a:lnTo>
                  <a:lnTo>
                    <a:pt x="627" y="1776"/>
                  </a:lnTo>
                  <a:lnTo>
                    <a:pt x="611" y="1782"/>
                  </a:lnTo>
                  <a:lnTo>
                    <a:pt x="595" y="1789"/>
                  </a:lnTo>
                  <a:lnTo>
                    <a:pt x="576" y="1791"/>
                  </a:lnTo>
                  <a:lnTo>
                    <a:pt x="557" y="1794"/>
                  </a:lnTo>
                  <a:lnTo>
                    <a:pt x="538" y="1796"/>
                  </a:lnTo>
                  <a:lnTo>
                    <a:pt x="518" y="1798"/>
                  </a:lnTo>
                  <a:lnTo>
                    <a:pt x="499" y="1801"/>
                  </a:lnTo>
                  <a:lnTo>
                    <a:pt x="480" y="1803"/>
                  </a:lnTo>
                  <a:lnTo>
                    <a:pt x="460" y="1807"/>
                  </a:lnTo>
                  <a:lnTo>
                    <a:pt x="441" y="1808"/>
                  </a:lnTo>
                  <a:lnTo>
                    <a:pt x="432" y="1820"/>
                  </a:lnTo>
                  <a:lnTo>
                    <a:pt x="422" y="1832"/>
                  </a:lnTo>
                  <a:lnTo>
                    <a:pt x="412" y="1846"/>
                  </a:lnTo>
                  <a:lnTo>
                    <a:pt x="403" y="1858"/>
                  </a:lnTo>
                  <a:lnTo>
                    <a:pt x="393" y="1870"/>
                  </a:lnTo>
                  <a:lnTo>
                    <a:pt x="383" y="1884"/>
                  </a:lnTo>
                  <a:lnTo>
                    <a:pt x="373" y="1896"/>
                  </a:lnTo>
                  <a:lnTo>
                    <a:pt x="363" y="1908"/>
                  </a:lnTo>
                  <a:lnTo>
                    <a:pt x="370" y="1906"/>
                  </a:lnTo>
                  <a:lnTo>
                    <a:pt x="375" y="1904"/>
                  </a:lnTo>
                  <a:lnTo>
                    <a:pt x="381" y="1903"/>
                  </a:lnTo>
                  <a:lnTo>
                    <a:pt x="386" y="1901"/>
                  </a:lnTo>
                  <a:lnTo>
                    <a:pt x="391" y="1899"/>
                  </a:lnTo>
                  <a:lnTo>
                    <a:pt x="398" y="1898"/>
                  </a:lnTo>
                  <a:lnTo>
                    <a:pt x="403" y="1896"/>
                  </a:lnTo>
                  <a:lnTo>
                    <a:pt x="409" y="1894"/>
                  </a:lnTo>
                  <a:lnTo>
                    <a:pt x="416" y="1877"/>
                  </a:lnTo>
                  <a:lnTo>
                    <a:pt x="423" y="1860"/>
                  </a:lnTo>
                  <a:lnTo>
                    <a:pt x="430" y="1843"/>
                  </a:lnTo>
                  <a:lnTo>
                    <a:pt x="437" y="1825"/>
                  </a:lnTo>
                  <a:lnTo>
                    <a:pt x="444" y="1810"/>
                  </a:lnTo>
                  <a:lnTo>
                    <a:pt x="451" y="1793"/>
                  </a:lnTo>
                  <a:lnTo>
                    <a:pt x="458" y="1776"/>
                  </a:lnTo>
                  <a:lnTo>
                    <a:pt x="464" y="1758"/>
                  </a:lnTo>
                  <a:lnTo>
                    <a:pt x="459" y="1719"/>
                  </a:lnTo>
                  <a:lnTo>
                    <a:pt x="453" y="1678"/>
                  </a:lnTo>
                  <a:lnTo>
                    <a:pt x="447" y="1638"/>
                  </a:lnTo>
                  <a:lnTo>
                    <a:pt x="441" y="1599"/>
                  </a:lnTo>
                  <a:lnTo>
                    <a:pt x="436" y="1557"/>
                  </a:lnTo>
                  <a:lnTo>
                    <a:pt x="431" y="1514"/>
                  </a:lnTo>
                  <a:lnTo>
                    <a:pt x="427" y="1473"/>
                  </a:lnTo>
                  <a:lnTo>
                    <a:pt x="422" y="1430"/>
                  </a:lnTo>
                  <a:lnTo>
                    <a:pt x="414" y="1420"/>
                  </a:lnTo>
                  <a:lnTo>
                    <a:pt x="406" y="1410"/>
                  </a:lnTo>
                  <a:lnTo>
                    <a:pt x="399" y="1398"/>
                  </a:lnTo>
                  <a:lnTo>
                    <a:pt x="390" y="1387"/>
                  </a:lnTo>
                  <a:lnTo>
                    <a:pt x="383" y="1375"/>
                  </a:lnTo>
                  <a:lnTo>
                    <a:pt x="375" y="1363"/>
                  </a:lnTo>
                  <a:lnTo>
                    <a:pt x="368" y="1353"/>
                  </a:lnTo>
                  <a:lnTo>
                    <a:pt x="360" y="1341"/>
                  </a:lnTo>
                  <a:lnTo>
                    <a:pt x="354" y="1322"/>
                  </a:lnTo>
                  <a:lnTo>
                    <a:pt x="348" y="1305"/>
                  </a:lnTo>
                  <a:lnTo>
                    <a:pt x="342" y="1286"/>
                  </a:lnTo>
                  <a:lnTo>
                    <a:pt x="335" y="1269"/>
                  </a:lnTo>
                  <a:lnTo>
                    <a:pt x="321" y="1253"/>
                  </a:lnTo>
                  <a:lnTo>
                    <a:pt x="307" y="1236"/>
                  </a:lnTo>
                  <a:lnTo>
                    <a:pt x="293" y="1219"/>
                  </a:lnTo>
                  <a:lnTo>
                    <a:pt x="279" y="1203"/>
                  </a:lnTo>
                  <a:lnTo>
                    <a:pt x="265" y="1186"/>
                  </a:lnTo>
                  <a:lnTo>
                    <a:pt x="250" y="1169"/>
                  </a:lnTo>
                  <a:lnTo>
                    <a:pt x="237" y="1152"/>
                  </a:lnTo>
                  <a:lnTo>
                    <a:pt x="222" y="1135"/>
                  </a:lnTo>
                  <a:lnTo>
                    <a:pt x="212" y="1123"/>
                  </a:lnTo>
                  <a:lnTo>
                    <a:pt x="201" y="1111"/>
                  </a:lnTo>
                  <a:lnTo>
                    <a:pt x="191" y="1098"/>
                  </a:lnTo>
                  <a:lnTo>
                    <a:pt x="181" y="1085"/>
                  </a:lnTo>
                  <a:lnTo>
                    <a:pt x="170" y="1073"/>
                  </a:lnTo>
                  <a:lnTo>
                    <a:pt x="160" y="1061"/>
                  </a:lnTo>
                  <a:lnTo>
                    <a:pt x="149" y="1049"/>
                  </a:lnTo>
                  <a:lnTo>
                    <a:pt x="139" y="1037"/>
                  </a:lnTo>
                  <a:lnTo>
                    <a:pt x="128" y="1025"/>
                  </a:lnTo>
                  <a:lnTo>
                    <a:pt x="117" y="1013"/>
                  </a:lnTo>
                  <a:lnTo>
                    <a:pt x="107" y="999"/>
                  </a:lnTo>
                  <a:lnTo>
                    <a:pt x="96" y="987"/>
                  </a:lnTo>
                  <a:lnTo>
                    <a:pt x="86" y="975"/>
                  </a:lnTo>
                  <a:lnTo>
                    <a:pt x="76" y="963"/>
                  </a:lnTo>
                  <a:lnTo>
                    <a:pt x="65" y="949"/>
                  </a:lnTo>
                  <a:lnTo>
                    <a:pt x="55" y="937"/>
                  </a:lnTo>
                  <a:lnTo>
                    <a:pt x="51" y="877"/>
                  </a:lnTo>
                  <a:lnTo>
                    <a:pt x="45" y="815"/>
                  </a:lnTo>
                  <a:lnTo>
                    <a:pt x="40" y="753"/>
                  </a:lnTo>
                  <a:lnTo>
                    <a:pt x="35" y="693"/>
                  </a:lnTo>
                  <a:close/>
                </a:path>
              </a:pathLst>
            </a:custGeom>
            <a:solidFill>
              <a:srgbClr val="750011"/>
            </a:solidFill>
            <a:ln w="9525">
              <a:solidFill>
                <a:schemeClr val="accent4"/>
              </a:solidFill>
              <a:round/>
              <a:headEnd/>
              <a:tailEnd/>
            </a:ln>
          </p:spPr>
          <p:txBody>
            <a:bodyPr/>
            <a:lstStyle/>
            <a:p>
              <a:pPr>
                <a:defRPr/>
              </a:pPr>
              <a:endParaRPr lang="en-US" dirty="0"/>
            </a:p>
          </p:txBody>
        </p:sp>
        <p:sp>
          <p:nvSpPr>
            <p:cNvPr id="18" name="Freeform 18"/>
            <p:cNvSpPr>
              <a:spLocks/>
            </p:cNvSpPr>
            <p:nvPr/>
          </p:nvSpPr>
          <p:spPr bwMode="auto">
            <a:xfrm>
              <a:off x="3974" y="2547"/>
              <a:ext cx="1151" cy="900"/>
            </a:xfrm>
            <a:custGeom>
              <a:avLst/>
              <a:gdLst/>
              <a:ahLst/>
              <a:cxnLst>
                <a:cxn ang="0">
                  <a:pos x="25" y="674"/>
                </a:cxn>
                <a:cxn ang="0">
                  <a:pos x="7" y="576"/>
                </a:cxn>
                <a:cxn ang="0">
                  <a:pos x="50" y="459"/>
                </a:cxn>
                <a:cxn ang="0">
                  <a:pos x="116" y="332"/>
                </a:cxn>
                <a:cxn ang="0">
                  <a:pos x="193" y="380"/>
                </a:cxn>
                <a:cxn ang="0">
                  <a:pos x="268" y="425"/>
                </a:cxn>
                <a:cxn ang="0">
                  <a:pos x="322" y="272"/>
                </a:cxn>
                <a:cxn ang="0">
                  <a:pos x="401" y="251"/>
                </a:cxn>
                <a:cxn ang="0">
                  <a:pos x="495" y="318"/>
                </a:cxn>
                <a:cxn ang="0">
                  <a:pos x="591" y="220"/>
                </a:cxn>
                <a:cxn ang="0">
                  <a:pos x="686" y="121"/>
                </a:cxn>
                <a:cxn ang="0">
                  <a:pos x="781" y="21"/>
                </a:cxn>
                <a:cxn ang="0">
                  <a:pos x="847" y="2"/>
                </a:cxn>
                <a:cxn ang="0">
                  <a:pos x="885" y="35"/>
                </a:cxn>
                <a:cxn ang="0">
                  <a:pos x="842" y="184"/>
                </a:cxn>
                <a:cxn ang="0">
                  <a:pos x="863" y="263"/>
                </a:cxn>
                <a:cxn ang="0">
                  <a:pos x="926" y="294"/>
                </a:cxn>
                <a:cxn ang="0">
                  <a:pos x="922" y="487"/>
                </a:cxn>
                <a:cxn ang="0">
                  <a:pos x="948" y="533"/>
                </a:cxn>
                <a:cxn ang="0">
                  <a:pos x="936" y="760"/>
                </a:cxn>
                <a:cxn ang="0">
                  <a:pos x="958" y="880"/>
                </a:cxn>
                <a:cxn ang="0">
                  <a:pos x="994" y="947"/>
                </a:cxn>
                <a:cxn ang="0">
                  <a:pos x="1030" y="1026"/>
                </a:cxn>
                <a:cxn ang="0">
                  <a:pos x="1067" y="1066"/>
                </a:cxn>
                <a:cxn ang="0">
                  <a:pos x="1105" y="1078"/>
                </a:cxn>
                <a:cxn ang="0">
                  <a:pos x="1103" y="1317"/>
                </a:cxn>
                <a:cxn ang="0">
                  <a:pos x="1137" y="1399"/>
                </a:cxn>
                <a:cxn ang="0">
                  <a:pos x="1109" y="1452"/>
                </a:cxn>
                <a:cxn ang="0">
                  <a:pos x="1041" y="1490"/>
                </a:cxn>
                <a:cxn ang="0">
                  <a:pos x="1044" y="1501"/>
                </a:cxn>
                <a:cxn ang="0">
                  <a:pos x="987" y="1528"/>
                </a:cxn>
                <a:cxn ang="0">
                  <a:pos x="916" y="1571"/>
                </a:cxn>
                <a:cxn ang="0">
                  <a:pos x="839" y="1626"/>
                </a:cxn>
                <a:cxn ang="0">
                  <a:pos x="795" y="1619"/>
                </a:cxn>
                <a:cxn ang="0">
                  <a:pos x="759" y="1616"/>
                </a:cxn>
                <a:cxn ang="0">
                  <a:pos x="736" y="1616"/>
                </a:cxn>
                <a:cxn ang="0">
                  <a:pos x="672" y="1645"/>
                </a:cxn>
                <a:cxn ang="0">
                  <a:pos x="594" y="1676"/>
                </a:cxn>
                <a:cxn ang="0">
                  <a:pos x="503" y="1690"/>
                </a:cxn>
                <a:cxn ang="0">
                  <a:pos x="440" y="1734"/>
                </a:cxn>
                <a:cxn ang="0">
                  <a:pos x="394" y="1801"/>
                </a:cxn>
                <a:cxn ang="0">
                  <a:pos x="432" y="1791"/>
                </a:cxn>
                <a:cxn ang="0">
                  <a:pos x="469" y="1758"/>
                </a:cxn>
                <a:cxn ang="0">
                  <a:pos x="508" y="1686"/>
                </a:cxn>
                <a:cxn ang="0">
                  <a:pos x="489" y="1533"/>
                </a:cxn>
                <a:cxn ang="0">
                  <a:pos x="459" y="1377"/>
                </a:cxn>
                <a:cxn ang="0">
                  <a:pos x="417" y="1336"/>
                </a:cxn>
                <a:cxn ang="0">
                  <a:pos x="381" y="1288"/>
                </a:cxn>
                <a:cxn ang="0">
                  <a:pos x="313" y="1221"/>
                </a:cxn>
                <a:cxn ang="0">
                  <a:pos x="241" y="1152"/>
                </a:cxn>
                <a:cxn ang="0">
                  <a:pos x="184" y="1095"/>
                </a:cxn>
                <a:cxn ang="0">
                  <a:pos x="128" y="1040"/>
                </a:cxn>
                <a:cxn ang="0">
                  <a:pos x="71" y="983"/>
                </a:cxn>
              </a:cxnLst>
              <a:rect l="0" t="0" r="r" b="b"/>
              <a:pathLst>
                <a:path w="1151" h="1801">
                  <a:moveTo>
                    <a:pt x="49" y="750"/>
                  </a:moveTo>
                  <a:lnTo>
                    <a:pt x="43" y="731"/>
                  </a:lnTo>
                  <a:lnTo>
                    <a:pt x="38" y="712"/>
                  </a:lnTo>
                  <a:lnTo>
                    <a:pt x="32" y="693"/>
                  </a:lnTo>
                  <a:lnTo>
                    <a:pt x="25" y="674"/>
                  </a:lnTo>
                  <a:lnTo>
                    <a:pt x="19" y="655"/>
                  </a:lnTo>
                  <a:lnTo>
                    <a:pt x="13" y="635"/>
                  </a:lnTo>
                  <a:lnTo>
                    <a:pt x="7" y="616"/>
                  </a:lnTo>
                  <a:lnTo>
                    <a:pt x="0" y="597"/>
                  </a:lnTo>
                  <a:lnTo>
                    <a:pt x="7" y="576"/>
                  </a:lnTo>
                  <a:lnTo>
                    <a:pt x="13" y="554"/>
                  </a:lnTo>
                  <a:lnTo>
                    <a:pt x="19" y="533"/>
                  </a:lnTo>
                  <a:lnTo>
                    <a:pt x="24" y="511"/>
                  </a:lnTo>
                  <a:lnTo>
                    <a:pt x="37" y="485"/>
                  </a:lnTo>
                  <a:lnTo>
                    <a:pt x="50" y="459"/>
                  </a:lnTo>
                  <a:lnTo>
                    <a:pt x="63" y="433"/>
                  </a:lnTo>
                  <a:lnTo>
                    <a:pt x="76" y="408"/>
                  </a:lnTo>
                  <a:lnTo>
                    <a:pt x="90" y="384"/>
                  </a:lnTo>
                  <a:lnTo>
                    <a:pt x="103" y="358"/>
                  </a:lnTo>
                  <a:lnTo>
                    <a:pt x="116" y="332"/>
                  </a:lnTo>
                  <a:lnTo>
                    <a:pt x="129" y="306"/>
                  </a:lnTo>
                  <a:lnTo>
                    <a:pt x="145" y="325"/>
                  </a:lnTo>
                  <a:lnTo>
                    <a:pt x="160" y="344"/>
                  </a:lnTo>
                  <a:lnTo>
                    <a:pt x="177" y="363"/>
                  </a:lnTo>
                  <a:lnTo>
                    <a:pt x="193" y="380"/>
                  </a:lnTo>
                  <a:lnTo>
                    <a:pt x="208" y="399"/>
                  </a:lnTo>
                  <a:lnTo>
                    <a:pt x="225" y="418"/>
                  </a:lnTo>
                  <a:lnTo>
                    <a:pt x="241" y="437"/>
                  </a:lnTo>
                  <a:lnTo>
                    <a:pt x="256" y="456"/>
                  </a:lnTo>
                  <a:lnTo>
                    <a:pt x="268" y="425"/>
                  </a:lnTo>
                  <a:lnTo>
                    <a:pt x="278" y="396"/>
                  </a:lnTo>
                  <a:lnTo>
                    <a:pt x="289" y="365"/>
                  </a:lnTo>
                  <a:lnTo>
                    <a:pt x="300" y="334"/>
                  </a:lnTo>
                  <a:lnTo>
                    <a:pt x="311" y="303"/>
                  </a:lnTo>
                  <a:lnTo>
                    <a:pt x="322" y="272"/>
                  </a:lnTo>
                  <a:lnTo>
                    <a:pt x="333" y="243"/>
                  </a:lnTo>
                  <a:lnTo>
                    <a:pt x="343" y="212"/>
                  </a:lnTo>
                  <a:lnTo>
                    <a:pt x="362" y="226"/>
                  </a:lnTo>
                  <a:lnTo>
                    <a:pt x="382" y="238"/>
                  </a:lnTo>
                  <a:lnTo>
                    <a:pt x="401" y="251"/>
                  </a:lnTo>
                  <a:lnTo>
                    <a:pt x="419" y="265"/>
                  </a:lnTo>
                  <a:lnTo>
                    <a:pt x="439" y="277"/>
                  </a:lnTo>
                  <a:lnTo>
                    <a:pt x="458" y="291"/>
                  </a:lnTo>
                  <a:lnTo>
                    <a:pt x="476" y="305"/>
                  </a:lnTo>
                  <a:lnTo>
                    <a:pt x="495" y="318"/>
                  </a:lnTo>
                  <a:lnTo>
                    <a:pt x="514" y="298"/>
                  </a:lnTo>
                  <a:lnTo>
                    <a:pt x="534" y="279"/>
                  </a:lnTo>
                  <a:lnTo>
                    <a:pt x="552" y="258"/>
                  </a:lnTo>
                  <a:lnTo>
                    <a:pt x="572" y="239"/>
                  </a:lnTo>
                  <a:lnTo>
                    <a:pt x="591" y="220"/>
                  </a:lnTo>
                  <a:lnTo>
                    <a:pt x="609" y="200"/>
                  </a:lnTo>
                  <a:lnTo>
                    <a:pt x="629" y="181"/>
                  </a:lnTo>
                  <a:lnTo>
                    <a:pt x="648" y="160"/>
                  </a:lnTo>
                  <a:lnTo>
                    <a:pt x="667" y="140"/>
                  </a:lnTo>
                  <a:lnTo>
                    <a:pt x="686" y="121"/>
                  </a:lnTo>
                  <a:lnTo>
                    <a:pt x="705" y="100"/>
                  </a:lnTo>
                  <a:lnTo>
                    <a:pt x="724" y="81"/>
                  </a:lnTo>
                  <a:lnTo>
                    <a:pt x="743" y="61"/>
                  </a:lnTo>
                  <a:lnTo>
                    <a:pt x="762" y="42"/>
                  </a:lnTo>
                  <a:lnTo>
                    <a:pt x="781" y="21"/>
                  </a:lnTo>
                  <a:lnTo>
                    <a:pt x="800" y="0"/>
                  </a:lnTo>
                  <a:lnTo>
                    <a:pt x="812" y="0"/>
                  </a:lnTo>
                  <a:lnTo>
                    <a:pt x="823" y="2"/>
                  </a:lnTo>
                  <a:lnTo>
                    <a:pt x="835" y="2"/>
                  </a:lnTo>
                  <a:lnTo>
                    <a:pt x="847" y="2"/>
                  </a:lnTo>
                  <a:lnTo>
                    <a:pt x="859" y="4"/>
                  </a:lnTo>
                  <a:lnTo>
                    <a:pt x="870" y="4"/>
                  </a:lnTo>
                  <a:lnTo>
                    <a:pt x="882" y="6"/>
                  </a:lnTo>
                  <a:lnTo>
                    <a:pt x="894" y="6"/>
                  </a:lnTo>
                  <a:lnTo>
                    <a:pt x="885" y="35"/>
                  </a:lnTo>
                  <a:lnTo>
                    <a:pt x="876" y="66"/>
                  </a:lnTo>
                  <a:lnTo>
                    <a:pt x="867" y="95"/>
                  </a:lnTo>
                  <a:lnTo>
                    <a:pt x="859" y="124"/>
                  </a:lnTo>
                  <a:lnTo>
                    <a:pt x="850" y="155"/>
                  </a:lnTo>
                  <a:lnTo>
                    <a:pt x="842" y="184"/>
                  </a:lnTo>
                  <a:lnTo>
                    <a:pt x="833" y="215"/>
                  </a:lnTo>
                  <a:lnTo>
                    <a:pt x="824" y="244"/>
                  </a:lnTo>
                  <a:lnTo>
                    <a:pt x="837" y="251"/>
                  </a:lnTo>
                  <a:lnTo>
                    <a:pt x="849" y="256"/>
                  </a:lnTo>
                  <a:lnTo>
                    <a:pt x="863" y="263"/>
                  </a:lnTo>
                  <a:lnTo>
                    <a:pt x="875" y="268"/>
                  </a:lnTo>
                  <a:lnTo>
                    <a:pt x="888" y="275"/>
                  </a:lnTo>
                  <a:lnTo>
                    <a:pt x="900" y="282"/>
                  </a:lnTo>
                  <a:lnTo>
                    <a:pt x="913" y="287"/>
                  </a:lnTo>
                  <a:lnTo>
                    <a:pt x="926" y="294"/>
                  </a:lnTo>
                  <a:lnTo>
                    <a:pt x="924" y="341"/>
                  </a:lnTo>
                  <a:lnTo>
                    <a:pt x="922" y="385"/>
                  </a:lnTo>
                  <a:lnTo>
                    <a:pt x="919" y="432"/>
                  </a:lnTo>
                  <a:lnTo>
                    <a:pt x="917" y="476"/>
                  </a:lnTo>
                  <a:lnTo>
                    <a:pt x="922" y="487"/>
                  </a:lnTo>
                  <a:lnTo>
                    <a:pt x="927" y="495"/>
                  </a:lnTo>
                  <a:lnTo>
                    <a:pt x="933" y="506"/>
                  </a:lnTo>
                  <a:lnTo>
                    <a:pt x="938" y="514"/>
                  </a:lnTo>
                  <a:lnTo>
                    <a:pt x="943" y="523"/>
                  </a:lnTo>
                  <a:lnTo>
                    <a:pt x="948" y="533"/>
                  </a:lnTo>
                  <a:lnTo>
                    <a:pt x="953" y="542"/>
                  </a:lnTo>
                  <a:lnTo>
                    <a:pt x="959" y="552"/>
                  </a:lnTo>
                  <a:lnTo>
                    <a:pt x="951" y="621"/>
                  </a:lnTo>
                  <a:lnTo>
                    <a:pt x="944" y="689"/>
                  </a:lnTo>
                  <a:lnTo>
                    <a:pt x="936" y="760"/>
                  </a:lnTo>
                  <a:lnTo>
                    <a:pt x="928" y="829"/>
                  </a:lnTo>
                  <a:lnTo>
                    <a:pt x="936" y="841"/>
                  </a:lnTo>
                  <a:lnTo>
                    <a:pt x="943" y="854"/>
                  </a:lnTo>
                  <a:lnTo>
                    <a:pt x="950" y="866"/>
                  </a:lnTo>
                  <a:lnTo>
                    <a:pt x="958" y="880"/>
                  </a:lnTo>
                  <a:lnTo>
                    <a:pt x="965" y="892"/>
                  </a:lnTo>
                  <a:lnTo>
                    <a:pt x="972" y="906"/>
                  </a:lnTo>
                  <a:lnTo>
                    <a:pt x="979" y="918"/>
                  </a:lnTo>
                  <a:lnTo>
                    <a:pt x="987" y="932"/>
                  </a:lnTo>
                  <a:lnTo>
                    <a:pt x="994" y="947"/>
                  </a:lnTo>
                  <a:lnTo>
                    <a:pt x="1001" y="963"/>
                  </a:lnTo>
                  <a:lnTo>
                    <a:pt x="1008" y="978"/>
                  </a:lnTo>
                  <a:lnTo>
                    <a:pt x="1016" y="995"/>
                  </a:lnTo>
                  <a:lnTo>
                    <a:pt x="1023" y="1011"/>
                  </a:lnTo>
                  <a:lnTo>
                    <a:pt x="1030" y="1026"/>
                  </a:lnTo>
                  <a:lnTo>
                    <a:pt x="1038" y="1044"/>
                  </a:lnTo>
                  <a:lnTo>
                    <a:pt x="1045" y="1059"/>
                  </a:lnTo>
                  <a:lnTo>
                    <a:pt x="1052" y="1061"/>
                  </a:lnTo>
                  <a:lnTo>
                    <a:pt x="1059" y="1062"/>
                  </a:lnTo>
                  <a:lnTo>
                    <a:pt x="1067" y="1066"/>
                  </a:lnTo>
                  <a:lnTo>
                    <a:pt x="1075" y="1068"/>
                  </a:lnTo>
                  <a:lnTo>
                    <a:pt x="1082" y="1071"/>
                  </a:lnTo>
                  <a:lnTo>
                    <a:pt x="1089" y="1073"/>
                  </a:lnTo>
                  <a:lnTo>
                    <a:pt x="1098" y="1076"/>
                  </a:lnTo>
                  <a:lnTo>
                    <a:pt x="1105" y="1078"/>
                  </a:lnTo>
                  <a:lnTo>
                    <a:pt x="1103" y="1133"/>
                  </a:lnTo>
                  <a:lnTo>
                    <a:pt x="1101" y="1190"/>
                  </a:lnTo>
                  <a:lnTo>
                    <a:pt x="1099" y="1246"/>
                  </a:lnTo>
                  <a:lnTo>
                    <a:pt x="1097" y="1301"/>
                  </a:lnTo>
                  <a:lnTo>
                    <a:pt x="1103" y="1317"/>
                  </a:lnTo>
                  <a:lnTo>
                    <a:pt x="1110" y="1334"/>
                  </a:lnTo>
                  <a:lnTo>
                    <a:pt x="1116" y="1349"/>
                  </a:lnTo>
                  <a:lnTo>
                    <a:pt x="1124" y="1367"/>
                  </a:lnTo>
                  <a:lnTo>
                    <a:pt x="1131" y="1382"/>
                  </a:lnTo>
                  <a:lnTo>
                    <a:pt x="1137" y="1399"/>
                  </a:lnTo>
                  <a:lnTo>
                    <a:pt x="1145" y="1415"/>
                  </a:lnTo>
                  <a:lnTo>
                    <a:pt x="1151" y="1430"/>
                  </a:lnTo>
                  <a:lnTo>
                    <a:pt x="1137" y="1437"/>
                  </a:lnTo>
                  <a:lnTo>
                    <a:pt x="1123" y="1446"/>
                  </a:lnTo>
                  <a:lnTo>
                    <a:pt x="1109" y="1452"/>
                  </a:lnTo>
                  <a:lnTo>
                    <a:pt x="1095" y="1459"/>
                  </a:lnTo>
                  <a:lnTo>
                    <a:pt x="1081" y="1468"/>
                  </a:lnTo>
                  <a:lnTo>
                    <a:pt x="1068" y="1475"/>
                  </a:lnTo>
                  <a:lnTo>
                    <a:pt x="1054" y="1483"/>
                  </a:lnTo>
                  <a:lnTo>
                    <a:pt x="1041" y="1490"/>
                  </a:lnTo>
                  <a:lnTo>
                    <a:pt x="1044" y="1492"/>
                  </a:lnTo>
                  <a:lnTo>
                    <a:pt x="1048" y="1492"/>
                  </a:lnTo>
                  <a:lnTo>
                    <a:pt x="1051" y="1494"/>
                  </a:lnTo>
                  <a:lnTo>
                    <a:pt x="1055" y="1495"/>
                  </a:lnTo>
                  <a:lnTo>
                    <a:pt x="1044" y="1501"/>
                  </a:lnTo>
                  <a:lnTo>
                    <a:pt x="1032" y="1507"/>
                  </a:lnTo>
                  <a:lnTo>
                    <a:pt x="1021" y="1513"/>
                  </a:lnTo>
                  <a:lnTo>
                    <a:pt x="1009" y="1518"/>
                  </a:lnTo>
                  <a:lnTo>
                    <a:pt x="998" y="1523"/>
                  </a:lnTo>
                  <a:lnTo>
                    <a:pt x="987" y="1528"/>
                  </a:lnTo>
                  <a:lnTo>
                    <a:pt x="975" y="1533"/>
                  </a:lnTo>
                  <a:lnTo>
                    <a:pt x="964" y="1538"/>
                  </a:lnTo>
                  <a:lnTo>
                    <a:pt x="948" y="1549"/>
                  </a:lnTo>
                  <a:lnTo>
                    <a:pt x="933" y="1561"/>
                  </a:lnTo>
                  <a:lnTo>
                    <a:pt x="916" y="1571"/>
                  </a:lnTo>
                  <a:lnTo>
                    <a:pt x="900" y="1581"/>
                  </a:lnTo>
                  <a:lnTo>
                    <a:pt x="885" y="1592"/>
                  </a:lnTo>
                  <a:lnTo>
                    <a:pt x="869" y="1604"/>
                  </a:lnTo>
                  <a:lnTo>
                    <a:pt x="854" y="1614"/>
                  </a:lnTo>
                  <a:lnTo>
                    <a:pt x="839" y="1626"/>
                  </a:lnTo>
                  <a:lnTo>
                    <a:pt x="830" y="1624"/>
                  </a:lnTo>
                  <a:lnTo>
                    <a:pt x="821" y="1623"/>
                  </a:lnTo>
                  <a:lnTo>
                    <a:pt x="812" y="1623"/>
                  </a:lnTo>
                  <a:lnTo>
                    <a:pt x="804" y="1621"/>
                  </a:lnTo>
                  <a:lnTo>
                    <a:pt x="795" y="1619"/>
                  </a:lnTo>
                  <a:lnTo>
                    <a:pt x="786" y="1617"/>
                  </a:lnTo>
                  <a:lnTo>
                    <a:pt x="778" y="1617"/>
                  </a:lnTo>
                  <a:lnTo>
                    <a:pt x="768" y="1616"/>
                  </a:lnTo>
                  <a:lnTo>
                    <a:pt x="764" y="1616"/>
                  </a:lnTo>
                  <a:lnTo>
                    <a:pt x="759" y="1616"/>
                  </a:lnTo>
                  <a:lnTo>
                    <a:pt x="755" y="1616"/>
                  </a:lnTo>
                  <a:lnTo>
                    <a:pt x="750" y="1616"/>
                  </a:lnTo>
                  <a:lnTo>
                    <a:pt x="746" y="1616"/>
                  </a:lnTo>
                  <a:lnTo>
                    <a:pt x="740" y="1616"/>
                  </a:lnTo>
                  <a:lnTo>
                    <a:pt x="736" y="1616"/>
                  </a:lnTo>
                  <a:lnTo>
                    <a:pt x="731" y="1616"/>
                  </a:lnTo>
                  <a:lnTo>
                    <a:pt x="716" y="1623"/>
                  </a:lnTo>
                  <a:lnTo>
                    <a:pt x="702" y="1630"/>
                  </a:lnTo>
                  <a:lnTo>
                    <a:pt x="686" y="1638"/>
                  </a:lnTo>
                  <a:lnTo>
                    <a:pt x="672" y="1645"/>
                  </a:lnTo>
                  <a:lnTo>
                    <a:pt x="657" y="1652"/>
                  </a:lnTo>
                  <a:lnTo>
                    <a:pt x="643" y="1660"/>
                  </a:lnTo>
                  <a:lnTo>
                    <a:pt x="627" y="1667"/>
                  </a:lnTo>
                  <a:lnTo>
                    <a:pt x="613" y="1674"/>
                  </a:lnTo>
                  <a:lnTo>
                    <a:pt x="594" y="1676"/>
                  </a:lnTo>
                  <a:lnTo>
                    <a:pt x="576" y="1679"/>
                  </a:lnTo>
                  <a:lnTo>
                    <a:pt x="557" y="1681"/>
                  </a:lnTo>
                  <a:lnTo>
                    <a:pt x="540" y="1684"/>
                  </a:lnTo>
                  <a:lnTo>
                    <a:pt x="522" y="1686"/>
                  </a:lnTo>
                  <a:lnTo>
                    <a:pt x="503" y="1690"/>
                  </a:lnTo>
                  <a:lnTo>
                    <a:pt x="486" y="1691"/>
                  </a:lnTo>
                  <a:lnTo>
                    <a:pt x="467" y="1695"/>
                  </a:lnTo>
                  <a:lnTo>
                    <a:pt x="458" y="1709"/>
                  </a:lnTo>
                  <a:lnTo>
                    <a:pt x="449" y="1722"/>
                  </a:lnTo>
                  <a:lnTo>
                    <a:pt x="440" y="1734"/>
                  </a:lnTo>
                  <a:lnTo>
                    <a:pt x="431" y="1748"/>
                  </a:lnTo>
                  <a:lnTo>
                    <a:pt x="422" y="1762"/>
                  </a:lnTo>
                  <a:lnTo>
                    <a:pt x="413" y="1774"/>
                  </a:lnTo>
                  <a:lnTo>
                    <a:pt x="404" y="1788"/>
                  </a:lnTo>
                  <a:lnTo>
                    <a:pt x="394" y="1801"/>
                  </a:lnTo>
                  <a:lnTo>
                    <a:pt x="402" y="1800"/>
                  </a:lnTo>
                  <a:lnTo>
                    <a:pt x="410" y="1798"/>
                  </a:lnTo>
                  <a:lnTo>
                    <a:pt x="417" y="1796"/>
                  </a:lnTo>
                  <a:lnTo>
                    <a:pt x="424" y="1793"/>
                  </a:lnTo>
                  <a:lnTo>
                    <a:pt x="432" y="1791"/>
                  </a:lnTo>
                  <a:lnTo>
                    <a:pt x="439" y="1789"/>
                  </a:lnTo>
                  <a:lnTo>
                    <a:pt x="446" y="1788"/>
                  </a:lnTo>
                  <a:lnTo>
                    <a:pt x="454" y="1786"/>
                  </a:lnTo>
                  <a:lnTo>
                    <a:pt x="461" y="1772"/>
                  </a:lnTo>
                  <a:lnTo>
                    <a:pt x="469" y="1758"/>
                  </a:lnTo>
                  <a:lnTo>
                    <a:pt x="476" y="1745"/>
                  </a:lnTo>
                  <a:lnTo>
                    <a:pt x="485" y="1729"/>
                  </a:lnTo>
                  <a:lnTo>
                    <a:pt x="492" y="1715"/>
                  </a:lnTo>
                  <a:lnTo>
                    <a:pt x="499" y="1702"/>
                  </a:lnTo>
                  <a:lnTo>
                    <a:pt x="508" y="1686"/>
                  </a:lnTo>
                  <a:lnTo>
                    <a:pt x="515" y="1672"/>
                  </a:lnTo>
                  <a:lnTo>
                    <a:pt x="508" y="1638"/>
                  </a:lnTo>
                  <a:lnTo>
                    <a:pt x="501" y="1604"/>
                  </a:lnTo>
                  <a:lnTo>
                    <a:pt x="495" y="1569"/>
                  </a:lnTo>
                  <a:lnTo>
                    <a:pt x="489" y="1533"/>
                  </a:lnTo>
                  <a:lnTo>
                    <a:pt x="484" y="1495"/>
                  </a:lnTo>
                  <a:lnTo>
                    <a:pt x="478" y="1459"/>
                  </a:lnTo>
                  <a:lnTo>
                    <a:pt x="472" y="1422"/>
                  </a:lnTo>
                  <a:lnTo>
                    <a:pt x="467" y="1385"/>
                  </a:lnTo>
                  <a:lnTo>
                    <a:pt x="459" y="1377"/>
                  </a:lnTo>
                  <a:lnTo>
                    <a:pt x="450" y="1368"/>
                  </a:lnTo>
                  <a:lnTo>
                    <a:pt x="442" y="1360"/>
                  </a:lnTo>
                  <a:lnTo>
                    <a:pt x="434" y="1353"/>
                  </a:lnTo>
                  <a:lnTo>
                    <a:pt x="425" y="1344"/>
                  </a:lnTo>
                  <a:lnTo>
                    <a:pt x="417" y="1336"/>
                  </a:lnTo>
                  <a:lnTo>
                    <a:pt x="409" y="1329"/>
                  </a:lnTo>
                  <a:lnTo>
                    <a:pt x="401" y="1320"/>
                  </a:lnTo>
                  <a:lnTo>
                    <a:pt x="394" y="1308"/>
                  </a:lnTo>
                  <a:lnTo>
                    <a:pt x="388" y="1298"/>
                  </a:lnTo>
                  <a:lnTo>
                    <a:pt x="381" y="1288"/>
                  </a:lnTo>
                  <a:lnTo>
                    <a:pt x="375" y="1275"/>
                  </a:lnTo>
                  <a:lnTo>
                    <a:pt x="359" y="1262"/>
                  </a:lnTo>
                  <a:lnTo>
                    <a:pt x="344" y="1248"/>
                  </a:lnTo>
                  <a:lnTo>
                    <a:pt x="329" y="1234"/>
                  </a:lnTo>
                  <a:lnTo>
                    <a:pt x="313" y="1221"/>
                  </a:lnTo>
                  <a:lnTo>
                    <a:pt x="298" y="1207"/>
                  </a:lnTo>
                  <a:lnTo>
                    <a:pt x="282" y="1191"/>
                  </a:lnTo>
                  <a:lnTo>
                    <a:pt x="268" y="1178"/>
                  </a:lnTo>
                  <a:lnTo>
                    <a:pt x="252" y="1164"/>
                  </a:lnTo>
                  <a:lnTo>
                    <a:pt x="241" y="1152"/>
                  </a:lnTo>
                  <a:lnTo>
                    <a:pt x="229" y="1141"/>
                  </a:lnTo>
                  <a:lnTo>
                    <a:pt x="218" y="1129"/>
                  </a:lnTo>
                  <a:lnTo>
                    <a:pt x="207" y="1117"/>
                  </a:lnTo>
                  <a:lnTo>
                    <a:pt x="196" y="1107"/>
                  </a:lnTo>
                  <a:lnTo>
                    <a:pt x="184" y="1095"/>
                  </a:lnTo>
                  <a:lnTo>
                    <a:pt x="173" y="1085"/>
                  </a:lnTo>
                  <a:lnTo>
                    <a:pt x="162" y="1073"/>
                  </a:lnTo>
                  <a:lnTo>
                    <a:pt x="151" y="1062"/>
                  </a:lnTo>
                  <a:lnTo>
                    <a:pt x="140" y="1050"/>
                  </a:lnTo>
                  <a:lnTo>
                    <a:pt x="128" y="1040"/>
                  </a:lnTo>
                  <a:lnTo>
                    <a:pt x="117" y="1028"/>
                  </a:lnTo>
                  <a:lnTo>
                    <a:pt x="105" y="1018"/>
                  </a:lnTo>
                  <a:lnTo>
                    <a:pt x="94" y="1006"/>
                  </a:lnTo>
                  <a:lnTo>
                    <a:pt x="83" y="995"/>
                  </a:lnTo>
                  <a:lnTo>
                    <a:pt x="71" y="983"/>
                  </a:lnTo>
                  <a:lnTo>
                    <a:pt x="66" y="925"/>
                  </a:lnTo>
                  <a:lnTo>
                    <a:pt x="61" y="866"/>
                  </a:lnTo>
                  <a:lnTo>
                    <a:pt x="55" y="808"/>
                  </a:lnTo>
                  <a:lnTo>
                    <a:pt x="49" y="750"/>
                  </a:lnTo>
                  <a:close/>
                </a:path>
              </a:pathLst>
            </a:custGeom>
            <a:solidFill>
              <a:srgbClr val="84000F"/>
            </a:solidFill>
            <a:ln w="9525">
              <a:solidFill>
                <a:schemeClr val="accent4"/>
              </a:solidFill>
              <a:round/>
              <a:headEnd/>
              <a:tailEnd/>
            </a:ln>
          </p:spPr>
          <p:txBody>
            <a:bodyPr/>
            <a:lstStyle/>
            <a:p>
              <a:pPr>
                <a:defRPr/>
              </a:pPr>
              <a:endParaRPr lang="en-US" dirty="0"/>
            </a:p>
          </p:txBody>
        </p:sp>
        <p:sp>
          <p:nvSpPr>
            <p:cNvPr id="19" name="Freeform 19"/>
            <p:cNvSpPr>
              <a:spLocks/>
            </p:cNvSpPr>
            <p:nvPr/>
          </p:nvSpPr>
          <p:spPr bwMode="auto">
            <a:xfrm>
              <a:off x="3994" y="2547"/>
              <a:ext cx="1089" cy="847"/>
            </a:xfrm>
            <a:custGeom>
              <a:avLst/>
              <a:gdLst/>
              <a:ahLst/>
              <a:cxnLst>
                <a:cxn ang="0">
                  <a:pos x="31" y="726"/>
                </a:cxn>
                <a:cxn ang="0">
                  <a:pos x="4" y="619"/>
                </a:cxn>
                <a:cxn ang="0">
                  <a:pos x="39" y="495"/>
                </a:cxn>
                <a:cxn ang="0">
                  <a:pos x="97" y="358"/>
                </a:cxn>
                <a:cxn ang="0">
                  <a:pos x="173" y="411"/>
                </a:cxn>
                <a:cxn ang="0">
                  <a:pos x="246" y="459"/>
                </a:cxn>
                <a:cxn ang="0">
                  <a:pos x="299" y="294"/>
                </a:cxn>
                <a:cxn ang="0">
                  <a:pos x="373" y="272"/>
                </a:cxn>
                <a:cxn ang="0">
                  <a:pos x="463" y="344"/>
                </a:cxn>
                <a:cxn ang="0">
                  <a:pos x="553" y="238"/>
                </a:cxn>
                <a:cxn ang="0">
                  <a:pos x="643" y="129"/>
                </a:cxn>
                <a:cxn ang="0">
                  <a:pos x="733" y="23"/>
                </a:cxn>
                <a:cxn ang="0">
                  <a:pos x="797" y="2"/>
                </a:cxn>
                <a:cxn ang="0">
                  <a:pos x="832" y="38"/>
                </a:cxn>
                <a:cxn ang="0">
                  <a:pos x="780" y="198"/>
                </a:cxn>
                <a:cxn ang="0">
                  <a:pos x="792" y="284"/>
                </a:cxn>
                <a:cxn ang="0">
                  <a:pos x="847" y="318"/>
                </a:cxn>
                <a:cxn ang="0">
                  <a:pos x="844" y="488"/>
                </a:cxn>
                <a:cxn ang="0">
                  <a:pos x="871" y="521"/>
                </a:cxn>
                <a:cxn ang="0">
                  <a:pos x="870" y="633"/>
                </a:cxn>
                <a:cxn ang="0">
                  <a:pos x="850" y="801"/>
                </a:cxn>
                <a:cxn ang="0">
                  <a:pos x="890" y="851"/>
                </a:cxn>
                <a:cxn ang="0">
                  <a:pos x="929" y="908"/>
                </a:cxn>
                <a:cxn ang="0">
                  <a:pos x="968" y="973"/>
                </a:cxn>
                <a:cxn ang="0">
                  <a:pos x="1008" y="980"/>
                </a:cxn>
                <a:cxn ang="0">
                  <a:pos x="1039" y="1028"/>
                </a:cxn>
                <a:cxn ang="0">
                  <a:pos x="1047" y="1215"/>
                </a:cxn>
                <a:cxn ang="0">
                  <a:pos x="1082" y="1282"/>
                </a:cxn>
                <a:cxn ang="0">
                  <a:pos x="1039" y="1327"/>
                </a:cxn>
                <a:cxn ang="0">
                  <a:pos x="997" y="1361"/>
                </a:cxn>
                <a:cxn ang="0">
                  <a:pos x="994" y="1379"/>
                </a:cxn>
                <a:cxn ang="0">
                  <a:pos x="940" y="1408"/>
                </a:cxn>
                <a:cxn ang="0">
                  <a:pos x="870" y="1459"/>
                </a:cxn>
                <a:cxn ang="0">
                  <a:pos x="807" y="1504"/>
                </a:cxn>
                <a:cxn ang="0">
                  <a:pos x="771" y="1497"/>
                </a:cxn>
                <a:cxn ang="0">
                  <a:pos x="741" y="1495"/>
                </a:cxn>
                <a:cxn ang="0">
                  <a:pos x="683" y="1526"/>
                </a:cxn>
                <a:cxn ang="0">
                  <a:pos x="612" y="1561"/>
                </a:cxn>
                <a:cxn ang="0">
                  <a:pos x="527" y="1575"/>
                </a:cxn>
                <a:cxn ang="0">
                  <a:pos x="467" y="1623"/>
                </a:cxn>
                <a:cxn ang="0">
                  <a:pos x="425" y="1695"/>
                </a:cxn>
                <a:cxn ang="0">
                  <a:pos x="471" y="1684"/>
                </a:cxn>
                <a:cxn ang="0">
                  <a:pos x="516" y="1657"/>
                </a:cxn>
                <a:cxn ang="0">
                  <a:pos x="555" y="1599"/>
                </a:cxn>
                <a:cxn ang="0">
                  <a:pos x="535" y="1468"/>
                </a:cxn>
                <a:cxn ang="0">
                  <a:pos x="504" y="1334"/>
                </a:cxn>
                <a:cxn ang="0">
                  <a:pos x="458" y="1308"/>
                </a:cxn>
                <a:cxn ang="0">
                  <a:pos x="420" y="1286"/>
                </a:cxn>
                <a:cxn ang="0">
                  <a:pos x="347" y="1238"/>
                </a:cxn>
                <a:cxn ang="0">
                  <a:pos x="268" y="1183"/>
                </a:cxn>
                <a:cxn ang="0">
                  <a:pos x="208" y="1131"/>
                </a:cxn>
                <a:cxn ang="0">
                  <a:pos x="147" y="1080"/>
                </a:cxn>
                <a:cxn ang="0">
                  <a:pos x="86" y="1028"/>
                </a:cxn>
              </a:cxnLst>
              <a:rect l="0" t="0" r="r" b="b"/>
              <a:pathLst>
                <a:path w="1089" h="1695">
                  <a:moveTo>
                    <a:pt x="63" y="808"/>
                  </a:moveTo>
                  <a:lnTo>
                    <a:pt x="55" y="787"/>
                  </a:lnTo>
                  <a:lnTo>
                    <a:pt x="47" y="767"/>
                  </a:lnTo>
                  <a:lnTo>
                    <a:pt x="40" y="746"/>
                  </a:lnTo>
                  <a:lnTo>
                    <a:pt x="31" y="726"/>
                  </a:lnTo>
                  <a:lnTo>
                    <a:pt x="24" y="705"/>
                  </a:lnTo>
                  <a:lnTo>
                    <a:pt x="16" y="684"/>
                  </a:lnTo>
                  <a:lnTo>
                    <a:pt x="9" y="664"/>
                  </a:lnTo>
                  <a:lnTo>
                    <a:pt x="0" y="643"/>
                  </a:lnTo>
                  <a:lnTo>
                    <a:pt x="4" y="619"/>
                  </a:lnTo>
                  <a:lnTo>
                    <a:pt x="7" y="597"/>
                  </a:lnTo>
                  <a:lnTo>
                    <a:pt x="12" y="573"/>
                  </a:lnTo>
                  <a:lnTo>
                    <a:pt x="15" y="550"/>
                  </a:lnTo>
                  <a:lnTo>
                    <a:pt x="26" y="523"/>
                  </a:lnTo>
                  <a:lnTo>
                    <a:pt x="39" y="495"/>
                  </a:lnTo>
                  <a:lnTo>
                    <a:pt x="50" y="468"/>
                  </a:lnTo>
                  <a:lnTo>
                    <a:pt x="62" y="440"/>
                  </a:lnTo>
                  <a:lnTo>
                    <a:pt x="73" y="413"/>
                  </a:lnTo>
                  <a:lnTo>
                    <a:pt x="85" y="385"/>
                  </a:lnTo>
                  <a:lnTo>
                    <a:pt x="97" y="358"/>
                  </a:lnTo>
                  <a:lnTo>
                    <a:pt x="108" y="330"/>
                  </a:lnTo>
                  <a:lnTo>
                    <a:pt x="124" y="351"/>
                  </a:lnTo>
                  <a:lnTo>
                    <a:pt x="140" y="370"/>
                  </a:lnTo>
                  <a:lnTo>
                    <a:pt x="156" y="390"/>
                  </a:lnTo>
                  <a:lnTo>
                    <a:pt x="173" y="411"/>
                  </a:lnTo>
                  <a:lnTo>
                    <a:pt x="188" y="430"/>
                  </a:lnTo>
                  <a:lnTo>
                    <a:pt x="204" y="451"/>
                  </a:lnTo>
                  <a:lnTo>
                    <a:pt x="221" y="471"/>
                  </a:lnTo>
                  <a:lnTo>
                    <a:pt x="236" y="492"/>
                  </a:lnTo>
                  <a:lnTo>
                    <a:pt x="246" y="459"/>
                  </a:lnTo>
                  <a:lnTo>
                    <a:pt x="257" y="425"/>
                  </a:lnTo>
                  <a:lnTo>
                    <a:pt x="267" y="392"/>
                  </a:lnTo>
                  <a:lnTo>
                    <a:pt x="279" y="360"/>
                  </a:lnTo>
                  <a:lnTo>
                    <a:pt x="289" y="327"/>
                  </a:lnTo>
                  <a:lnTo>
                    <a:pt x="299" y="294"/>
                  </a:lnTo>
                  <a:lnTo>
                    <a:pt x="310" y="262"/>
                  </a:lnTo>
                  <a:lnTo>
                    <a:pt x="320" y="229"/>
                  </a:lnTo>
                  <a:lnTo>
                    <a:pt x="338" y="243"/>
                  </a:lnTo>
                  <a:lnTo>
                    <a:pt x="356" y="258"/>
                  </a:lnTo>
                  <a:lnTo>
                    <a:pt x="373" y="272"/>
                  </a:lnTo>
                  <a:lnTo>
                    <a:pt x="392" y="286"/>
                  </a:lnTo>
                  <a:lnTo>
                    <a:pt x="410" y="299"/>
                  </a:lnTo>
                  <a:lnTo>
                    <a:pt x="427" y="315"/>
                  </a:lnTo>
                  <a:lnTo>
                    <a:pt x="445" y="329"/>
                  </a:lnTo>
                  <a:lnTo>
                    <a:pt x="463" y="344"/>
                  </a:lnTo>
                  <a:lnTo>
                    <a:pt x="481" y="322"/>
                  </a:lnTo>
                  <a:lnTo>
                    <a:pt x="499" y="301"/>
                  </a:lnTo>
                  <a:lnTo>
                    <a:pt x="518" y="279"/>
                  </a:lnTo>
                  <a:lnTo>
                    <a:pt x="535" y="258"/>
                  </a:lnTo>
                  <a:lnTo>
                    <a:pt x="553" y="238"/>
                  </a:lnTo>
                  <a:lnTo>
                    <a:pt x="572" y="215"/>
                  </a:lnTo>
                  <a:lnTo>
                    <a:pt x="589" y="195"/>
                  </a:lnTo>
                  <a:lnTo>
                    <a:pt x="608" y="172"/>
                  </a:lnTo>
                  <a:lnTo>
                    <a:pt x="626" y="152"/>
                  </a:lnTo>
                  <a:lnTo>
                    <a:pt x="643" y="129"/>
                  </a:lnTo>
                  <a:lnTo>
                    <a:pt x="661" y="109"/>
                  </a:lnTo>
                  <a:lnTo>
                    <a:pt x="680" y="86"/>
                  </a:lnTo>
                  <a:lnTo>
                    <a:pt x="697" y="66"/>
                  </a:lnTo>
                  <a:lnTo>
                    <a:pt x="715" y="43"/>
                  </a:lnTo>
                  <a:lnTo>
                    <a:pt x="733" y="23"/>
                  </a:lnTo>
                  <a:lnTo>
                    <a:pt x="750" y="0"/>
                  </a:lnTo>
                  <a:lnTo>
                    <a:pt x="762" y="0"/>
                  </a:lnTo>
                  <a:lnTo>
                    <a:pt x="774" y="2"/>
                  </a:lnTo>
                  <a:lnTo>
                    <a:pt x="786" y="2"/>
                  </a:lnTo>
                  <a:lnTo>
                    <a:pt x="797" y="2"/>
                  </a:lnTo>
                  <a:lnTo>
                    <a:pt x="809" y="4"/>
                  </a:lnTo>
                  <a:lnTo>
                    <a:pt x="820" y="4"/>
                  </a:lnTo>
                  <a:lnTo>
                    <a:pt x="832" y="6"/>
                  </a:lnTo>
                  <a:lnTo>
                    <a:pt x="842" y="6"/>
                  </a:lnTo>
                  <a:lnTo>
                    <a:pt x="832" y="38"/>
                  </a:lnTo>
                  <a:lnTo>
                    <a:pt x="822" y="69"/>
                  </a:lnTo>
                  <a:lnTo>
                    <a:pt x="812" y="102"/>
                  </a:lnTo>
                  <a:lnTo>
                    <a:pt x="801" y="134"/>
                  </a:lnTo>
                  <a:lnTo>
                    <a:pt x="790" y="167"/>
                  </a:lnTo>
                  <a:lnTo>
                    <a:pt x="780" y="198"/>
                  </a:lnTo>
                  <a:lnTo>
                    <a:pt x="768" y="231"/>
                  </a:lnTo>
                  <a:lnTo>
                    <a:pt x="758" y="263"/>
                  </a:lnTo>
                  <a:lnTo>
                    <a:pt x="769" y="270"/>
                  </a:lnTo>
                  <a:lnTo>
                    <a:pt x="781" y="277"/>
                  </a:lnTo>
                  <a:lnTo>
                    <a:pt x="792" y="284"/>
                  </a:lnTo>
                  <a:lnTo>
                    <a:pt x="803" y="291"/>
                  </a:lnTo>
                  <a:lnTo>
                    <a:pt x="815" y="298"/>
                  </a:lnTo>
                  <a:lnTo>
                    <a:pt x="825" y="305"/>
                  </a:lnTo>
                  <a:lnTo>
                    <a:pt x="837" y="311"/>
                  </a:lnTo>
                  <a:lnTo>
                    <a:pt x="847" y="318"/>
                  </a:lnTo>
                  <a:lnTo>
                    <a:pt x="845" y="360"/>
                  </a:lnTo>
                  <a:lnTo>
                    <a:pt x="843" y="401"/>
                  </a:lnTo>
                  <a:lnTo>
                    <a:pt x="841" y="442"/>
                  </a:lnTo>
                  <a:lnTo>
                    <a:pt x="839" y="483"/>
                  </a:lnTo>
                  <a:lnTo>
                    <a:pt x="844" y="488"/>
                  </a:lnTo>
                  <a:lnTo>
                    <a:pt x="849" y="495"/>
                  </a:lnTo>
                  <a:lnTo>
                    <a:pt x="854" y="500"/>
                  </a:lnTo>
                  <a:lnTo>
                    <a:pt x="860" y="507"/>
                  </a:lnTo>
                  <a:lnTo>
                    <a:pt x="865" y="514"/>
                  </a:lnTo>
                  <a:lnTo>
                    <a:pt x="871" y="521"/>
                  </a:lnTo>
                  <a:lnTo>
                    <a:pt x="876" y="526"/>
                  </a:lnTo>
                  <a:lnTo>
                    <a:pt x="881" y="533"/>
                  </a:lnTo>
                  <a:lnTo>
                    <a:pt x="877" y="566"/>
                  </a:lnTo>
                  <a:lnTo>
                    <a:pt x="874" y="600"/>
                  </a:lnTo>
                  <a:lnTo>
                    <a:pt x="870" y="633"/>
                  </a:lnTo>
                  <a:lnTo>
                    <a:pt x="866" y="667"/>
                  </a:lnTo>
                  <a:lnTo>
                    <a:pt x="862" y="700"/>
                  </a:lnTo>
                  <a:lnTo>
                    <a:pt x="859" y="734"/>
                  </a:lnTo>
                  <a:lnTo>
                    <a:pt x="854" y="767"/>
                  </a:lnTo>
                  <a:lnTo>
                    <a:pt x="850" y="801"/>
                  </a:lnTo>
                  <a:lnTo>
                    <a:pt x="859" y="812"/>
                  </a:lnTo>
                  <a:lnTo>
                    <a:pt x="866" y="820"/>
                  </a:lnTo>
                  <a:lnTo>
                    <a:pt x="874" y="830"/>
                  </a:lnTo>
                  <a:lnTo>
                    <a:pt x="881" y="841"/>
                  </a:lnTo>
                  <a:lnTo>
                    <a:pt x="890" y="851"/>
                  </a:lnTo>
                  <a:lnTo>
                    <a:pt x="897" y="861"/>
                  </a:lnTo>
                  <a:lnTo>
                    <a:pt x="905" y="872"/>
                  </a:lnTo>
                  <a:lnTo>
                    <a:pt x="914" y="882"/>
                  </a:lnTo>
                  <a:lnTo>
                    <a:pt x="921" y="894"/>
                  </a:lnTo>
                  <a:lnTo>
                    <a:pt x="929" y="908"/>
                  </a:lnTo>
                  <a:lnTo>
                    <a:pt x="936" y="920"/>
                  </a:lnTo>
                  <a:lnTo>
                    <a:pt x="945" y="934"/>
                  </a:lnTo>
                  <a:lnTo>
                    <a:pt x="952" y="946"/>
                  </a:lnTo>
                  <a:lnTo>
                    <a:pt x="959" y="959"/>
                  </a:lnTo>
                  <a:lnTo>
                    <a:pt x="968" y="973"/>
                  </a:lnTo>
                  <a:lnTo>
                    <a:pt x="975" y="987"/>
                  </a:lnTo>
                  <a:lnTo>
                    <a:pt x="983" y="985"/>
                  </a:lnTo>
                  <a:lnTo>
                    <a:pt x="992" y="983"/>
                  </a:lnTo>
                  <a:lnTo>
                    <a:pt x="1000" y="982"/>
                  </a:lnTo>
                  <a:lnTo>
                    <a:pt x="1008" y="980"/>
                  </a:lnTo>
                  <a:lnTo>
                    <a:pt x="1016" y="980"/>
                  </a:lnTo>
                  <a:lnTo>
                    <a:pt x="1025" y="978"/>
                  </a:lnTo>
                  <a:lnTo>
                    <a:pt x="1033" y="976"/>
                  </a:lnTo>
                  <a:lnTo>
                    <a:pt x="1041" y="975"/>
                  </a:lnTo>
                  <a:lnTo>
                    <a:pt x="1039" y="1028"/>
                  </a:lnTo>
                  <a:lnTo>
                    <a:pt x="1037" y="1081"/>
                  </a:lnTo>
                  <a:lnTo>
                    <a:pt x="1034" y="1135"/>
                  </a:lnTo>
                  <a:lnTo>
                    <a:pt x="1032" y="1188"/>
                  </a:lnTo>
                  <a:lnTo>
                    <a:pt x="1039" y="1202"/>
                  </a:lnTo>
                  <a:lnTo>
                    <a:pt x="1047" y="1215"/>
                  </a:lnTo>
                  <a:lnTo>
                    <a:pt x="1053" y="1229"/>
                  </a:lnTo>
                  <a:lnTo>
                    <a:pt x="1060" y="1241"/>
                  </a:lnTo>
                  <a:lnTo>
                    <a:pt x="1067" y="1255"/>
                  </a:lnTo>
                  <a:lnTo>
                    <a:pt x="1075" y="1269"/>
                  </a:lnTo>
                  <a:lnTo>
                    <a:pt x="1082" y="1282"/>
                  </a:lnTo>
                  <a:lnTo>
                    <a:pt x="1089" y="1296"/>
                  </a:lnTo>
                  <a:lnTo>
                    <a:pt x="1077" y="1305"/>
                  </a:lnTo>
                  <a:lnTo>
                    <a:pt x="1064" y="1312"/>
                  </a:lnTo>
                  <a:lnTo>
                    <a:pt x="1052" y="1320"/>
                  </a:lnTo>
                  <a:lnTo>
                    <a:pt x="1039" y="1327"/>
                  </a:lnTo>
                  <a:lnTo>
                    <a:pt x="1027" y="1336"/>
                  </a:lnTo>
                  <a:lnTo>
                    <a:pt x="1014" y="1344"/>
                  </a:lnTo>
                  <a:lnTo>
                    <a:pt x="1002" y="1351"/>
                  </a:lnTo>
                  <a:lnTo>
                    <a:pt x="989" y="1360"/>
                  </a:lnTo>
                  <a:lnTo>
                    <a:pt x="997" y="1361"/>
                  </a:lnTo>
                  <a:lnTo>
                    <a:pt x="1003" y="1363"/>
                  </a:lnTo>
                  <a:lnTo>
                    <a:pt x="1009" y="1365"/>
                  </a:lnTo>
                  <a:lnTo>
                    <a:pt x="1015" y="1367"/>
                  </a:lnTo>
                  <a:lnTo>
                    <a:pt x="1005" y="1372"/>
                  </a:lnTo>
                  <a:lnTo>
                    <a:pt x="994" y="1379"/>
                  </a:lnTo>
                  <a:lnTo>
                    <a:pt x="983" y="1384"/>
                  </a:lnTo>
                  <a:lnTo>
                    <a:pt x="972" y="1389"/>
                  </a:lnTo>
                  <a:lnTo>
                    <a:pt x="961" y="1396"/>
                  </a:lnTo>
                  <a:lnTo>
                    <a:pt x="950" y="1401"/>
                  </a:lnTo>
                  <a:lnTo>
                    <a:pt x="940" y="1408"/>
                  </a:lnTo>
                  <a:lnTo>
                    <a:pt x="929" y="1413"/>
                  </a:lnTo>
                  <a:lnTo>
                    <a:pt x="915" y="1423"/>
                  </a:lnTo>
                  <a:lnTo>
                    <a:pt x="900" y="1435"/>
                  </a:lnTo>
                  <a:lnTo>
                    <a:pt x="885" y="1447"/>
                  </a:lnTo>
                  <a:lnTo>
                    <a:pt x="870" y="1459"/>
                  </a:lnTo>
                  <a:lnTo>
                    <a:pt x="855" y="1470"/>
                  </a:lnTo>
                  <a:lnTo>
                    <a:pt x="841" y="1482"/>
                  </a:lnTo>
                  <a:lnTo>
                    <a:pt x="827" y="1494"/>
                  </a:lnTo>
                  <a:lnTo>
                    <a:pt x="813" y="1506"/>
                  </a:lnTo>
                  <a:lnTo>
                    <a:pt x="807" y="1504"/>
                  </a:lnTo>
                  <a:lnTo>
                    <a:pt x="799" y="1502"/>
                  </a:lnTo>
                  <a:lnTo>
                    <a:pt x="793" y="1502"/>
                  </a:lnTo>
                  <a:lnTo>
                    <a:pt x="786" y="1501"/>
                  </a:lnTo>
                  <a:lnTo>
                    <a:pt x="779" y="1499"/>
                  </a:lnTo>
                  <a:lnTo>
                    <a:pt x="771" y="1497"/>
                  </a:lnTo>
                  <a:lnTo>
                    <a:pt x="765" y="1497"/>
                  </a:lnTo>
                  <a:lnTo>
                    <a:pt x="758" y="1495"/>
                  </a:lnTo>
                  <a:lnTo>
                    <a:pt x="753" y="1495"/>
                  </a:lnTo>
                  <a:lnTo>
                    <a:pt x="747" y="1495"/>
                  </a:lnTo>
                  <a:lnTo>
                    <a:pt x="741" y="1495"/>
                  </a:lnTo>
                  <a:lnTo>
                    <a:pt x="736" y="1495"/>
                  </a:lnTo>
                  <a:lnTo>
                    <a:pt x="722" y="1504"/>
                  </a:lnTo>
                  <a:lnTo>
                    <a:pt x="710" y="1511"/>
                  </a:lnTo>
                  <a:lnTo>
                    <a:pt x="696" y="1520"/>
                  </a:lnTo>
                  <a:lnTo>
                    <a:pt x="683" y="1526"/>
                  </a:lnTo>
                  <a:lnTo>
                    <a:pt x="669" y="1535"/>
                  </a:lnTo>
                  <a:lnTo>
                    <a:pt x="657" y="1544"/>
                  </a:lnTo>
                  <a:lnTo>
                    <a:pt x="643" y="1550"/>
                  </a:lnTo>
                  <a:lnTo>
                    <a:pt x="630" y="1559"/>
                  </a:lnTo>
                  <a:lnTo>
                    <a:pt x="612" y="1561"/>
                  </a:lnTo>
                  <a:lnTo>
                    <a:pt x="596" y="1564"/>
                  </a:lnTo>
                  <a:lnTo>
                    <a:pt x="578" y="1566"/>
                  </a:lnTo>
                  <a:lnTo>
                    <a:pt x="561" y="1569"/>
                  </a:lnTo>
                  <a:lnTo>
                    <a:pt x="544" y="1571"/>
                  </a:lnTo>
                  <a:lnTo>
                    <a:pt x="527" y="1575"/>
                  </a:lnTo>
                  <a:lnTo>
                    <a:pt x="509" y="1576"/>
                  </a:lnTo>
                  <a:lnTo>
                    <a:pt x="493" y="1580"/>
                  </a:lnTo>
                  <a:lnTo>
                    <a:pt x="484" y="1593"/>
                  </a:lnTo>
                  <a:lnTo>
                    <a:pt x="476" y="1609"/>
                  </a:lnTo>
                  <a:lnTo>
                    <a:pt x="467" y="1623"/>
                  </a:lnTo>
                  <a:lnTo>
                    <a:pt x="458" y="1636"/>
                  </a:lnTo>
                  <a:lnTo>
                    <a:pt x="450" y="1652"/>
                  </a:lnTo>
                  <a:lnTo>
                    <a:pt x="442" y="1666"/>
                  </a:lnTo>
                  <a:lnTo>
                    <a:pt x="434" y="1681"/>
                  </a:lnTo>
                  <a:lnTo>
                    <a:pt x="425" y="1695"/>
                  </a:lnTo>
                  <a:lnTo>
                    <a:pt x="435" y="1693"/>
                  </a:lnTo>
                  <a:lnTo>
                    <a:pt x="443" y="1691"/>
                  </a:lnTo>
                  <a:lnTo>
                    <a:pt x="452" y="1690"/>
                  </a:lnTo>
                  <a:lnTo>
                    <a:pt x="462" y="1686"/>
                  </a:lnTo>
                  <a:lnTo>
                    <a:pt x="471" y="1684"/>
                  </a:lnTo>
                  <a:lnTo>
                    <a:pt x="480" y="1683"/>
                  </a:lnTo>
                  <a:lnTo>
                    <a:pt x="490" y="1681"/>
                  </a:lnTo>
                  <a:lnTo>
                    <a:pt x="499" y="1679"/>
                  </a:lnTo>
                  <a:lnTo>
                    <a:pt x="507" y="1667"/>
                  </a:lnTo>
                  <a:lnTo>
                    <a:pt x="516" y="1657"/>
                  </a:lnTo>
                  <a:lnTo>
                    <a:pt x="523" y="1645"/>
                  </a:lnTo>
                  <a:lnTo>
                    <a:pt x="531" y="1633"/>
                  </a:lnTo>
                  <a:lnTo>
                    <a:pt x="540" y="1621"/>
                  </a:lnTo>
                  <a:lnTo>
                    <a:pt x="547" y="1611"/>
                  </a:lnTo>
                  <a:lnTo>
                    <a:pt x="555" y="1599"/>
                  </a:lnTo>
                  <a:lnTo>
                    <a:pt x="563" y="1588"/>
                  </a:lnTo>
                  <a:lnTo>
                    <a:pt x="556" y="1559"/>
                  </a:lnTo>
                  <a:lnTo>
                    <a:pt x="550" y="1528"/>
                  </a:lnTo>
                  <a:lnTo>
                    <a:pt x="543" y="1497"/>
                  </a:lnTo>
                  <a:lnTo>
                    <a:pt x="535" y="1468"/>
                  </a:lnTo>
                  <a:lnTo>
                    <a:pt x="530" y="1435"/>
                  </a:lnTo>
                  <a:lnTo>
                    <a:pt x="525" y="1403"/>
                  </a:lnTo>
                  <a:lnTo>
                    <a:pt x="519" y="1372"/>
                  </a:lnTo>
                  <a:lnTo>
                    <a:pt x="514" y="1339"/>
                  </a:lnTo>
                  <a:lnTo>
                    <a:pt x="504" y="1334"/>
                  </a:lnTo>
                  <a:lnTo>
                    <a:pt x="495" y="1329"/>
                  </a:lnTo>
                  <a:lnTo>
                    <a:pt x="485" y="1324"/>
                  </a:lnTo>
                  <a:lnTo>
                    <a:pt x="477" y="1318"/>
                  </a:lnTo>
                  <a:lnTo>
                    <a:pt x="468" y="1313"/>
                  </a:lnTo>
                  <a:lnTo>
                    <a:pt x="458" y="1308"/>
                  </a:lnTo>
                  <a:lnTo>
                    <a:pt x="450" y="1303"/>
                  </a:lnTo>
                  <a:lnTo>
                    <a:pt x="441" y="1298"/>
                  </a:lnTo>
                  <a:lnTo>
                    <a:pt x="434" y="1294"/>
                  </a:lnTo>
                  <a:lnTo>
                    <a:pt x="426" y="1289"/>
                  </a:lnTo>
                  <a:lnTo>
                    <a:pt x="420" y="1286"/>
                  </a:lnTo>
                  <a:lnTo>
                    <a:pt x="413" y="1282"/>
                  </a:lnTo>
                  <a:lnTo>
                    <a:pt x="396" y="1270"/>
                  </a:lnTo>
                  <a:lnTo>
                    <a:pt x="379" y="1260"/>
                  </a:lnTo>
                  <a:lnTo>
                    <a:pt x="363" y="1248"/>
                  </a:lnTo>
                  <a:lnTo>
                    <a:pt x="347" y="1238"/>
                  </a:lnTo>
                  <a:lnTo>
                    <a:pt x="331" y="1226"/>
                  </a:lnTo>
                  <a:lnTo>
                    <a:pt x="314" y="1215"/>
                  </a:lnTo>
                  <a:lnTo>
                    <a:pt x="297" y="1203"/>
                  </a:lnTo>
                  <a:lnTo>
                    <a:pt x="281" y="1193"/>
                  </a:lnTo>
                  <a:lnTo>
                    <a:pt x="268" y="1183"/>
                  </a:lnTo>
                  <a:lnTo>
                    <a:pt x="257" y="1172"/>
                  </a:lnTo>
                  <a:lnTo>
                    <a:pt x="244" y="1162"/>
                  </a:lnTo>
                  <a:lnTo>
                    <a:pt x="232" y="1152"/>
                  </a:lnTo>
                  <a:lnTo>
                    <a:pt x="221" y="1141"/>
                  </a:lnTo>
                  <a:lnTo>
                    <a:pt x="208" y="1131"/>
                  </a:lnTo>
                  <a:lnTo>
                    <a:pt x="196" y="1121"/>
                  </a:lnTo>
                  <a:lnTo>
                    <a:pt x="184" y="1111"/>
                  </a:lnTo>
                  <a:lnTo>
                    <a:pt x="172" y="1100"/>
                  </a:lnTo>
                  <a:lnTo>
                    <a:pt x="159" y="1090"/>
                  </a:lnTo>
                  <a:lnTo>
                    <a:pt x="147" y="1080"/>
                  </a:lnTo>
                  <a:lnTo>
                    <a:pt x="135" y="1069"/>
                  </a:lnTo>
                  <a:lnTo>
                    <a:pt x="123" y="1059"/>
                  </a:lnTo>
                  <a:lnTo>
                    <a:pt x="110" y="1049"/>
                  </a:lnTo>
                  <a:lnTo>
                    <a:pt x="99" y="1038"/>
                  </a:lnTo>
                  <a:lnTo>
                    <a:pt x="86" y="1028"/>
                  </a:lnTo>
                  <a:lnTo>
                    <a:pt x="80" y="973"/>
                  </a:lnTo>
                  <a:lnTo>
                    <a:pt x="75" y="918"/>
                  </a:lnTo>
                  <a:lnTo>
                    <a:pt x="69" y="863"/>
                  </a:lnTo>
                  <a:lnTo>
                    <a:pt x="63" y="808"/>
                  </a:lnTo>
                  <a:close/>
                </a:path>
              </a:pathLst>
            </a:custGeom>
            <a:solidFill>
              <a:srgbClr val="93000C"/>
            </a:solidFill>
            <a:ln w="9525">
              <a:solidFill>
                <a:schemeClr val="accent4"/>
              </a:solidFill>
              <a:round/>
              <a:headEnd/>
              <a:tailEnd/>
            </a:ln>
          </p:spPr>
          <p:txBody>
            <a:bodyPr/>
            <a:lstStyle/>
            <a:p>
              <a:pPr>
                <a:defRPr/>
              </a:pPr>
              <a:endParaRPr lang="en-US" dirty="0"/>
            </a:p>
          </p:txBody>
        </p:sp>
        <p:sp>
          <p:nvSpPr>
            <p:cNvPr id="20" name="Freeform 20"/>
            <p:cNvSpPr>
              <a:spLocks/>
            </p:cNvSpPr>
            <p:nvPr/>
          </p:nvSpPr>
          <p:spPr bwMode="auto">
            <a:xfrm>
              <a:off x="4013" y="2548"/>
              <a:ext cx="1028" cy="793"/>
            </a:xfrm>
            <a:custGeom>
              <a:avLst/>
              <a:gdLst/>
              <a:ahLst/>
              <a:cxnLst>
                <a:cxn ang="0">
                  <a:pos x="38" y="775"/>
                </a:cxn>
                <a:cxn ang="0">
                  <a:pos x="2" y="662"/>
                </a:cxn>
                <a:cxn ang="0">
                  <a:pos x="28" y="528"/>
                </a:cxn>
                <a:cxn ang="0">
                  <a:pos x="79" y="380"/>
                </a:cxn>
                <a:cxn ang="0">
                  <a:pos x="153" y="437"/>
                </a:cxn>
                <a:cxn ang="0">
                  <a:pos x="226" y="490"/>
                </a:cxn>
                <a:cxn ang="0">
                  <a:pos x="277" y="313"/>
                </a:cxn>
                <a:cxn ang="0">
                  <a:pos x="347" y="289"/>
                </a:cxn>
                <a:cxn ang="0">
                  <a:pos x="431" y="366"/>
                </a:cxn>
                <a:cxn ang="0">
                  <a:pos x="517" y="251"/>
                </a:cxn>
                <a:cxn ang="0">
                  <a:pos x="602" y="138"/>
                </a:cxn>
                <a:cxn ang="0">
                  <a:pos x="687" y="22"/>
                </a:cxn>
                <a:cxn ang="0">
                  <a:pos x="749" y="2"/>
                </a:cxn>
                <a:cxn ang="0">
                  <a:pos x="782" y="38"/>
                </a:cxn>
                <a:cxn ang="0">
                  <a:pos x="717" y="211"/>
                </a:cxn>
                <a:cxn ang="0">
                  <a:pos x="721" y="303"/>
                </a:cxn>
                <a:cxn ang="0">
                  <a:pos x="772" y="339"/>
                </a:cxn>
                <a:cxn ang="0">
                  <a:pos x="768" y="490"/>
                </a:cxn>
                <a:cxn ang="0">
                  <a:pos x="797" y="505"/>
                </a:cxn>
                <a:cxn ang="0">
                  <a:pos x="797" y="608"/>
                </a:cxn>
                <a:cxn ang="0">
                  <a:pos x="775" y="770"/>
                </a:cxn>
                <a:cxn ang="0">
                  <a:pos x="816" y="806"/>
                </a:cxn>
                <a:cxn ang="0">
                  <a:pos x="856" y="851"/>
                </a:cxn>
                <a:cxn ang="0">
                  <a:pos x="899" y="902"/>
                </a:cxn>
                <a:cxn ang="0">
                  <a:pos x="941" y="894"/>
                </a:cxn>
                <a:cxn ang="0">
                  <a:pos x="975" y="923"/>
                </a:cxn>
                <a:cxn ang="0">
                  <a:pos x="983" y="1093"/>
                </a:cxn>
                <a:cxn ang="0">
                  <a:pos x="1020" y="1150"/>
                </a:cxn>
                <a:cxn ang="0">
                  <a:pos x="985" y="1193"/>
                </a:cxn>
                <a:cxn ang="0">
                  <a:pos x="946" y="1229"/>
                </a:cxn>
                <a:cxn ang="0">
                  <a:pos x="968" y="1234"/>
                </a:cxn>
                <a:cxn ang="0">
                  <a:pos x="947" y="1253"/>
                </a:cxn>
                <a:cxn ang="0">
                  <a:pos x="894" y="1282"/>
                </a:cxn>
                <a:cxn ang="0">
                  <a:pos x="827" y="1346"/>
                </a:cxn>
                <a:cxn ang="0">
                  <a:pos x="778" y="1382"/>
                </a:cxn>
                <a:cxn ang="0">
                  <a:pos x="753" y="1375"/>
                </a:cxn>
                <a:cxn ang="0">
                  <a:pos x="743" y="1373"/>
                </a:cxn>
                <a:cxn ang="0">
                  <a:pos x="684" y="1416"/>
                </a:cxn>
                <a:cxn ang="0">
                  <a:pos x="615" y="1445"/>
                </a:cxn>
                <a:cxn ang="0">
                  <a:pos x="535" y="1459"/>
                </a:cxn>
                <a:cxn ang="0">
                  <a:pos x="487" y="1524"/>
                </a:cxn>
                <a:cxn ang="0">
                  <a:pos x="466" y="1586"/>
                </a:cxn>
                <a:cxn ang="0">
                  <a:pos x="522" y="1574"/>
                </a:cxn>
                <a:cxn ang="0">
                  <a:pos x="570" y="1543"/>
                </a:cxn>
                <a:cxn ang="0">
                  <a:pos x="613" y="1500"/>
                </a:cxn>
                <a:cxn ang="0">
                  <a:pos x="578" y="1373"/>
                </a:cxn>
                <a:cxn ang="0">
                  <a:pos x="539" y="1286"/>
                </a:cxn>
                <a:cxn ang="0">
                  <a:pos x="491" y="1277"/>
                </a:cxn>
                <a:cxn ang="0">
                  <a:pos x="452" y="1287"/>
                </a:cxn>
                <a:cxn ang="0">
                  <a:pos x="364" y="1244"/>
                </a:cxn>
                <a:cxn ang="0">
                  <a:pos x="285" y="1200"/>
                </a:cxn>
                <a:cxn ang="0">
                  <a:pos x="219" y="1153"/>
                </a:cxn>
                <a:cxn ang="0">
                  <a:pos x="154" y="1109"/>
                </a:cxn>
                <a:cxn ang="0">
                  <a:pos x="96" y="1019"/>
                </a:cxn>
              </a:cxnLst>
              <a:rect l="0" t="0" r="r" b="b"/>
              <a:pathLst>
                <a:path w="1028" h="1588">
                  <a:moveTo>
                    <a:pt x="77" y="864"/>
                  </a:moveTo>
                  <a:lnTo>
                    <a:pt x="67" y="842"/>
                  </a:lnTo>
                  <a:lnTo>
                    <a:pt x="58" y="820"/>
                  </a:lnTo>
                  <a:lnTo>
                    <a:pt x="49" y="797"/>
                  </a:lnTo>
                  <a:lnTo>
                    <a:pt x="38" y="775"/>
                  </a:lnTo>
                  <a:lnTo>
                    <a:pt x="29" y="753"/>
                  </a:lnTo>
                  <a:lnTo>
                    <a:pt x="20" y="732"/>
                  </a:lnTo>
                  <a:lnTo>
                    <a:pt x="9" y="710"/>
                  </a:lnTo>
                  <a:lnTo>
                    <a:pt x="0" y="687"/>
                  </a:lnTo>
                  <a:lnTo>
                    <a:pt x="2" y="662"/>
                  </a:lnTo>
                  <a:lnTo>
                    <a:pt x="4" y="636"/>
                  </a:lnTo>
                  <a:lnTo>
                    <a:pt x="5" y="612"/>
                  </a:lnTo>
                  <a:lnTo>
                    <a:pt x="7" y="586"/>
                  </a:lnTo>
                  <a:lnTo>
                    <a:pt x="18" y="557"/>
                  </a:lnTo>
                  <a:lnTo>
                    <a:pt x="28" y="528"/>
                  </a:lnTo>
                  <a:lnTo>
                    <a:pt x="38" y="498"/>
                  </a:lnTo>
                  <a:lnTo>
                    <a:pt x="49" y="469"/>
                  </a:lnTo>
                  <a:lnTo>
                    <a:pt x="58" y="440"/>
                  </a:lnTo>
                  <a:lnTo>
                    <a:pt x="69" y="409"/>
                  </a:lnTo>
                  <a:lnTo>
                    <a:pt x="79" y="380"/>
                  </a:lnTo>
                  <a:lnTo>
                    <a:pt x="89" y="351"/>
                  </a:lnTo>
                  <a:lnTo>
                    <a:pt x="105" y="371"/>
                  </a:lnTo>
                  <a:lnTo>
                    <a:pt x="120" y="394"/>
                  </a:lnTo>
                  <a:lnTo>
                    <a:pt x="137" y="416"/>
                  </a:lnTo>
                  <a:lnTo>
                    <a:pt x="153" y="437"/>
                  </a:lnTo>
                  <a:lnTo>
                    <a:pt x="168" y="459"/>
                  </a:lnTo>
                  <a:lnTo>
                    <a:pt x="185" y="481"/>
                  </a:lnTo>
                  <a:lnTo>
                    <a:pt x="200" y="504"/>
                  </a:lnTo>
                  <a:lnTo>
                    <a:pt x="216" y="526"/>
                  </a:lnTo>
                  <a:lnTo>
                    <a:pt x="226" y="490"/>
                  </a:lnTo>
                  <a:lnTo>
                    <a:pt x="237" y="454"/>
                  </a:lnTo>
                  <a:lnTo>
                    <a:pt x="246" y="419"/>
                  </a:lnTo>
                  <a:lnTo>
                    <a:pt x="257" y="383"/>
                  </a:lnTo>
                  <a:lnTo>
                    <a:pt x="267" y="349"/>
                  </a:lnTo>
                  <a:lnTo>
                    <a:pt x="277" y="313"/>
                  </a:lnTo>
                  <a:lnTo>
                    <a:pt x="287" y="279"/>
                  </a:lnTo>
                  <a:lnTo>
                    <a:pt x="297" y="242"/>
                  </a:lnTo>
                  <a:lnTo>
                    <a:pt x="314" y="258"/>
                  </a:lnTo>
                  <a:lnTo>
                    <a:pt x="330" y="273"/>
                  </a:lnTo>
                  <a:lnTo>
                    <a:pt x="347" y="289"/>
                  </a:lnTo>
                  <a:lnTo>
                    <a:pt x="365" y="304"/>
                  </a:lnTo>
                  <a:lnTo>
                    <a:pt x="381" y="320"/>
                  </a:lnTo>
                  <a:lnTo>
                    <a:pt x="398" y="335"/>
                  </a:lnTo>
                  <a:lnTo>
                    <a:pt x="415" y="351"/>
                  </a:lnTo>
                  <a:lnTo>
                    <a:pt x="431" y="366"/>
                  </a:lnTo>
                  <a:lnTo>
                    <a:pt x="449" y="344"/>
                  </a:lnTo>
                  <a:lnTo>
                    <a:pt x="465" y="320"/>
                  </a:lnTo>
                  <a:lnTo>
                    <a:pt x="483" y="297"/>
                  </a:lnTo>
                  <a:lnTo>
                    <a:pt x="500" y="273"/>
                  </a:lnTo>
                  <a:lnTo>
                    <a:pt x="517" y="251"/>
                  </a:lnTo>
                  <a:lnTo>
                    <a:pt x="534" y="229"/>
                  </a:lnTo>
                  <a:lnTo>
                    <a:pt x="552" y="206"/>
                  </a:lnTo>
                  <a:lnTo>
                    <a:pt x="568" y="184"/>
                  </a:lnTo>
                  <a:lnTo>
                    <a:pt x="585" y="162"/>
                  </a:lnTo>
                  <a:lnTo>
                    <a:pt x="602" y="138"/>
                  </a:lnTo>
                  <a:lnTo>
                    <a:pt x="618" y="115"/>
                  </a:lnTo>
                  <a:lnTo>
                    <a:pt x="636" y="91"/>
                  </a:lnTo>
                  <a:lnTo>
                    <a:pt x="652" y="69"/>
                  </a:lnTo>
                  <a:lnTo>
                    <a:pt x="669" y="45"/>
                  </a:lnTo>
                  <a:lnTo>
                    <a:pt x="687" y="22"/>
                  </a:lnTo>
                  <a:lnTo>
                    <a:pt x="703" y="0"/>
                  </a:lnTo>
                  <a:lnTo>
                    <a:pt x="715" y="0"/>
                  </a:lnTo>
                  <a:lnTo>
                    <a:pt x="726" y="2"/>
                  </a:lnTo>
                  <a:lnTo>
                    <a:pt x="738" y="2"/>
                  </a:lnTo>
                  <a:lnTo>
                    <a:pt x="749" y="2"/>
                  </a:lnTo>
                  <a:lnTo>
                    <a:pt x="761" y="4"/>
                  </a:lnTo>
                  <a:lnTo>
                    <a:pt x="772" y="4"/>
                  </a:lnTo>
                  <a:lnTo>
                    <a:pt x="783" y="4"/>
                  </a:lnTo>
                  <a:lnTo>
                    <a:pt x="795" y="4"/>
                  </a:lnTo>
                  <a:lnTo>
                    <a:pt x="782" y="38"/>
                  </a:lnTo>
                  <a:lnTo>
                    <a:pt x="769" y="72"/>
                  </a:lnTo>
                  <a:lnTo>
                    <a:pt x="756" y="108"/>
                  </a:lnTo>
                  <a:lnTo>
                    <a:pt x="743" y="143"/>
                  </a:lnTo>
                  <a:lnTo>
                    <a:pt x="730" y="177"/>
                  </a:lnTo>
                  <a:lnTo>
                    <a:pt x="717" y="211"/>
                  </a:lnTo>
                  <a:lnTo>
                    <a:pt x="704" y="246"/>
                  </a:lnTo>
                  <a:lnTo>
                    <a:pt x="692" y="280"/>
                  </a:lnTo>
                  <a:lnTo>
                    <a:pt x="701" y="287"/>
                  </a:lnTo>
                  <a:lnTo>
                    <a:pt x="712" y="294"/>
                  </a:lnTo>
                  <a:lnTo>
                    <a:pt x="721" y="303"/>
                  </a:lnTo>
                  <a:lnTo>
                    <a:pt x="731" y="309"/>
                  </a:lnTo>
                  <a:lnTo>
                    <a:pt x="742" y="316"/>
                  </a:lnTo>
                  <a:lnTo>
                    <a:pt x="752" y="325"/>
                  </a:lnTo>
                  <a:lnTo>
                    <a:pt x="762" y="332"/>
                  </a:lnTo>
                  <a:lnTo>
                    <a:pt x="772" y="339"/>
                  </a:lnTo>
                  <a:lnTo>
                    <a:pt x="770" y="376"/>
                  </a:lnTo>
                  <a:lnTo>
                    <a:pt x="767" y="413"/>
                  </a:lnTo>
                  <a:lnTo>
                    <a:pt x="764" y="449"/>
                  </a:lnTo>
                  <a:lnTo>
                    <a:pt x="762" y="486"/>
                  </a:lnTo>
                  <a:lnTo>
                    <a:pt x="768" y="490"/>
                  </a:lnTo>
                  <a:lnTo>
                    <a:pt x="773" y="493"/>
                  </a:lnTo>
                  <a:lnTo>
                    <a:pt x="779" y="497"/>
                  </a:lnTo>
                  <a:lnTo>
                    <a:pt x="785" y="498"/>
                  </a:lnTo>
                  <a:lnTo>
                    <a:pt x="791" y="502"/>
                  </a:lnTo>
                  <a:lnTo>
                    <a:pt x="797" y="505"/>
                  </a:lnTo>
                  <a:lnTo>
                    <a:pt x="803" y="509"/>
                  </a:lnTo>
                  <a:lnTo>
                    <a:pt x="809" y="512"/>
                  </a:lnTo>
                  <a:lnTo>
                    <a:pt x="805" y="543"/>
                  </a:lnTo>
                  <a:lnTo>
                    <a:pt x="801" y="576"/>
                  </a:lnTo>
                  <a:lnTo>
                    <a:pt x="797" y="608"/>
                  </a:lnTo>
                  <a:lnTo>
                    <a:pt x="793" y="641"/>
                  </a:lnTo>
                  <a:lnTo>
                    <a:pt x="788" y="672"/>
                  </a:lnTo>
                  <a:lnTo>
                    <a:pt x="783" y="705"/>
                  </a:lnTo>
                  <a:lnTo>
                    <a:pt x="779" y="737"/>
                  </a:lnTo>
                  <a:lnTo>
                    <a:pt x="775" y="770"/>
                  </a:lnTo>
                  <a:lnTo>
                    <a:pt x="783" y="777"/>
                  </a:lnTo>
                  <a:lnTo>
                    <a:pt x="792" y="784"/>
                  </a:lnTo>
                  <a:lnTo>
                    <a:pt x="800" y="792"/>
                  </a:lnTo>
                  <a:lnTo>
                    <a:pt x="808" y="799"/>
                  </a:lnTo>
                  <a:lnTo>
                    <a:pt x="816" y="806"/>
                  </a:lnTo>
                  <a:lnTo>
                    <a:pt x="824" y="815"/>
                  </a:lnTo>
                  <a:lnTo>
                    <a:pt x="831" y="822"/>
                  </a:lnTo>
                  <a:lnTo>
                    <a:pt x="840" y="828"/>
                  </a:lnTo>
                  <a:lnTo>
                    <a:pt x="848" y="839"/>
                  </a:lnTo>
                  <a:lnTo>
                    <a:pt x="856" y="851"/>
                  </a:lnTo>
                  <a:lnTo>
                    <a:pt x="864" y="861"/>
                  </a:lnTo>
                  <a:lnTo>
                    <a:pt x="874" y="871"/>
                  </a:lnTo>
                  <a:lnTo>
                    <a:pt x="882" y="882"/>
                  </a:lnTo>
                  <a:lnTo>
                    <a:pt x="890" y="892"/>
                  </a:lnTo>
                  <a:lnTo>
                    <a:pt x="899" y="902"/>
                  </a:lnTo>
                  <a:lnTo>
                    <a:pt x="907" y="913"/>
                  </a:lnTo>
                  <a:lnTo>
                    <a:pt x="915" y="907"/>
                  </a:lnTo>
                  <a:lnTo>
                    <a:pt x="924" y="904"/>
                  </a:lnTo>
                  <a:lnTo>
                    <a:pt x="932" y="899"/>
                  </a:lnTo>
                  <a:lnTo>
                    <a:pt x="941" y="894"/>
                  </a:lnTo>
                  <a:lnTo>
                    <a:pt x="950" y="889"/>
                  </a:lnTo>
                  <a:lnTo>
                    <a:pt x="959" y="883"/>
                  </a:lnTo>
                  <a:lnTo>
                    <a:pt x="967" y="878"/>
                  </a:lnTo>
                  <a:lnTo>
                    <a:pt x="977" y="873"/>
                  </a:lnTo>
                  <a:lnTo>
                    <a:pt x="975" y="923"/>
                  </a:lnTo>
                  <a:lnTo>
                    <a:pt x="973" y="973"/>
                  </a:lnTo>
                  <a:lnTo>
                    <a:pt x="969" y="1023"/>
                  </a:lnTo>
                  <a:lnTo>
                    <a:pt x="967" y="1072"/>
                  </a:lnTo>
                  <a:lnTo>
                    <a:pt x="975" y="1083"/>
                  </a:lnTo>
                  <a:lnTo>
                    <a:pt x="983" y="1093"/>
                  </a:lnTo>
                  <a:lnTo>
                    <a:pt x="990" y="1105"/>
                  </a:lnTo>
                  <a:lnTo>
                    <a:pt x="999" y="1115"/>
                  </a:lnTo>
                  <a:lnTo>
                    <a:pt x="1006" y="1127"/>
                  </a:lnTo>
                  <a:lnTo>
                    <a:pt x="1013" y="1138"/>
                  </a:lnTo>
                  <a:lnTo>
                    <a:pt x="1020" y="1150"/>
                  </a:lnTo>
                  <a:lnTo>
                    <a:pt x="1028" y="1160"/>
                  </a:lnTo>
                  <a:lnTo>
                    <a:pt x="1017" y="1169"/>
                  </a:lnTo>
                  <a:lnTo>
                    <a:pt x="1007" y="1177"/>
                  </a:lnTo>
                  <a:lnTo>
                    <a:pt x="995" y="1186"/>
                  </a:lnTo>
                  <a:lnTo>
                    <a:pt x="985" y="1193"/>
                  </a:lnTo>
                  <a:lnTo>
                    <a:pt x="974" y="1201"/>
                  </a:lnTo>
                  <a:lnTo>
                    <a:pt x="963" y="1210"/>
                  </a:lnTo>
                  <a:lnTo>
                    <a:pt x="952" y="1219"/>
                  </a:lnTo>
                  <a:lnTo>
                    <a:pt x="940" y="1227"/>
                  </a:lnTo>
                  <a:lnTo>
                    <a:pt x="946" y="1229"/>
                  </a:lnTo>
                  <a:lnTo>
                    <a:pt x="950" y="1229"/>
                  </a:lnTo>
                  <a:lnTo>
                    <a:pt x="955" y="1231"/>
                  </a:lnTo>
                  <a:lnTo>
                    <a:pt x="959" y="1231"/>
                  </a:lnTo>
                  <a:lnTo>
                    <a:pt x="964" y="1232"/>
                  </a:lnTo>
                  <a:lnTo>
                    <a:pt x="968" y="1234"/>
                  </a:lnTo>
                  <a:lnTo>
                    <a:pt x="974" y="1234"/>
                  </a:lnTo>
                  <a:lnTo>
                    <a:pt x="978" y="1236"/>
                  </a:lnTo>
                  <a:lnTo>
                    <a:pt x="967" y="1241"/>
                  </a:lnTo>
                  <a:lnTo>
                    <a:pt x="957" y="1246"/>
                  </a:lnTo>
                  <a:lnTo>
                    <a:pt x="947" y="1253"/>
                  </a:lnTo>
                  <a:lnTo>
                    <a:pt x="936" y="1258"/>
                  </a:lnTo>
                  <a:lnTo>
                    <a:pt x="925" y="1265"/>
                  </a:lnTo>
                  <a:lnTo>
                    <a:pt x="914" y="1270"/>
                  </a:lnTo>
                  <a:lnTo>
                    <a:pt x="904" y="1277"/>
                  </a:lnTo>
                  <a:lnTo>
                    <a:pt x="894" y="1282"/>
                  </a:lnTo>
                  <a:lnTo>
                    <a:pt x="880" y="1294"/>
                  </a:lnTo>
                  <a:lnTo>
                    <a:pt x="868" y="1308"/>
                  </a:lnTo>
                  <a:lnTo>
                    <a:pt x="854" y="1320"/>
                  </a:lnTo>
                  <a:lnTo>
                    <a:pt x="841" y="1334"/>
                  </a:lnTo>
                  <a:lnTo>
                    <a:pt x="827" y="1346"/>
                  </a:lnTo>
                  <a:lnTo>
                    <a:pt x="815" y="1359"/>
                  </a:lnTo>
                  <a:lnTo>
                    <a:pt x="801" y="1371"/>
                  </a:lnTo>
                  <a:lnTo>
                    <a:pt x="789" y="1385"/>
                  </a:lnTo>
                  <a:lnTo>
                    <a:pt x="783" y="1383"/>
                  </a:lnTo>
                  <a:lnTo>
                    <a:pt x="778" y="1382"/>
                  </a:lnTo>
                  <a:lnTo>
                    <a:pt x="773" y="1380"/>
                  </a:lnTo>
                  <a:lnTo>
                    <a:pt x="769" y="1378"/>
                  </a:lnTo>
                  <a:lnTo>
                    <a:pt x="764" y="1378"/>
                  </a:lnTo>
                  <a:lnTo>
                    <a:pt x="758" y="1377"/>
                  </a:lnTo>
                  <a:lnTo>
                    <a:pt x="753" y="1375"/>
                  </a:lnTo>
                  <a:lnTo>
                    <a:pt x="748" y="1373"/>
                  </a:lnTo>
                  <a:lnTo>
                    <a:pt x="747" y="1373"/>
                  </a:lnTo>
                  <a:lnTo>
                    <a:pt x="746" y="1373"/>
                  </a:lnTo>
                  <a:lnTo>
                    <a:pt x="744" y="1373"/>
                  </a:lnTo>
                  <a:lnTo>
                    <a:pt x="743" y="1373"/>
                  </a:lnTo>
                  <a:lnTo>
                    <a:pt x="731" y="1382"/>
                  </a:lnTo>
                  <a:lnTo>
                    <a:pt x="719" y="1390"/>
                  </a:lnTo>
                  <a:lnTo>
                    <a:pt x="708" y="1399"/>
                  </a:lnTo>
                  <a:lnTo>
                    <a:pt x="695" y="1408"/>
                  </a:lnTo>
                  <a:lnTo>
                    <a:pt x="684" y="1416"/>
                  </a:lnTo>
                  <a:lnTo>
                    <a:pt x="671" y="1425"/>
                  </a:lnTo>
                  <a:lnTo>
                    <a:pt x="659" y="1432"/>
                  </a:lnTo>
                  <a:lnTo>
                    <a:pt x="646" y="1440"/>
                  </a:lnTo>
                  <a:lnTo>
                    <a:pt x="631" y="1444"/>
                  </a:lnTo>
                  <a:lnTo>
                    <a:pt x="615" y="1445"/>
                  </a:lnTo>
                  <a:lnTo>
                    <a:pt x="599" y="1449"/>
                  </a:lnTo>
                  <a:lnTo>
                    <a:pt x="583" y="1450"/>
                  </a:lnTo>
                  <a:lnTo>
                    <a:pt x="567" y="1454"/>
                  </a:lnTo>
                  <a:lnTo>
                    <a:pt x="551" y="1457"/>
                  </a:lnTo>
                  <a:lnTo>
                    <a:pt x="535" y="1459"/>
                  </a:lnTo>
                  <a:lnTo>
                    <a:pt x="518" y="1463"/>
                  </a:lnTo>
                  <a:lnTo>
                    <a:pt x="511" y="1478"/>
                  </a:lnTo>
                  <a:lnTo>
                    <a:pt x="503" y="1493"/>
                  </a:lnTo>
                  <a:lnTo>
                    <a:pt x="496" y="1509"/>
                  </a:lnTo>
                  <a:lnTo>
                    <a:pt x="487" y="1524"/>
                  </a:lnTo>
                  <a:lnTo>
                    <a:pt x="480" y="1540"/>
                  </a:lnTo>
                  <a:lnTo>
                    <a:pt x="472" y="1555"/>
                  </a:lnTo>
                  <a:lnTo>
                    <a:pt x="463" y="1573"/>
                  </a:lnTo>
                  <a:lnTo>
                    <a:pt x="455" y="1588"/>
                  </a:lnTo>
                  <a:lnTo>
                    <a:pt x="466" y="1586"/>
                  </a:lnTo>
                  <a:lnTo>
                    <a:pt x="478" y="1583"/>
                  </a:lnTo>
                  <a:lnTo>
                    <a:pt x="488" y="1581"/>
                  </a:lnTo>
                  <a:lnTo>
                    <a:pt x="500" y="1579"/>
                  </a:lnTo>
                  <a:lnTo>
                    <a:pt x="510" y="1576"/>
                  </a:lnTo>
                  <a:lnTo>
                    <a:pt x="522" y="1574"/>
                  </a:lnTo>
                  <a:lnTo>
                    <a:pt x="532" y="1573"/>
                  </a:lnTo>
                  <a:lnTo>
                    <a:pt x="543" y="1571"/>
                  </a:lnTo>
                  <a:lnTo>
                    <a:pt x="553" y="1562"/>
                  </a:lnTo>
                  <a:lnTo>
                    <a:pt x="561" y="1554"/>
                  </a:lnTo>
                  <a:lnTo>
                    <a:pt x="570" y="1543"/>
                  </a:lnTo>
                  <a:lnTo>
                    <a:pt x="579" y="1535"/>
                  </a:lnTo>
                  <a:lnTo>
                    <a:pt x="587" y="1526"/>
                  </a:lnTo>
                  <a:lnTo>
                    <a:pt x="595" y="1518"/>
                  </a:lnTo>
                  <a:lnTo>
                    <a:pt x="605" y="1509"/>
                  </a:lnTo>
                  <a:lnTo>
                    <a:pt x="613" y="1500"/>
                  </a:lnTo>
                  <a:lnTo>
                    <a:pt x="606" y="1475"/>
                  </a:lnTo>
                  <a:lnTo>
                    <a:pt x="598" y="1450"/>
                  </a:lnTo>
                  <a:lnTo>
                    <a:pt x="591" y="1425"/>
                  </a:lnTo>
                  <a:lnTo>
                    <a:pt x="584" y="1401"/>
                  </a:lnTo>
                  <a:lnTo>
                    <a:pt x="578" y="1373"/>
                  </a:lnTo>
                  <a:lnTo>
                    <a:pt x="571" y="1346"/>
                  </a:lnTo>
                  <a:lnTo>
                    <a:pt x="565" y="1316"/>
                  </a:lnTo>
                  <a:lnTo>
                    <a:pt x="559" y="1289"/>
                  </a:lnTo>
                  <a:lnTo>
                    <a:pt x="550" y="1287"/>
                  </a:lnTo>
                  <a:lnTo>
                    <a:pt x="539" y="1286"/>
                  </a:lnTo>
                  <a:lnTo>
                    <a:pt x="530" y="1284"/>
                  </a:lnTo>
                  <a:lnTo>
                    <a:pt x="521" y="1282"/>
                  </a:lnTo>
                  <a:lnTo>
                    <a:pt x="511" y="1280"/>
                  </a:lnTo>
                  <a:lnTo>
                    <a:pt x="502" y="1279"/>
                  </a:lnTo>
                  <a:lnTo>
                    <a:pt x="491" y="1277"/>
                  </a:lnTo>
                  <a:lnTo>
                    <a:pt x="482" y="1275"/>
                  </a:lnTo>
                  <a:lnTo>
                    <a:pt x="475" y="1279"/>
                  </a:lnTo>
                  <a:lnTo>
                    <a:pt x="468" y="1280"/>
                  </a:lnTo>
                  <a:lnTo>
                    <a:pt x="459" y="1284"/>
                  </a:lnTo>
                  <a:lnTo>
                    <a:pt x="452" y="1287"/>
                  </a:lnTo>
                  <a:lnTo>
                    <a:pt x="434" y="1279"/>
                  </a:lnTo>
                  <a:lnTo>
                    <a:pt x="417" y="1270"/>
                  </a:lnTo>
                  <a:lnTo>
                    <a:pt x="399" y="1261"/>
                  </a:lnTo>
                  <a:lnTo>
                    <a:pt x="381" y="1253"/>
                  </a:lnTo>
                  <a:lnTo>
                    <a:pt x="364" y="1244"/>
                  </a:lnTo>
                  <a:lnTo>
                    <a:pt x="346" y="1236"/>
                  </a:lnTo>
                  <a:lnTo>
                    <a:pt x="328" y="1227"/>
                  </a:lnTo>
                  <a:lnTo>
                    <a:pt x="311" y="1219"/>
                  </a:lnTo>
                  <a:lnTo>
                    <a:pt x="297" y="1210"/>
                  </a:lnTo>
                  <a:lnTo>
                    <a:pt x="285" y="1200"/>
                  </a:lnTo>
                  <a:lnTo>
                    <a:pt x="271" y="1191"/>
                  </a:lnTo>
                  <a:lnTo>
                    <a:pt x="259" y="1181"/>
                  </a:lnTo>
                  <a:lnTo>
                    <a:pt x="245" y="1172"/>
                  </a:lnTo>
                  <a:lnTo>
                    <a:pt x="233" y="1162"/>
                  </a:lnTo>
                  <a:lnTo>
                    <a:pt x="219" y="1153"/>
                  </a:lnTo>
                  <a:lnTo>
                    <a:pt x="207" y="1145"/>
                  </a:lnTo>
                  <a:lnTo>
                    <a:pt x="193" y="1134"/>
                  </a:lnTo>
                  <a:lnTo>
                    <a:pt x="180" y="1126"/>
                  </a:lnTo>
                  <a:lnTo>
                    <a:pt x="167" y="1117"/>
                  </a:lnTo>
                  <a:lnTo>
                    <a:pt x="154" y="1109"/>
                  </a:lnTo>
                  <a:lnTo>
                    <a:pt x="141" y="1098"/>
                  </a:lnTo>
                  <a:lnTo>
                    <a:pt x="128" y="1090"/>
                  </a:lnTo>
                  <a:lnTo>
                    <a:pt x="115" y="1081"/>
                  </a:lnTo>
                  <a:lnTo>
                    <a:pt x="102" y="1072"/>
                  </a:lnTo>
                  <a:lnTo>
                    <a:pt x="96" y="1019"/>
                  </a:lnTo>
                  <a:lnTo>
                    <a:pt x="89" y="968"/>
                  </a:lnTo>
                  <a:lnTo>
                    <a:pt x="83" y="916"/>
                  </a:lnTo>
                  <a:lnTo>
                    <a:pt x="77" y="864"/>
                  </a:lnTo>
                  <a:close/>
                </a:path>
              </a:pathLst>
            </a:custGeom>
            <a:solidFill>
              <a:srgbClr val="A3000C"/>
            </a:solidFill>
            <a:ln w="9525">
              <a:solidFill>
                <a:schemeClr val="accent4"/>
              </a:solidFill>
              <a:round/>
              <a:headEnd/>
              <a:tailEnd/>
            </a:ln>
          </p:spPr>
          <p:txBody>
            <a:bodyPr/>
            <a:lstStyle/>
            <a:p>
              <a:pPr>
                <a:defRPr/>
              </a:pPr>
              <a:endParaRPr lang="en-US" dirty="0"/>
            </a:p>
          </p:txBody>
        </p:sp>
        <p:sp>
          <p:nvSpPr>
            <p:cNvPr id="21" name="Freeform 21"/>
            <p:cNvSpPr>
              <a:spLocks/>
            </p:cNvSpPr>
            <p:nvPr/>
          </p:nvSpPr>
          <p:spPr bwMode="auto">
            <a:xfrm>
              <a:off x="4032" y="2548"/>
              <a:ext cx="968" cy="739"/>
            </a:xfrm>
            <a:custGeom>
              <a:avLst/>
              <a:gdLst/>
              <a:ahLst/>
              <a:cxnLst>
                <a:cxn ang="0">
                  <a:pos x="45" y="827"/>
                </a:cxn>
                <a:cxn ang="0">
                  <a:pos x="1" y="706"/>
                </a:cxn>
                <a:cxn ang="0">
                  <a:pos x="17" y="564"/>
                </a:cxn>
                <a:cxn ang="0">
                  <a:pos x="61" y="406"/>
                </a:cxn>
                <a:cxn ang="0">
                  <a:pos x="133" y="468"/>
                </a:cxn>
                <a:cxn ang="0">
                  <a:pos x="205" y="523"/>
                </a:cxn>
                <a:cxn ang="0">
                  <a:pos x="254" y="333"/>
                </a:cxn>
                <a:cxn ang="0">
                  <a:pos x="321" y="308"/>
                </a:cxn>
                <a:cxn ang="0">
                  <a:pos x="400" y="392"/>
                </a:cxn>
                <a:cxn ang="0">
                  <a:pos x="481" y="268"/>
                </a:cxn>
                <a:cxn ang="0">
                  <a:pos x="561" y="146"/>
                </a:cxn>
                <a:cxn ang="0">
                  <a:pos x="640" y="24"/>
                </a:cxn>
                <a:cxn ang="0">
                  <a:pos x="700" y="2"/>
                </a:cxn>
                <a:cxn ang="0">
                  <a:pos x="729" y="41"/>
                </a:cxn>
                <a:cxn ang="0">
                  <a:pos x="655" y="225"/>
                </a:cxn>
                <a:cxn ang="0">
                  <a:pos x="652" y="321"/>
                </a:cxn>
                <a:cxn ang="0">
                  <a:pos x="695" y="361"/>
                </a:cxn>
                <a:cxn ang="0">
                  <a:pos x="690" y="493"/>
                </a:cxn>
                <a:cxn ang="0">
                  <a:pos x="721" y="493"/>
                </a:cxn>
                <a:cxn ang="0">
                  <a:pos x="720" y="586"/>
                </a:cxn>
                <a:cxn ang="0">
                  <a:pos x="697" y="742"/>
                </a:cxn>
                <a:cxn ang="0">
                  <a:pos x="743" y="763"/>
                </a:cxn>
                <a:cxn ang="0">
                  <a:pos x="787" y="794"/>
                </a:cxn>
                <a:cxn ang="0">
                  <a:pos x="830" y="834"/>
                </a:cxn>
                <a:cxn ang="0">
                  <a:pos x="876" y="806"/>
                </a:cxn>
                <a:cxn ang="0">
                  <a:pos x="910" y="818"/>
                </a:cxn>
                <a:cxn ang="0">
                  <a:pos x="919" y="974"/>
                </a:cxn>
                <a:cxn ang="0">
                  <a:pos x="960" y="1017"/>
                </a:cxn>
                <a:cxn ang="0">
                  <a:pos x="930" y="1062"/>
                </a:cxn>
                <a:cxn ang="0">
                  <a:pos x="898" y="1096"/>
                </a:cxn>
                <a:cxn ang="0">
                  <a:pos x="928" y="1102"/>
                </a:cxn>
                <a:cxn ang="0">
                  <a:pos x="910" y="1124"/>
                </a:cxn>
                <a:cxn ang="0">
                  <a:pos x="859" y="1157"/>
                </a:cxn>
                <a:cxn ang="0">
                  <a:pos x="800" y="1224"/>
                </a:cxn>
                <a:cxn ang="0">
                  <a:pos x="751" y="1258"/>
                </a:cxn>
                <a:cxn ang="0">
                  <a:pos x="747" y="1251"/>
                </a:cxn>
                <a:cxn ang="0">
                  <a:pos x="708" y="1287"/>
                </a:cxn>
                <a:cxn ang="0">
                  <a:pos x="650" y="1328"/>
                </a:cxn>
                <a:cxn ang="0">
                  <a:pos x="575" y="1342"/>
                </a:cxn>
                <a:cxn ang="0">
                  <a:pos x="523" y="1399"/>
                </a:cxn>
                <a:cxn ang="0">
                  <a:pos x="486" y="1480"/>
                </a:cxn>
                <a:cxn ang="0">
                  <a:pos x="550" y="1468"/>
                </a:cxn>
                <a:cxn ang="0">
                  <a:pos x="608" y="1449"/>
                </a:cxn>
                <a:cxn ang="0">
                  <a:pos x="654" y="1420"/>
                </a:cxn>
                <a:cxn ang="0">
                  <a:pos x="648" y="1375"/>
                </a:cxn>
                <a:cxn ang="0">
                  <a:pos x="625" y="1313"/>
                </a:cxn>
                <a:cxn ang="0">
                  <a:pos x="585" y="1246"/>
                </a:cxn>
                <a:cxn ang="0">
                  <a:pos x="534" y="1253"/>
                </a:cxn>
                <a:cxn ang="0">
                  <a:pos x="507" y="1273"/>
                </a:cxn>
                <a:cxn ang="0">
                  <a:pos x="471" y="1287"/>
                </a:cxn>
                <a:cxn ang="0">
                  <a:pos x="378" y="1258"/>
                </a:cxn>
                <a:cxn ang="0">
                  <a:pos x="299" y="1222"/>
                </a:cxn>
                <a:cxn ang="0">
                  <a:pos x="229" y="1181"/>
                </a:cxn>
                <a:cxn ang="0">
                  <a:pos x="160" y="1141"/>
                </a:cxn>
                <a:cxn ang="0">
                  <a:pos x="105" y="1019"/>
                </a:cxn>
              </a:cxnLst>
              <a:rect l="0" t="0" r="r" b="b"/>
              <a:pathLst>
                <a:path w="968" h="1480">
                  <a:moveTo>
                    <a:pt x="90" y="921"/>
                  </a:moveTo>
                  <a:lnTo>
                    <a:pt x="79" y="897"/>
                  </a:lnTo>
                  <a:lnTo>
                    <a:pt x="68" y="875"/>
                  </a:lnTo>
                  <a:lnTo>
                    <a:pt x="57" y="851"/>
                  </a:lnTo>
                  <a:lnTo>
                    <a:pt x="45" y="827"/>
                  </a:lnTo>
                  <a:lnTo>
                    <a:pt x="35" y="804"/>
                  </a:lnTo>
                  <a:lnTo>
                    <a:pt x="24" y="780"/>
                  </a:lnTo>
                  <a:lnTo>
                    <a:pt x="12" y="758"/>
                  </a:lnTo>
                  <a:lnTo>
                    <a:pt x="1" y="734"/>
                  </a:lnTo>
                  <a:lnTo>
                    <a:pt x="1" y="706"/>
                  </a:lnTo>
                  <a:lnTo>
                    <a:pt x="1" y="679"/>
                  </a:lnTo>
                  <a:lnTo>
                    <a:pt x="1" y="653"/>
                  </a:lnTo>
                  <a:lnTo>
                    <a:pt x="0" y="626"/>
                  </a:lnTo>
                  <a:lnTo>
                    <a:pt x="9" y="595"/>
                  </a:lnTo>
                  <a:lnTo>
                    <a:pt x="17" y="564"/>
                  </a:lnTo>
                  <a:lnTo>
                    <a:pt x="27" y="533"/>
                  </a:lnTo>
                  <a:lnTo>
                    <a:pt x="35" y="500"/>
                  </a:lnTo>
                  <a:lnTo>
                    <a:pt x="43" y="469"/>
                  </a:lnTo>
                  <a:lnTo>
                    <a:pt x="52" y="438"/>
                  </a:lnTo>
                  <a:lnTo>
                    <a:pt x="61" y="406"/>
                  </a:lnTo>
                  <a:lnTo>
                    <a:pt x="69" y="375"/>
                  </a:lnTo>
                  <a:lnTo>
                    <a:pt x="85" y="397"/>
                  </a:lnTo>
                  <a:lnTo>
                    <a:pt x="101" y="421"/>
                  </a:lnTo>
                  <a:lnTo>
                    <a:pt x="117" y="443"/>
                  </a:lnTo>
                  <a:lnTo>
                    <a:pt x="133" y="468"/>
                  </a:lnTo>
                  <a:lnTo>
                    <a:pt x="149" y="490"/>
                  </a:lnTo>
                  <a:lnTo>
                    <a:pt x="165" y="514"/>
                  </a:lnTo>
                  <a:lnTo>
                    <a:pt x="180" y="536"/>
                  </a:lnTo>
                  <a:lnTo>
                    <a:pt x="196" y="560"/>
                  </a:lnTo>
                  <a:lnTo>
                    <a:pt x="205" y="523"/>
                  </a:lnTo>
                  <a:lnTo>
                    <a:pt x="216" y="485"/>
                  </a:lnTo>
                  <a:lnTo>
                    <a:pt x="225" y="447"/>
                  </a:lnTo>
                  <a:lnTo>
                    <a:pt x="236" y="409"/>
                  </a:lnTo>
                  <a:lnTo>
                    <a:pt x="245" y="371"/>
                  </a:lnTo>
                  <a:lnTo>
                    <a:pt x="254" y="333"/>
                  </a:lnTo>
                  <a:lnTo>
                    <a:pt x="265" y="296"/>
                  </a:lnTo>
                  <a:lnTo>
                    <a:pt x="274" y="258"/>
                  </a:lnTo>
                  <a:lnTo>
                    <a:pt x="290" y="275"/>
                  </a:lnTo>
                  <a:lnTo>
                    <a:pt x="305" y="291"/>
                  </a:lnTo>
                  <a:lnTo>
                    <a:pt x="321" y="308"/>
                  </a:lnTo>
                  <a:lnTo>
                    <a:pt x="337" y="325"/>
                  </a:lnTo>
                  <a:lnTo>
                    <a:pt x="353" y="342"/>
                  </a:lnTo>
                  <a:lnTo>
                    <a:pt x="369" y="358"/>
                  </a:lnTo>
                  <a:lnTo>
                    <a:pt x="384" y="375"/>
                  </a:lnTo>
                  <a:lnTo>
                    <a:pt x="400" y="392"/>
                  </a:lnTo>
                  <a:lnTo>
                    <a:pt x="416" y="366"/>
                  </a:lnTo>
                  <a:lnTo>
                    <a:pt x="432" y="342"/>
                  </a:lnTo>
                  <a:lnTo>
                    <a:pt x="449" y="318"/>
                  </a:lnTo>
                  <a:lnTo>
                    <a:pt x="464" y="292"/>
                  </a:lnTo>
                  <a:lnTo>
                    <a:pt x="481" y="268"/>
                  </a:lnTo>
                  <a:lnTo>
                    <a:pt x="496" y="244"/>
                  </a:lnTo>
                  <a:lnTo>
                    <a:pt x="513" y="220"/>
                  </a:lnTo>
                  <a:lnTo>
                    <a:pt x="529" y="196"/>
                  </a:lnTo>
                  <a:lnTo>
                    <a:pt x="544" y="172"/>
                  </a:lnTo>
                  <a:lnTo>
                    <a:pt x="561" y="146"/>
                  </a:lnTo>
                  <a:lnTo>
                    <a:pt x="576" y="122"/>
                  </a:lnTo>
                  <a:lnTo>
                    <a:pt x="592" y="98"/>
                  </a:lnTo>
                  <a:lnTo>
                    <a:pt x="608" y="72"/>
                  </a:lnTo>
                  <a:lnTo>
                    <a:pt x="623" y="48"/>
                  </a:lnTo>
                  <a:lnTo>
                    <a:pt x="640" y="24"/>
                  </a:lnTo>
                  <a:lnTo>
                    <a:pt x="655" y="0"/>
                  </a:lnTo>
                  <a:lnTo>
                    <a:pt x="667" y="0"/>
                  </a:lnTo>
                  <a:lnTo>
                    <a:pt x="678" y="2"/>
                  </a:lnTo>
                  <a:lnTo>
                    <a:pt x="689" y="2"/>
                  </a:lnTo>
                  <a:lnTo>
                    <a:pt x="700" y="2"/>
                  </a:lnTo>
                  <a:lnTo>
                    <a:pt x="711" y="4"/>
                  </a:lnTo>
                  <a:lnTo>
                    <a:pt x="722" y="4"/>
                  </a:lnTo>
                  <a:lnTo>
                    <a:pt x="733" y="5"/>
                  </a:lnTo>
                  <a:lnTo>
                    <a:pt x="745" y="5"/>
                  </a:lnTo>
                  <a:lnTo>
                    <a:pt x="729" y="41"/>
                  </a:lnTo>
                  <a:lnTo>
                    <a:pt x="715" y="79"/>
                  </a:lnTo>
                  <a:lnTo>
                    <a:pt x="700" y="115"/>
                  </a:lnTo>
                  <a:lnTo>
                    <a:pt x="685" y="151"/>
                  </a:lnTo>
                  <a:lnTo>
                    <a:pt x="670" y="189"/>
                  </a:lnTo>
                  <a:lnTo>
                    <a:pt x="655" y="225"/>
                  </a:lnTo>
                  <a:lnTo>
                    <a:pt x="641" y="263"/>
                  </a:lnTo>
                  <a:lnTo>
                    <a:pt x="626" y="299"/>
                  </a:lnTo>
                  <a:lnTo>
                    <a:pt x="635" y="306"/>
                  </a:lnTo>
                  <a:lnTo>
                    <a:pt x="644" y="315"/>
                  </a:lnTo>
                  <a:lnTo>
                    <a:pt x="652" y="321"/>
                  </a:lnTo>
                  <a:lnTo>
                    <a:pt x="661" y="330"/>
                  </a:lnTo>
                  <a:lnTo>
                    <a:pt x="669" y="337"/>
                  </a:lnTo>
                  <a:lnTo>
                    <a:pt x="678" y="346"/>
                  </a:lnTo>
                  <a:lnTo>
                    <a:pt x="686" y="352"/>
                  </a:lnTo>
                  <a:lnTo>
                    <a:pt x="695" y="361"/>
                  </a:lnTo>
                  <a:lnTo>
                    <a:pt x="693" y="394"/>
                  </a:lnTo>
                  <a:lnTo>
                    <a:pt x="690" y="426"/>
                  </a:lnTo>
                  <a:lnTo>
                    <a:pt x="686" y="461"/>
                  </a:lnTo>
                  <a:lnTo>
                    <a:pt x="683" y="493"/>
                  </a:lnTo>
                  <a:lnTo>
                    <a:pt x="690" y="493"/>
                  </a:lnTo>
                  <a:lnTo>
                    <a:pt x="696" y="493"/>
                  </a:lnTo>
                  <a:lnTo>
                    <a:pt x="702" y="493"/>
                  </a:lnTo>
                  <a:lnTo>
                    <a:pt x="708" y="493"/>
                  </a:lnTo>
                  <a:lnTo>
                    <a:pt x="715" y="493"/>
                  </a:lnTo>
                  <a:lnTo>
                    <a:pt x="721" y="493"/>
                  </a:lnTo>
                  <a:lnTo>
                    <a:pt x="727" y="492"/>
                  </a:lnTo>
                  <a:lnTo>
                    <a:pt x="733" y="492"/>
                  </a:lnTo>
                  <a:lnTo>
                    <a:pt x="729" y="523"/>
                  </a:lnTo>
                  <a:lnTo>
                    <a:pt x="724" y="555"/>
                  </a:lnTo>
                  <a:lnTo>
                    <a:pt x="720" y="586"/>
                  </a:lnTo>
                  <a:lnTo>
                    <a:pt x="716" y="617"/>
                  </a:lnTo>
                  <a:lnTo>
                    <a:pt x="710" y="650"/>
                  </a:lnTo>
                  <a:lnTo>
                    <a:pt x="706" y="681"/>
                  </a:lnTo>
                  <a:lnTo>
                    <a:pt x="701" y="712"/>
                  </a:lnTo>
                  <a:lnTo>
                    <a:pt x="697" y="742"/>
                  </a:lnTo>
                  <a:lnTo>
                    <a:pt x="706" y="748"/>
                  </a:lnTo>
                  <a:lnTo>
                    <a:pt x="715" y="751"/>
                  </a:lnTo>
                  <a:lnTo>
                    <a:pt x="724" y="756"/>
                  </a:lnTo>
                  <a:lnTo>
                    <a:pt x="733" y="760"/>
                  </a:lnTo>
                  <a:lnTo>
                    <a:pt x="743" y="763"/>
                  </a:lnTo>
                  <a:lnTo>
                    <a:pt x="752" y="768"/>
                  </a:lnTo>
                  <a:lnTo>
                    <a:pt x="760" y="772"/>
                  </a:lnTo>
                  <a:lnTo>
                    <a:pt x="770" y="777"/>
                  </a:lnTo>
                  <a:lnTo>
                    <a:pt x="778" y="785"/>
                  </a:lnTo>
                  <a:lnTo>
                    <a:pt x="787" y="794"/>
                  </a:lnTo>
                  <a:lnTo>
                    <a:pt x="796" y="801"/>
                  </a:lnTo>
                  <a:lnTo>
                    <a:pt x="804" y="810"/>
                  </a:lnTo>
                  <a:lnTo>
                    <a:pt x="812" y="818"/>
                  </a:lnTo>
                  <a:lnTo>
                    <a:pt x="821" y="825"/>
                  </a:lnTo>
                  <a:lnTo>
                    <a:pt x="830" y="834"/>
                  </a:lnTo>
                  <a:lnTo>
                    <a:pt x="838" y="842"/>
                  </a:lnTo>
                  <a:lnTo>
                    <a:pt x="848" y="834"/>
                  </a:lnTo>
                  <a:lnTo>
                    <a:pt x="857" y="825"/>
                  </a:lnTo>
                  <a:lnTo>
                    <a:pt x="866" y="815"/>
                  </a:lnTo>
                  <a:lnTo>
                    <a:pt x="876" y="806"/>
                  </a:lnTo>
                  <a:lnTo>
                    <a:pt x="885" y="797"/>
                  </a:lnTo>
                  <a:lnTo>
                    <a:pt x="894" y="789"/>
                  </a:lnTo>
                  <a:lnTo>
                    <a:pt x="903" y="780"/>
                  </a:lnTo>
                  <a:lnTo>
                    <a:pt x="912" y="772"/>
                  </a:lnTo>
                  <a:lnTo>
                    <a:pt x="910" y="818"/>
                  </a:lnTo>
                  <a:lnTo>
                    <a:pt x="908" y="864"/>
                  </a:lnTo>
                  <a:lnTo>
                    <a:pt x="905" y="911"/>
                  </a:lnTo>
                  <a:lnTo>
                    <a:pt x="903" y="957"/>
                  </a:lnTo>
                  <a:lnTo>
                    <a:pt x="911" y="966"/>
                  </a:lnTo>
                  <a:lnTo>
                    <a:pt x="919" y="974"/>
                  </a:lnTo>
                  <a:lnTo>
                    <a:pt x="928" y="983"/>
                  </a:lnTo>
                  <a:lnTo>
                    <a:pt x="936" y="992"/>
                  </a:lnTo>
                  <a:lnTo>
                    <a:pt x="943" y="1000"/>
                  </a:lnTo>
                  <a:lnTo>
                    <a:pt x="951" y="1009"/>
                  </a:lnTo>
                  <a:lnTo>
                    <a:pt x="960" y="1017"/>
                  </a:lnTo>
                  <a:lnTo>
                    <a:pt x="968" y="1026"/>
                  </a:lnTo>
                  <a:lnTo>
                    <a:pt x="959" y="1035"/>
                  </a:lnTo>
                  <a:lnTo>
                    <a:pt x="948" y="1043"/>
                  </a:lnTo>
                  <a:lnTo>
                    <a:pt x="939" y="1054"/>
                  </a:lnTo>
                  <a:lnTo>
                    <a:pt x="930" y="1062"/>
                  </a:lnTo>
                  <a:lnTo>
                    <a:pt x="920" y="1071"/>
                  </a:lnTo>
                  <a:lnTo>
                    <a:pt x="911" y="1079"/>
                  </a:lnTo>
                  <a:lnTo>
                    <a:pt x="902" y="1088"/>
                  </a:lnTo>
                  <a:lnTo>
                    <a:pt x="892" y="1096"/>
                  </a:lnTo>
                  <a:lnTo>
                    <a:pt x="898" y="1096"/>
                  </a:lnTo>
                  <a:lnTo>
                    <a:pt x="904" y="1098"/>
                  </a:lnTo>
                  <a:lnTo>
                    <a:pt x="910" y="1098"/>
                  </a:lnTo>
                  <a:lnTo>
                    <a:pt x="916" y="1100"/>
                  </a:lnTo>
                  <a:lnTo>
                    <a:pt x="921" y="1102"/>
                  </a:lnTo>
                  <a:lnTo>
                    <a:pt x="928" y="1102"/>
                  </a:lnTo>
                  <a:lnTo>
                    <a:pt x="934" y="1103"/>
                  </a:lnTo>
                  <a:lnTo>
                    <a:pt x="940" y="1103"/>
                  </a:lnTo>
                  <a:lnTo>
                    <a:pt x="930" y="1110"/>
                  </a:lnTo>
                  <a:lnTo>
                    <a:pt x="920" y="1117"/>
                  </a:lnTo>
                  <a:lnTo>
                    <a:pt x="910" y="1124"/>
                  </a:lnTo>
                  <a:lnTo>
                    <a:pt x="900" y="1131"/>
                  </a:lnTo>
                  <a:lnTo>
                    <a:pt x="889" y="1138"/>
                  </a:lnTo>
                  <a:lnTo>
                    <a:pt x="880" y="1143"/>
                  </a:lnTo>
                  <a:lnTo>
                    <a:pt x="869" y="1150"/>
                  </a:lnTo>
                  <a:lnTo>
                    <a:pt x="859" y="1157"/>
                  </a:lnTo>
                  <a:lnTo>
                    <a:pt x="847" y="1170"/>
                  </a:lnTo>
                  <a:lnTo>
                    <a:pt x="835" y="1184"/>
                  </a:lnTo>
                  <a:lnTo>
                    <a:pt x="823" y="1198"/>
                  </a:lnTo>
                  <a:lnTo>
                    <a:pt x="811" y="1210"/>
                  </a:lnTo>
                  <a:lnTo>
                    <a:pt x="800" y="1224"/>
                  </a:lnTo>
                  <a:lnTo>
                    <a:pt x="787" y="1237"/>
                  </a:lnTo>
                  <a:lnTo>
                    <a:pt x="776" y="1249"/>
                  </a:lnTo>
                  <a:lnTo>
                    <a:pt x="763" y="1263"/>
                  </a:lnTo>
                  <a:lnTo>
                    <a:pt x="757" y="1260"/>
                  </a:lnTo>
                  <a:lnTo>
                    <a:pt x="751" y="1258"/>
                  </a:lnTo>
                  <a:lnTo>
                    <a:pt x="745" y="1255"/>
                  </a:lnTo>
                  <a:lnTo>
                    <a:pt x="737" y="1251"/>
                  </a:lnTo>
                  <a:lnTo>
                    <a:pt x="741" y="1251"/>
                  </a:lnTo>
                  <a:lnTo>
                    <a:pt x="744" y="1251"/>
                  </a:lnTo>
                  <a:lnTo>
                    <a:pt x="747" y="1251"/>
                  </a:lnTo>
                  <a:lnTo>
                    <a:pt x="751" y="1251"/>
                  </a:lnTo>
                  <a:lnTo>
                    <a:pt x="741" y="1260"/>
                  </a:lnTo>
                  <a:lnTo>
                    <a:pt x="729" y="1270"/>
                  </a:lnTo>
                  <a:lnTo>
                    <a:pt x="719" y="1279"/>
                  </a:lnTo>
                  <a:lnTo>
                    <a:pt x="708" y="1287"/>
                  </a:lnTo>
                  <a:lnTo>
                    <a:pt x="697" y="1298"/>
                  </a:lnTo>
                  <a:lnTo>
                    <a:pt x="686" y="1306"/>
                  </a:lnTo>
                  <a:lnTo>
                    <a:pt x="675" y="1316"/>
                  </a:lnTo>
                  <a:lnTo>
                    <a:pt x="665" y="1325"/>
                  </a:lnTo>
                  <a:lnTo>
                    <a:pt x="650" y="1328"/>
                  </a:lnTo>
                  <a:lnTo>
                    <a:pt x="635" y="1330"/>
                  </a:lnTo>
                  <a:lnTo>
                    <a:pt x="620" y="1334"/>
                  </a:lnTo>
                  <a:lnTo>
                    <a:pt x="605" y="1337"/>
                  </a:lnTo>
                  <a:lnTo>
                    <a:pt x="591" y="1339"/>
                  </a:lnTo>
                  <a:lnTo>
                    <a:pt x="575" y="1342"/>
                  </a:lnTo>
                  <a:lnTo>
                    <a:pt x="561" y="1346"/>
                  </a:lnTo>
                  <a:lnTo>
                    <a:pt x="545" y="1349"/>
                  </a:lnTo>
                  <a:lnTo>
                    <a:pt x="538" y="1366"/>
                  </a:lnTo>
                  <a:lnTo>
                    <a:pt x="531" y="1382"/>
                  </a:lnTo>
                  <a:lnTo>
                    <a:pt x="523" y="1399"/>
                  </a:lnTo>
                  <a:lnTo>
                    <a:pt x="516" y="1414"/>
                  </a:lnTo>
                  <a:lnTo>
                    <a:pt x="508" y="1430"/>
                  </a:lnTo>
                  <a:lnTo>
                    <a:pt x="500" y="1447"/>
                  </a:lnTo>
                  <a:lnTo>
                    <a:pt x="493" y="1463"/>
                  </a:lnTo>
                  <a:lnTo>
                    <a:pt x="486" y="1480"/>
                  </a:lnTo>
                  <a:lnTo>
                    <a:pt x="498" y="1478"/>
                  </a:lnTo>
                  <a:lnTo>
                    <a:pt x="512" y="1476"/>
                  </a:lnTo>
                  <a:lnTo>
                    <a:pt x="524" y="1473"/>
                  </a:lnTo>
                  <a:lnTo>
                    <a:pt x="538" y="1471"/>
                  </a:lnTo>
                  <a:lnTo>
                    <a:pt x="550" y="1468"/>
                  </a:lnTo>
                  <a:lnTo>
                    <a:pt x="564" y="1466"/>
                  </a:lnTo>
                  <a:lnTo>
                    <a:pt x="576" y="1463"/>
                  </a:lnTo>
                  <a:lnTo>
                    <a:pt x="590" y="1461"/>
                  </a:lnTo>
                  <a:lnTo>
                    <a:pt x="599" y="1456"/>
                  </a:lnTo>
                  <a:lnTo>
                    <a:pt x="608" y="1449"/>
                  </a:lnTo>
                  <a:lnTo>
                    <a:pt x="617" y="1444"/>
                  </a:lnTo>
                  <a:lnTo>
                    <a:pt x="626" y="1437"/>
                  </a:lnTo>
                  <a:lnTo>
                    <a:pt x="636" y="1432"/>
                  </a:lnTo>
                  <a:lnTo>
                    <a:pt x="645" y="1426"/>
                  </a:lnTo>
                  <a:lnTo>
                    <a:pt x="654" y="1420"/>
                  </a:lnTo>
                  <a:lnTo>
                    <a:pt x="664" y="1414"/>
                  </a:lnTo>
                  <a:lnTo>
                    <a:pt x="659" y="1404"/>
                  </a:lnTo>
                  <a:lnTo>
                    <a:pt x="655" y="1396"/>
                  </a:lnTo>
                  <a:lnTo>
                    <a:pt x="651" y="1385"/>
                  </a:lnTo>
                  <a:lnTo>
                    <a:pt x="648" y="1375"/>
                  </a:lnTo>
                  <a:lnTo>
                    <a:pt x="644" y="1365"/>
                  </a:lnTo>
                  <a:lnTo>
                    <a:pt x="640" y="1354"/>
                  </a:lnTo>
                  <a:lnTo>
                    <a:pt x="636" y="1346"/>
                  </a:lnTo>
                  <a:lnTo>
                    <a:pt x="631" y="1335"/>
                  </a:lnTo>
                  <a:lnTo>
                    <a:pt x="625" y="1313"/>
                  </a:lnTo>
                  <a:lnTo>
                    <a:pt x="619" y="1289"/>
                  </a:lnTo>
                  <a:lnTo>
                    <a:pt x="612" y="1267"/>
                  </a:lnTo>
                  <a:lnTo>
                    <a:pt x="605" y="1244"/>
                  </a:lnTo>
                  <a:lnTo>
                    <a:pt x="595" y="1246"/>
                  </a:lnTo>
                  <a:lnTo>
                    <a:pt x="585" y="1246"/>
                  </a:lnTo>
                  <a:lnTo>
                    <a:pt x="574" y="1248"/>
                  </a:lnTo>
                  <a:lnTo>
                    <a:pt x="565" y="1249"/>
                  </a:lnTo>
                  <a:lnTo>
                    <a:pt x="555" y="1251"/>
                  </a:lnTo>
                  <a:lnTo>
                    <a:pt x="544" y="1251"/>
                  </a:lnTo>
                  <a:lnTo>
                    <a:pt x="534" y="1253"/>
                  </a:lnTo>
                  <a:lnTo>
                    <a:pt x="523" y="1255"/>
                  </a:lnTo>
                  <a:lnTo>
                    <a:pt x="519" y="1260"/>
                  </a:lnTo>
                  <a:lnTo>
                    <a:pt x="515" y="1263"/>
                  </a:lnTo>
                  <a:lnTo>
                    <a:pt x="511" y="1268"/>
                  </a:lnTo>
                  <a:lnTo>
                    <a:pt x="507" y="1273"/>
                  </a:lnTo>
                  <a:lnTo>
                    <a:pt x="503" y="1279"/>
                  </a:lnTo>
                  <a:lnTo>
                    <a:pt x="498" y="1284"/>
                  </a:lnTo>
                  <a:lnTo>
                    <a:pt x="494" y="1289"/>
                  </a:lnTo>
                  <a:lnTo>
                    <a:pt x="490" y="1294"/>
                  </a:lnTo>
                  <a:lnTo>
                    <a:pt x="471" y="1287"/>
                  </a:lnTo>
                  <a:lnTo>
                    <a:pt x="453" y="1282"/>
                  </a:lnTo>
                  <a:lnTo>
                    <a:pt x="434" y="1275"/>
                  </a:lnTo>
                  <a:lnTo>
                    <a:pt x="415" y="1270"/>
                  </a:lnTo>
                  <a:lnTo>
                    <a:pt x="397" y="1263"/>
                  </a:lnTo>
                  <a:lnTo>
                    <a:pt x="378" y="1258"/>
                  </a:lnTo>
                  <a:lnTo>
                    <a:pt x="359" y="1253"/>
                  </a:lnTo>
                  <a:lnTo>
                    <a:pt x="340" y="1248"/>
                  </a:lnTo>
                  <a:lnTo>
                    <a:pt x="327" y="1239"/>
                  </a:lnTo>
                  <a:lnTo>
                    <a:pt x="312" y="1231"/>
                  </a:lnTo>
                  <a:lnTo>
                    <a:pt x="299" y="1222"/>
                  </a:lnTo>
                  <a:lnTo>
                    <a:pt x="285" y="1215"/>
                  </a:lnTo>
                  <a:lnTo>
                    <a:pt x="271" y="1206"/>
                  </a:lnTo>
                  <a:lnTo>
                    <a:pt x="257" y="1198"/>
                  </a:lnTo>
                  <a:lnTo>
                    <a:pt x="243" y="1189"/>
                  </a:lnTo>
                  <a:lnTo>
                    <a:pt x="229" y="1181"/>
                  </a:lnTo>
                  <a:lnTo>
                    <a:pt x="216" y="1174"/>
                  </a:lnTo>
                  <a:lnTo>
                    <a:pt x="201" y="1165"/>
                  </a:lnTo>
                  <a:lnTo>
                    <a:pt x="188" y="1157"/>
                  </a:lnTo>
                  <a:lnTo>
                    <a:pt x="173" y="1148"/>
                  </a:lnTo>
                  <a:lnTo>
                    <a:pt x="160" y="1141"/>
                  </a:lnTo>
                  <a:lnTo>
                    <a:pt x="146" y="1133"/>
                  </a:lnTo>
                  <a:lnTo>
                    <a:pt x="132" y="1124"/>
                  </a:lnTo>
                  <a:lnTo>
                    <a:pt x="118" y="1115"/>
                  </a:lnTo>
                  <a:lnTo>
                    <a:pt x="111" y="1067"/>
                  </a:lnTo>
                  <a:lnTo>
                    <a:pt x="105" y="1019"/>
                  </a:lnTo>
                  <a:lnTo>
                    <a:pt x="97" y="969"/>
                  </a:lnTo>
                  <a:lnTo>
                    <a:pt x="90" y="921"/>
                  </a:lnTo>
                  <a:close/>
                </a:path>
              </a:pathLst>
            </a:custGeom>
            <a:solidFill>
              <a:srgbClr val="B2000A"/>
            </a:solidFill>
            <a:ln w="9525">
              <a:solidFill>
                <a:schemeClr val="accent4"/>
              </a:solidFill>
              <a:round/>
              <a:headEnd/>
              <a:tailEnd/>
            </a:ln>
          </p:spPr>
          <p:txBody>
            <a:bodyPr/>
            <a:lstStyle/>
            <a:p>
              <a:pPr>
                <a:defRPr/>
              </a:pPr>
              <a:endParaRPr lang="en-US" dirty="0"/>
            </a:p>
          </p:txBody>
        </p:sp>
        <p:sp>
          <p:nvSpPr>
            <p:cNvPr id="22" name="Freeform 22"/>
            <p:cNvSpPr>
              <a:spLocks/>
            </p:cNvSpPr>
            <p:nvPr/>
          </p:nvSpPr>
          <p:spPr bwMode="auto">
            <a:xfrm>
              <a:off x="4043" y="2548"/>
              <a:ext cx="916" cy="687"/>
            </a:xfrm>
            <a:custGeom>
              <a:avLst/>
              <a:gdLst/>
              <a:ahLst/>
              <a:cxnLst>
                <a:cxn ang="0">
                  <a:pos x="61" y="878"/>
                </a:cxn>
                <a:cxn ang="0">
                  <a:pos x="7" y="751"/>
                </a:cxn>
                <a:cxn ang="0">
                  <a:pos x="15" y="598"/>
                </a:cxn>
                <a:cxn ang="0">
                  <a:pos x="51" y="431"/>
                </a:cxn>
                <a:cxn ang="0">
                  <a:pos x="122" y="497"/>
                </a:cxn>
                <a:cxn ang="0">
                  <a:pos x="194" y="555"/>
                </a:cxn>
                <a:cxn ang="0">
                  <a:pos x="240" y="356"/>
                </a:cxn>
                <a:cxn ang="0">
                  <a:pos x="303" y="328"/>
                </a:cxn>
                <a:cxn ang="0">
                  <a:pos x="376" y="414"/>
                </a:cxn>
                <a:cxn ang="0">
                  <a:pos x="452" y="285"/>
                </a:cxn>
                <a:cxn ang="0">
                  <a:pos x="527" y="155"/>
                </a:cxn>
                <a:cxn ang="0">
                  <a:pos x="601" y="26"/>
                </a:cxn>
                <a:cxn ang="0">
                  <a:pos x="659" y="2"/>
                </a:cxn>
                <a:cxn ang="0">
                  <a:pos x="685" y="45"/>
                </a:cxn>
                <a:cxn ang="0">
                  <a:pos x="602" y="241"/>
                </a:cxn>
                <a:cxn ang="0">
                  <a:pos x="589" y="344"/>
                </a:cxn>
                <a:cxn ang="0">
                  <a:pos x="625" y="385"/>
                </a:cxn>
                <a:cxn ang="0">
                  <a:pos x="619" y="497"/>
                </a:cxn>
                <a:cxn ang="0">
                  <a:pos x="653" y="480"/>
                </a:cxn>
                <a:cxn ang="0">
                  <a:pos x="652" y="564"/>
                </a:cxn>
                <a:cxn ang="0">
                  <a:pos x="628" y="715"/>
                </a:cxn>
                <a:cxn ang="0">
                  <a:pos x="675" y="724"/>
                </a:cxn>
                <a:cxn ang="0">
                  <a:pos x="723" y="737"/>
                </a:cxn>
                <a:cxn ang="0">
                  <a:pos x="770" y="765"/>
                </a:cxn>
                <a:cxn ang="0">
                  <a:pos x="817" y="720"/>
                </a:cxn>
                <a:cxn ang="0">
                  <a:pos x="854" y="715"/>
                </a:cxn>
                <a:cxn ang="0">
                  <a:pos x="864" y="856"/>
                </a:cxn>
                <a:cxn ang="0">
                  <a:pos x="906" y="885"/>
                </a:cxn>
                <a:cxn ang="0">
                  <a:pos x="883" y="928"/>
                </a:cxn>
                <a:cxn ang="0">
                  <a:pos x="858" y="968"/>
                </a:cxn>
                <a:cxn ang="0">
                  <a:pos x="895" y="973"/>
                </a:cxn>
                <a:cxn ang="0">
                  <a:pos x="881" y="995"/>
                </a:cxn>
                <a:cxn ang="0">
                  <a:pos x="832" y="1031"/>
                </a:cxn>
                <a:cxn ang="0">
                  <a:pos x="779" y="1102"/>
                </a:cxn>
                <a:cxn ang="0">
                  <a:pos x="741" y="1138"/>
                </a:cxn>
                <a:cxn ang="0">
                  <a:pos x="759" y="1131"/>
                </a:cxn>
                <a:cxn ang="0">
                  <a:pos x="727" y="1169"/>
                </a:cxn>
                <a:cxn ang="0">
                  <a:pos x="677" y="1212"/>
                </a:cxn>
                <a:cxn ang="0">
                  <a:pos x="607" y="1227"/>
                </a:cxn>
                <a:cxn ang="0">
                  <a:pos x="560" y="1286"/>
                </a:cxn>
                <a:cxn ang="0">
                  <a:pos x="525" y="1375"/>
                </a:cxn>
                <a:cxn ang="0">
                  <a:pos x="599" y="1361"/>
                </a:cxn>
                <a:cxn ang="0">
                  <a:pos x="662" y="1347"/>
                </a:cxn>
                <a:cxn ang="0">
                  <a:pos x="711" y="1332"/>
                </a:cxn>
                <a:cxn ang="0">
                  <a:pos x="705" y="1298"/>
                </a:cxn>
                <a:cxn ang="0">
                  <a:pos x="681" y="1251"/>
                </a:cxn>
                <a:cxn ang="0">
                  <a:pos x="638" y="1206"/>
                </a:cxn>
                <a:cxn ang="0">
                  <a:pos x="584" y="1231"/>
                </a:cxn>
                <a:cxn ang="0">
                  <a:pos x="556" y="1267"/>
                </a:cxn>
                <a:cxn ang="0">
                  <a:pos x="519" y="1296"/>
                </a:cxn>
                <a:cxn ang="0">
                  <a:pos x="418" y="1282"/>
                </a:cxn>
                <a:cxn ang="0">
                  <a:pos x="334" y="1255"/>
                </a:cxn>
                <a:cxn ang="0">
                  <a:pos x="260" y="1219"/>
                </a:cxn>
                <a:cxn ang="0">
                  <a:pos x="186" y="1182"/>
                </a:cxn>
                <a:cxn ang="0">
                  <a:pos x="128" y="1071"/>
                </a:cxn>
              </a:cxnLst>
              <a:rect l="0" t="0" r="r" b="b"/>
              <a:pathLst>
                <a:path w="916" h="1375">
                  <a:moveTo>
                    <a:pt x="113" y="980"/>
                  </a:moveTo>
                  <a:lnTo>
                    <a:pt x="100" y="954"/>
                  </a:lnTo>
                  <a:lnTo>
                    <a:pt x="87" y="930"/>
                  </a:lnTo>
                  <a:lnTo>
                    <a:pt x="74" y="904"/>
                  </a:lnTo>
                  <a:lnTo>
                    <a:pt x="61" y="878"/>
                  </a:lnTo>
                  <a:lnTo>
                    <a:pt x="49" y="854"/>
                  </a:lnTo>
                  <a:lnTo>
                    <a:pt x="35" y="828"/>
                  </a:lnTo>
                  <a:lnTo>
                    <a:pt x="23" y="804"/>
                  </a:lnTo>
                  <a:lnTo>
                    <a:pt x="9" y="779"/>
                  </a:lnTo>
                  <a:lnTo>
                    <a:pt x="7" y="751"/>
                  </a:lnTo>
                  <a:lnTo>
                    <a:pt x="5" y="722"/>
                  </a:lnTo>
                  <a:lnTo>
                    <a:pt x="2" y="694"/>
                  </a:lnTo>
                  <a:lnTo>
                    <a:pt x="0" y="665"/>
                  </a:lnTo>
                  <a:lnTo>
                    <a:pt x="7" y="633"/>
                  </a:lnTo>
                  <a:lnTo>
                    <a:pt x="15" y="598"/>
                  </a:lnTo>
                  <a:lnTo>
                    <a:pt x="22" y="565"/>
                  </a:lnTo>
                  <a:lnTo>
                    <a:pt x="29" y="531"/>
                  </a:lnTo>
                  <a:lnTo>
                    <a:pt x="36" y="498"/>
                  </a:lnTo>
                  <a:lnTo>
                    <a:pt x="44" y="464"/>
                  </a:lnTo>
                  <a:lnTo>
                    <a:pt x="51" y="431"/>
                  </a:lnTo>
                  <a:lnTo>
                    <a:pt x="58" y="397"/>
                  </a:lnTo>
                  <a:lnTo>
                    <a:pt x="74" y="423"/>
                  </a:lnTo>
                  <a:lnTo>
                    <a:pt x="89" y="447"/>
                  </a:lnTo>
                  <a:lnTo>
                    <a:pt x="105" y="473"/>
                  </a:lnTo>
                  <a:lnTo>
                    <a:pt x="122" y="497"/>
                  </a:lnTo>
                  <a:lnTo>
                    <a:pt x="137" y="521"/>
                  </a:lnTo>
                  <a:lnTo>
                    <a:pt x="153" y="545"/>
                  </a:lnTo>
                  <a:lnTo>
                    <a:pt x="169" y="571"/>
                  </a:lnTo>
                  <a:lnTo>
                    <a:pt x="185" y="595"/>
                  </a:lnTo>
                  <a:lnTo>
                    <a:pt x="194" y="555"/>
                  </a:lnTo>
                  <a:lnTo>
                    <a:pt x="204" y="516"/>
                  </a:lnTo>
                  <a:lnTo>
                    <a:pt x="213" y="476"/>
                  </a:lnTo>
                  <a:lnTo>
                    <a:pt x="222" y="435"/>
                  </a:lnTo>
                  <a:lnTo>
                    <a:pt x="231" y="395"/>
                  </a:lnTo>
                  <a:lnTo>
                    <a:pt x="240" y="356"/>
                  </a:lnTo>
                  <a:lnTo>
                    <a:pt x="249" y="316"/>
                  </a:lnTo>
                  <a:lnTo>
                    <a:pt x="259" y="275"/>
                  </a:lnTo>
                  <a:lnTo>
                    <a:pt x="273" y="292"/>
                  </a:lnTo>
                  <a:lnTo>
                    <a:pt x="288" y="309"/>
                  </a:lnTo>
                  <a:lnTo>
                    <a:pt x="303" y="328"/>
                  </a:lnTo>
                  <a:lnTo>
                    <a:pt x="318" y="346"/>
                  </a:lnTo>
                  <a:lnTo>
                    <a:pt x="333" y="363"/>
                  </a:lnTo>
                  <a:lnTo>
                    <a:pt x="347" y="380"/>
                  </a:lnTo>
                  <a:lnTo>
                    <a:pt x="362" y="397"/>
                  </a:lnTo>
                  <a:lnTo>
                    <a:pt x="376" y="414"/>
                  </a:lnTo>
                  <a:lnTo>
                    <a:pt x="392" y="388"/>
                  </a:lnTo>
                  <a:lnTo>
                    <a:pt x="406" y="363"/>
                  </a:lnTo>
                  <a:lnTo>
                    <a:pt x="422" y="337"/>
                  </a:lnTo>
                  <a:lnTo>
                    <a:pt x="436" y="311"/>
                  </a:lnTo>
                  <a:lnTo>
                    <a:pt x="452" y="285"/>
                  </a:lnTo>
                  <a:lnTo>
                    <a:pt x="467" y="260"/>
                  </a:lnTo>
                  <a:lnTo>
                    <a:pt x="482" y="234"/>
                  </a:lnTo>
                  <a:lnTo>
                    <a:pt x="497" y="208"/>
                  </a:lnTo>
                  <a:lnTo>
                    <a:pt x="511" y="182"/>
                  </a:lnTo>
                  <a:lnTo>
                    <a:pt x="527" y="155"/>
                  </a:lnTo>
                  <a:lnTo>
                    <a:pt x="541" y="129"/>
                  </a:lnTo>
                  <a:lnTo>
                    <a:pt x="556" y="103"/>
                  </a:lnTo>
                  <a:lnTo>
                    <a:pt x="572" y="77"/>
                  </a:lnTo>
                  <a:lnTo>
                    <a:pt x="586" y="52"/>
                  </a:lnTo>
                  <a:lnTo>
                    <a:pt x="601" y="26"/>
                  </a:lnTo>
                  <a:lnTo>
                    <a:pt x="615" y="0"/>
                  </a:lnTo>
                  <a:lnTo>
                    <a:pt x="626" y="0"/>
                  </a:lnTo>
                  <a:lnTo>
                    <a:pt x="637" y="2"/>
                  </a:lnTo>
                  <a:lnTo>
                    <a:pt x="647" y="2"/>
                  </a:lnTo>
                  <a:lnTo>
                    <a:pt x="659" y="2"/>
                  </a:lnTo>
                  <a:lnTo>
                    <a:pt x="669" y="4"/>
                  </a:lnTo>
                  <a:lnTo>
                    <a:pt x="681" y="4"/>
                  </a:lnTo>
                  <a:lnTo>
                    <a:pt x="691" y="5"/>
                  </a:lnTo>
                  <a:lnTo>
                    <a:pt x="701" y="5"/>
                  </a:lnTo>
                  <a:lnTo>
                    <a:pt x="685" y="45"/>
                  </a:lnTo>
                  <a:lnTo>
                    <a:pt x="668" y="83"/>
                  </a:lnTo>
                  <a:lnTo>
                    <a:pt x="652" y="122"/>
                  </a:lnTo>
                  <a:lnTo>
                    <a:pt x="635" y="162"/>
                  </a:lnTo>
                  <a:lnTo>
                    <a:pt x="618" y="201"/>
                  </a:lnTo>
                  <a:lnTo>
                    <a:pt x="602" y="241"/>
                  </a:lnTo>
                  <a:lnTo>
                    <a:pt x="585" y="279"/>
                  </a:lnTo>
                  <a:lnTo>
                    <a:pt x="568" y="318"/>
                  </a:lnTo>
                  <a:lnTo>
                    <a:pt x="576" y="327"/>
                  </a:lnTo>
                  <a:lnTo>
                    <a:pt x="583" y="335"/>
                  </a:lnTo>
                  <a:lnTo>
                    <a:pt x="589" y="344"/>
                  </a:lnTo>
                  <a:lnTo>
                    <a:pt x="597" y="351"/>
                  </a:lnTo>
                  <a:lnTo>
                    <a:pt x="604" y="359"/>
                  </a:lnTo>
                  <a:lnTo>
                    <a:pt x="611" y="368"/>
                  </a:lnTo>
                  <a:lnTo>
                    <a:pt x="617" y="376"/>
                  </a:lnTo>
                  <a:lnTo>
                    <a:pt x="625" y="385"/>
                  </a:lnTo>
                  <a:lnTo>
                    <a:pt x="621" y="413"/>
                  </a:lnTo>
                  <a:lnTo>
                    <a:pt x="618" y="442"/>
                  </a:lnTo>
                  <a:lnTo>
                    <a:pt x="615" y="471"/>
                  </a:lnTo>
                  <a:lnTo>
                    <a:pt x="612" y="500"/>
                  </a:lnTo>
                  <a:lnTo>
                    <a:pt x="619" y="497"/>
                  </a:lnTo>
                  <a:lnTo>
                    <a:pt x="626" y="493"/>
                  </a:lnTo>
                  <a:lnTo>
                    <a:pt x="633" y="490"/>
                  </a:lnTo>
                  <a:lnTo>
                    <a:pt x="639" y="486"/>
                  </a:lnTo>
                  <a:lnTo>
                    <a:pt x="646" y="483"/>
                  </a:lnTo>
                  <a:lnTo>
                    <a:pt x="653" y="480"/>
                  </a:lnTo>
                  <a:lnTo>
                    <a:pt x="660" y="476"/>
                  </a:lnTo>
                  <a:lnTo>
                    <a:pt x="666" y="473"/>
                  </a:lnTo>
                  <a:lnTo>
                    <a:pt x="661" y="504"/>
                  </a:lnTo>
                  <a:lnTo>
                    <a:pt x="657" y="535"/>
                  </a:lnTo>
                  <a:lnTo>
                    <a:pt x="652" y="564"/>
                  </a:lnTo>
                  <a:lnTo>
                    <a:pt x="647" y="595"/>
                  </a:lnTo>
                  <a:lnTo>
                    <a:pt x="642" y="624"/>
                  </a:lnTo>
                  <a:lnTo>
                    <a:pt x="638" y="655"/>
                  </a:lnTo>
                  <a:lnTo>
                    <a:pt x="633" y="684"/>
                  </a:lnTo>
                  <a:lnTo>
                    <a:pt x="628" y="715"/>
                  </a:lnTo>
                  <a:lnTo>
                    <a:pt x="637" y="717"/>
                  </a:lnTo>
                  <a:lnTo>
                    <a:pt x="647" y="718"/>
                  </a:lnTo>
                  <a:lnTo>
                    <a:pt x="657" y="720"/>
                  </a:lnTo>
                  <a:lnTo>
                    <a:pt x="666" y="722"/>
                  </a:lnTo>
                  <a:lnTo>
                    <a:pt x="675" y="724"/>
                  </a:lnTo>
                  <a:lnTo>
                    <a:pt x="685" y="724"/>
                  </a:lnTo>
                  <a:lnTo>
                    <a:pt x="694" y="725"/>
                  </a:lnTo>
                  <a:lnTo>
                    <a:pt x="704" y="727"/>
                  </a:lnTo>
                  <a:lnTo>
                    <a:pt x="713" y="732"/>
                  </a:lnTo>
                  <a:lnTo>
                    <a:pt x="723" y="737"/>
                  </a:lnTo>
                  <a:lnTo>
                    <a:pt x="733" y="742"/>
                  </a:lnTo>
                  <a:lnTo>
                    <a:pt x="742" y="748"/>
                  </a:lnTo>
                  <a:lnTo>
                    <a:pt x="751" y="753"/>
                  </a:lnTo>
                  <a:lnTo>
                    <a:pt x="761" y="758"/>
                  </a:lnTo>
                  <a:lnTo>
                    <a:pt x="770" y="765"/>
                  </a:lnTo>
                  <a:lnTo>
                    <a:pt x="779" y="770"/>
                  </a:lnTo>
                  <a:lnTo>
                    <a:pt x="789" y="758"/>
                  </a:lnTo>
                  <a:lnTo>
                    <a:pt x="798" y="746"/>
                  </a:lnTo>
                  <a:lnTo>
                    <a:pt x="807" y="734"/>
                  </a:lnTo>
                  <a:lnTo>
                    <a:pt x="817" y="720"/>
                  </a:lnTo>
                  <a:lnTo>
                    <a:pt x="827" y="708"/>
                  </a:lnTo>
                  <a:lnTo>
                    <a:pt x="838" y="696"/>
                  </a:lnTo>
                  <a:lnTo>
                    <a:pt x="847" y="684"/>
                  </a:lnTo>
                  <a:lnTo>
                    <a:pt x="857" y="672"/>
                  </a:lnTo>
                  <a:lnTo>
                    <a:pt x="854" y="715"/>
                  </a:lnTo>
                  <a:lnTo>
                    <a:pt x="852" y="758"/>
                  </a:lnTo>
                  <a:lnTo>
                    <a:pt x="849" y="801"/>
                  </a:lnTo>
                  <a:lnTo>
                    <a:pt x="847" y="844"/>
                  </a:lnTo>
                  <a:lnTo>
                    <a:pt x="855" y="849"/>
                  </a:lnTo>
                  <a:lnTo>
                    <a:pt x="864" y="856"/>
                  </a:lnTo>
                  <a:lnTo>
                    <a:pt x="872" y="861"/>
                  </a:lnTo>
                  <a:lnTo>
                    <a:pt x="881" y="866"/>
                  </a:lnTo>
                  <a:lnTo>
                    <a:pt x="890" y="873"/>
                  </a:lnTo>
                  <a:lnTo>
                    <a:pt x="898" y="878"/>
                  </a:lnTo>
                  <a:lnTo>
                    <a:pt x="906" y="885"/>
                  </a:lnTo>
                  <a:lnTo>
                    <a:pt x="916" y="890"/>
                  </a:lnTo>
                  <a:lnTo>
                    <a:pt x="907" y="899"/>
                  </a:lnTo>
                  <a:lnTo>
                    <a:pt x="899" y="909"/>
                  </a:lnTo>
                  <a:lnTo>
                    <a:pt x="892" y="918"/>
                  </a:lnTo>
                  <a:lnTo>
                    <a:pt x="883" y="928"/>
                  </a:lnTo>
                  <a:lnTo>
                    <a:pt x="875" y="937"/>
                  </a:lnTo>
                  <a:lnTo>
                    <a:pt x="868" y="947"/>
                  </a:lnTo>
                  <a:lnTo>
                    <a:pt x="859" y="956"/>
                  </a:lnTo>
                  <a:lnTo>
                    <a:pt x="851" y="966"/>
                  </a:lnTo>
                  <a:lnTo>
                    <a:pt x="858" y="968"/>
                  </a:lnTo>
                  <a:lnTo>
                    <a:pt x="866" y="968"/>
                  </a:lnTo>
                  <a:lnTo>
                    <a:pt x="873" y="969"/>
                  </a:lnTo>
                  <a:lnTo>
                    <a:pt x="880" y="969"/>
                  </a:lnTo>
                  <a:lnTo>
                    <a:pt x="887" y="971"/>
                  </a:lnTo>
                  <a:lnTo>
                    <a:pt x="895" y="973"/>
                  </a:lnTo>
                  <a:lnTo>
                    <a:pt x="902" y="973"/>
                  </a:lnTo>
                  <a:lnTo>
                    <a:pt x="909" y="974"/>
                  </a:lnTo>
                  <a:lnTo>
                    <a:pt x="900" y="981"/>
                  </a:lnTo>
                  <a:lnTo>
                    <a:pt x="891" y="988"/>
                  </a:lnTo>
                  <a:lnTo>
                    <a:pt x="881" y="995"/>
                  </a:lnTo>
                  <a:lnTo>
                    <a:pt x="871" y="1002"/>
                  </a:lnTo>
                  <a:lnTo>
                    <a:pt x="861" y="1011"/>
                  </a:lnTo>
                  <a:lnTo>
                    <a:pt x="852" y="1017"/>
                  </a:lnTo>
                  <a:lnTo>
                    <a:pt x="842" y="1024"/>
                  </a:lnTo>
                  <a:lnTo>
                    <a:pt x="832" y="1031"/>
                  </a:lnTo>
                  <a:lnTo>
                    <a:pt x="821" y="1045"/>
                  </a:lnTo>
                  <a:lnTo>
                    <a:pt x="811" y="1059"/>
                  </a:lnTo>
                  <a:lnTo>
                    <a:pt x="800" y="1074"/>
                  </a:lnTo>
                  <a:lnTo>
                    <a:pt x="790" y="1088"/>
                  </a:lnTo>
                  <a:lnTo>
                    <a:pt x="779" y="1102"/>
                  </a:lnTo>
                  <a:lnTo>
                    <a:pt x="769" y="1115"/>
                  </a:lnTo>
                  <a:lnTo>
                    <a:pt x="758" y="1131"/>
                  </a:lnTo>
                  <a:lnTo>
                    <a:pt x="747" y="1145"/>
                  </a:lnTo>
                  <a:lnTo>
                    <a:pt x="744" y="1141"/>
                  </a:lnTo>
                  <a:lnTo>
                    <a:pt x="741" y="1138"/>
                  </a:lnTo>
                  <a:lnTo>
                    <a:pt x="738" y="1136"/>
                  </a:lnTo>
                  <a:lnTo>
                    <a:pt x="736" y="1133"/>
                  </a:lnTo>
                  <a:lnTo>
                    <a:pt x="743" y="1133"/>
                  </a:lnTo>
                  <a:lnTo>
                    <a:pt x="750" y="1131"/>
                  </a:lnTo>
                  <a:lnTo>
                    <a:pt x="759" y="1131"/>
                  </a:lnTo>
                  <a:lnTo>
                    <a:pt x="766" y="1131"/>
                  </a:lnTo>
                  <a:lnTo>
                    <a:pt x="757" y="1141"/>
                  </a:lnTo>
                  <a:lnTo>
                    <a:pt x="746" y="1150"/>
                  </a:lnTo>
                  <a:lnTo>
                    <a:pt x="737" y="1160"/>
                  </a:lnTo>
                  <a:lnTo>
                    <a:pt x="727" y="1169"/>
                  </a:lnTo>
                  <a:lnTo>
                    <a:pt x="718" y="1179"/>
                  </a:lnTo>
                  <a:lnTo>
                    <a:pt x="709" y="1189"/>
                  </a:lnTo>
                  <a:lnTo>
                    <a:pt x="699" y="1198"/>
                  </a:lnTo>
                  <a:lnTo>
                    <a:pt x="690" y="1208"/>
                  </a:lnTo>
                  <a:lnTo>
                    <a:pt x="677" y="1212"/>
                  </a:lnTo>
                  <a:lnTo>
                    <a:pt x="663" y="1215"/>
                  </a:lnTo>
                  <a:lnTo>
                    <a:pt x="648" y="1219"/>
                  </a:lnTo>
                  <a:lnTo>
                    <a:pt x="635" y="1220"/>
                  </a:lnTo>
                  <a:lnTo>
                    <a:pt x="621" y="1224"/>
                  </a:lnTo>
                  <a:lnTo>
                    <a:pt x="607" y="1227"/>
                  </a:lnTo>
                  <a:lnTo>
                    <a:pt x="593" y="1231"/>
                  </a:lnTo>
                  <a:lnTo>
                    <a:pt x="580" y="1234"/>
                  </a:lnTo>
                  <a:lnTo>
                    <a:pt x="574" y="1251"/>
                  </a:lnTo>
                  <a:lnTo>
                    <a:pt x="566" y="1268"/>
                  </a:lnTo>
                  <a:lnTo>
                    <a:pt x="560" y="1286"/>
                  </a:lnTo>
                  <a:lnTo>
                    <a:pt x="553" y="1304"/>
                  </a:lnTo>
                  <a:lnTo>
                    <a:pt x="546" y="1322"/>
                  </a:lnTo>
                  <a:lnTo>
                    <a:pt x="538" y="1339"/>
                  </a:lnTo>
                  <a:lnTo>
                    <a:pt x="532" y="1358"/>
                  </a:lnTo>
                  <a:lnTo>
                    <a:pt x="525" y="1375"/>
                  </a:lnTo>
                  <a:lnTo>
                    <a:pt x="539" y="1371"/>
                  </a:lnTo>
                  <a:lnTo>
                    <a:pt x="554" y="1370"/>
                  </a:lnTo>
                  <a:lnTo>
                    <a:pt x="568" y="1366"/>
                  </a:lnTo>
                  <a:lnTo>
                    <a:pt x="584" y="1365"/>
                  </a:lnTo>
                  <a:lnTo>
                    <a:pt x="599" y="1361"/>
                  </a:lnTo>
                  <a:lnTo>
                    <a:pt x="613" y="1359"/>
                  </a:lnTo>
                  <a:lnTo>
                    <a:pt x="628" y="1356"/>
                  </a:lnTo>
                  <a:lnTo>
                    <a:pt x="642" y="1354"/>
                  </a:lnTo>
                  <a:lnTo>
                    <a:pt x="653" y="1351"/>
                  </a:lnTo>
                  <a:lnTo>
                    <a:pt x="662" y="1347"/>
                  </a:lnTo>
                  <a:lnTo>
                    <a:pt x="672" y="1344"/>
                  </a:lnTo>
                  <a:lnTo>
                    <a:pt x="682" y="1341"/>
                  </a:lnTo>
                  <a:lnTo>
                    <a:pt x="691" y="1339"/>
                  </a:lnTo>
                  <a:lnTo>
                    <a:pt x="701" y="1335"/>
                  </a:lnTo>
                  <a:lnTo>
                    <a:pt x="711" y="1332"/>
                  </a:lnTo>
                  <a:lnTo>
                    <a:pt x="721" y="1328"/>
                  </a:lnTo>
                  <a:lnTo>
                    <a:pt x="717" y="1322"/>
                  </a:lnTo>
                  <a:lnTo>
                    <a:pt x="713" y="1313"/>
                  </a:lnTo>
                  <a:lnTo>
                    <a:pt x="709" y="1306"/>
                  </a:lnTo>
                  <a:lnTo>
                    <a:pt x="705" y="1298"/>
                  </a:lnTo>
                  <a:lnTo>
                    <a:pt x="699" y="1291"/>
                  </a:lnTo>
                  <a:lnTo>
                    <a:pt x="695" y="1284"/>
                  </a:lnTo>
                  <a:lnTo>
                    <a:pt x="691" y="1275"/>
                  </a:lnTo>
                  <a:lnTo>
                    <a:pt x="687" y="1268"/>
                  </a:lnTo>
                  <a:lnTo>
                    <a:pt x="681" y="1251"/>
                  </a:lnTo>
                  <a:lnTo>
                    <a:pt x="673" y="1234"/>
                  </a:lnTo>
                  <a:lnTo>
                    <a:pt x="667" y="1215"/>
                  </a:lnTo>
                  <a:lnTo>
                    <a:pt x="660" y="1198"/>
                  </a:lnTo>
                  <a:lnTo>
                    <a:pt x="650" y="1203"/>
                  </a:lnTo>
                  <a:lnTo>
                    <a:pt x="638" y="1206"/>
                  </a:lnTo>
                  <a:lnTo>
                    <a:pt x="628" y="1212"/>
                  </a:lnTo>
                  <a:lnTo>
                    <a:pt x="616" y="1217"/>
                  </a:lnTo>
                  <a:lnTo>
                    <a:pt x="606" y="1220"/>
                  </a:lnTo>
                  <a:lnTo>
                    <a:pt x="594" y="1225"/>
                  </a:lnTo>
                  <a:lnTo>
                    <a:pt x="584" y="1231"/>
                  </a:lnTo>
                  <a:lnTo>
                    <a:pt x="573" y="1236"/>
                  </a:lnTo>
                  <a:lnTo>
                    <a:pt x="568" y="1244"/>
                  </a:lnTo>
                  <a:lnTo>
                    <a:pt x="564" y="1251"/>
                  </a:lnTo>
                  <a:lnTo>
                    <a:pt x="560" y="1260"/>
                  </a:lnTo>
                  <a:lnTo>
                    <a:pt x="556" y="1267"/>
                  </a:lnTo>
                  <a:lnTo>
                    <a:pt x="551" y="1275"/>
                  </a:lnTo>
                  <a:lnTo>
                    <a:pt x="547" y="1282"/>
                  </a:lnTo>
                  <a:lnTo>
                    <a:pt x="542" y="1291"/>
                  </a:lnTo>
                  <a:lnTo>
                    <a:pt x="538" y="1299"/>
                  </a:lnTo>
                  <a:lnTo>
                    <a:pt x="519" y="1296"/>
                  </a:lnTo>
                  <a:lnTo>
                    <a:pt x="498" y="1292"/>
                  </a:lnTo>
                  <a:lnTo>
                    <a:pt x="478" y="1291"/>
                  </a:lnTo>
                  <a:lnTo>
                    <a:pt x="458" y="1287"/>
                  </a:lnTo>
                  <a:lnTo>
                    <a:pt x="438" y="1284"/>
                  </a:lnTo>
                  <a:lnTo>
                    <a:pt x="418" y="1282"/>
                  </a:lnTo>
                  <a:lnTo>
                    <a:pt x="397" y="1279"/>
                  </a:lnTo>
                  <a:lnTo>
                    <a:pt x="377" y="1275"/>
                  </a:lnTo>
                  <a:lnTo>
                    <a:pt x="363" y="1268"/>
                  </a:lnTo>
                  <a:lnTo>
                    <a:pt x="348" y="1261"/>
                  </a:lnTo>
                  <a:lnTo>
                    <a:pt x="334" y="1255"/>
                  </a:lnTo>
                  <a:lnTo>
                    <a:pt x="319" y="1246"/>
                  </a:lnTo>
                  <a:lnTo>
                    <a:pt x="303" y="1239"/>
                  </a:lnTo>
                  <a:lnTo>
                    <a:pt x="289" y="1232"/>
                  </a:lnTo>
                  <a:lnTo>
                    <a:pt x="274" y="1225"/>
                  </a:lnTo>
                  <a:lnTo>
                    <a:pt x="260" y="1219"/>
                  </a:lnTo>
                  <a:lnTo>
                    <a:pt x="245" y="1212"/>
                  </a:lnTo>
                  <a:lnTo>
                    <a:pt x="231" y="1205"/>
                  </a:lnTo>
                  <a:lnTo>
                    <a:pt x="216" y="1198"/>
                  </a:lnTo>
                  <a:lnTo>
                    <a:pt x="201" y="1189"/>
                  </a:lnTo>
                  <a:lnTo>
                    <a:pt x="186" y="1182"/>
                  </a:lnTo>
                  <a:lnTo>
                    <a:pt x="172" y="1176"/>
                  </a:lnTo>
                  <a:lnTo>
                    <a:pt x="157" y="1169"/>
                  </a:lnTo>
                  <a:lnTo>
                    <a:pt x="142" y="1162"/>
                  </a:lnTo>
                  <a:lnTo>
                    <a:pt x="135" y="1115"/>
                  </a:lnTo>
                  <a:lnTo>
                    <a:pt x="128" y="1071"/>
                  </a:lnTo>
                  <a:lnTo>
                    <a:pt x="121" y="1026"/>
                  </a:lnTo>
                  <a:lnTo>
                    <a:pt x="113" y="980"/>
                  </a:lnTo>
                  <a:close/>
                </a:path>
              </a:pathLst>
            </a:custGeom>
            <a:solidFill>
              <a:srgbClr val="C10007"/>
            </a:solidFill>
            <a:ln w="9525">
              <a:solidFill>
                <a:schemeClr val="accent4"/>
              </a:solidFill>
              <a:round/>
              <a:headEnd/>
              <a:tailEnd/>
            </a:ln>
          </p:spPr>
          <p:txBody>
            <a:bodyPr/>
            <a:lstStyle/>
            <a:p>
              <a:pPr>
                <a:defRPr/>
              </a:pPr>
              <a:endParaRPr lang="en-US" dirty="0"/>
            </a:p>
          </p:txBody>
        </p:sp>
        <p:sp>
          <p:nvSpPr>
            <p:cNvPr id="23" name="Freeform 23"/>
            <p:cNvSpPr>
              <a:spLocks/>
            </p:cNvSpPr>
            <p:nvPr/>
          </p:nvSpPr>
          <p:spPr bwMode="auto">
            <a:xfrm>
              <a:off x="4054" y="2548"/>
              <a:ext cx="880" cy="653"/>
            </a:xfrm>
            <a:custGeom>
              <a:avLst/>
              <a:gdLst/>
              <a:ahLst/>
              <a:cxnLst>
                <a:cxn ang="0">
                  <a:pos x="76" y="932"/>
                </a:cxn>
                <a:cxn ang="0">
                  <a:pos x="14" y="796"/>
                </a:cxn>
                <a:cxn ang="0">
                  <a:pos x="12" y="634"/>
                </a:cxn>
                <a:cxn ang="0">
                  <a:pos x="41" y="457"/>
                </a:cxn>
                <a:cxn ang="0">
                  <a:pos x="110" y="526"/>
                </a:cxn>
                <a:cxn ang="0">
                  <a:pos x="182" y="588"/>
                </a:cxn>
                <a:cxn ang="0">
                  <a:pos x="227" y="376"/>
                </a:cxn>
                <a:cxn ang="0">
                  <a:pos x="285" y="349"/>
                </a:cxn>
                <a:cxn ang="0">
                  <a:pos x="355" y="440"/>
                </a:cxn>
                <a:cxn ang="0">
                  <a:pos x="424" y="304"/>
                </a:cxn>
                <a:cxn ang="0">
                  <a:pos x="493" y="165"/>
                </a:cxn>
                <a:cxn ang="0">
                  <a:pos x="563" y="28"/>
                </a:cxn>
                <a:cxn ang="0">
                  <a:pos x="619" y="2"/>
                </a:cxn>
                <a:cxn ang="0">
                  <a:pos x="642" y="47"/>
                </a:cxn>
                <a:cxn ang="0">
                  <a:pos x="548" y="254"/>
                </a:cxn>
                <a:cxn ang="0">
                  <a:pos x="527" y="364"/>
                </a:cxn>
                <a:cxn ang="0">
                  <a:pos x="555" y="406"/>
                </a:cxn>
                <a:cxn ang="0">
                  <a:pos x="550" y="498"/>
                </a:cxn>
                <a:cxn ang="0">
                  <a:pos x="584" y="466"/>
                </a:cxn>
                <a:cxn ang="0">
                  <a:pos x="583" y="541"/>
                </a:cxn>
                <a:cxn ang="0">
                  <a:pos x="558" y="687"/>
                </a:cxn>
                <a:cxn ang="0">
                  <a:pos x="609" y="681"/>
                </a:cxn>
                <a:cxn ang="0">
                  <a:pos x="659" y="682"/>
                </a:cxn>
                <a:cxn ang="0">
                  <a:pos x="708" y="694"/>
                </a:cxn>
                <a:cxn ang="0">
                  <a:pos x="761" y="634"/>
                </a:cxn>
                <a:cxn ang="0">
                  <a:pos x="799" y="610"/>
                </a:cxn>
                <a:cxn ang="0">
                  <a:pos x="808" y="737"/>
                </a:cxn>
                <a:cxn ang="0">
                  <a:pos x="855" y="751"/>
                </a:cxn>
                <a:cxn ang="0">
                  <a:pos x="837" y="796"/>
                </a:cxn>
                <a:cxn ang="0">
                  <a:pos x="819" y="837"/>
                </a:cxn>
                <a:cxn ang="0">
                  <a:pos x="862" y="844"/>
                </a:cxn>
                <a:cxn ang="0">
                  <a:pos x="853" y="868"/>
                </a:cxn>
                <a:cxn ang="0">
                  <a:pos x="805" y="904"/>
                </a:cxn>
                <a:cxn ang="0">
                  <a:pos x="758" y="980"/>
                </a:cxn>
                <a:cxn ang="0">
                  <a:pos x="732" y="1019"/>
                </a:cxn>
                <a:cxn ang="0">
                  <a:pos x="752" y="1012"/>
                </a:cxn>
                <a:cxn ang="0">
                  <a:pos x="780" y="1012"/>
                </a:cxn>
                <a:cxn ang="0">
                  <a:pos x="740" y="1062"/>
                </a:cxn>
                <a:cxn ang="0">
                  <a:pos x="690" y="1098"/>
                </a:cxn>
                <a:cxn ang="0">
                  <a:pos x="627" y="1115"/>
                </a:cxn>
                <a:cxn ang="0">
                  <a:pos x="589" y="1193"/>
                </a:cxn>
                <a:cxn ang="0">
                  <a:pos x="580" y="1265"/>
                </a:cxn>
                <a:cxn ang="0">
                  <a:pos x="662" y="1251"/>
                </a:cxn>
                <a:cxn ang="0">
                  <a:pos x="727" y="1246"/>
                </a:cxn>
                <a:cxn ang="0">
                  <a:pos x="779" y="1244"/>
                </a:cxn>
                <a:cxn ang="0">
                  <a:pos x="757" y="1219"/>
                </a:cxn>
                <a:cxn ang="0">
                  <a:pos x="730" y="1177"/>
                </a:cxn>
                <a:cxn ang="0">
                  <a:pos x="680" y="1174"/>
                </a:cxn>
                <a:cxn ang="0">
                  <a:pos x="622" y="1213"/>
                </a:cxn>
                <a:cxn ang="0">
                  <a:pos x="599" y="1272"/>
                </a:cxn>
                <a:cxn ang="0">
                  <a:pos x="565" y="1306"/>
                </a:cxn>
                <a:cxn ang="0">
                  <a:pos x="512" y="1304"/>
                </a:cxn>
                <a:cxn ang="0">
                  <a:pos x="459" y="1304"/>
                </a:cxn>
                <a:cxn ang="0">
                  <a:pos x="401" y="1296"/>
                </a:cxn>
                <a:cxn ang="0">
                  <a:pos x="323" y="1267"/>
                </a:cxn>
                <a:cxn ang="0">
                  <a:pos x="245" y="1237"/>
                </a:cxn>
                <a:cxn ang="0">
                  <a:pos x="166" y="1206"/>
                </a:cxn>
              </a:cxnLst>
              <a:rect l="0" t="0" r="r" b="b"/>
              <a:pathLst>
                <a:path w="880" h="1306">
                  <a:moveTo>
                    <a:pt x="136" y="1038"/>
                  </a:moveTo>
                  <a:lnTo>
                    <a:pt x="121" y="1011"/>
                  </a:lnTo>
                  <a:lnTo>
                    <a:pt x="106" y="985"/>
                  </a:lnTo>
                  <a:lnTo>
                    <a:pt x="91" y="957"/>
                  </a:lnTo>
                  <a:lnTo>
                    <a:pt x="76" y="932"/>
                  </a:lnTo>
                  <a:lnTo>
                    <a:pt x="62" y="906"/>
                  </a:lnTo>
                  <a:lnTo>
                    <a:pt x="47" y="878"/>
                  </a:lnTo>
                  <a:lnTo>
                    <a:pt x="33" y="852"/>
                  </a:lnTo>
                  <a:lnTo>
                    <a:pt x="18" y="825"/>
                  </a:lnTo>
                  <a:lnTo>
                    <a:pt x="14" y="796"/>
                  </a:lnTo>
                  <a:lnTo>
                    <a:pt x="10" y="765"/>
                  </a:lnTo>
                  <a:lnTo>
                    <a:pt x="5" y="734"/>
                  </a:lnTo>
                  <a:lnTo>
                    <a:pt x="0" y="705"/>
                  </a:lnTo>
                  <a:lnTo>
                    <a:pt x="7" y="669"/>
                  </a:lnTo>
                  <a:lnTo>
                    <a:pt x="12" y="634"/>
                  </a:lnTo>
                  <a:lnTo>
                    <a:pt x="18" y="598"/>
                  </a:lnTo>
                  <a:lnTo>
                    <a:pt x="23" y="564"/>
                  </a:lnTo>
                  <a:lnTo>
                    <a:pt x="30" y="528"/>
                  </a:lnTo>
                  <a:lnTo>
                    <a:pt x="35" y="493"/>
                  </a:lnTo>
                  <a:lnTo>
                    <a:pt x="41" y="457"/>
                  </a:lnTo>
                  <a:lnTo>
                    <a:pt x="46" y="421"/>
                  </a:lnTo>
                  <a:lnTo>
                    <a:pt x="62" y="447"/>
                  </a:lnTo>
                  <a:lnTo>
                    <a:pt x="77" y="474"/>
                  </a:lnTo>
                  <a:lnTo>
                    <a:pt x="94" y="500"/>
                  </a:lnTo>
                  <a:lnTo>
                    <a:pt x="110" y="526"/>
                  </a:lnTo>
                  <a:lnTo>
                    <a:pt x="125" y="553"/>
                  </a:lnTo>
                  <a:lnTo>
                    <a:pt x="142" y="579"/>
                  </a:lnTo>
                  <a:lnTo>
                    <a:pt x="157" y="605"/>
                  </a:lnTo>
                  <a:lnTo>
                    <a:pt x="173" y="631"/>
                  </a:lnTo>
                  <a:lnTo>
                    <a:pt x="182" y="588"/>
                  </a:lnTo>
                  <a:lnTo>
                    <a:pt x="191" y="547"/>
                  </a:lnTo>
                  <a:lnTo>
                    <a:pt x="200" y="504"/>
                  </a:lnTo>
                  <a:lnTo>
                    <a:pt x="209" y="461"/>
                  </a:lnTo>
                  <a:lnTo>
                    <a:pt x="218" y="418"/>
                  </a:lnTo>
                  <a:lnTo>
                    <a:pt x="227" y="376"/>
                  </a:lnTo>
                  <a:lnTo>
                    <a:pt x="235" y="333"/>
                  </a:lnTo>
                  <a:lnTo>
                    <a:pt x="245" y="292"/>
                  </a:lnTo>
                  <a:lnTo>
                    <a:pt x="258" y="311"/>
                  </a:lnTo>
                  <a:lnTo>
                    <a:pt x="272" y="330"/>
                  </a:lnTo>
                  <a:lnTo>
                    <a:pt x="285" y="349"/>
                  </a:lnTo>
                  <a:lnTo>
                    <a:pt x="299" y="366"/>
                  </a:lnTo>
                  <a:lnTo>
                    <a:pt x="313" y="385"/>
                  </a:lnTo>
                  <a:lnTo>
                    <a:pt x="327" y="404"/>
                  </a:lnTo>
                  <a:lnTo>
                    <a:pt x="341" y="421"/>
                  </a:lnTo>
                  <a:lnTo>
                    <a:pt x="355" y="440"/>
                  </a:lnTo>
                  <a:lnTo>
                    <a:pt x="368" y="413"/>
                  </a:lnTo>
                  <a:lnTo>
                    <a:pt x="382" y="385"/>
                  </a:lnTo>
                  <a:lnTo>
                    <a:pt x="396" y="358"/>
                  </a:lnTo>
                  <a:lnTo>
                    <a:pt x="410" y="330"/>
                  </a:lnTo>
                  <a:lnTo>
                    <a:pt x="424" y="304"/>
                  </a:lnTo>
                  <a:lnTo>
                    <a:pt x="438" y="277"/>
                  </a:lnTo>
                  <a:lnTo>
                    <a:pt x="453" y="249"/>
                  </a:lnTo>
                  <a:lnTo>
                    <a:pt x="466" y="222"/>
                  </a:lnTo>
                  <a:lnTo>
                    <a:pt x="480" y="194"/>
                  </a:lnTo>
                  <a:lnTo>
                    <a:pt x="493" y="165"/>
                  </a:lnTo>
                  <a:lnTo>
                    <a:pt x="508" y="138"/>
                  </a:lnTo>
                  <a:lnTo>
                    <a:pt x="521" y="110"/>
                  </a:lnTo>
                  <a:lnTo>
                    <a:pt x="535" y="83"/>
                  </a:lnTo>
                  <a:lnTo>
                    <a:pt x="549" y="55"/>
                  </a:lnTo>
                  <a:lnTo>
                    <a:pt x="563" y="28"/>
                  </a:lnTo>
                  <a:lnTo>
                    <a:pt x="576" y="0"/>
                  </a:lnTo>
                  <a:lnTo>
                    <a:pt x="587" y="0"/>
                  </a:lnTo>
                  <a:lnTo>
                    <a:pt x="597" y="2"/>
                  </a:lnTo>
                  <a:lnTo>
                    <a:pt x="607" y="2"/>
                  </a:lnTo>
                  <a:lnTo>
                    <a:pt x="619" y="2"/>
                  </a:lnTo>
                  <a:lnTo>
                    <a:pt x="629" y="4"/>
                  </a:lnTo>
                  <a:lnTo>
                    <a:pt x="640" y="4"/>
                  </a:lnTo>
                  <a:lnTo>
                    <a:pt x="650" y="5"/>
                  </a:lnTo>
                  <a:lnTo>
                    <a:pt x="660" y="5"/>
                  </a:lnTo>
                  <a:lnTo>
                    <a:pt x="642" y="47"/>
                  </a:lnTo>
                  <a:lnTo>
                    <a:pt x="623" y="88"/>
                  </a:lnTo>
                  <a:lnTo>
                    <a:pt x="604" y="129"/>
                  </a:lnTo>
                  <a:lnTo>
                    <a:pt x="586" y="170"/>
                  </a:lnTo>
                  <a:lnTo>
                    <a:pt x="567" y="213"/>
                  </a:lnTo>
                  <a:lnTo>
                    <a:pt x="548" y="254"/>
                  </a:lnTo>
                  <a:lnTo>
                    <a:pt x="529" y="296"/>
                  </a:lnTo>
                  <a:lnTo>
                    <a:pt x="511" y="337"/>
                  </a:lnTo>
                  <a:lnTo>
                    <a:pt x="516" y="346"/>
                  </a:lnTo>
                  <a:lnTo>
                    <a:pt x="522" y="354"/>
                  </a:lnTo>
                  <a:lnTo>
                    <a:pt x="527" y="364"/>
                  </a:lnTo>
                  <a:lnTo>
                    <a:pt x="534" y="373"/>
                  </a:lnTo>
                  <a:lnTo>
                    <a:pt x="539" y="382"/>
                  </a:lnTo>
                  <a:lnTo>
                    <a:pt x="544" y="390"/>
                  </a:lnTo>
                  <a:lnTo>
                    <a:pt x="550" y="397"/>
                  </a:lnTo>
                  <a:lnTo>
                    <a:pt x="555" y="406"/>
                  </a:lnTo>
                  <a:lnTo>
                    <a:pt x="552" y="431"/>
                  </a:lnTo>
                  <a:lnTo>
                    <a:pt x="549" y="456"/>
                  </a:lnTo>
                  <a:lnTo>
                    <a:pt x="546" y="481"/>
                  </a:lnTo>
                  <a:lnTo>
                    <a:pt x="543" y="505"/>
                  </a:lnTo>
                  <a:lnTo>
                    <a:pt x="550" y="498"/>
                  </a:lnTo>
                  <a:lnTo>
                    <a:pt x="556" y="492"/>
                  </a:lnTo>
                  <a:lnTo>
                    <a:pt x="564" y="486"/>
                  </a:lnTo>
                  <a:lnTo>
                    <a:pt x="571" y="480"/>
                  </a:lnTo>
                  <a:lnTo>
                    <a:pt x="577" y="473"/>
                  </a:lnTo>
                  <a:lnTo>
                    <a:pt x="584" y="466"/>
                  </a:lnTo>
                  <a:lnTo>
                    <a:pt x="592" y="461"/>
                  </a:lnTo>
                  <a:lnTo>
                    <a:pt x="599" y="454"/>
                  </a:lnTo>
                  <a:lnTo>
                    <a:pt x="594" y="483"/>
                  </a:lnTo>
                  <a:lnTo>
                    <a:pt x="589" y="512"/>
                  </a:lnTo>
                  <a:lnTo>
                    <a:pt x="583" y="541"/>
                  </a:lnTo>
                  <a:lnTo>
                    <a:pt x="579" y="571"/>
                  </a:lnTo>
                  <a:lnTo>
                    <a:pt x="574" y="600"/>
                  </a:lnTo>
                  <a:lnTo>
                    <a:pt x="569" y="629"/>
                  </a:lnTo>
                  <a:lnTo>
                    <a:pt x="564" y="658"/>
                  </a:lnTo>
                  <a:lnTo>
                    <a:pt x="558" y="687"/>
                  </a:lnTo>
                  <a:lnTo>
                    <a:pt x="569" y="686"/>
                  </a:lnTo>
                  <a:lnTo>
                    <a:pt x="579" y="684"/>
                  </a:lnTo>
                  <a:lnTo>
                    <a:pt x="589" y="684"/>
                  </a:lnTo>
                  <a:lnTo>
                    <a:pt x="599" y="682"/>
                  </a:lnTo>
                  <a:lnTo>
                    <a:pt x="609" y="681"/>
                  </a:lnTo>
                  <a:lnTo>
                    <a:pt x="620" y="679"/>
                  </a:lnTo>
                  <a:lnTo>
                    <a:pt x="629" y="679"/>
                  </a:lnTo>
                  <a:lnTo>
                    <a:pt x="640" y="677"/>
                  </a:lnTo>
                  <a:lnTo>
                    <a:pt x="650" y="679"/>
                  </a:lnTo>
                  <a:lnTo>
                    <a:pt x="659" y="682"/>
                  </a:lnTo>
                  <a:lnTo>
                    <a:pt x="670" y="684"/>
                  </a:lnTo>
                  <a:lnTo>
                    <a:pt x="679" y="687"/>
                  </a:lnTo>
                  <a:lnTo>
                    <a:pt x="688" y="689"/>
                  </a:lnTo>
                  <a:lnTo>
                    <a:pt x="699" y="693"/>
                  </a:lnTo>
                  <a:lnTo>
                    <a:pt x="708" y="694"/>
                  </a:lnTo>
                  <a:lnTo>
                    <a:pt x="719" y="698"/>
                  </a:lnTo>
                  <a:lnTo>
                    <a:pt x="729" y="682"/>
                  </a:lnTo>
                  <a:lnTo>
                    <a:pt x="740" y="665"/>
                  </a:lnTo>
                  <a:lnTo>
                    <a:pt x="751" y="650"/>
                  </a:lnTo>
                  <a:lnTo>
                    <a:pt x="761" y="634"/>
                  </a:lnTo>
                  <a:lnTo>
                    <a:pt x="772" y="617"/>
                  </a:lnTo>
                  <a:lnTo>
                    <a:pt x="781" y="602"/>
                  </a:lnTo>
                  <a:lnTo>
                    <a:pt x="791" y="586"/>
                  </a:lnTo>
                  <a:lnTo>
                    <a:pt x="801" y="571"/>
                  </a:lnTo>
                  <a:lnTo>
                    <a:pt x="799" y="610"/>
                  </a:lnTo>
                  <a:lnTo>
                    <a:pt x="795" y="650"/>
                  </a:lnTo>
                  <a:lnTo>
                    <a:pt x="792" y="691"/>
                  </a:lnTo>
                  <a:lnTo>
                    <a:pt x="789" y="730"/>
                  </a:lnTo>
                  <a:lnTo>
                    <a:pt x="799" y="734"/>
                  </a:lnTo>
                  <a:lnTo>
                    <a:pt x="808" y="737"/>
                  </a:lnTo>
                  <a:lnTo>
                    <a:pt x="817" y="739"/>
                  </a:lnTo>
                  <a:lnTo>
                    <a:pt x="827" y="742"/>
                  </a:lnTo>
                  <a:lnTo>
                    <a:pt x="836" y="746"/>
                  </a:lnTo>
                  <a:lnTo>
                    <a:pt x="845" y="748"/>
                  </a:lnTo>
                  <a:lnTo>
                    <a:pt x="855" y="751"/>
                  </a:lnTo>
                  <a:lnTo>
                    <a:pt x="864" y="755"/>
                  </a:lnTo>
                  <a:lnTo>
                    <a:pt x="857" y="765"/>
                  </a:lnTo>
                  <a:lnTo>
                    <a:pt x="850" y="775"/>
                  </a:lnTo>
                  <a:lnTo>
                    <a:pt x="843" y="785"/>
                  </a:lnTo>
                  <a:lnTo>
                    <a:pt x="837" y="796"/>
                  </a:lnTo>
                  <a:lnTo>
                    <a:pt x="830" y="806"/>
                  </a:lnTo>
                  <a:lnTo>
                    <a:pt x="823" y="816"/>
                  </a:lnTo>
                  <a:lnTo>
                    <a:pt x="816" y="827"/>
                  </a:lnTo>
                  <a:lnTo>
                    <a:pt x="810" y="837"/>
                  </a:lnTo>
                  <a:lnTo>
                    <a:pt x="819" y="837"/>
                  </a:lnTo>
                  <a:lnTo>
                    <a:pt x="828" y="839"/>
                  </a:lnTo>
                  <a:lnTo>
                    <a:pt x="837" y="839"/>
                  </a:lnTo>
                  <a:lnTo>
                    <a:pt x="845" y="840"/>
                  </a:lnTo>
                  <a:lnTo>
                    <a:pt x="854" y="842"/>
                  </a:lnTo>
                  <a:lnTo>
                    <a:pt x="862" y="844"/>
                  </a:lnTo>
                  <a:lnTo>
                    <a:pt x="871" y="844"/>
                  </a:lnTo>
                  <a:lnTo>
                    <a:pt x="880" y="846"/>
                  </a:lnTo>
                  <a:lnTo>
                    <a:pt x="870" y="852"/>
                  </a:lnTo>
                  <a:lnTo>
                    <a:pt x="862" y="859"/>
                  </a:lnTo>
                  <a:lnTo>
                    <a:pt x="853" y="868"/>
                  </a:lnTo>
                  <a:lnTo>
                    <a:pt x="843" y="875"/>
                  </a:lnTo>
                  <a:lnTo>
                    <a:pt x="834" y="882"/>
                  </a:lnTo>
                  <a:lnTo>
                    <a:pt x="825" y="890"/>
                  </a:lnTo>
                  <a:lnTo>
                    <a:pt x="814" y="897"/>
                  </a:lnTo>
                  <a:lnTo>
                    <a:pt x="805" y="904"/>
                  </a:lnTo>
                  <a:lnTo>
                    <a:pt x="795" y="919"/>
                  </a:lnTo>
                  <a:lnTo>
                    <a:pt x="786" y="933"/>
                  </a:lnTo>
                  <a:lnTo>
                    <a:pt x="777" y="949"/>
                  </a:lnTo>
                  <a:lnTo>
                    <a:pt x="767" y="964"/>
                  </a:lnTo>
                  <a:lnTo>
                    <a:pt x="758" y="980"/>
                  </a:lnTo>
                  <a:lnTo>
                    <a:pt x="749" y="995"/>
                  </a:lnTo>
                  <a:lnTo>
                    <a:pt x="739" y="1011"/>
                  </a:lnTo>
                  <a:lnTo>
                    <a:pt x="730" y="1026"/>
                  </a:lnTo>
                  <a:lnTo>
                    <a:pt x="731" y="1023"/>
                  </a:lnTo>
                  <a:lnTo>
                    <a:pt x="732" y="1019"/>
                  </a:lnTo>
                  <a:lnTo>
                    <a:pt x="732" y="1016"/>
                  </a:lnTo>
                  <a:lnTo>
                    <a:pt x="733" y="1012"/>
                  </a:lnTo>
                  <a:lnTo>
                    <a:pt x="739" y="1012"/>
                  </a:lnTo>
                  <a:lnTo>
                    <a:pt x="746" y="1012"/>
                  </a:lnTo>
                  <a:lnTo>
                    <a:pt x="752" y="1012"/>
                  </a:lnTo>
                  <a:lnTo>
                    <a:pt x="757" y="1012"/>
                  </a:lnTo>
                  <a:lnTo>
                    <a:pt x="763" y="1012"/>
                  </a:lnTo>
                  <a:lnTo>
                    <a:pt x="768" y="1012"/>
                  </a:lnTo>
                  <a:lnTo>
                    <a:pt x="775" y="1012"/>
                  </a:lnTo>
                  <a:lnTo>
                    <a:pt x="780" y="1012"/>
                  </a:lnTo>
                  <a:lnTo>
                    <a:pt x="772" y="1023"/>
                  </a:lnTo>
                  <a:lnTo>
                    <a:pt x="764" y="1031"/>
                  </a:lnTo>
                  <a:lnTo>
                    <a:pt x="756" y="1042"/>
                  </a:lnTo>
                  <a:lnTo>
                    <a:pt x="748" y="1052"/>
                  </a:lnTo>
                  <a:lnTo>
                    <a:pt x="740" y="1062"/>
                  </a:lnTo>
                  <a:lnTo>
                    <a:pt x="732" y="1072"/>
                  </a:lnTo>
                  <a:lnTo>
                    <a:pt x="724" y="1081"/>
                  </a:lnTo>
                  <a:lnTo>
                    <a:pt x="715" y="1091"/>
                  </a:lnTo>
                  <a:lnTo>
                    <a:pt x="703" y="1095"/>
                  </a:lnTo>
                  <a:lnTo>
                    <a:pt x="690" y="1098"/>
                  </a:lnTo>
                  <a:lnTo>
                    <a:pt x="678" y="1102"/>
                  </a:lnTo>
                  <a:lnTo>
                    <a:pt x="666" y="1105"/>
                  </a:lnTo>
                  <a:lnTo>
                    <a:pt x="652" y="1109"/>
                  </a:lnTo>
                  <a:lnTo>
                    <a:pt x="640" y="1112"/>
                  </a:lnTo>
                  <a:lnTo>
                    <a:pt x="627" y="1115"/>
                  </a:lnTo>
                  <a:lnTo>
                    <a:pt x="615" y="1119"/>
                  </a:lnTo>
                  <a:lnTo>
                    <a:pt x="608" y="1138"/>
                  </a:lnTo>
                  <a:lnTo>
                    <a:pt x="601" y="1157"/>
                  </a:lnTo>
                  <a:lnTo>
                    <a:pt x="595" y="1176"/>
                  </a:lnTo>
                  <a:lnTo>
                    <a:pt x="589" y="1193"/>
                  </a:lnTo>
                  <a:lnTo>
                    <a:pt x="582" y="1212"/>
                  </a:lnTo>
                  <a:lnTo>
                    <a:pt x="576" y="1231"/>
                  </a:lnTo>
                  <a:lnTo>
                    <a:pt x="570" y="1248"/>
                  </a:lnTo>
                  <a:lnTo>
                    <a:pt x="564" y="1267"/>
                  </a:lnTo>
                  <a:lnTo>
                    <a:pt x="580" y="1265"/>
                  </a:lnTo>
                  <a:lnTo>
                    <a:pt x="597" y="1261"/>
                  </a:lnTo>
                  <a:lnTo>
                    <a:pt x="614" y="1260"/>
                  </a:lnTo>
                  <a:lnTo>
                    <a:pt x="630" y="1256"/>
                  </a:lnTo>
                  <a:lnTo>
                    <a:pt x="646" y="1255"/>
                  </a:lnTo>
                  <a:lnTo>
                    <a:pt x="662" y="1251"/>
                  </a:lnTo>
                  <a:lnTo>
                    <a:pt x="679" y="1249"/>
                  </a:lnTo>
                  <a:lnTo>
                    <a:pt x="696" y="1248"/>
                  </a:lnTo>
                  <a:lnTo>
                    <a:pt x="706" y="1248"/>
                  </a:lnTo>
                  <a:lnTo>
                    <a:pt x="716" y="1246"/>
                  </a:lnTo>
                  <a:lnTo>
                    <a:pt x="727" y="1246"/>
                  </a:lnTo>
                  <a:lnTo>
                    <a:pt x="737" y="1246"/>
                  </a:lnTo>
                  <a:lnTo>
                    <a:pt x="748" y="1246"/>
                  </a:lnTo>
                  <a:lnTo>
                    <a:pt x="758" y="1246"/>
                  </a:lnTo>
                  <a:lnTo>
                    <a:pt x="768" y="1244"/>
                  </a:lnTo>
                  <a:lnTo>
                    <a:pt x="779" y="1244"/>
                  </a:lnTo>
                  <a:lnTo>
                    <a:pt x="775" y="1239"/>
                  </a:lnTo>
                  <a:lnTo>
                    <a:pt x="770" y="1234"/>
                  </a:lnTo>
                  <a:lnTo>
                    <a:pt x="766" y="1229"/>
                  </a:lnTo>
                  <a:lnTo>
                    <a:pt x="762" y="1224"/>
                  </a:lnTo>
                  <a:lnTo>
                    <a:pt x="757" y="1219"/>
                  </a:lnTo>
                  <a:lnTo>
                    <a:pt x="753" y="1213"/>
                  </a:lnTo>
                  <a:lnTo>
                    <a:pt x="749" y="1208"/>
                  </a:lnTo>
                  <a:lnTo>
                    <a:pt x="744" y="1203"/>
                  </a:lnTo>
                  <a:lnTo>
                    <a:pt x="737" y="1189"/>
                  </a:lnTo>
                  <a:lnTo>
                    <a:pt x="730" y="1177"/>
                  </a:lnTo>
                  <a:lnTo>
                    <a:pt x="722" y="1164"/>
                  </a:lnTo>
                  <a:lnTo>
                    <a:pt x="714" y="1151"/>
                  </a:lnTo>
                  <a:lnTo>
                    <a:pt x="703" y="1158"/>
                  </a:lnTo>
                  <a:lnTo>
                    <a:pt x="691" y="1167"/>
                  </a:lnTo>
                  <a:lnTo>
                    <a:pt x="680" y="1174"/>
                  </a:lnTo>
                  <a:lnTo>
                    <a:pt x="669" y="1182"/>
                  </a:lnTo>
                  <a:lnTo>
                    <a:pt x="656" y="1189"/>
                  </a:lnTo>
                  <a:lnTo>
                    <a:pt x="645" y="1198"/>
                  </a:lnTo>
                  <a:lnTo>
                    <a:pt x="633" y="1205"/>
                  </a:lnTo>
                  <a:lnTo>
                    <a:pt x="622" y="1213"/>
                  </a:lnTo>
                  <a:lnTo>
                    <a:pt x="618" y="1225"/>
                  </a:lnTo>
                  <a:lnTo>
                    <a:pt x="613" y="1237"/>
                  </a:lnTo>
                  <a:lnTo>
                    <a:pt x="608" y="1249"/>
                  </a:lnTo>
                  <a:lnTo>
                    <a:pt x="603" y="1260"/>
                  </a:lnTo>
                  <a:lnTo>
                    <a:pt x="599" y="1272"/>
                  </a:lnTo>
                  <a:lnTo>
                    <a:pt x="594" y="1284"/>
                  </a:lnTo>
                  <a:lnTo>
                    <a:pt x="590" y="1294"/>
                  </a:lnTo>
                  <a:lnTo>
                    <a:pt x="586" y="1306"/>
                  </a:lnTo>
                  <a:lnTo>
                    <a:pt x="575" y="1306"/>
                  </a:lnTo>
                  <a:lnTo>
                    <a:pt x="565" y="1306"/>
                  </a:lnTo>
                  <a:lnTo>
                    <a:pt x="554" y="1306"/>
                  </a:lnTo>
                  <a:lnTo>
                    <a:pt x="543" y="1304"/>
                  </a:lnTo>
                  <a:lnTo>
                    <a:pt x="533" y="1304"/>
                  </a:lnTo>
                  <a:lnTo>
                    <a:pt x="522" y="1304"/>
                  </a:lnTo>
                  <a:lnTo>
                    <a:pt x="512" y="1304"/>
                  </a:lnTo>
                  <a:lnTo>
                    <a:pt x="501" y="1304"/>
                  </a:lnTo>
                  <a:lnTo>
                    <a:pt x="490" y="1304"/>
                  </a:lnTo>
                  <a:lnTo>
                    <a:pt x="480" y="1304"/>
                  </a:lnTo>
                  <a:lnTo>
                    <a:pt x="469" y="1304"/>
                  </a:lnTo>
                  <a:lnTo>
                    <a:pt x="459" y="1304"/>
                  </a:lnTo>
                  <a:lnTo>
                    <a:pt x="447" y="1303"/>
                  </a:lnTo>
                  <a:lnTo>
                    <a:pt x="437" y="1303"/>
                  </a:lnTo>
                  <a:lnTo>
                    <a:pt x="427" y="1303"/>
                  </a:lnTo>
                  <a:lnTo>
                    <a:pt x="416" y="1303"/>
                  </a:lnTo>
                  <a:lnTo>
                    <a:pt x="401" y="1296"/>
                  </a:lnTo>
                  <a:lnTo>
                    <a:pt x="385" y="1291"/>
                  </a:lnTo>
                  <a:lnTo>
                    <a:pt x="369" y="1284"/>
                  </a:lnTo>
                  <a:lnTo>
                    <a:pt x="354" y="1279"/>
                  </a:lnTo>
                  <a:lnTo>
                    <a:pt x="338" y="1272"/>
                  </a:lnTo>
                  <a:lnTo>
                    <a:pt x="323" y="1267"/>
                  </a:lnTo>
                  <a:lnTo>
                    <a:pt x="307" y="1260"/>
                  </a:lnTo>
                  <a:lnTo>
                    <a:pt x="291" y="1255"/>
                  </a:lnTo>
                  <a:lnTo>
                    <a:pt x="276" y="1249"/>
                  </a:lnTo>
                  <a:lnTo>
                    <a:pt x="260" y="1243"/>
                  </a:lnTo>
                  <a:lnTo>
                    <a:pt x="245" y="1237"/>
                  </a:lnTo>
                  <a:lnTo>
                    <a:pt x="229" y="1231"/>
                  </a:lnTo>
                  <a:lnTo>
                    <a:pt x="212" y="1225"/>
                  </a:lnTo>
                  <a:lnTo>
                    <a:pt x="197" y="1219"/>
                  </a:lnTo>
                  <a:lnTo>
                    <a:pt x="181" y="1213"/>
                  </a:lnTo>
                  <a:lnTo>
                    <a:pt x="166" y="1206"/>
                  </a:lnTo>
                  <a:lnTo>
                    <a:pt x="158" y="1164"/>
                  </a:lnTo>
                  <a:lnTo>
                    <a:pt x="151" y="1122"/>
                  </a:lnTo>
                  <a:lnTo>
                    <a:pt x="143" y="1079"/>
                  </a:lnTo>
                  <a:lnTo>
                    <a:pt x="136" y="1038"/>
                  </a:lnTo>
                  <a:close/>
                </a:path>
              </a:pathLst>
            </a:custGeom>
            <a:solidFill>
              <a:srgbClr val="D10005"/>
            </a:solidFill>
            <a:ln w="9525">
              <a:solidFill>
                <a:schemeClr val="accent4"/>
              </a:solidFill>
              <a:round/>
              <a:headEnd/>
              <a:tailEnd/>
            </a:ln>
          </p:spPr>
          <p:txBody>
            <a:bodyPr/>
            <a:lstStyle/>
            <a:p>
              <a:pPr>
                <a:defRPr/>
              </a:pPr>
              <a:endParaRPr lang="en-US" dirty="0"/>
            </a:p>
          </p:txBody>
        </p:sp>
        <p:sp>
          <p:nvSpPr>
            <p:cNvPr id="24" name="Freeform 24"/>
            <p:cNvSpPr>
              <a:spLocks/>
            </p:cNvSpPr>
            <p:nvPr/>
          </p:nvSpPr>
          <p:spPr bwMode="auto">
            <a:xfrm>
              <a:off x="4066" y="2548"/>
              <a:ext cx="850" cy="665"/>
            </a:xfrm>
            <a:custGeom>
              <a:avLst/>
              <a:gdLst/>
              <a:ahLst/>
              <a:cxnLst>
                <a:cxn ang="0">
                  <a:pos x="91" y="983"/>
                </a:cxn>
                <a:cxn ang="0">
                  <a:pos x="20" y="839"/>
                </a:cxn>
                <a:cxn ang="0">
                  <a:pos x="8" y="670"/>
                </a:cxn>
                <a:cxn ang="0">
                  <a:pos x="30" y="483"/>
                </a:cxn>
                <a:cxn ang="0">
                  <a:pos x="98" y="555"/>
                </a:cxn>
                <a:cxn ang="0">
                  <a:pos x="168" y="620"/>
                </a:cxn>
                <a:cxn ang="0">
                  <a:pos x="212" y="397"/>
                </a:cxn>
                <a:cxn ang="0">
                  <a:pos x="266" y="366"/>
                </a:cxn>
                <a:cxn ang="0">
                  <a:pos x="330" y="464"/>
                </a:cxn>
                <a:cxn ang="0">
                  <a:pos x="395" y="320"/>
                </a:cxn>
                <a:cxn ang="0">
                  <a:pos x="458" y="174"/>
                </a:cxn>
                <a:cxn ang="0">
                  <a:pos x="524" y="29"/>
                </a:cxn>
                <a:cxn ang="0">
                  <a:pos x="576" y="4"/>
                </a:cxn>
                <a:cxn ang="0">
                  <a:pos x="596" y="50"/>
                </a:cxn>
                <a:cxn ang="0">
                  <a:pos x="493" y="268"/>
                </a:cxn>
                <a:cxn ang="0">
                  <a:pos x="464" y="383"/>
                </a:cxn>
                <a:cxn ang="0">
                  <a:pos x="484" y="430"/>
                </a:cxn>
                <a:cxn ang="0">
                  <a:pos x="478" y="502"/>
                </a:cxn>
                <a:cxn ang="0">
                  <a:pos x="516" y="454"/>
                </a:cxn>
                <a:cxn ang="0">
                  <a:pos x="514" y="519"/>
                </a:cxn>
                <a:cxn ang="0">
                  <a:pos x="488" y="658"/>
                </a:cxn>
                <a:cxn ang="0">
                  <a:pos x="541" y="638"/>
                </a:cxn>
                <a:cxn ang="0">
                  <a:pos x="594" y="626"/>
                </a:cxn>
                <a:cxn ang="0">
                  <a:pos x="647" y="626"/>
                </a:cxn>
                <a:cxn ang="0">
                  <a:pos x="702" y="548"/>
                </a:cxn>
                <a:cxn ang="0">
                  <a:pos x="744" y="507"/>
                </a:cxn>
                <a:cxn ang="0">
                  <a:pos x="753" y="617"/>
                </a:cxn>
                <a:cxn ang="0">
                  <a:pos x="800" y="620"/>
                </a:cxn>
                <a:cxn ang="0">
                  <a:pos x="789" y="663"/>
                </a:cxn>
                <a:cxn ang="0">
                  <a:pos x="778" y="708"/>
                </a:cxn>
                <a:cxn ang="0">
                  <a:pos x="829" y="713"/>
                </a:cxn>
                <a:cxn ang="0">
                  <a:pos x="823" y="739"/>
                </a:cxn>
                <a:cxn ang="0">
                  <a:pos x="777" y="777"/>
                </a:cxn>
                <a:cxn ang="0">
                  <a:pos x="738" y="858"/>
                </a:cxn>
                <a:cxn ang="0">
                  <a:pos x="721" y="899"/>
                </a:cxn>
                <a:cxn ang="0">
                  <a:pos x="753" y="892"/>
                </a:cxn>
                <a:cxn ang="0">
                  <a:pos x="792" y="892"/>
                </a:cxn>
                <a:cxn ang="0">
                  <a:pos x="760" y="944"/>
                </a:cxn>
                <a:cxn ang="0">
                  <a:pos x="718" y="983"/>
                </a:cxn>
                <a:cxn ang="0">
                  <a:pos x="660" y="1002"/>
                </a:cxn>
                <a:cxn ang="0">
                  <a:pos x="625" y="1083"/>
                </a:cxn>
                <a:cxn ang="0">
                  <a:pos x="620" y="1158"/>
                </a:cxn>
                <a:cxn ang="0">
                  <a:pos x="712" y="1145"/>
                </a:cxn>
                <a:cxn ang="0">
                  <a:pos x="779" y="1146"/>
                </a:cxn>
                <a:cxn ang="0">
                  <a:pos x="834" y="1158"/>
                </a:cxn>
                <a:cxn ang="0">
                  <a:pos x="811" y="1145"/>
                </a:cxn>
                <a:cxn ang="0">
                  <a:pos x="781" y="1121"/>
                </a:cxn>
                <a:cxn ang="0">
                  <a:pos x="731" y="1138"/>
                </a:cxn>
                <a:cxn ang="0">
                  <a:pos x="669" y="1193"/>
                </a:cxn>
                <a:cxn ang="0">
                  <a:pos x="646" y="1268"/>
                </a:cxn>
                <a:cxn ang="0">
                  <a:pos x="609" y="1315"/>
                </a:cxn>
                <a:cxn ang="0">
                  <a:pos x="553" y="1322"/>
                </a:cxn>
                <a:cxn ang="0">
                  <a:pos x="498" y="1327"/>
                </a:cxn>
                <a:cxn ang="0">
                  <a:pos x="436" y="1327"/>
                </a:cxn>
                <a:cxn ang="0">
                  <a:pos x="353" y="1301"/>
                </a:cxn>
                <a:cxn ang="0">
                  <a:pos x="271" y="1275"/>
                </a:cxn>
                <a:cxn ang="0">
                  <a:pos x="188" y="1251"/>
                </a:cxn>
                <a:cxn ang="0">
                  <a:pos x="168" y="1155"/>
                </a:cxn>
              </a:cxnLst>
              <a:rect l="0" t="0" r="r" b="b"/>
              <a:pathLst>
                <a:path w="850" h="1332">
                  <a:moveTo>
                    <a:pt x="156" y="1095"/>
                  </a:moveTo>
                  <a:lnTo>
                    <a:pt x="140" y="1067"/>
                  </a:lnTo>
                  <a:lnTo>
                    <a:pt x="124" y="1040"/>
                  </a:lnTo>
                  <a:lnTo>
                    <a:pt x="107" y="1011"/>
                  </a:lnTo>
                  <a:lnTo>
                    <a:pt x="91" y="983"/>
                  </a:lnTo>
                  <a:lnTo>
                    <a:pt x="75" y="956"/>
                  </a:lnTo>
                  <a:lnTo>
                    <a:pt x="58" y="926"/>
                  </a:lnTo>
                  <a:lnTo>
                    <a:pt x="41" y="899"/>
                  </a:lnTo>
                  <a:lnTo>
                    <a:pt x="26" y="871"/>
                  </a:lnTo>
                  <a:lnTo>
                    <a:pt x="20" y="839"/>
                  </a:lnTo>
                  <a:lnTo>
                    <a:pt x="13" y="808"/>
                  </a:lnTo>
                  <a:lnTo>
                    <a:pt x="7" y="775"/>
                  </a:lnTo>
                  <a:lnTo>
                    <a:pt x="0" y="744"/>
                  </a:lnTo>
                  <a:lnTo>
                    <a:pt x="4" y="706"/>
                  </a:lnTo>
                  <a:lnTo>
                    <a:pt x="8" y="670"/>
                  </a:lnTo>
                  <a:lnTo>
                    <a:pt x="12" y="633"/>
                  </a:lnTo>
                  <a:lnTo>
                    <a:pt x="18" y="595"/>
                  </a:lnTo>
                  <a:lnTo>
                    <a:pt x="22" y="559"/>
                  </a:lnTo>
                  <a:lnTo>
                    <a:pt x="26" y="521"/>
                  </a:lnTo>
                  <a:lnTo>
                    <a:pt x="30" y="483"/>
                  </a:lnTo>
                  <a:lnTo>
                    <a:pt x="34" y="445"/>
                  </a:lnTo>
                  <a:lnTo>
                    <a:pt x="50" y="473"/>
                  </a:lnTo>
                  <a:lnTo>
                    <a:pt x="65" y="500"/>
                  </a:lnTo>
                  <a:lnTo>
                    <a:pt x="81" y="528"/>
                  </a:lnTo>
                  <a:lnTo>
                    <a:pt x="98" y="555"/>
                  </a:lnTo>
                  <a:lnTo>
                    <a:pt x="113" y="583"/>
                  </a:lnTo>
                  <a:lnTo>
                    <a:pt x="129" y="610"/>
                  </a:lnTo>
                  <a:lnTo>
                    <a:pt x="144" y="638"/>
                  </a:lnTo>
                  <a:lnTo>
                    <a:pt x="160" y="665"/>
                  </a:lnTo>
                  <a:lnTo>
                    <a:pt x="168" y="620"/>
                  </a:lnTo>
                  <a:lnTo>
                    <a:pt x="178" y="576"/>
                  </a:lnTo>
                  <a:lnTo>
                    <a:pt x="186" y="531"/>
                  </a:lnTo>
                  <a:lnTo>
                    <a:pt x="194" y="486"/>
                  </a:lnTo>
                  <a:lnTo>
                    <a:pt x="203" y="442"/>
                  </a:lnTo>
                  <a:lnTo>
                    <a:pt x="212" y="397"/>
                  </a:lnTo>
                  <a:lnTo>
                    <a:pt x="220" y="352"/>
                  </a:lnTo>
                  <a:lnTo>
                    <a:pt x="229" y="308"/>
                  </a:lnTo>
                  <a:lnTo>
                    <a:pt x="241" y="328"/>
                  </a:lnTo>
                  <a:lnTo>
                    <a:pt x="253" y="347"/>
                  </a:lnTo>
                  <a:lnTo>
                    <a:pt x="266" y="366"/>
                  </a:lnTo>
                  <a:lnTo>
                    <a:pt x="279" y="385"/>
                  </a:lnTo>
                  <a:lnTo>
                    <a:pt x="292" y="406"/>
                  </a:lnTo>
                  <a:lnTo>
                    <a:pt x="304" y="425"/>
                  </a:lnTo>
                  <a:lnTo>
                    <a:pt x="318" y="443"/>
                  </a:lnTo>
                  <a:lnTo>
                    <a:pt x="330" y="464"/>
                  </a:lnTo>
                  <a:lnTo>
                    <a:pt x="343" y="435"/>
                  </a:lnTo>
                  <a:lnTo>
                    <a:pt x="355" y="407"/>
                  </a:lnTo>
                  <a:lnTo>
                    <a:pt x="369" y="378"/>
                  </a:lnTo>
                  <a:lnTo>
                    <a:pt x="381" y="349"/>
                  </a:lnTo>
                  <a:lnTo>
                    <a:pt x="395" y="320"/>
                  </a:lnTo>
                  <a:lnTo>
                    <a:pt x="407" y="291"/>
                  </a:lnTo>
                  <a:lnTo>
                    <a:pt x="421" y="261"/>
                  </a:lnTo>
                  <a:lnTo>
                    <a:pt x="433" y="232"/>
                  </a:lnTo>
                  <a:lnTo>
                    <a:pt x="446" y="203"/>
                  </a:lnTo>
                  <a:lnTo>
                    <a:pt x="458" y="174"/>
                  </a:lnTo>
                  <a:lnTo>
                    <a:pt x="472" y="144"/>
                  </a:lnTo>
                  <a:lnTo>
                    <a:pt x="484" y="115"/>
                  </a:lnTo>
                  <a:lnTo>
                    <a:pt x="498" y="88"/>
                  </a:lnTo>
                  <a:lnTo>
                    <a:pt x="510" y="59"/>
                  </a:lnTo>
                  <a:lnTo>
                    <a:pt x="524" y="29"/>
                  </a:lnTo>
                  <a:lnTo>
                    <a:pt x="536" y="0"/>
                  </a:lnTo>
                  <a:lnTo>
                    <a:pt x="545" y="0"/>
                  </a:lnTo>
                  <a:lnTo>
                    <a:pt x="556" y="2"/>
                  </a:lnTo>
                  <a:lnTo>
                    <a:pt x="566" y="2"/>
                  </a:lnTo>
                  <a:lnTo>
                    <a:pt x="576" y="4"/>
                  </a:lnTo>
                  <a:lnTo>
                    <a:pt x="586" y="4"/>
                  </a:lnTo>
                  <a:lnTo>
                    <a:pt x="596" y="5"/>
                  </a:lnTo>
                  <a:lnTo>
                    <a:pt x="607" y="5"/>
                  </a:lnTo>
                  <a:lnTo>
                    <a:pt x="617" y="7"/>
                  </a:lnTo>
                  <a:lnTo>
                    <a:pt x="596" y="50"/>
                  </a:lnTo>
                  <a:lnTo>
                    <a:pt x="576" y="93"/>
                  </a:lnTo>
                  <a:lnTo>
                    <a:pt x="555" y="138"/>
                  </a:lnTo>
                  <a:lnTo>
                    <a:pt x="534" y="181"/>
                  </a:lnTo>
                  <a:lnTo>
                    <a:pt x="514" y="225"/>
                  </a:lnTo>
                  <a:lnTo>
                    <a:pt x="493" y="268"/>
                  </a:lnTo>
                  <a:lnTo>
                    <a:pt x="474" y="313"/>
                  </a:lnTo>
                  <a:lnTo>
                    <a:pt x="453" y="358"/>
                  </a:lnTo>
                  <a:lnTo>
                    <a:pt x="456" y="366"/>
                  </a:lnTo>
                  <a:lnTo>
                    <a:pt x="460" y="375"/>
                  </a:lnTo>
                  <a:lnTo>
                    <a:pt x="464" y="383"/>
                  </a:lnTo>
                  <a:lnTo>
                    <a:pt x="469" y="394"/>
                  </a:lnTo>
                  <a:lnTo>
                    <a:pt x="472" y="402"/>
                  </a:lnTo>
                  <a:lnTo>
                    <a:pt x="476" y="411"/>
                  </a:lnTo>
                  <a:lnTo>
                    <a:pt x="480" y="419"/>
                  </a:lnTo>
                  <a:lnTo>
                    <a:pt x="484" y="430"/>
                  </a:lnTo>
                  <a:lnTo>
                    <a:pt x="481" y="450"/>
                  </a:lnTo>
                  <a:lnTo>
                    <a:pt x="478" y="471"/>
                  </a:lnTo>
                  <a:lnTo>
                    <a:pt x="474" y="492"/>
                  </a:lnTo>
                  <a:lnTo>
                    <a:pt x="471" y="512"/>
                  </a:lnTo>
                  <a:lnTo>
                    <a:pt x="478" y="502"/>
                  </a:lnTo>
                  <a:lnTo>
                    <a:pt x="485" y="493"/>
                  </a:lnTo>
                  <a:lnTo>
                    <a:pt x="493" y="483"/>
                  </a:lnTo>
                  <a:lnTo>
                    <a:pt x="501" y="473"/>
                  </a:lnTo>
                  <a:lnTo>
                    <a:pt x="508" y="464"/>
                  </a:lnTo>
                  <a:lnTo>
                    <a:pt x="516" y="454"/>
                  </a:lnTo>
                  <a:lnTo>
                    <a:pt x="524" y="445"/>
                  </a:lnTo>
                  <a:lnTo>
                    <a:pt x="531" y="435"/>
                  </a:lnTo>
                  <a:lnTo>
                    <a:pt x="526" y="462"/>
                  </a:lnTo>
                  <a:lnTo>
                    <a:pt x="521" y="492"/>
                  </a:lnTo>
                  <a:lnTo>
                    <a:pt x="514" y="519"/>
                  </a:lnTo>
                  <a:lnTo>
                    <a:pt x="509" y="547"/>
                  </a:lnTo>
                  <a:lnTo>
                    <a:pt x="504" y="576"/>
                  </a:lnTo>
                  <a:lnTo>
                    <a:pt x="499" y="603"/>
                  </a:lnTo>
                  <a:lnTo>
                    <a:pt x="493" y="631"/>
                  </a:lnTo>
                  <a:lnTo>
                    <a:pt x="488" y="658"/>
                  </a:lnTo>
                  <a:lnTo>
                    <a:pt x="499" y="655"/>
                  </a:lnTo>
                  <a:lnTo>
                    <a:pt x="509" y="650"/>
                  </a:lnTo>
                  <a:lnTo>
                    <a:pt x="521" y="646"/>
                  </a:lnTo>
                  <a:lnTo>
                    <a:pt x="531" y="641"/>
                  </a:lnTo>
                  <a:lnTo>
                    <a:pt x="541" y="638"/>
                  </a:lnTo>
                  <a:lnTo>
                    <a:pt x="552" y="634"/>
                  </a:lnTo>
                  <a:lnTo>
                    <a:pt x="562" y="629"/>
                  </a:lnTo>
                  <a:lnTo>
                    <a:pt x="572" y="626"/>
                  </a:lnTo>
                  <a:lnTo>
                    <a:pt x="583" y="626"/>
                  </a:lnTo>
                  <a:lnTo>
                    <a:pt x="594" y="626"/>
                  </a:lnTo>
                  <a:lnTo>
                    <a:pt x="605" y="626"/>
                  </a:lnTo>
                  <a:lnTo>
                    <a:pt x="615" y="626"/>
                  </a:lnTo>
                  <a:lnTo>
                    <a:pt x="627" y="626"/>
                  </a:lnTo>
                  <a:lnTo>
                    <a:pt x="637" y="626"/>
                  </a:lnTo>
                  <a:lnTo>
                    <a:pt x="647" y="626"/>
                  </a:lnTo>
                  <a:lnTo>
                    <a:pt x="658" y="626"/>
                  </a:lnTo>
                  <a:lnTo>
                    <a:pt x="669" y="607"/>
                  </a:lnTo>
                  <a:lnTo>
                    <a:pt x="679" y="586"/>
                  </a:lnTo>
                  <a:lnTo>
                    <a:pt x="691" y="567"/>
                  </a:lnTo>
                  <a:lnTo>
                    <a:pt x="702" y="548"/>
                  </a:lnTo>
                  <a:lnTo>
                    <a:pt x="713" y="529"/>
                  </a:lnTo>
                  <a:lnTo>
                    <a:pt x="724" y="509"/>
                  </a:lnTo>
                  <a:lnTo>
                    <a:pt x="736" y="490"/>
                  </a:lnTo>
                  <a:lnTo>
                    <a:pt x="747" y="469"/>
                  </a:lnTo>
                  <a:lnTo>
                    <a:pt x="744" y="507"/>
                  </a:lnTo>
                  <a:lnTo>
                    <a:pt x="741" y="543"/>
                  </a:lnTo>
                  <a:lnTo>
                    <a:pt x="738" y="579"/>
                  </a:lnTo>
                  <a:lnTo>
                    <a:pt x="735" y="615"/>
                  </a:lnTo>
                  <a:lnTo>
                    <a:pt x="744" y="615"/>
                  </a:lnTo>
                  <a:lnTo>
                    <a:pt x="753" y="617"/>
                  </a:lnTo>
                  <a:lnTo>
                    <a:pt x="763" y="617"/>
                  </a:lnTo>
                  <a:lnTo>
                    <a:pt x="772" y="617"/>
                  </a:lnTo>
                  <a:lnTo>
                    <a:pt x="781" y="619"/>
                  </a:lnTo>
                  <a:lnTo>
                    <a:pt x="791" y="619"/>
                  </a:lnTo>
                  <a:lnTo>
                    <a:pt x="800" y="620"/>
                  </a:lnTo>
                  <a:lnTo>
                    <a:pt x="809" y="620"/>
                  </a:lnTo>
                  <a:lnTo>
                    <a:pt x="804" y="631"/>
                  </a:lnTo>
                  <a:lnTo>
                    <a:pt x="799" y="643"/>
                  </a:lnTo>
                  <a:lnTo>
                    <a:pt x="794" y="653"/>
                  </a:lnTo>
                  <a:lnTo>
                    <a:pt x="789" y="663"/>
                  </a:lnTo>
                  <a:lnTo>
                    <a:pt x="783" y="674"/>
                  </a:lnTo>
                  <a:lnTo>
                    <a:pt x="778" y="684"/>
                  </a:lnTo>
                  <a:lnTo>
                    <a:pt x="774" y="696"/>
                  </a:lnTo>
                  <a:lnTo>
                    <a:pt x="769" y="706"/>
                  </a:lnTo>
                  <a:lnTo>
                    <a:pt x="778" y="708"/>
                  </a:lnTo>
                  <a:lnTo>
                    <a:pt x="789" y="708"/>
                  </a:lnTo>
                  <a:lnTo>
                    <a:pt x="799" y="710"/>
                  </a:lnTo>
                  <a:lnTo>
                    <a:pt x="808" y="712"/>
                  </a:lnTo>
                  <a:lnTo>
                    <a:pt x="819" y="713"/>
                  </a:lnTo>
                  <a:lnTo>
                    <a:pt x="829" y="713"/>
                  </a:lnTo>
                  <a:lnTo>
                    <a:pt x="840" y="715"/>
                  </a:lnTo>
                  <a:lnTo>
                    <a:pt x="850" y="717"/>
                  </a:lnTo>
                  <a:lnTo>
                    <a:pt x="841" y="724"/>
                  </a:lnTo>
                  <a:lnTo>
                    <a:pt x="832" y="732"/>
                  </a:lnTo>
                  <a:lnTo>
                    <a:pt x="823" y="739"/>
                  </a:lnTo>
                  <a:lnTo>
                    <a:pt x="814" y="746"/>
                  </a:lnTo>
                  <a:lnTo>
                    <a:pt x="804" y="755"/>
                  </a:lnTo>
                  <a:lnTo>
                    <a:pt x="795" y="761"/>
                  </a:lnTo>
                  <a:lnTo>
                    <a:pt x="787" y="770"/>
                  </a:lnTo>
                  <a:lnTo>
                    <a:pt x="777" y="777"/>
                  </a:lnTo>
                  <a:lnTo>
                    <a:pt x="770" y="792"/>
                  </a:lnTo>
                  <a:lnTo>
                    <a:pt x="762" y="810"/>
                  </a:lnTo>
                  <a:lnTo>
                    <a:pt x="754" y="825"/>
                  </a:lnTo>
                  <a:lnTo>
                    <a:pt x="746" y="840"/>
                  </a:lnTo>
                  <a:lnTo>
                    <a:pt x="738" y="858"/>
                  </a:lnTo>
                  <a:lnTo>
                    <a:pt x="729" y="873"/>
                  </a:lnTo>
                  <a:lnTo>
                    <a:pt x="721" y="890"/>
                  </a:lnTo>
                  <a:lnTo>
                    <a:pt x="713" y="906"/>
                  </a:lnTo>
                  <a:lnTo>
                    <a:pt x="717" y="902"/>
                  </a:lnTo>
                  <a:lnTo>
                    <a:pt x="721" y="899"/>
                  </a:lnTo>
                  <a:lnTo>
                    <a:pt x="726" y="895"/>
                  </a:lnTo>
                  <a:lnTo>
                    <a:pt x="730" y="892"/>
                  </a:lnTo>
                  <a:lnTo>
                    <a:pt x="739" y="892"/>
                  </a:lnTo>
                  <a:lnTo>
                    <a:pt x="746" y="892"/>
                  </a:lnTo>
                  <a:lnTo>
                    <a:pt x="753" y="892"/>
                  </a:lnTo>
                  <a:lnTo>
                    <a:pt x="762" y="892"/>
                  </a:lnTo>
                  <a:lnTo>
                    <a:pt x="769" y="892"/>
                  </a:lnTo>
                  <a:lnTo>
                    <a:pt x="776" y="892"/>
                  </a:lnTo>
                  <a:lnTo>
                    <a:pt x="783" y="892"/>
                  </a:lnTo>
                  <a:lnTo>
                    <a:pt x="792" y="892"/>
                  </a:lnTo>
                  <a:lnTo>
                    <a:pt x="785" y="902"/>
                  </a:lnTo>
                  <a:lnTo>
                    <a:pt x="779" y="913"/>
                  </a:lnTo>
                  <a:lnTo>
                    <a:pt x="773" y="923"/>
                  </a:lnTo>
                  <a:lnTo>
                    <a:pt x="767" y="933"/>
                  </a:lnTo>
                  <a:lnTo>
                    <a:pt x="760" y="944"/>
                  </a:lnTo>
                  <a:lnTo>
                    <a:pt x="753" y="954"/>
                  </a:lnTo>
                  <a:lnTo>
                    <a:pt x="747" y="966"/>
                  </a:lnTo>
                  <a:lnTo>
                    <a:pt x="741" y="976"/>
                  </a:lnTo>
                  <a:lnTo>
                    <a:pt x="729" y="980"/>
                  </a:lnTo>
                  <a:lnTo>
                    <a:pt x="718" y="983"/>
                  </a:lnTo>
                  <a:lnTo>
                    <a:pt x="705" y="987"/>
                  </a:lnTo>
                  <a:lnTo>
                    <a:pt x="694" y="990"/>
                  </a:lnTo>
                  <a:lnTo>
                    <a:pt x="683" y="995"/>
                  </a:lnTo>
                  <a:lnTo>
                    <a:pt x="671" y="999"/>
                  </a:lnTo>
                  <a:lnTo>
                    <a:pt x="660" y="1002"/>
                  </a:lnTo>
                  <a:lnTo>
                    <a:pt x="648" y="1005"/>
                  </a:lnTo>
                  <a:lnTo>
                    <a:pt x="642" y="1024"/>
                  </a:lnTo>
                  <a:lnTo>
                    <a:pt x="637" y="1045"/>
                  </a:lnTo>
                  <a:lnTo>
                    <a:pt x="631" y="1064"/>
                  </a:lnTo>
                  <a:lnTo>
                    <a:pt x="625" y="1083"/>
                  </a:lnTo>
                  <a:lnTo>
                    <a:pt x="619" y="1102"/>
                  </a:lnTo>
                  <a:lnTo>
                    <a:pt x="613" y="1122"/>
                  </a:lnTo>
                  <a:lnTo>
                    <a:pt x="608" y="1141"/>
                  </a:lnTo>
                  <a:lnTo>
                    <a:pt x="602" y="1162"/>
                  </a:lnTo>
                  <a:lnTo>
                    <a:pt x="620" y="1158"/>
                  </a:lnTo>
                  <a:lnTo>
                    <a:pt x="638" y="1155"/>
                  </a:lnTo>
                  <a:lnTo>
                    <a:pt x="657" y="1153"/>
                  </a:lnTo>
                  <a:lnTo>
                    <a:pt x="675" y="1150"/>
                  </a:lnTo>
                  <a:lnTo>
                    <a:pt x="693" y="1148"/>
                  </a:lnTo>
                  <a:lnTo>
                    <a:pt x="712" y="1145"/>
                  </a:lnTo>
                  <a:lnTo>
                    <a:pt x="730" y="1143"/>
                  </a:lnTo>
                  <a:lnTo>
                    <a:pt x="749" y="1139"/>
                  </a:lnTo>
                  <a:lnTo>
                    <a:pt x="760" y="1141"/>
                  </a:lnTo>
                  <a:lnTo>
                    <a:pt x="769" y="1143"/>
                  </a:lnTo>
                  <a:lnTo>
                    <a:pt x="779" y="1146"/>
                  </a:lnTo>
                  <a:lnTo>
                    <a:pt x="791" y="1148"/>
                  </a:lnTo>
                  <a:lnTo>
                    <a:pt x="801" y="1151"/>
                  </a:lnTo>
                  <a:lnTo>
                    <a:pt x="811" y="1153"/>
                  </a:lnTo>
                  <a:lnTo>
                    <a:pt x="823" y="1157"/>
                  </a:lnTo>
                  <a:lnTo>
                    <a:pt x="834" y="1158"/>
                  </a:lnTo>
                  <a:lnTo>
                    <a:pt x="830" y="1155"/>
                  </a:lnTo>
                  <a:lnTo>
                    <a:pt x="825" y="1153"/>
                  </a:lnTo>
                  <a:lnTo>
                    <a:pt x="821" y="1150"/>
                  </a:lnTo>
                  <a:lnTo>
                    <a:pt x="816" y="1148"/>
                  </a:lnTo>
                  <a:lnTo>
                    <a:pt x="811" y="1145"/>
                  </a:lnTo>
                  <a:lnTo>
                    <a:pt x="806" y="1143"/>
                  </a:lnTo>
                  <a:lnTo>
                    <a:pt x="802" y="1139"/>
                  </a:lnTo>
                  <a:lnTo>
                    <a:pt x="797" y="1138"/>
                  </a:lnTo>
                  <a:lnTo>
                    <a:pt x="790" y="1129"/>
                  </a:lnTo>
                  <a:lnTo>
                    <a:pt x="781" y="1121"/>
                  </a:lnTo>
                  <a:lnTo>
                    <a:pt x="774" y="1112"/>
                  </a:lnTo>
                  <a:lnTo>
                    <a:pt x="768" y="1103"/>
                  </a:lnTo>
                  <a:lnTo>
                    <a:pt x="755" y="1115"/>
                  </a:lnTo>
                  <a:lnTo>
                    <a:pt x="744" y="1126"/>
                  </a:lnTo>
                  <a:lnTo>
                    <a:pt x="731" y="1138"/>
                  </a:lnTo>
                  <a:lnTo>
                    <a:pt x="719" y="1148"/>
                  </a:lnTo>
                  <a:lnTo>
                    <a:pt x="707" y="1160"/>
                  </a:lnTo>
                  <a:lnTo>
                    <a:pt x="694" y="1170"/>
                  </a:lnTo>
                  <a:lnTo>
                    <a:pt x="682" y="1182"/>
                  </a:lnTo>
                  <a:lnTo>
                    <a:pt x="669" y="1193"/>
                  </a:lnTo>
                  <a:lnTo>
                    <a:pt x="665" y="1208"/>
                  </a:lnTo>
                  <a:lnTo>
                    <a:pt x="660" y="1224"/>
                  </a:lnTo>
                  <a:lnTo>
                    <a:pt x="656" y="1237"/>
                  </a:lnTo>
                  <a:lnTo>
                    <a:pt x="650" y="1253"/>
                  </a:lnTo>
                  <a:lnTo>
                    <a:pt x="646" y="1268"/>
                  </a:lnTo>
                  <a:lnTo>
                    <a:pt x="641" y="1282"/>
                  </a:lnTo>
                  <a:lnTo>
                    <a:pt x="637" y="1298"/>
                  </a:lnTo>
                  <a:lnTo>
                    <a:pt x="632" y="1313"/>
                  </a:lnTo>
                  <a:lnTo>
                    <a:pt x="620" y="1315"/>
                  </a:lnTo>
                  <a:lnTo>
                    <a:pt x="609" y="1315"/>
                  </a:lnTo>
                  <a:lnTo>
                    <a:pt x="597" y="1316"/>
                  </a:lnTo>
                  <a:lnTo>
                    <a:pt x="587" y="1318"/>
                  </a:lnTo>
                  <a:lnTo>
                    <a:pt x="576" y="1320"/>
                  </a:lnTo>
                  <a:lnTo>
                    <a:pt x="564" y="1320"/>
                  </a:lnTo>
                  <a:lnTo>
                    <a:pt x="553" y="1322"/>
                  </a:lnTo>
                  <a:lnTo>
                    <a:pt x="542" y="1322"/>
                  </a:lnTo>
                  <a:lnTo>
                    <a:pt x="531" y="1323"/>
                  </a:lnTo>
                  <a:lnTo>
                    <a:pt x="519" y="1325"/>
                  </a:lnTo>
                  <a:lnTo>
                    <a:pt x="508" y="1325"/>
                  </a:lnTo>
                  <a:lnTo>
                    <a:pt x="498" y="1327"/>
                  </a:lnTo>
                  <a:lnTo>
                    <a:pt x="486" y="1328"/>
                  </a:lnTo>
                  <a:lnTo>
                    <a:pt x="475" y="1330"/>
                  </a:lnTo>
                  <a:lnTo>
                    <a:pt x="464" y="1330"/>
                  </a:lnTo>
                  <a:lnTo>
                    <a:pt x="453" y="1332"/>
                  </a:lnTo>
                  <a:lnTo>
                    <a:pt x="436" y="1327"/>
                  </a:lnTo>
                  <a:lnTo>
                    <a:pt x="420" y="1322"/>
                  </a:lnTo>
                  <a:lnTo>
                    <a:pt x="403" y="1316"/>
                  </a:lnTo>
                  <a:lnTo>
                    <a:pt x="386" y="1311"/>
                  </a:lnTo>
                  <a:lnTo>
                    <a:pt x="370" y="1306"/>
                  </a:lnTo>
                  <a:lnTo>
                    <a:pt x="353" y="1301"/>
                  </a:lnTo>
                  <a:lnTo>
                    <a:pt x="337" y="1296"/>
                  </a:lnTo>
                  <a:lnTo>
                    <a:pt x="321" y="1291"/>
                  </a:lnTo>
                  <a:lnTo>
                    <a:pt x="304" y="1286"/>
                  </a:lnTo>
                  <a:lnTo>
                    <a:pt x="288" y="1280"/>
                  </a:lnTo>
                  <a:lnTo>
                    <a:pt x="271" y="1275"/>
                  </a:lnTo>
                  <a:lnTo>
                    <a:pt x="254" y="1270"/>
                  </a:lnTo>
                  <a:lnTo>
                    <a:pt x="238" y="1267"/>
                  </a:lnTo>
                  <a:lnTo>
                    <a:pt x="221" y="1261"/>
                  </a:lnTo>
                  <a:lnTo>
                    <a:pt x="205" y="1256"/>
                  </a:lnTo>
                  <a:lnTo>
                    <a:pt x="188" y="1251"/>
                  </a:lnTo>
                  <a:lnTo>
                    <a:pt x="184" y="1232"/>
                  </a:lnTo>
                  <a:lnTo>
                    <a:pt x="180" y="1212"/>
                  </a:lnTo>
                  <a:lnTo>
                    <a:pt x="177" y="1193"/>
                  </a:lnTo>
                  <a:lnTo>
                    <a:pt x="172" y="1174"/>
                  </a:lnTo>
                  <a:lnTo>
                    <a:pt x="168" y="1155"/>
                  </a:lnTo>
                  <a:lnTo>
                    <a:pt x="164" y="1134"/>
                  </a:lnTo>
                  <a:lnTo>
                    <a:pt x="160" y="1115"/>
                  </a:lnTo>
                  <a:lnTo>
                    <a:pt x="156" y="1095"/>
                  </a:lnTo>
                  <a:close/>
                </a:path>
              </a:pathLst>
            </a:custGeom>
            <a:solidFill>
              <a:srgbClr val="E00005"/>
            </a:solidFill>
            <a:ln w="9525">
              <a:solidFill>
                <a:schemeClr val="accent4"/>
              </a:solidFill>
              <a:round/>
              <a:headEnd/>
              <a:tailEnd/>
            </a:ln>
          </p:spPr>
          <p:txBody>
            <a:bodyPr/>
            <a:lstStyle/>
            <a:p>
              <a:pPr>
                <a:defRPr/>
              </a:pPr>
              <a:endParaRPr lang="en-US" dirty="0"/>
            </a:p>
          </p:txBody>
        </p:sp>
        <p:sp>
          <p:nvSpPr>
            <p:cNvPr id="25" name="Freeform 25"/>
            <p:cNvSpPr>
              <a:spLocks/>
            </p:cNvSpPr>
            <p:nvPr/>
          </p:nvSpPr>
          <p:spPr bwMode="auto">
            <a:xfrm>
              <a:off x="4077" y="2548"/>
              <a:ext cx="892" cy="680"/>
            </a:xfrm>
            <a:custGeom>
              <a:avLst/>
              <a:gdLst/>
              <a:ahLst/>
              <a:cxnLst>
                <a:cxn ang="0">
                  <a:pos x="106" y="1036"/>
                </a:cxn>
                <a:cxn ang="0">
                  <a:pos x="29" y="901"/>
                </a:cxn>
                <a:cxn ang="0">
                  <a:pos x="9" y="816"/>
                </a:cxn>
                <a:cxn ang="0">
                  <a:pos x="17" y="547"/>
                </a:cxn>
                <a:cxn ang="0">
                  <a:pos x="86" y="584"/>
                </a:cxn>
                <a:cxn ang="0">
                  <a:pos x="157" y="653"/>
                </a:cxn>
                <a:cxn ang="0">
                  <a:pos x="197" y="419"/>
                </a:cxn>
                <a:cxn ang="0">
                  <a:pos x="248" y="387"/>
                </a:cxn>
                <a:cxn ang="0">
                  <a:pos x="307" y="490"/>
                </a:cxn>
                <a:cxn ang="0">
                  <a:pos x="366" y="337"/>
                </a:cxn>
                <a:cxn ang="0">
                  <a:pos x="425" y="184"/>
                </a:cxn>
                <a:cxn ang="0">
                  <a:pos x="484" y="31"/>
                </a:cxn>
                <a:cxn ang="0">
                  <a:pos x="535" y="4"/>
                </a:cxn>
                <a:cxn ang="0">
                  <a:pos x="563" y="29"/>
                </a:cxn>
                <a:cxn ang="0">
                  <a:pos x="507" y="144"/>
                </a:cxn>
                <a:cxn ang="0">
                  <a:pos x="450" y="260"/>
                </a:cxn>
                <a:cxn ang="0">
                  <a:pos x="394" y="376"/>
                </a:cxn>
                <a:cxn ang="0">
                  <a:pos x="412" y="469"/>
                </a:cxn>
                <a:cxn ang="0">
                  <a:pos x="417" y="493"/>
                </a:cxn>
                <a:cxn ang="0">
                  <a:pos x="455" y="428"/>
                </a:cxn>
                <a:cxn ang="0">
                  <a:pos x="441" y="524"/>
                </a:cxn>
                <a:cxn ang="0">
                  <a:pos x="431" y="624"/>
                </a:cxn>
                <a:cxn ang="0">
                  <a:pos x="486" y="588"/>
                </a:cxn>
                <a:cxn ang="0">
                  <a:pos x="542" y="567"/>
                </a:cxn>
                <a:cxn ang="0">
                  <a:pos x="597" y="555"/>
                </a:cxn>
                <a:cxn ang="0">
                  <a:pos x="655" y="438"/>
                </a:cxn>
                <a:cxn ang="0">
                  <a:pos x="684" y="435"/>
                </a:cxn>
                <a:cxn ang="0">
                  <a:pos x="708" y="497"/>
                </a:cxn>
                <a:cxn ang="0">
                  <a:pos x="758" y="486"/>
                </a:cxn>
                <a:cxn ang="0">
                  <a:pos x="741" y="576"/>
                </a:cxn>
                <a:cxn ang="0">
                  <a:pos x="796" y="583"/>
                </a:cxn>
                <a:cxn ang="0">
                  <a:pos x="793" y="610"/>
                </a:cxn>
                <a:cxn ang="0">
                  <a:pos x="754" y="651"/>
                </a:cxn>
                <a:cxn ang="0">
                  <a:pos x="717" y="736"/>
                </a:cxn>
                <a:cxn ang="0">
                  <a:pos x="704" y="782"/>
                </a:cxn>
                <a:cxn ang="0">
                  <a:pos x="725" y="772"/>
                </a:cxn>
                <a:cxn ang="0">
                  <a:pos x="767" y="770"/>
                </a:cxn>
                <a:cxn ang="0">
                  <a:pos x="802" y="782"/>
                </a:cxn>
                <a:cxn ang="0">
                  <a:pos x="774" y="839"/>
                </a:cxn>
                <a:cxn ang="0">
                  <a:pos x="734" y="873"/>
                </a:cxn>
                <a:cxn ang="0">
                  <a:pos x="682" y="890"/>
                </a:cxn>
                <a:cxn ang="0">
                  <a:pos x="656" y="993"/>
                </a:cxn>
                <a:cxn ang="0">
                  <a:pos x="681" y="1050"/>
                </a:cxn>
                <a:cxn ang="0">
                  <a:pos x="780" y="1036"/>
                </a:cxn>
                <a:cxn ang="0">
                  <a:pos x="846" y="1052"/>
                </a:cxn>
                <a:cxn ang="0">
                  <a:pos x="887" y="1072"/>
                </a:cxn>
                <a:cxn ang="0">
                  <a:pos x="863" y="1072"/>
                </a:cxn>
                <a:cxn ang="0">
                  <a:pos x="841" y="1067"/>
                </a:cxn>
                <a:cxn ang="0">
                  <a:pos x="820" y="1059"/>
                </a:cxn>
                <a:cxn ang="0">
                  <a:pos x="757" y="1129"/>
                </a:cxn>
                <a:cxn ang="0">
                  <a:pos x="709" y="1210"/>
                </a:cxn>
                <a:cxn ang="0">
                  <a:pos x="684" y="1301"/>
                </a:cxn>
                <a:cxn ang="0">
                  <a:pos x="632" y="1330"/>
                </a:cxn>
                <a:cxn ang="0">
                  <a:pos x="573" y="1342"/>
                </a:cxn>
                <a:cxn ang="0">
                  <a:pos x="515" y="1356"/>
                </a:cxn>
                <a:cxn ang="0">
                  <a:pos x="438" y="1349"/>
                </a:cxn>
                <a:cxn ang="0">
                  <a:pos x="352" y="1328"/>
                </a:cxn>
                <a:cxn ang="0">
                  <a:pos x="264" y="1308"/>
                </a:cxn>
                <a:cxn ang="0">
                  <a:pos x="204" y="1260"/>
                </a:cxn>
                <a:cxn ang="0">
                  <a:pos x="182" y="1170"/>
                </a:cxn>
              </a:cxnLst>
              <a:rect l="0" t="0" r="r" b="b"/>
              <a:pathLst>
                <a:path w="892" h="1361">
                  <a:moveTo>
                    <a:pt x="178" y="1153"/>
                  </a:moveTo>
                  <a:lnTo>
                    <a:pt x="160" y="1124"/>
                  </a:lnTo>
                  <a:lnTo>
                    <a:pt x="143" y="1095"/>
                  </a:lnTo>
                  <a:lnTo>
                    <a:pt x="125" y="1066"/>
                  </a:lnTo>
                  <a:lnTo>
                    <a:pt x="106" y="1036"/>
                  </a:lnTo>
                  <a:lnTo>
                    <a:pt x="89" y="1005"/>
                  </a:lnTo>
                  <a:lnTo>
                    <a:pt x="70" y="976"/>
                  </a:lnTo>
                  <a:lnTo>
                    <a:pt x="52" y="947"/>
                  </a:lnTo>
                  <a:lnTo>
                    <a:pt x="34" y="916"/>
                  </a:lnTo>
                  <a:lnTo>
                    <a:pt x="29" y="901"/>
                  </a:lnTo>
                  <a:lnTo>
                    <a:pt x="25" y="883"/>
                  </a:lnTo>
                  <a:lnTo>
                    <a:pt x="21" y="868"/>
                  </a:lnTo>
                  <a:lnTo>
                    <a:pt x="17" y="851"/>
                  </a:lnTo>
                  <a:lnTo>
                    <a:pt x="13" y="834"/>
                  </a:lnTo>
                  <a:lnTo>
                    <a:pt x="9" y="816"/>
                  </a:lnTo>
                  <a:lnTo>
                    <a:pt x="5" y="801"/>
                  </a:lnTo>
                  <a:lnTo>
                    <a:pt x="0" y="784"/>
                  </a:lnTo>
                  <a:lnTo>
                    <a:pt x="6" y="705"/>
                  </a:lnTo>
                  <a:lnTo>
                    <a:pt x="12" y="626"/>
                  </a:lnTo>
                  <a:lnTo>
                    <a:pt x="17" y="547"/>
                  </a:lnTo>
                  <a:lnTo>
                    <a:pt x="22" y="469"/>
                  </a:lnTo>
                  <a:lnTo>
                    <a:pt x="38" y="498"/>
                  </a:lnTo>
                  <a:lnTo>
                    <a:pt x="53" y="528"/>
                  </a:lnTo>
                  <a:lnTo>
                    <a:pt x="70" y="557"/>
                  </a:lnTo>
                  <a:lnTo>
                    <a:pt x="86" y="584"/>
                  </a:lnTo>
                  <a:lnTo>
                    <a:pt x="101" y="614"/>
                  </a:lnTo>
                  <a:lnTo>
                    <a:pt x="118" y="643"/>
                  </a:lnTo>
                  <a:lnTo>
                    <a:pt x="133" y="672"/>
                  </a:lnTo>
                  <a:lnTo>
                    <a:pt x="149" y="701"/>
                  </a:lnTo>
                  <a:lnTo>
                    <a:pt x="157" y="653"/>
                  </a:lnTo>
                  <a:lnTo>
                    <a:pt x="165" y="607"/>
                  </a:lnTo>
                  <a:lnTo>
                    <a:pt x="173" y="559"/>
                  </a:lnTo>
                  <a:lnTo>
                    <a:pt x="181" y="512"/>
                  </a:lnTo>
                  <a:lnTo>
                    <a:pt x="188" y="466"/>
                  </a:lnTo>
                  <a:lnTo>
                    <a:pt x="197" y="419"/>
                  </a:lnTo>
                  <a:lnTo>
                    <a:pt x="205" y="371"/>
                  </a:lnTo>
                  <a:lnTo>
                    <a:pt x="213" y="325"/>
                  </a:lnTo>
                  <a:lnTo>
                    <a:pt x="225" y="346"/>
                  </a:lnTo>
                  <a:lnTo>
                    <a:pt x="236" y="366"/>
                  </a:lnTo>
                  <a:lnTo>
                    <a:pt x="248" y="387"/>
                  </a:lnTo>
                  <a:lnTo>
                    <a:pt x="259" y="407"/>
                  </a:lnTo>
                  <a:lnTo>
                    <a:pt x="272" y="428"/>
                  </a:lnTo>
                  <a:lnTo>
                    <a:pt x="283" y="449"/>
                  </a:lnTo>
                  <a:lnTo>
                    <a:pt x="294" y="469"/>
                  </a:lnTo>
                  <a:lnTo>
                    <a:pt x="307" y="490"/>
                  </a:lnTo>
                  <a:lnTo>
                    <a:pt x="319" y="459"/>
                  </a:lnTo>
                  <a:lnTo>
                    <a:pt x="331" y="428"/>
                  </a:lnTo>
                  <a:lnTo>
                    <a:pt x="343" y="397"/>
                  </a:lnTo>
                  <a:lnTo>
                    <a:pt x="355" y="366"/>
                  </a:lnTo>
                  <a:lnTo>
                    <a:pt x="366" y="337"/>
                  </a:lnTo>
                  <a:lnTo>
                    <a:pt x="378" y="306"/>
                  </a:lnTo>
                  <a:lnTo>
                    <a:pt x="390" y="275"/>
                  </a:lnTo>
                  <a:lnTo>
                    <a:pt x="401" y="244"/>
                  </a:lnTo>
                  <a:lnTo>
                    <a:pt x="414" y="213"/>
                  </a:lnTo>
                  <a:lnTo>
                    <a:pt x="425" y="184"/>
                  </a:lnTo>
                  <a:lnTo>
                    <a:pt x="437" y="153"/>
                  </a:lnTo>
                  <a:lnTo>
                    <a:pt x="449" y="122"/>
                  </a:lnTo>
                  <a:lnTo>
                    <a:pt x="461" y="91"/>
                  </a:lnTo>
                  <a:lnTo>
                    <a:pt x="472" y="60"/>
                  </a:lnTo>
                  <a:lnTo>
                    <a:pt x="484" y="31"/>
                  </a:lnTo>
                  <a:lnTo>
                    <a:pt x="496" y="0"/>
                  </a:lnTo>
                  <a:lnTo>
                    <a:pt x="505" y="0"/>
                  </a:lnTo>
                  <a:lnTo>
                    <a:pt x="516" y="2"/>
                  </a:lnTo>
                  <a:lnTo>
                    <a:pt x="525" y="2"/>
                  </a:lnTo>
                  <a:lnTo>
                    <a:pt x="535" y="4"/>
                  </a:lnTo>
                  <a:lnTo>
                    <a:pt x="545" y="5"/>
                  </a:lnTo>
                  <a:lnTo>
                    <a:pt x="554" y="5"/>
                  </a:lnTo>
                  <a:lnTo>
                    <a:pt x="565" y="7"/>
                  </a:lnTo>
                  <a:lnTo>
                    <a:pt x="574" y="7"/>
                  </a:lnTo>
                  <a:lnTo>
                    <a:pt x="563" y="29"/>
                  </a:lnTo>
                  <a:lnTo>
                    <a:pt x="552" y="53"/>
                  </a:lnTo>
                  <a:lnTo>
                    <a:pt x="541" y="76"/>
                  </a:lnTo>
                  <a:lnTo>
                    <a:pt x="529" y="98"/>
                  </a:lnTo>
                  <a:lnTo>
                    <a:pt x="518" y="122"/>
                  </a:lnTo>
                  <a:lnTo>
                    <a:pt x="507" y="144"/>
                  </a:lnTo>
                  <a:lnTo>
                    <a:pt x="496" y="167"/>
                  </a:lnTo>
                  <a:lnTo>
                    <a:pt x="485" y="191"/>
                  </a:lnTo>
                  <a:lnTo>
                    <a:pt x="473" y="213"/>
                  </a:lnTo>
                  <a:lnTo>
                    <a:pt x="462" y="237"/>
                  </a:lnTo>
                  <a:lnTo>
                    <a:pt x="450" y="260"/>
                  </a:lnTo>
                  <a:lnTo>
                    <a:pt x="439" y="284"/>
                  </a:lnTo>
                  <a:lnTo>
                    <a:pt x="428" y="306"/>
                  </a:lnTo>
                  <a:lnTo>
                    <a:pt x="417" y="330"/>
                  </a:lnTo>
                  <a:lnTo>
                    <a:pt x="406" y="352"/>
                  </a:lnTo>
                  <a:lnTo>
                    <a:pt x="394" y="376"/>
                  </a:lnTo>
                  <a:lnTo>
                    <a:pt x="399" y="395"/>
                  </a:lnTo>
                  <a:lnTo>
                    <a:pt x="405" y="414"/>
                  </a:lnTo>
                  <a:lnTo>
                    <a:pt x="410" y="433"/>
                  </a:lnTo>
                  <a:lnTo>
                    <a:pt x="415" y="452"/>
                  </a:lnTo>
                  <a:lnTo>
                    <a:pt x="412" y="469"/>
                  </a:lnTo>
                  <a:lnTo>
                    <a:pt x="408" y="485"/>
                  </a:lnTo>
                  <a:lnTo>
                    <a:pt x="405" y="502"/>
                  </a:lnTo>
                  <a:lnTo>
                    <a:pt x="400" y="519"/>
                  </a:lnTo>
                  <a:lnTo>
                    <a:pt x="409" y="505"/>
                  </a:lnTo>
                  <a:lnTo>
                    <a:pt x="417" y="493"/>
                  </a:lnTo>
                  <a:lnTo>
                    <a:pt x="424" y="480"/>
                  </a:lnTo>
                  <a:lnTo>
                    <a:pt x="433" y="468"/>
                  </a:lnTo>
                  <a:lnTo>
                    <a:pt x="440" y="454"/>
                  </a:lnTo>
                  <a:lnTo>
                    <a:pt x="448" y="442"/>
                  </a:lnTo>
                  <a:lnTo>
                    <a:pt x="455" y="428"/>
                  </a:lnTo>
                  <a:lnTo>
                    <a:pt x="463" y="416"/>
                  </a:lnTo>
                  <a:lnTo>
                    <a:pt x="458" y="443"/>
                  </a:lnTo>
                  <a:lnTo>
                    <a:pt x="452" y="469"/>
                  </a:lnTo>
                  <a:lnTo>
                    <a:pt x="446" y="497"/>
                  </a:lnTo>
                  <a:lnTo>
                    <a:pt x="441" y="524"/>
                  </a:lnTo>
                  <a:lnTo>
                    <a:pt x="436" y="552"/>
                  </a:lnTo>
                  <a:lnTo>
                    <a:pt x="431" y="578"/>
                  </a:lnTo>
                  <a:lnTo>
                    <a:pt x="424" y="605"/>
                  </a:lnTo>
                  <a:lnTo>
                    <a:pt x="419" y="631"/>
                  </a:lnTo>
                  <a:lnTo>
                    <a:pt x="431" y="624"/>
                  </a:lnTo>
                  <a:lnTo>
                    <a:pt x="441" y="617"/>
                  </a:lnTo>
                  <a:lnTo>
                    <a:pt x="452" y="610"/>
                  </a:lnTo>
                  <a:lnTo>
                    <a:pt x="464" y="602"/>
                  </a:lnTo>
                  <a:lnTo>
                    <a:pt x="474" y="595"/>
                  </a:lnTo>
                  <a:lnTo>
                    <a:pt x="486" y="588"/>
                  </a:lnTo>
                  <a:lnTo>
                    <a:pt x="497" y="581"/>
                  </a:lnTo>
                  <a:lnTo>
                    <a:pt x="508" y="574"/>
                  </a:lnTo>
                  <a:lnTo>
                    <a:pt x="520" y="572"/>
                  </a:lnTo>
                  <a:lnTo>
                    <a:pt x="530" y="571"/>
                  </a:lnTo>
                  <a:lnTo>
                    <a:pt x="542" y="567"/>
                  </a:lnTo>
                  <a:lnTo>
                    <a:pt x="553" y="565"/>
                  </a:lnTo>
                  <a:lnTo>
                    <a:pt x="564" y="562"/>
                  </a:lnTo>
                  <a:lnTo>
                    <a:pt x="575" y="560"/>
                  </a:lnTo>
                  <a:lnTo>
                    <a:pt x="585" y="557"/>
                  </a:lnTo>
                  <a:lnTo>
                    <a:pt x="597" y="555"/>
                  </a:lnTo>
                  <a:lnTo>
                    <a:pt x="608" y="531"/>
                  </a:lnTo>
                  <a:lnTo>
                    <a:pt x="621" y="509"/>
                  </a:lnTo>
                  <a:lnTo>
                    <a:pt x="632" y="485"/>
                  </a:lnTo>
                  <a:lnTo>
                    <a:pt x="644" y="462"/>
                  </a:lnTo>
                  <a:lnTo>
                    <a:pt x="655" y="438"/>
                  </a:lnTo>
                  <a:lnTo>
                    <a:pt x="667" y="416"/>
                  </a:lnTo>
                  <a:lnTo>
                    <a:pt x="679" y="392"/>
                  </a:lnTo>
                  <a:lnTo>
                    <a:pt x="690" y="370"/>
                  </a:lnTo>
                  <a:lnTo>
                    <a:pt x="687" y="402"/>
                  </a:lnTo>
                  <a:lnTo>
                    <a:pt x="684" y="435"/>
                  </a:lnTo>
                  <a:lnTo>
                    <a:pt x="681" y="469"/>
                  </a:lnTo>
                  <a:lnTo>
                    <a:pt x="678" y="502"/>
                  </a:lnTo>
                  <a:lnTo>
                    <a:pt x="688" y="500"/>
                  </a:lnTo>
                  <a:lnTo>
                    <a:pt x="699" y="498"/>
                  </a:lnTo>
                  <a:lnTo>
                    <a:pt x="708" y="497"/>
                  </a:lnTo>
                  <a:lnTo>
                    <a:pt x="718" y="493"/>
                  </a:lnTo>
                  <a:lnTo>
                    <a:pt x="729" y="492"/>
                  </a:lnTo>
                  <a:lnTo>
                    <a:pt x="739" y="490"/>
                  </a:lnTo>
                  <a:lnTo>
                    <a:pt x="749" y="488"/>
                  </a:lnTo>
                  <a:lnTo>
                    <a:pt x="758" y="486"/>
                  </a:lnTo>
                  <a:lnTo>
                    <a:pt x="752" y="509"/>
                  </a:lnTo>
                  <a:lnTo>
                    <a:pt x="744" y="531"/>
                  </a:lnTo>
                  <a:lnTo>
                    <a:pt x="737" y="553"/>
                  </a:lnTo>
                  <a:lnTo>
                    <a:pt x="730" y="576"/>
                  </a:lnTo>
                  <a:lnTo>
                    <a:pt x="741" y="576"/>
                  </a:lnTo>
                  <a:lnTo>
                    <a:pt x="752" y="578"/>
                  </a:lnTo>
                  <a:lnTo>
                    <a:pt x="763" y="578"/>
                  </a:lnTo>
                  <a:lnTo>
                    <a:pt x="774" y="579"/>
                  </a:lnTo>
                  <a:lnTo>
                    <a:pt x="785" y="581"/>
                  </a:lnTo>
                  <a:lnTo>
                    <a:pt x="796" y="583"/>
                  </a:lnTo>
                  <a:lnTo>
                    <a:pt x="808" y="583"/>
                  </a:lnTo>
                  <a:lnTo>
                    <a:pt x="819" y="584"/>
                  </a:lnTo>
                  <a:lnTo>
                    <a:pt x="811" y="593"/>
                  </a:lnTo>
                  <a:lnTo>
                    <a:pt x="803" y="602"/>
                  </a:lnTo>
                  <a:lnTo>
                    <a:pt x="793" y="610"/>
                  </a:lnTo>
                  <a:lnTo>
                    <a:pt x="785" y="617"/>
                  </a:lnTo>
                  <a:lnTo>
                    <a:pt x="777" y="626"/>
                  </a:lnTo>
                  <a:lnTo>
                    <a:pt x="769" y="634"/>
                  </a:lnTo>
                  <a:lnTo>
                    <a:pt x="761" y="643"/>
                  </a:lnTo>
                  <a:lnTo>
                    <a:pt x="754" y="651"/>
                  </a:lnTo>
                  <a:lnTo>
                    <a:pt x="746" y="669"/>
                  </a:lnTo>
                  <a:lnTo>
                    <a:pt x="739" y="684"/>
                  </a:lnTo>
                  <a:lnTo>
                    <a:pt x="732" y="701"/>
                  </a:lnTo>
                  <a:lnTo>
                    <a:pt x="725" y="718"/>
                  </a:lnTo>
                  <a:lnTo>
                    <a:pt x="717" y="736"/>
                  </a:lnTo>
                  <a:lnTo>
                    <a:pt x="710" y="751"/>
                  </a:lnTo>
                  <a:lnTo>
                    <a:pt x="703" y="768"/>
                  </a:lnTo>
                  <a:lnTo>
                    <a:pt x="696" y="785"/>
                  </a:lnTo>
                  <a:lnTo>
                    <a:pt x="700" y="784"/>
                  </a:lnTo>
                  <a:lnTo>
                    <a:pt x="704" y="782"/>
                  </a:lnTo>
                  <a:lnTo>
                    <a:pt x="708" y="780"/>
                  </a:lnTo>
                  <a:lnTo>
                    <a:pt x="712" y="777"/>
                  </a:lnTo>
                  <a:lnTo>
                    <a:pt x="716" y="775"/>
                  </a:lnTo>
                  <a:lnTo>
                    <a:pt x="720" y="773"/>
                  </a:lnTo>
                  <a:lnTo>
                    <a:pt x="725" y="772"/>
                  </a:lnTo>
                  <a:lnTo>
                    <a:pt x="729" y="770"/>
                  </a:lnTo>
                  <a:lnTo>
                    <a:pt x="738" y="770"/>
                  </a:lnTo>
                  <a:lnTo>
                    <a:pt x="749" y="770"/>
                  </a:lnTo>
                  <a:lnTo>
                    <a:pt x="758" y="770"/>
                  </a:lnTo>
                  <a:lnTo>
                    <a:pt x="767" y="770"/>
                  </a:lnTo>
                  <a:lnTo>
                    <a:pt x="777" y="770"/>
                  </a:lnTo>
                  <a:lnTo>
                    <a:pt x="787" y="770"/>
                  </a:lnTo>
                  <a:lnTo>
                    <a:pt x="796" y="770"/>
                  </a:lnTo>
                  <a:lnTo>
                    <a:pt x="807" y="770"/>
                  </a:lnTo>
                  <a:lnTo>
                    <a:pt x="802" y="782"/>
                  </a:lnTo>
                  <a:lnTo>
                    <a:pt x="796" y="792"/>
                  </a:lnTo>
                  <a:lnTo>
                    <a:pt x="790" y="804"/>
                  </a:lnTo>
                  <a:lnTo>
                    <a:pt x="785" y="815"/>
                  </a:lnTo>
                  <a:lnTo>
                    <a:pt x="780" y="827"/>
                  </a:lnTo>
                  <a:lnTo>
                    <a:pt x="774" y="839"/>
                  </a:lnTo>
                  <a:lnTo>
                    <a:pt x="769" y="849"/>
                  </a:lnTo>
                  <a:lnTo>
                    <a:pt x="764" y="861"/>
                  </a:lnTo>
                  <a:lnTo>
                    <a:pt x="755" y="864"/>
                  </a:lnTo>
                  <a:lnTo>
                    <a:pt x="744" y="868"/>
                  </a:lnTo>
                  <a:lnTo>
                    <a:pt x="734" y="873"/>
                  </a:lnTo>
                  <a:lnTo>
                    <a:pt x="724" y="877"/>
                  </a:lnTo>
                  <a:lnTo>
                    <a:pt x="713" y="880"/>
                  </a:lnTo>
                  <a:lnTo>
                    <a:pt x="703" y="883"/>
                  </a:lnTo>
                  <a:lnTo>
                    <a:pt x="692" y="887"/>
                  </a:lnTo>
                  <a:lnTo>
                    <a:pt x="682" y="890"/>
                  </a:lnTo>
                  <a:lnTo>
                    <a:pt x="677" y="911"/>
                  </a:lnTo>
                  <a:lnTo>
                    <a:pt x="672" y="932"/>
                  </a:lnTo>
                  <a:lnTo>
                    <a:pt x="666" y="952"/>
                  </a:lnTo>
                  <a:lnTo>
                    <a:pt x="661" y="973"/>
                  </a:lnTo>
                  <a:lnTo>
                    <a:pt x="656" y="993"/>
                  </a:lnTo>
                  <a:lnTo>
                    <a:pt x="651" y="1014"/>
                  </a:lnTo>
                  <a:lnTo>
                    <a:pt x="646" y="1035"/>
                  </a:lnTo>
                  <a:lnTo>
                    <a:pt x="640" y="1055"/>
                  </a:lnTo>
                  <a:lnTo>
                    <a:pt x="660" y="1052"/>
                  </a:lnTo>
                  <a:lnTo>
                    <a:pt x="681" y="1050"/>
                  </a:lnTo>
                  <a:lnTo>
                    <a:pt x="701" y="1047"/>
                  </a:lnTo>
                  <a:lnTo>
                    <a:pt x="720" y="1043"/>
                  </a:lnTo>
                  <a:lnTo>
                    <a:pt x="741" y="1042"/>
                  </a:lnTo>
                  <a:lnTo>
                    <a:pt x="761" y="1038"/>
                  </a:lnTo>
                  <a:lnTo>
                    <a:pt x="780" y="1036"/>
                  </a:lnTo>
                  <a:lnTo>
                    <a:pt x="799" y="1033"/>
                  </a:lnTo>
                  <a:lnTo>
                    <a:pt x="811" y="1038"/>
                  </a:lnTo>
                  <a:lnTo>
                    <a:pt x="822" y="1043"/>
                  </a:lnTo>
                  <a:lnTo>
                    <a:pt x="834" y="1048"/>
                  </a:lnTo>
                  <a:lnTo>
                    <a:pt x="846" y="1052"/>
                  </a:lnTo>
                  <a:lnTo>
                    <a:pt x="858" y="1057"/>
                  </a:lnTo>
                  <a:lnTo>
                    <a:pt x="869" y="1062"/>
                  </a:lnTo>
                  <a:lnTo>
                    <a:pt x="880" y="1067"/>
                  </a:lnTo>
                  <a:lnTo>
                    <a:pt x="892" y="1072"/>
                  </a:lnTo>
                  <a:lnTo>
                    <a:pt x="887" y="1072"/>
                  </a:lnTo>
                  <a:lnTo>
                    <a:pt x="882" y="1072"/>
                  </a:lnTo>
                  <a:lnTo>
                    <a:pt x="876" y="1072"/>
                  </a:lnTo>
                  <a:lnTo>
                    <a:pt x="872" y="1072"/>
                  </a:lnTo>
                  <a:lnTo>
                    <a:pt x="867" y="1072"/>
                  </a:lnTo>
                  <a:lnTo>
                    <a:pt x="863" y="1072"/>
                  </a:lnTo>
                  <a:lnTo>
                    <a:pt x="858" y="1072"/>
                  </a:lnTo>
                  <a:lnTo>
                    <a:pt x="853" y="1072"/>
                  </a:lnTo>
                  <a:lnTo>
                    <a:pt x="849" y="1071"/>
                  </a:lnTo>
                  <a:lnTo>
                    <a:pt x="845" y="1069"/>
                  </a:lnTo>
                  <a:lnTo>
                    <a:pt x="841" y="1067"/>
                  </a:lnTo>
                  <a:lnTo>
                    <a:pt x="837" y="1066"/>
                  </a:lnTo>
                  <a:lnTo>
                    <a:pt x="833" y="1064"/>
                  </a:lnTo>
                  <a:lnTo>
                    <a:pt x="829" y="1062"/>
                  </a:lnTo>
                  <a:lnTo>
                    <a:pt x="824" y="1060"/>
                  </a:lnTo>
                  <a:lnTo>
                    <a:pt x="820" y="1059"/>
                  </a:lnTo>
                  <a:lnTo>
                    <a:pt x="808" y="1072"/>
                  </a:lnTo>
                  <a:lnTo>
                    <a:pt x="795" y="1086"/>
                  </a:lnTo>
                  <a:lnTo>
                    <a:pt x="783" y="1100"/>
                  </a:lnTo>
                  <a:lnTo>
                    <a:pt x="770" y="1115"/>
                  </a:lnTo>
                  <a:lnTo>
                    <a:pt x="757" y="1129"/>
                  </a:lnTo>
                  <a:lnTo>
                    <a:pt x="744" y="1143"/>
                  </a:lnTo>
                  <a:lnTo>
                    <a:pt x="732" y="1158"/>
                  </a:lnTo>
                  <a:lnTo>
                    <a:pt x="719" y="1172"/>
                  </a:lnTo>
                  <a:lnTo>
                    <a:pt x="714" y="1191"/>
                  </a:lnTo>
                  <a:lnTo>
                    <a:pt x="709" y="1210"/>
                  </a:lnTo>
                  <a:lnTo>
                    <a:pt x="704" y="1227"/>
                  </a:lnTo>
                  <a:lnTo>
                    <a:pt x="700" y="1246"/>
                  </a:lnTo>
                  <a:lnTo>
                    <a:pt x="694" y="1265"/>
                  </a:lnTo>
                  <a:lnTo>
                    <a:pt x="689" y="1282"/>
                  </a:lnTo>
                  <a:lnTo>
                    <a:pt x="684" y="1301"/>
                  </a:lnTo>
                  <a:lnTo>
                    <a:pt x="679" y="1320"/>
                  </a:lnTo>
                  <a:lnTo>
                    <a:pt x="667" y="1322"/>
                  </a:lnTo>
                  <a:lnTo>
                    <a:pt x="655" y="1325"/>
                  </a:lnTo>
                  <a:lnTo>
                    <a:pt x="644" y="1327"/>
                  </a:lnTo>
                  <a:lnTo>
                    <a:pt x="632" y="1330"/>
                  </a:lnTo>
                  <a:lnTo>
                    <a:pt x="621" y="1332"/>
                  </a:lnTo>
                  <a:lnTo>
                    <a:pt x="608" y="1335"/>
                  </a:lnTo>
                  <a:lnTo>
                    <a:pt x="597" y="1337"/>
                  </a:lnTo>
                  <a:lnTo>
                    <a:pt x="585" y="1341"/>
                  </a:lnTo>
                  <a:lnTo>
                    <a:pt x="573" y="1342"/>
                  </a:lnTo>
                  <a:lnTo>
                    <a:pt x="561" y="1346"/>
                  </a:lnTo>
                  <a:lnTo>
                    <a:pt x="549" y="1347"/>
                  </a:lnTo>
                  <a:lnTo>
                    <a:pt x="538" y="1351"/>
                  </a:lnTo>
                  <a:lnTo>
                    <a:pt x="526" y="1353"/>
                  </a:lnTo>
                  <a:lnTo>
                    <a:pt x="515" y="1356"/>
                  </a:lnTo>
                  <a:lnTo>
                    <a:pt x="502" y="1358"/>
                  </a:lnTo>
                  <a:lnTo>
                    <a:pt x="491" y="1361"/>
                  </a:lnTo>
                  <a:lnTo>
                    <a:pt x="473" y="1358"/>
                  </a:lnTo>
                  <a:lnTo>
                    <a:pt x="455" y="1353"/>
                  </a:lnTo>
                  <a:lnTo>
                    <a:pt x="438" y="1349"/>
                  </a:lnTo>
                  <a:lnTo>
                    <a:pt x="421" y="1344"/>
                  </a:lnTo>
                  <a:lnTo>
                    <a:pt x="404" y="1341"/>
                  </a:lnTo>
                  <a:lnTo>
                    <a:pt x="386" y="1337"/>
                  </a:lnTo>
                  <a:lnTo>
                    <a:pt x="368" y="1332"/>
                  </a:lnTo>
                  <a:lnTo>
                    <a:pt x="352" y="1328"/>
                  </a:lnTo>
                  <a:lnTo>
                    <a:pt x="334" y="1325"/>
                  </a:lnTo>
                  <a:lnTo>
                    <a:pt x="316" y="1320"/>
                  </a:lnTo>
                  <a:lnTo>
                    <a:pt x="299" y="1316"/>
                  </a:lnTo>
                  <a:lnTo>
                    <a:pt x="282" y="1313"/>
                  </a:lnTo>
                  <a:lnTo>
                    <a:pt x="264" y="1308"/>
                  </a:lnTo>
                  <a:lnTo>
                    <a:pt x="247" y="1304"/>
                  </a:lnTo>
                  <a:lnTo>
                    <a:pt x="230" y="1299"/>
                  </a:lnTo>
                  <a:lnTo>
                    <a:pt x="212" y="1296"/>
                  </a:lnTo>
                  <a:lnTo>
                    <a:pt x="208" y="1279"/>
                  </a:lnTo>
                  <a:lnTo>
                    <a:pt x="204" y="1260"/>
                  </a:lnTo>
                  <a:lnTo>
                    <a:pt x="200" y="1243"/>
                  </a:lnTo>
                  <a:lnTo>
                    <a:pt x="196" y="1224"/>
                  </a:lnTo>
                  <a:lnTo>
                    <a:pt x="191" y="1206"/>
                  </a:lnTo>
                  <a:lnTo>
                    <a:pt x="186" y="1189"/>
                  </a:lnTo>
                  <a:lnTo>
                    <a:pt x="182" y="1170"/>
                  </a:lnTo>
                  <a:lnTo>
                    <a:pt x="178" y="1153"/>
                  </a:lnTo>
                  <a:close/>
                </a:path>
              </a:pathLst>
            </a:custGeom>
            <a:solidFill>
              <a:srgbClr val="EF0002"/>
            </a:solidFill>
            <a:ln w="9525">
              <a:solidFill>
                <a:schemeClr val="accent4"/>
              </a:solidFill>
              <a:round/>
              <a:headEnd/>
              <a:tailEnd/>
            </a:ln>
          </p:spPr>
          <p:txBody>
            <a:bodyPr/>
            <a:lstStyle/>
            <a:p>
              <a:pPr>
                <a:defRPr/>
              </a:pPr>
              <a:endParaRPr lang="en-US" dirty="0"/>
            </a:p>
          </p:txBody>
        </p:sp>
        <p:sp>
          <p:nvSpPr>
            <p:cNvPr id="26" name="Freeform 26"/>
            <p:cNvSpPr>
              <a:spLocks/>
            </p:cNvSpPr>
            <p:nvPr/>
          </p:nvSpPr>
          <p:spPr bwMode="auto">
            <a:xfrm>
              <a:off x="4089" y="2548"/>
              <a:ext cx="948" cy="694"/>
            </a:xfrm>
            <a:custGeom>
              <a:avLst/>
              <a:gdLst/>
              <a:ahLst/>
              <a:cxnLst>
                <a:cxn ang="0">
                  <a:pos x="200" y="1212"/>
                </a:cxn>
                <a:cxn ang="0">
                  <a:pos x="41" y="962"/>
                </a:cxn>
                <a:cxn ang="0">
                  <a:pos x="0" y="823"/>
                </a:cxn>
                <a:cxn ang="0">
                  <a:pos x="10" y="493"/>
                </a:cxn>
                <a:cxn ang="0">
                  <a:pos x="136" y="737"/>
                </a:cxn>
                <a:cxn ang="0">
                  <a:pos x="197" y="342"/>
                </a:cxn>
                <a:cxn ang="0">
                  <a:pos x="282" y="514"/>
                </a:cxn>
                <a:cxn ang="0">
                  <a:pos x="370" y="258"/>
                </a:cxn>
                <a:cxn ang="0">
                  <a:pos x="455" y="0"/>
                </a:cxn>
                <a:cxn ang="0">
                  <a:pos x="532" y="7"/>
                </a:cxn>
                <a:cxn ang="0">
                  <a:pos x="335" y="395"/>
                </a:cxn>
                <a:cxn ang="0">
                  <a:pos x="344" y="474"/>
                </a:cxn>
                <a:cxn ang="0">
                  <a:pos x="330" y="524"/>
                </a:cxn>
                <a:cxn ang="0">
                  <a:pos x="396" y="397"/>
                </a:cxn>
                <a:cxn ang="0">
                  <a:pos x="348" y="602"/>
                </a:cxn>
                <a:cxn ang="0">
                  <a:pos x="442" y="524"/>
                </a:cxn>
                <a:cxn ang="0">
                  <a:pos x="536" y="483"/>
                </a:cxn>
                <a:cxn ang="0">
                  <a:pos x="634" y="268"/>
                </a:cxn>
                <a:cxn ang="0">
                  <a:pos x="621" y="388"/>
                </a:cxn>
                <a:cxn ang="0">
                  <a:pos x="706" y="352"/>
                </a:cxn>
                <a:cxn ang="0">
                  <a:pos x="688" y="445"/>
                </a:cxn>
                <a:cxn ang="0">
                  <a:pos x="788" y="456"/>
                </a:cxn>
                <a:cxn ang="0">
                  <a:pos x="725" y="524"/>
                </a:cxn>
                <a:cxn ang="0">
                  <a:pos x="677" y="665"/>
                </a:cxn>
                <a:cxn ang="0">
                  <a:pos x="725" y="650"/>
                </a:cxn>
                <a:cxn ang="0">
                  <a:pos x="821" y="650"/>
                </a:cxn>
                <a:cxn ang="0">
                  <a:pos x="788" y="744"/>
                </a:cxn>
                <a:cxn ang="0">
                  <a:pos x="716" y="775"/>
                </a:cxn>
                <a:cxn ang="0">
                  <a:pos x="677" y="949"/>
                </a:cxn>
                <a:cxn ang="0">
                  <a:pos x="852" y="925"/>
                </a:cxn>
                <a:cxn ang="0">
                  <a:pos x="948" y="987"/>
                </a:cxn>
                <a:cxn ang="0">
                  <a:pos x="908" y="1007"/>
                </a:cxn>
                <a:cxn ang="0">
                  <a:pos x="874" y="1012"/>
                </a:cxn>
                <a:cxn ang="0">
                  <a:pos x="765" y="1151"/>
                </a:cxn>
                <a:cxn ang="0">
                  <a:pos x="725" y="1325"/>
                </a:cxn>
                <a:cxn ang="0">
                  <a:pos x="528" y="1389"/>
                </a:cxn>
                <a:cxn ang="0">
                  <a:pos x="235" y="1342"/>
                </a:cxn>
                <a:cxn ang="0">
                  <a:pos x="200" y="1212"/>
                </a:cxn>
              </a:cxnLst>
              <a:rect l="0" t="0" r="r" b="b"/>
              <a:pathLst>
                <a:path w="948" h="1389">
                  <a:moveTo>
                    <a:pt x="200" y="1212"/>
                  </a:moveTo>
                  <a:lnTo>
                    <a:pt x="41" y="962"/>
                  </a:lnTo>
                  <a:lnTo>
                    <a:pt x="0" y="823"/>
                  </a:lnTo>
                  <a:lnTo>
                    <a:pt x="10" y="493"/>
                  </a:lnTo>
                  <a:lnTo>
                    <a:pt x="136" y="737"/>
                  </a:lnTo>
                  <a:lnTo>
                    <a:pt x="197" y="342"/>
                  </a:lnTo>
                  <a:lnTo>
                    <a:pt x="282" y="514"/>
                  </a:lnTo>
                  <a:lnTo>
                    <a:pt x="370" y="258"/>
                  </a:lnTo>
                  <a:lnTo>
                    <a:pt x="455" y="0"/>
                  </a:lnTo>
                  <a:lnTo>
                    <a:pt x="532" y="7"/>
                  </a:lnTo>
                  <a:lnTo>
                    <a:pt x="335" y="395"/>
                  </a:lnTo>
                  <a:lnTo>
                    <a:pt x="344" y="474"/>
                  </a:lnTo>
                  <a:lnTo>
                    <a:pt x="330" y="524"/>
                  </a:lnTo>
                  <a:lnTo>
                    <a:pt x="396" y="397"/>
                  </a:lnTo>
                  <a:lnTo>
                    <a:pt x="348" y="602"/>
                  </a:lnTo>
                  <a:lnTo>
                    <a:pt x="442" y="524"/>
                  </a:lnTo>
                  <a:lnTo>
                    <a:pt x="536" y="483"/>
                  </a:lnTo>
                  <a:lnTo>
                    <a:pt x="634" y="268"/>
                  </a:lnTo>
                  <a:lnTo>
                    <a:pt x="621" y="388"/>
                  </a:lnTo>
                  <a:lnTo>
                    <a:pt x="706" y="352"/>
                  </a:lnTo>
                  <a:lnTo>
                    <a:pt x="688" y="445"/>
                  </a:lnTo>
                  <a:lnTo>
                    <a:pt x="788" y="456"/>
                  </a:lnTo>
                  <a:lnTo>
                    <a:pt x="725" y="524"/>
                  </a:lnTo>
                  <a:lnTo>
                    <a:pt x="677" y="665"/>
                  </a:lnTo>
                  <a:lnTo>
                    <a:pt x="725" y="650"/>
                  </a:lnTo>
                  <a:lnTo>
                    <a:pt x="821" y="650"/>
                  </a:lnTo>
                  <a:lnTo>
                    <a:pt x="788" y="744"/>
                  </a:lnTo>
                  <a:lnTo>
                    <a:pt x="716" y="775"/>
                  </a:lnTo>
                  <a:lnTo>
                    <a:pt x="677" y="949"/>
                  </a:lnTo>
                  <a:lnTo>
                    <a:pt x="852" y="925"/>
                  </a:lnTo>
                  <a:lnTo>
                    <a:pt x="948" y="987"/>
                  </a:lnTo>
                  <a:lnTo>
                    <a:pt x="908" y="1007"/>
                  </a:lnTo>
                  <a:lnTo>
                    <a:pt x="874" y="1012"/>
                  </a:lnTo>
                  <a:lnTo>
                    <a:pt x="765" y="1151"/>
                  </a:lnTo>
                  <a:lnTo>
                    <a:pt x="725" y="1325"/>
                  </a:lnTo>
                  <a:lnTo>
                    <a:pt x="528" y="1389"/>
                  </a:lnTo>
                  <a:lnTo>
                    <a:pt x="235" y="1342"/>
                  </a:lnTo>
                  <a:lnTo>
                    <a:pt x="200" y="1212"/>
                  </a:lnTo>
                  <a:close/>
                </a:path>
              </a:pathLst>
            </a:custGeom>
            <a:solidFill>
              <a:srgbClr val="FF0000"/>
            </a:solidFill>
            <a:ln w="9525">
              <a:solidFill>
                <a:schemeClr val="accent4"/>
              </a:solidFill>
              <a:round/>
              <a:headEnd/>
              <a:tailEnd/>
            </a:ln>
          </p:spPr>
          <p:txBody>
            <a:bodyPr/>
            <a:lstStyle/>
            <a:p>
              <a:pPr>
                <a:defRPr/>
              </a:pPr>
              <a:endParaRPr lang="en-US" dirty="0"/>
            </a:p>
          </p:txBody>
        </p:sp>
        <p:sp>
          <p:nvSpPr>
            <p:cNvPr id="27" name="Freeform 27"/>
            <p:cNvSpPr>
              <a:spLocks/>
            </p:cNvSpPr>
            <p:nvPr/>
          </p:nvSpPr>
          <p:spPr bwMode="auto">
            <a:xfrm>
              <a:off x="3592" y="3073"/>
              <a:ext cx="2062" cy="525"/>
            </a:xfrm>
            <a:custGeom>
              <a:avLst/>
              <a:gdLst/>
              <a:ahLst/>
              <a:cxnLst>
                <a:cxn ang="0">
                  <a:pos x="1784" y="86"/>
                </a:cxn>
                <a:cxn ang="0">
                  <a:pos x="1840" y="72"/>
                </a:cxn>
                <a:cxn ang="0">
                  <a:pos x="1870" y="79"/>
                </a:cxn>
                <a:cxn ang="0">
                  <a:pos x="1922" y="0"/>
                </a:cxn>
                <a:cxn ang="0">
                  <a:pos x="1966" y="0"/>
                </a:cxn>
                <a:cxn ang="0">
                  <a:pos x="2017" y="58"/>
                </a:cxn>
                <a:cxn ang="0">
                  <a:pos x="2058" y="58"/>
                </a:cxn>
                <a:cxn ang="0">
                  <a:pos x="2062" y="957"/>
                </a:cxn>
                <a:cxn ang="0">
                  <a:pos x="422" y="943"/>
                </a:cxn>
                <a:cxn ang="0">
                  <a:pos x="0" y="1050"/>
                </a:cxn>
                <a:cxn ang="0">
                  <a:pos x="0" y="983"/>
                </a:cxn>
                <a:cxn ang="0">
                  <a:pos x="87" y="864"/>
                </a:cxn>
                <a:cxn ang="0">
                  <a:pos x="130" y="711"/>
                </a:cxn>
                <a:cxn ang="0">
                  <a:pos x="162" y="553"/>
                </a:cxn>
                <a:cxn ang="0">
                  <a:pos x="289" y="483"/>
                </a:cxn>
                <a:cxn ang="0">
                  <a:pos x="399" y="429"/>
                </a:cxn>
                <a:cxn ang="0">
                  <a:pos x="519" y="276"/>
                </a:cxn>
                <a:cxn ang="0">
                  <a:pos x="573" y="192"/>
                </a:cxn>
                <a:cxn ang="0">
                  <a:pos x="624" y="197"/>
                </a:cxn>
                <a:cxn ang="0">
                  <a:pos x="1642" y="237"/>
                </a:cxn>
                <a:cxn ang="0">
                  <a:pos x="1733" y="237"/>
                </a:cxn>
                <a:cxn ang="0">
                  <a:pos x="1784" y="86"/>
                </a:cxn>
              </a:cxnLst>
              <a:rect l="0" t="0" r="r" b="b"/>
              <a:pathLst>
                <a:path w="2062" h="1050">
                  <a:moveTo>
                    <a:pt x="1784" y="86"/>
                  </a:moveTo>
                  <a:lnTo>
                    <a:pt x="1840" y="72"/>
                  </a:lnTo>
                  <a:lnTo>
                    <a:pt x="1870" y="79"/>
                  </a:lnTo>
                  <a:lnTo>
                    <a:pt x="1922" y="0"/>
                  </a:lnTo>
                  <a:lnTo>
                    <a:pt x="1966" y="0"/>
                  </a:lnTo>
                  <a:lnTo>
                    <a:pt x="2017" y="58"/>
                  </a:lnTo>
                  <a:lnTo>
                    <a:pt x="2058" y="58"/>
                  </a:lnTo>
                  <a:lnTo>
                    <a:pt x="2062" y="957"/>
                  </a:lnTo>
                  <a:lnTo>
                    <a:pt x="422" y="943"/>
                  </a:lnTo>
                  <a:lnTo>
                    <a:pt x="0" y="1050"/>
                  </a:lnTo>
                  <a:lnTo>
                    <a:pt x="0" y="983"/>
                  </a:lnTo>
                  <a:lnTo>
                    <a:pt x="87" y="864"/>
                  </a:lnTo>
                  <a:lnTo>
                    <a:pt x="130" y="711"/>
                  </a:lnTo>
                  <a:lnTo>
                    <a:pt x="162" y="553"/>
                  </a:lnTo>
                  <a:lnTo>
                    <a:pt x="289" y="483"/>
                  </a:lnTo>
                  <a:lnTo>
                    <a:pt x="399" y="429"/>
                  </a:lnTo>
                  <a:lnTo>
                    <a:pt x="519" y="276"/>
                  </a:lnTo>
                  <a:lnTo>
                    <a:pt x="573" y="192"/>
                  </a:lnTo>
                  <a:lnTo>
                    <a:pt x="624" y="197"/>
                  </a:lnTo>
                  <a:lnTo>
                    <a:pt x="1642" y="237"/>
                  </a:lnTo>
                  <a:lnTo>
                    <a:pt x="1733" y="237"/>
                  </a:lnTo>
                  <a:lnTo>
                    <a:pt x="1784" y="86"/>
                  </a:lnTo>
                  <a:close/>
                </a:path>
              </a:pathLst>
            </a:custGeom>
            <a:solidFill>
              <a:srgbClr val="000000"/>
            </a:solidFill>
            <a:ln w="9525">
              <a:solidFill>
                <a:schemeClr val="accent4"/>
              </a:solidFill>
              <a:round/>
              <a:headEnd/>
              <a:tailEnd/>
            </a:ln>
          </p:spPr>
          <p:txBody>
            <a:bodyPr/>
            <a:lstStyle/>
            <a:p>
              <a:pPr>
                <a:defRPr/>
              </a:pPr>
              <a:endParaRPr lang="en-US" dirty="0"/>
            </a:p>
          </p:txBody>
        </p:sp>
        <p:sp>
          <p:nvSpPr>
            <p:cNvPr id="28" name="Freeform 28"/>
            <p:cNvSpPr>
              <a:spLocks/>
            </p:cNvSpPr>
            <p:nvPr/>
          </p:nvSpPr>
          <p:spPr bwMode="auto">
            <a:xfrm>
              <a:off x="4249" y="2830"/>
              <a:ext cx="600" cy="341"/>
            </a:xfrm>
            <a:custGeom>
              <a:avLst/>
              <a:gdLst/>
              <a:ahLst/>
              <a:cxnLst>
                <a:cxn ang="0">
                  <a:pos x="75" y="683"/>
                </a:cxn>
                <a:cxn ang="0">
                  <a:pos x="0" y="540"/>
                </a:cxn>
                <a:cxn ang="0">
                  <a:pos x="38" y="367"/>
                </a:cxn>
                <a:cxn ang="0">
                  <a:pos x="85" y="0"/>
                </a:cxn>
                <a:cxn ang="0">
                  <a:pos x="140" y="193"/>
                </a:cxn>
                <a:cxn ang="0">
                  <a:pos x="188" y="258"/>
                </a:cxn>
                <a:cxn ang="0">
                  <a:pos x="217" y="179"/>
                </a:cxn>
                <a:cxn ang="0">
                  <a:pos x="292" y="85"/>
                </a:cxn>
                <a:cxn ang="0">
                  <a:pos x="368" y="148"/>
                </a:cxn>
                <a:cxn ang="0">
                  <a:pos x="320" y="274"/>
                </a:cxn>
                <a:cxn ang="0">
                  <a:pos x="414" y="210"/>
                </a:cxn>
                <a:cxn ang="0">
                  <a:pos x="508" y="195"/>
                </a:cxn>
                <a:cxn ang="0">
                  <a:pos x="452" y="337"/>
                </a:cxn>
                <a:cxn ang="0">
                  <a:pos x="433" y="430"/>
                </a:cxn>
                <a:cxn ang="0">
                  <a:pos x="489" y="463"/>
                </a:cxn>
                <a:cxn ang="0">
                  <a:pos x="600" y="447"/>
                </a:cxn>
                <a:cxn ang="0">
                  <a:pos x="508" y="556"/>
                </a:cxn>
                <a:cxn ang="0">
                  <a:pos x="480" y="683"/>
                </a:cxn>
                <a:cxn ang="0">
                  <a:pos x="282" y="683"/>
                </a:cxn>
                <a:cxn ang="0">
                  <a:pos x="207" y="667"/>
                </a:cxn>
                <a:cxn ang="0">
                  <a:pos x="141" y="588"/>
                </a:cxn>
                <a:cxn ang="0">
                  <a:pos x="75" y="683"/>
                </a:cxn>
              </a:cxnLst>
              <a:rect l="0" t="0" r="r" b="b"/>
              <a:pathLst>
                <a:path w="600" h="683">
                  <a:moveTo>
                    <a:pt x="75" y="683"/>
                  </a:moveTo>
                  <a:lnTo>
                    <a:pt x="0" y="540"/>
                  </a:lnTo>
                  <a:lnTo>
                    <a:pt x="38" y="367"/>
                  </a:lnTo>
                  <a:lnTo>
                    <a:pt x="85" y="0"/>
                  </a:lnTo>
                  <a:lnTo>
                    <a:pt x="140" y="193"/>
                  </a:lnTo>
                  <a:lnTo>
                    <a:pt x="188" y="258"/>
                  </a:lnTo>
                  <a:lnTo>
                    <a:pt x="217" y="179"/>
                  </a:lnTo>
                  <a:lnTo>
                    <a:pt x="292" y="85"/>
                  </a:lnTo>
                  <a:lnTo>
                    <a:pt x="368" y="148"/>
                  </a:lnTo>
                  <a:lnTo>
                    <a:pt x="320" y="274"/>
                  </a:lnTo>
                  <a:lnTo>
                    <a:pt x="414" y="210"/>
                  </a:lnTo>
                  <a:lnTo>
                    <a:pt x="508" y="195"/>
                  </a:lnTo>
                  <a:lnTo>
                    <a:pt x="452" y="337"/>
                  </a:lnTo>
                  <a:lnTo>
                    <a:pt x="433" y="430"/>
                  </a:lnTo>
                  <a:lnTo>
                    <a:pt x="489" y="463"/>
                  </a:lnTo>
                  <a:lnTo>
                    <a:pt x="600" y="447"/>
                  </a:lnTo>
                  <a:lnTo>
                    <a:pt x="508" y="556"/>
                  </a:lnTo>
                  <a:lnTo>
                    <a:pt x="480" y="683"/>
                  </a:lnTo>
                  <a:lnTo>
                    <a:pt x="282" y="683"/>
                  </a:lnTo>
                  <a:lnTo>
                    <a:pt x="207" y="667"/>
                  </a:lnTo>
                  <a:lnTo>
                    <a:pt x="141" y="588"/>
                  </a:lnTo>
                  <a:lnTo>
                    <a:pt x="75" y="683"/>
                  </a:lnTo>
                  <a:close/>
                </a:path>
              </a:pathLst>
            </a:custGeom>
            <a:solidFill>
              <a:srgbClr val="FF0000"/>
            </a:solidFill>
            <a:ln w="9525">
              <a:solidFill>
                <a:schemeClr val="accent4"/>
              </a:solidFill>
              <a:round/>
              <a:headEnd/>
              <a:tailEnd/>
            </a:ln>
          </p:spPr>
          <p:txBody>
            <a:bodyPr/>
            <a:lstStyle/>
            <a:p>
              <a:pPr>
                <a:defRPr/>
              </a:pPr>
              <a:endParaRPr lang="en-US" dirty="0"/>
            </a:p>
          </p:txBody>
        </p:sp>
        <p:sp>
          <p:nvSpPr>
            <p:cNvPr id="29" name="Freeform 29"/>
            <p:cNvSpPr>
              <a:spLocks/>
            </p:cNvSpPr>
            <p:nvPr/>
          </p:nvSpPr>
          <p:spPr bwMode="auto">
            <a:xfrm>
              <a:off x="4260" y="2844"/>
              <a:ext cx="572" cy="328"/>
            </a:xfrm>
            <a:custGeom>
              <a:avLst/>
              <a:gdLst/>
              <a:ahLst/>
              <a:cxnLst>
                <a:cxn ang="0">
                  <a:pos x="52" y="613"/>
                </a:cxn>
                <a:cxn ang="0">
                  <a:pos x="26" y="562"/>
                </a:cxn>
                <a:cxn ang="0">
                  <a:pos x="0" y="512"/>
                </a:cxn>
                <a:cxn ang="0">
                  <a:pos x="15" y="450"/>
                </a:cxn>
                <a:cxn ang="0">
                  <a:pos x="28" y="388"/>
                </a:cxn>
                <a:cxn ang="0">
                  <a:pos x="44" y="304"/>
                </a:cxn>
                <a:cxn ang="0">
                  <a:pos x="60" y="174"/>
                </a:cxn>
                <a:cxn ang="0">
                  <a:pos x="77" y="43"/>
                </a:cxn>
                <a:cxn ang="0">
                  <a:pos x="97" y="45"/>
                </a:cxn>
                <a:cxn ang="0">
                  <a:pos x="117" y="112"/>
                </a:cxn>
                <a:cxn ang="0">
                  <a:pos x="137" y="179"/>
                </a:cxn>
                <a:cxn ang="0">
                  <a:pos x="154" y="203"/>
                </a:cxn>
                <a:cxn ang="0">
                  <a:pos x="171" y="227"/>
                </a:cxn>
                <a:cxn ang="0">
                  <a:pos x="189" y="227"/>
                </a:cxn>
                <a:cxn ang="0">
                  <a:pos x="210" y="174"/>
                </a:cxn>
                <a:cxn ang="0">
                  <a:pos x="238" y="141"/>
                </a:cxn>
                <a:cxn ang="0">
                  <a:pos x="265" y="107"/>
                </a:cxn>
                <a:cxn ang="0">
                  <a:pos x="292" y="91"/>
                </a:cxn>
                <a:cxn ang="0">
                  <a:pos x="320" y="113"/>
                </a:cxn>
                <a:cxn ang="0">
                  <a:pos x="347" y="136"/>
                </a:cxn>
                <a:cxn ang="0">
                  <a:pos x="346" y="172"/>
                </a:cxn>
                <a:cxn ang="0">
                  <a:pos x="330" y="215"/>
                </a:cxn>
                <a:cxn ang="0">
                  <a:pos x="314" y="261"/>
                </a:cxn>
                <a:cxn ang="0">
                  <a:pos x="347" y="241"/>
                </a:cxn>
                <a:cxn ang="0">
                  <a:pos x="381" y="220"/>
                </a:cxn>
                <a:cxn ang="0">
                  <a:pos x="414" y="204"/>
                </a:cxn>
                <a:cxn ang="0">
                  <a:pos x="447" y="198"/>
                </a:cxn>
                <a:cxn ang="0">
                  <a:pos x="480" y="192"/>
                </a:cxn>
                <a:cxn ang="0">
                  <a:pos x="478" y="225"/>
                </a:cxn>
                <a:cxn ang="0">
                  <a:pos x="457" y="277"/>
                </a:cxn>
                <a:cxn ang="0">
                  <a:pos x="437" y="328"/>
                </a:cxn>
                <a:cxn ang="0">
                  <a:pos x="422" y="397"/>
                </a:cxn>
                <a:cxn ang="0">
                  <a:pos x="430" y="428"/>
                </a:cxn>
                <a:cxn ang="0">
                  <a:pos x="449" y="440"/>
                </a:cxn>
                <a:cxn ang="0">
                  <a:pos x="469" y="452"/>
                </a:cxn>
                <a:cxn ang="0">
                  <a:pos x="507" y="447"/>
                </a:cxn>
                <a:cxn ang="0">
                  <a:pos x="546" y="440"/>
                </a:cxn>
                <a:cxn ang="0">
                  <a:pos x="560" y="449"/>
                </a:cxn>
                <a:cxn ang="0">
                  <a:pos x="527" y="488"/>
                </a:cxn>
                <a:cxn ang="0">
                  <a:pos x="493" y="526"/>
                </a:cxn>
                <a:cxn ang="0">
                  <a:pos x="467" y="598"/>
                </a:cxn>
                <a:cxn ang="0">
                  <a:pos x="442" y="656"/>
                </a:cxn>
                <a:cxn ang="0">
                  <a:pos x="405" y="656"/>
                </a:cxn>
                <a:cxn ang="0">
                  <a:pos x="370" y="656"/>
                </a:cxn>
                <a:cxn ang="0">
                  <a:pos x="335" y="656"/>
                </a:cxn>
                <a:cxn ang="0">
                  <a:pos x="298" y="656"/>
                </a:cxn>
                <a:cxn ang="0">
                  <a:pos x="263" y="656"/>
                </a:cxn>
                <a:cxn ang="0">
                  <a:pos x="236" y="651"/>
                </a:cxn>
                <a:cxn ang="0">
                  <a:pos x="208" y="644"/>
                </a:cxn>
                <a:cxn ang="0">
                  <a:pos x="182" y="631"/>
                </a:cxn>
                <a:cxn ang="0">
                  <a:pos x="160" y="601"/>
                </a:cxn>
                <a:cxn ang="0">
                  <a:pos x="137" y="572"/>
                </a:cxn>
                <a:cxn ang="0">
                  <a:pos x="115" y="584"/>
                </a:cxn>
                <a:cxn ang="0">
                  <a:pos x="92" y="615"/>
                </a:cxn>
                <a:cxn ang="0">
                  <a:pos x="69" y="648"/>
                </a:cxn>
              </a:cxnLst>
              <a:rect l="0" t="0" r="r" b="b"/>
              <a:pathLst>
                <a:path w="572" h="656">
                  <a:moveTo>
                    <a:pt x="69" y="648"/>
                  </a:moveTo>
                  <a:lnTo>
                    <a:pt x="60" y="631"/>
                  </a:lnTo>
                  <a:lnTo>
                    <a:pt x="52" y="613"/>
                  </a:lnTo>
                  <a:lnTo>
                    <a:pt x="44" y="596"/>
                  </a:lnTo>
                  <a:lnTo>
                    <a:pt x="36" y="579"/>
                  </a:lnTo>
                  <a:lnTo>
                    <a:pt x="26" y="562"/>
                  </a:lnTo>
                  <a:lnTo>
                    <a:pt x="18" y="546"/>
                  </a:lnTo>
                  <a:lnTo>
                    <a:pt x="10" y="529"/>
                  </a:lnTo>
                  <a:lnTo>
                    <a:pt x="0" y="512"/>
                  </a:lnTo>
                  <a:lnTo>
                    <a:pt x="5" y="491"/>
                  </a:lnTo>
                  <a:lnTo>
                    <a:pt x="10" y="471"/>
                  </a:lnTo>
                  <a:lnTo>
                    <a:pt x="15" y="450"/>
                  </a:lnTo>
                  <a:lnTo>
                    <a:pt x="19" y="430"/>
                  </a:lnTo>
                  <a:lnTo>
                    <a:pt x="24" y="409"/>
                  </a:lnTo>
                  <a:lnTo>
                    <a:pt x="28" y="388"/>
                  </a:lnTo>
                  <a:lnTo>
                    <a:pt x="33" y="368"/>
                  </a:lnTo>
                  <a:lnTo>
                    <a:pt x="38" y="347"/>
                  </a:lnTo>
                  <a:lnTo>
                    <a:pt x="44" y="304"/>
                  </a:lnTo>
                  <a:lnTo>
                    <a:pt x="49" y="261"/>
                  </a:lnTo>
                  <a:lnTo>
                    <a:pt x="55" y="218"/>
                  </a:lnTo>
                  <a:lnTo>
                    <a:pt x="60" y="174"/>
                  </a:lnTo>
                  <a:lnTo>
                    <a:pt x="66" y="131"/>
                  </a:lnTo>
                  <a:lnTo>
                    <a:pt x="72" y="88"/>
                  </a:lnTo>
                  <a:lnTo>
                    <a:pt x="77" y="43"/>
                  </a:lnTo>
                  <a:lnTo>
                    <a:pt x="83" y="0"/>
                  </a:lnTo>
                  <a:lnTo>
                    <a:pt x="90" y="22"/>
                  </a:lnTo>
                  <a:lnTo>
                    <a:pt x="97" y="45"/>
                  </a:lnTo>
                  <a:lnTo>
                    <a:pt x="103" y="67"/>
                  </a:lnTo>
                  <a:lnTo>
                    <a:pt x="110" y="89"/>
                  </a:lnTo>
                  <a:lnTo>
                    <a:pt x="117" y="112"/>
                  </a:lnTo>
                  <a:lnTo>
                    <a:pt x="124" y="134"/>
                  </a:lnTo>
                  <a:lnTo>
                    <a:pt x="130" y="156"/>
                  </a:lnTo>
                  <a:lnTo>
                    <a:pt x="137" y="179"/>
                  </a:lnTo>
                  <a:lnTo>
                    <a:pt x="144" y="187"/>
                  </a:lnTo>
                  <a:lnTo>
                    <a:pt x="149" y="196"/>
                  </a:lnTo>
                  <a:lnTo>
                    <a:pt x="154" y="203"/>
                  </a:lnTo>
                  <a:lnTo>
                    <a:pt x="160" y="211"/>
                  </a:lnTo>
                  <a:lnTo>
                    <a:pt x="165" y="220"/>
                  </a:lnTo>
                  <a:lnTo>
                    <a:pt x="171" y="227"/>
                  </a:lnTo>
                  <a:lnTo>
                    <a:pt x="176" y="235"/>
                  </a:lnTo>
                  <a:lnTo>
                    <a:pt x="182" y="244"/>
                  </a:lnTo>
                  <a:lnTo>
                    <a:pt x="189" y="227"/>
                  </a:lnTo>
                  <a:lnTo>
                    <a:pt x="197" y="208"/>
                  </a:lnTo>
                  <a:lnTo>
                    <a:pt x="203" y="191"/>
                  </a:lnTo>
                  <a:lnTo>
                    <a:pt x="210" y="174"/>
                  </a:lnTo>
                  <a:lnTo>
                    <a:pt x="219" y="163"/>
                  </a:lnTo>
                  <a:lnTo>
                    <a:pt x="229" y="151"/>
                  </a:lnTo>
                  <a:lnTo>
                    <a:pt x="238" y="141"/>
                  </a:lnTo>
                  <a:lnTo>
                    <a:pt x="248" y="129"/>
                  </a:lnTo>
                  <a:lnTo>
                    <a:pt x="257" y="117"/>
                  </a:lnTo>
                  <a:lnTo>
                    <a:pt x="265" y="107"/>
                  </a:lnTo>
                  <a:lnTo>
                    <a:pt x="275" y="94"/>
                  </a:lnTo>
                  <a:lnTo>
                    <a:pt x="283" y="84"/>
                  </a:lnTo>
                  <a:lnTo>
                    <a:pt x="292" y="91"/>
                  </a:lnTo>
                  <a:lnTo>
                    <a:pt x="302" y="98"/>
                  </a:lnTo>
                  <a:lnTo>
                    <a:pt x="311" y="105"/>
                  </a:lnTo>
                  <a:lnTo>
                    <a:pt x="320" y="113"/>
                  </a:lnTo>
                  <a:lnTo>
                    <a:pt x="329" y="120"/>
                  </a:lnTo>
                  <a:lnTo>
                    <a:pt x="338" y="127"/>
                  </a:lnTo>
                  <a:lnTo>
                    <a:pt x="347" y="136"/>
                  </a:lnTo>
                  <a:lnTo>
                    <a:pt x="357" y="143"/>
                  </a:lnTo>
                  <a:lnTo>
                    <a:pt x="351" y="156"/>
                  </a:lnTo>
                  <a:lnTo>
                    <a:pt x="346" y="172"/>
                  </a:lnTo>
                  <a:lnTo>
                    <a:pt x="341" y="186"/>
                  </a:lnTo>
                  <a:lnTo>
                    <a:pt x="336" y="201"/>
                  </a:lnTo>
                  <a:lnTo>
                    <a:pt x="330" y="215"/>
                  </a:lnTo>
                  <a:lnTo>
                    <a:pt x="324" y="230"/>
                  </a:lnTo>
                  <a:lnTo>
                    <a:pt x="319" y="246"/>
                  </a:lnTo>
                  <a:lnTo>
                    <a:pt x="314" y="261"/>
                  </a:lnTo>
                  <a:lnTo>
                    <a:pt x="325" y="254"/>
                  </a:lnTo>
                  <a:lnTo>
                    <a:pt x="336" y="247"/>
                  </a:lnTo>
                  <a:lnTo>
                    <a:pt x="347" y="241"/>
                  </a:lnTo>
                  <a:lnTo>
                    <a:pt x="359" y="234"/>
                  </a:lnTo>
                  <a:lnTo>
                    <a:pt x="369" y="227"/>
                  </a:lnTo>
                  <a:lnTo>
                    <a:pt x="381" y="220"/>
                  </a:lnTo>
                  <a:lnTo>
                    <a:pt x="391" y="213"/>
                  </a:lnTo>
                  <a:lnTo>
                    <a:pt x="402" y="206"/>
                  </a:lnTo>
                  <a:lnTo>
                    <a:pt x="414" y="204"/>
                  </a:lnTo>
                  <a:lnTo>
                    <a:pt x="425" y="203"/>
                  </a:lnTo>
                  <a:lnTo>
                    <a:pt x="437" y="201"/>
                  </a:lnTo>
                  <a:lnTo>
                    <a:pt x="447" y="198"/>
                  </a:lnTo>
                  <a:lnTo>
                    <a:pt x="458" y="196"/>
                  </a:lnTo>
                  <a:lnTo>
                    <a:pt x="470" y="194"/>
                  </a:lnTo>
                  <a:lnTo>
                    <a:pt x="480" y="192"/>
                  </a:lnTo>
                  <a:lnTo>
                    <a:pt x="492" y="191"/>
                  </a:lnTo>
                  <a:lnTo>
                    <a:pt x="484" y="208"/>
                  </a:lnTo>
                  <a:lnTo>
                    <a:pt x="478" y="225"/>
                  </a:lnTo>
                  <a:lnTo>
                    <a:pt x="471" y="242"/>
                  </a:lnTo>
                  <a:lnTo>
                    <a:pt x="465" y="259"/>
                  </a:lnTo>
                  <a:lnTo>
                    <a:pt x="457" y="277"/>
                  </a:lnTo>
                  <a:lnTo>
                    <a:pt x="450" y="294"/>
                  </a:lnTo>
                  <a:lnTo>
                    <a:pt x="444" y="311"/>
                  </a:lnTo>
                  <a:lnTo>
                    <a:pt x="437" y="328"/>
                  </a:lnTo>
                  <a:lnTo>
                    <a:pt x="431" y="351"/>
                  </a:lnTo>
                  <a:lnTo>
                    <a:pt x="427" y="375"/>
                  </a:lnTo>
                  <a:lnTo>
                    <a:pt x="422" y="397"/>
                  </a:lnTo>
                  <a:lnTo>
                    <a:pt x="417" y="421"/>
                  </a:lnTo>
                  <a:lnTo>
                    <a:pt x="423" y="424"/>
                  </a:lnTo>
                  <a:lnTo>
                    <a:pt x="430" y="428"/>
                  </a:lnTo>
                  <a:lnTo>
                    <a:pt x="437" y="433"/>
                  </a:lnTo>
                  <a:lnTo>
                    <a:pt x="443" y="436"/>
                  </a:lnTo>
                  <a:lnTo>
                    <a:pt x="449" y="440"/>
                  </a:lnTo>
                  <a:lnTo>
                    <a:pt x="455" y="443"/>
                  </a:lnTo>
                  <a:lnTo>
                    <a:pt x="463" y="449"/>
                  </a:lnTo>
                  <a:lnTo>
                    <a:pt x="469" y="452"/>
                  </a:lnTo>
                  <a:lnTo>
                    <a:pt x="481" y="450"/>
                  </a:lnTo>
                  <a:lnTo>
                    <a:pt x="494" y="449"/>
                  </a:lnTo>
                  <a:lnTo>
                    <a:pt x="507" y="447"/>
                  </a:lnTo>
                  <a:lnTo>
                    <a:pt x="520" y="443"/>
                  </a:lnTo>
                  <a:lnTo>
                    <a:pt x="533" y="442"/>
                  </a:lnTo>
                  <a:lnTo>
                    <a:pt x="546" y="440"/>
                  </a:lnTo>
                  <a:lnTo>
                    <a:pt x="559" y="438"/>
                  </a:lnTo>
                  <a:lnTo>
                    <a:pt x="572" y="436"/>
                  </a:lnTo>
                  <a:lnTo>
                    <a:pt x="560" y="449"/>
                  </a:lnTo>
                  <a:lnTo>
                    <a:pt x="549" y="462"/>
                  </a:lnTo>
                  <a:lnTo>
                    <a:pt x="537" y="474"/>
                  </a:lnTo>
                  <a:lnTo>
                    <a:pt x="527" y="488"/>
                  </a:lnTo>
                  <a:lnTo>
                    <a:pt x="516" y="500"/>
                  </a:lnTo>
                  <a:lnTo>
                    <a:pt x="504" y="514"/>
                  </a:lnTo>
                  <a:lnTo>
                    <a:pt x="493" y="526"/>
                  </a:lnTo>
                  <a:lnTo>
                    <a:pt x="481" y="540"/>
                  </a:lnTo>
                  <a:lnTo>
                    <a:pt x="474" y="569"/>
                  </a:lnTo>
                  <a:lnTo>
                    <a:pt x="467" y="598"/>
                  </a:lnTo>
                  <a:lnTo>
                    <a:pt x="461" y="627"/>
                  </a:lnTo>
                  <a:lnTo>
                    <a:pt x="453" y="656"/>
                  </a:lnTo>
                  <a:lnTo>
                    <a:pt x="442" y="656"/>
                  </a:lnTo>
                  <a:lnTo>
                    <a:pt x="429" y="656"/>
                  </a:lnTo>
                  <a:lnTo>
                    <a:pt x="418" y="656"/>
                  </a:lnTo>
                  <a:lnTo>
                    <a:pt x="405" y="656"/>
                  </a:lnTo>
                  <a:lnTo>
                    <a:pt x="394" y="656"/>
                  </a:lnTo>
                  <a:lnTo>
                    <a:pt x="382" y="656"/>
                  </a:lnTo>
                  <a:lnTo>
                    <a:pt x="370" y="656"/>
                  </a:lnTo>
                  <a:lnTo>
                    <a:pt x="359" y="656"/>
                  </a:lnTo>
                  <a:lnTo>
                    <a:pt x="346" y="656"/>
                  </a:lnTo>
                  <a:lnTo>
                    <a:pt x="335" y="656"/>
                  </a:lnTo>
                  <a:lnTo>
                    <a:pt x="322" y="656"/>
                  </a:lnTo>
                  <a:lnTo>
                    <a:pt x="311" y="656"/>
                  </a:lnTo>
                  <a:lnTo>
                    <a:pt x="298" y="656"/>
                  </a:lnTo>
                  <a:lnTo>
                    <a:pt x="287" y="656"/>
                  </a:lnTo>
                  <a:lnTo>
                    <a:pt x="275" y="656"/>
                  </a:lnTo>
                  <a:lnTo>
                    <a:pt x="263" y="656"/>
                  </a:lnTo>
                  <a:lnTo>
                    <a:pt x="254" y="655"/>
                  </a:lnTo>
                  <a:lnTo>
                    <a:pt x="245" y="653"/>
                  </a:lnTo>
                  <a:lnTo>
                    <a:pt x="236" y="651"/>
                  </a:lnTo>
                  <a:lnTo>
                    <a:pt x="227" y="650"/>
                  </a:lnTo>
                  <a:lnTo>
                    <a:pt x="217" y="648"/>
                  </a:lnTo>
                  <a:lnTo>
                    <a:pt x="208" y="644"/>
                  </a:lnTo>
                  <a:lnTo>
                    <a:pt x="199" y="643"/>
                  </a:lnTo>
                  <a:lnTo>
                    <a:pt x="189" y="641"/>
                  </a:lnTo>
                  <a:lnTo>
                    <a:pt x="182" y="631"/>
                  </a:lnTo>
                  <a:lnTo>
                    <a:pt x="175" y="622"/>
                  </a:lnTo>
                  <a:lnTo>
                    <a:pt x="168" y="612"/>
                  </a:lnTo>
                  <a:lnTo>
                    <a:pt x="160" y="601"/>
                  </a:lnTo>
                  <a:lnTo>
                    <a:pt x="152" y="593"/>
                  </a:lnTo>
                  <a:lnTo>
                    <a:pt x="145" y="583"/>
                  </a:lnTo>
                  <a:lnTo>
                    <a:pt x="137" y="572"/>
                  </a:lnTo>
                  <a:lnTo>
                    <a:pt x="130" y="562"/>
                  </a:lnTo>
                  <a:lnTo>
                    <a:pt x="123" y="572"/>
                  </a:lnTo>
                  <a:lnTo>
                    <a:pt x="115" y="584"/>
                  </a:lnTo>
                  <a:lnTo>
                    <a:pt x="107" y="595"/>
                  </a:lnTo>
                  <a:lnTo>
                    <a:pt x="100" y="605"/>
                  </a:lnTo>
                  <a:lnTo>
                    <a:pt x="92" y="615"/>
                  </a:lnTo>
                  <a:lnTo>
                    <a:pt x="84" y="626"/>
                  </a:lnTo>
                  <a:lnTo>
                    <a:pt x="76" y="638"/>
                  </a:lnTo>
                  <a:lnTo>
                    <a:pt x="69" y="648"/>
                  </a:lnTo>
                  <a:close/>
                </a:path>
              </a:pathLst>
            </a:custGeom>
            <a:solidFill>
              <a:srgbClr val="FF0F00"/>
            </a:solidFill>
            <a:ln w="9525">
              <a:solidFill>
                <a:schemeClr val="accent4"/>
              </a:solidFill>
              <a:round/>
              <a:headEnd/>
              <a:tailEnd/>
            </a:ln>
          </p:spPr>
          <p:txBody>
            <a:bodyPr/>
            <a:lstStyle/>
            <a:p>
              <a:pPr>
                <a:defRPr/>
              </a:pPr>
              <a:endParaRPr lang="en-US" dirty="0"/>
            </a:p>
          </p:txBody>
        </p:sp>
        <p:sp>
          <p:nvSpPr>
            <p:cNvPr id="30" name="Freeform 30"/>
            <p:cNvSpPr>
              <a:spLocks/>
            </p:cNvSpPr>
            <p:nvPr/>
          </p:nvSpPr>
          <p:spPr bwMode="auto">
            <a:xfrm>
              <a:off x="4273" y="2858"/>
              <a:ext cx="539" cy="316"/>
            </a:xfrm>
            <a:custGeom>
              <a:avLst/>
              <a:gdLst/>
              <a:ahLst/>
              <a:cxnLst>
                <a:cxn ang="0">
                  <a:pos x="46" y="581"/>
                </a:cxn>
                <a:cxn ang="0">
                  <a:pos x="23" y="531"/>
                </a:cxn>
                <a:cxn ang="0">
                  <a:pos x="0" y="483"/>
                </a:cxn>
                <a:cxn ang="0">
                  <a:pos x="13" y="427"/>
                </a:cxn>
                <a:cxn ang="0">
                  <a:pos x="27" y="368"/>
                </a:cxn>
                <a:cxn ang="0">
                  <a:pos x="41" y="287"/>
                </a:cxn>
                <a:cxn ang="0">
                  <a:pos x="58" y="164"/>
                </a:cxn>
                <a:cxn ang="0">
                  <a:pos x="75" y="42"/>
                </a:cxn>
                <a:cxn ang="0">
                  <a:pos x="93" y="43"/>
                </a:cxn>
                <a:cxn ang="0">
                  <a:pos x="112" y="105"/>
                </a:cxn>
                <a:cxn ang="0">
                  <a:pos x="132" y="165"/>
                </a:cxn>
                <a:cxn ang="0">
                  <a:pos x="147" y="190"/>
                </a:cxn>
                <a:cxn ang="0">
                  <a:pos x="164" y="214"/>
                </a:cxn>
                <a:cxn ang="0">
                  <a:pos x="183" y="215"/>
                </a:cxn>
                <a:cxn ang="0">
                  <a:pos x="202" y="167"/>
                </a:cxn>
                <a:cxn ang="0">
                  <a:pos x="229" y="136"/>
                </a:cxn>
                <a:cxn ang="0">
                  <a:pos x="255" y="105"/>
                </a:cxn>
                <a:cxn ang="0">
                  <a:pos x="282" y="90"/>
                </a:cxn>
                <a:cxn ang="0">
                  <a:pos x="308" y="109"/>
                </a:cxn>
                <a:cxn ang="0">
                  <a:pos x="334" y="129"/>
                </a:cxn>
                <a:cxn ang="0">
                  <a:pos x="334" y="164"/>
                </a:cxn>
                <a:cxn ang="0">
                  <a:pos x="321" y="207"/>
                </a:cxn>
                <a:cxn ang="0">
                  <a:pos x="306" y="250"/>
                </a:cxn>
                <a:cxn ang="0">
                  <a:pos x="337" y="232"/>
                </a:cxn>
                <a:cxn ang="0">
                  <a:pos x="368" y="215"/>
                </a:cxn>
                <a:cxn ang="0">
                  <a:pos x="399" y="202"/>
                </a:cxn>
                <a:cxn ang="0">
                  <a:pos x="431" y="196"/>
                </a:cxn>
                <a:cxn ang="0">
                  <a:pos x="462" y="191"/>
                </a:cxn>
                <a:cxn ang="0">
                  <a:pos x="459" y="222"/>
                </a:cxn>
                <a:cxn ang="0">
                  <a:pos x="439" y="274"/>
                </a:cxn>
                <a:cxn ang="0">
                  <a:pos x="418" y="322"/>
                </a:cxn>
                <a:cxn ang="0">
                  <a:pos x="405" y="391"/>
                </a:cxn>
                <a:cxn ang="0">
                  <a:pos x="411" y="420"/>
                </a:cxn>
                <a:cxn ang="0">
                  <a:pos x="428" y="430"/>
                </a:cxn>
                <a:cxn ang="0">
                  <a:pos x="445" y="440"/>
                </a:cxn>
                <a:cxn ang="0">
                  <a:pos x="480" y="435"/>
                </a:cxn>
                <a:cxn ang="0">
                  <a:pos x="515" y="430"/>
                </a:cxn>
                <a:cxn ang="0">
                  <a:pos x="529" y="439"/>
                </a:cxn>
                <a:cxn ang="0">
                  <a:pos x="495" y="475"/>
                </a:cxn>
                <a:cxn ang="0">
                  <a:pos x="463" y="511"/>
                </a:cxn>
                <a:cxn ang="0">
                  <a:pos x="438" y="578"/>
                </a:cxn>
                <a:cxn ang="0">
                  <a:pos x="412" y="633"/>
                </a:cxn>
                <a:cxn ang="0">
                  <a:pos x="378" y="633"/>
                </a:cxn>
                <a:cxn ang="0">
                  <a:pos x="345" y="633"/>
                </a:cxn>
                <a:cxn ang="0">
                  <a:pos x="310" y="633"/>
                </a:cxn>
                <a:cxn ang="0">
                  <a:pos x="277" y="633"/>
                </a:cxn>
                <a:cxn ang="0">
                  <a:pos x="244" y="633"/>
                </a:cxn>
                <a:cxn ang="0">
                  <a:pos x="216" y="628"/>
                </a:cxn>
                <a:cxn ang="0">
                  <a:pos x="188" y="621"/>
                </a:cxn>
                <a:cxn ang="0">
                  <a:pos x="163" y="605"/>
                </a:cxn>
                <a:cxn ang="0">
                  <a:pos x="143" y="576"/>
                </a:cxn>
                <a:cxn ang="0">
                  <a:pos x="123" y="549"/>
                </a:cxn>
                <a:cxn ang="0">
                  <a:pos x="103" y="557"/>
                </a:cxn>
                <a:cxn ang="0">
                  <a:pos x="82" y="585"/>
                </a:cxn>
                <a:cxn ang="0">
                  <a:pos x="61" y="614"/>
                </a:cxn>
              </a:cxnLst>
              <a:rect l="0" t="0" r="r" b="b"/>
              <a:pathLst>
                <a:path w="539" h="633">
                  <a:moveTo>
                    <a:pt x="61" y="614"/>
                  </a:moveTo>
                  <a:lnTo>
                    <a:pt x="54" y="597"/>
                  </a:lnTo>
                  <a:lnTo>
                    <a:pt x="46" y="581"/>
                  </a:lnTo>
                  <a:lnTo>
                    <a:pt x="38" y="564"/>
                  </a:lnTo>
                  <a:lnTo>
                    <a:pt x="31" y="549"/>
                  </a:lnTo>
                  <a:lnTo>
                    <a:pt x="23" y="531"/>
                  </a:lnTo>
                  <a:lnTo>
                    <a:pt x="15" y="516"/>
                  </a:lnTo>
                  <a:lnTo>
                    <a:pt x="7" y="499"/>
                  </a:lnTo>
                  <a:lnTo>
                    <a:pt x="0" y="483"/>
                  </a:lnTo>
                  <a:lnTo>
                    <a:pt x="4" y="464"/>
                  </a:lnTo>
                  <a:lnTo>
                    <a:pt x="8" y="446"/>
                  </a:lnTo>
                  <a:lnTo>
                    <a:pt x="13" y="427"/>
                  </a:lnTo>
                  <a:lnTo>
                    <a:pt x="17" y="406"/>
                  </a:lnTo>
                  <a:lnTo>
                    <a:pt x="23" y="387"/>
                  </a:lnTo>
                  <a:lnTo>
                    <a:pt x="27" y="368"/>
                  </a:lnTo>
                  <a:lnTo>
                    <a:pt x="32" y="348"/>
                  </a:lnTo>
                  <a:lnTo>
                    <a:pt x="36" y="329"/>
                  </a:lnTo>
                  <a:lnTo>
                    <a:pt x="41" y="287"/>
                  </a:lnTo>
                  <a:lnTo>
                    <a:pt x="46" y="246"/>
                  </a:lnTo>
                  <a:lnTo>
                    <a:pt x="52" y="205"/>
                  </a:lnTo>
                  <a:lnTo>
                    <a:pt x="58" y="164"/>
                  </a:lnTo>
                  <a:lnTo>
                    <a:pt x="63" y="124"/>
                  </a:lnTo>
                  <a:lnTo>
                    <a:pt x="68" y="83"/>
                  </a:lnTo>
                  <a:lnTo>
                    <a:pt x="75" y="42"/>
                  </a:lnTo>
                  <a:lnTo>
                    <a:pt x="80" y="0"/>
                  </a:lnTo>
                  <a:lnTo>
                    <a:pt x="86" y="21"/>
                  </a:lnTo>
                  <a:lnTo>
                    <a:pt x="93" y="43"/>
                  </a:lnTo>
                  <a:lnTo>
                    <a:pt x="99" y="64"/>
                  </a:lnTo>
                  <a:lnTo>
                    <a:pt x="106" y="85"/>
                  </a:lnTo>
                  <a:lnTo>
                    <a:pt x="112" y="105"/>
                  </a:lnTo>
                  <a:lnTo>
                    <a:pt x="118" y="126"/>
                  </a:lnTo>
                  <a:lnTo>
                    <a:pt x="125" y="145"/>
                  </a:lnTo>
                  <a:lnTo>
                    <a:pt x="132" y="165"/>
                  </a:lnTo>
                  <a:lnTo>
                    <a:pt x="137" y="174"/>
                  </a:lnTo>
                  <a:lnTo>
                    <a:pt x="142" y="183"/>
                  </a:lnTo>
                  <a:lnTo>
                    <a:pt x="147" y="190"/>
                  </a:lnTo>
                  <a:lnTo>
                    <a:pt x="153" y="198"/>
                  </a:lnTo>
                  <a:lnTo>
                    <a:pt x="159" y="207"/>
                  </a:lnTo>
                  <a:lnTo>
                    <a:pt x="164" y="214"/>
                  </a:lnTo>
                  <a:lnTo>
                    <a:pt x="169" y="222"/>
                  </a:lnTo>
                  <a:lnTo>
                    <a:pt x="175" y="231"/>
                  </a:lnTo>
                  <a:lnTo>
                    <a:pt x="183" y="215"/>
                  </a:lnTo>
                  <a:lnTo>
                    <a:pt x="189" y="200"/>
                  </a:lnTo>
                  <a:lnTo>
                    <a:pt x="195" y="184"/>
                  </a:lnTo>
                  <a:lnTo>
                    <a:pt x="202" y="167"/>
                  </a:lnTo>
                  <a:lnTo>
                    <a:pt x="212" y="157"/>
                  </a:lnTo>
                  <a:lnTo>
                    <a:pt x="220" y="147"/>
                  </a:lnTo>
                  <a:lnTo>
                    <a:pt x="229" y="136"/>
                  </a:lnTo>
                  <a:lnTo>
                    <a:pt x="238" y="126"/>
                  </a:lnTo>
                  <a:lnTo>
                    <a:pt x="246" y="116"/>
                  </a:lnTo>
                  <a:lnTo>
                    <a:pt x="255" y="105"/>
                  </a:lnTo>
                  <a:lnTo>
                    <a:pt x="264" y="93"/>
                  </a:lnTo>
                  <a:lnTo>
                    <a:pt x="273" y="83"/>
                  </a:lnTo>
                  <a:lnTo>
                    <a:pt x="282" y="90"/>
                  </a:lnTo>
                  <a:lnTo>
                    <a:pt x="291" y="97"/>
                  </a:lnTo>
                  <a:lnTo>
                    <a:pt x="300" y="104"/>
                  </a:lnTo>
                  <a:lnTo>
                    <a:pt x="308" y="109"/>
                  </a:lnTo>
                  <a:lnTo>
                    <a:pt x="317" y="116"/>
                  </a:lnTo>
                  <a:lnTo>
                    <a:pt x="326" y="122"/>
                  </a:lnTo>
                  <a:lnTo>
                    <a:pt x="334" y="129"/>
                  </a:lnTo>
                  <a:lnTo>
                    <a:pt x="344" y="135"/>
                  </a:lnTo>
                  <a:lnTo>
                    <a:pt x="339" y="148"/>
                  </a:lnTo>
                  <a:lnTo>
                    <a:pt x="334" y="164"/>
                  </a:lnTo>
                  <a:lnTo>
                    <a:pt x="330" y="177"/>
                  </a:lnTo>
                  <a:lnTo>
                    <a:pt x="325" y="191"/>
                  </a:lnTo>
                  <a:lnTo>
                    <a:pt x="321" y="207"/>
                  </a:lnTo>
                  <a:lnTo>
                    <a:pt x="316" y="220"/>
                  </a:lnTo>
                  <a:lnTo>
                    <a:pt x="311" y="236"/>
                  </a:lnTo>
                  <a:lnTo>
                    <a:pt x="306" y="250"/>
                  </a:lnTo>
                  <a:lnTo>
                    <a:pt x="317" y="244"/>
                  </a:lnTo>
                  <a:lnTo>
                    <a:pt x="327" y="238"/>
                  </a:lnTo>
                  <a:lnTo>
                    <a:pt x="337" y="232"/>
                  </a:lnTo>
                  <a:lnTo>
                    <a:pt x="348" y="226"/>
                  </a:lnTo>
                  <a:lnTo>
                    <a:pt x="358" y="220"/>
                  </a:lnTo>
                  <a:lnTo>
                    <a:pt x="368" y="215"/>
                  </a:lnTo>
                  <a:lnTo>
                    <a:pt x="378" y="208"/>
                  </a:lnTo>
                  <a:lnTo>
                    <a:pt x="388" y="203"/>
                  </a:lnTo>
                  <a:lnTo>
                    <a:pt x="399" y="202"/>
                  </a:lnTo>
                  <a:lnTo>
                    <a:pt x="409" y="200"/>
                  </a:lnTo>
                  <a:lnTo>
                    <a:pt x="421" y="198"/>
                  </a:lnTo>
                  <a:lnTo>
                    <a:pt x="431" y="196"/>
                  </a:lnTo>
                  <a:lnTo>
                    <a:pt x="441" y="195"/>
                  </a:lnTo>
                  <a:lnTo>
                    <a:pt x="452" y="193"/>
                  </a:lnTo>
                  <a:lnTo>
                    <a:pt x="462" y="191"/>
                  </a:lnTo>
                  <a:lnTo>
                    <a:pt x="472" y="190"/>
                  </a:lnTo>
                  <a:lnTo>
                    <a:pt x="466" y="207"/>
                  </a:lnTo>
                  <a:lnTo>
                    <a:pt x="459" y="222"/>
                  </a:lnTo>
                  <a:lnTo>
                    <a:pt x="453" y="239"/>
                  </a:lnTo>
                  <a:lnTo>
                    <a:pt x="445" y="257"/>
                  </a:lnTo>
                  <a:lnTo>
                    <a:pt x="439" y="274"/>
                  </a:lnTo>
                  <a:lnTo>
                    <a:pt x="432" y="289"/>
                  </a:lnTo>
                  <a:lnTo>
                    <a:pt x="426" y="306"/>
                  </a:lnTo>
                  <a:lnTo>
                    <a:pt x="418" y="322"/>
                  </a:lnTo>
                  <a:lnTo>
                    <a:pt x="414" y="344"/>
                  </a:lnTo>
                  <a:lnTo>
                    <a:pt x="409" y="367"/>
                  </a:lnTo>
                  <a:lnTo>
                    <a:pt x="405" y="391"/>
                  </a:lnTo>
                  <a:lnTo>
                    <a:pt x="400" y="413"/>
                  </a:lnTo>
                  <a:lnTo>
                    <a:pt x="405" y="416"/>
                  </a:lnTo>
                  <a:lnTo>
                    <a:pt x="411" y="420"/>
                  </a:lnTo>
                  <a:lnTo>
                    <a:pt x="416" y="423"/>
                  </a:lnTo>
                  <a:lnTo>
                    <a:pt x="423" y="427"/>
                  </a:lnTo>
                  <a:lnTo>
                    <a:pt x="428" y="430"/>
                  </a:lnTo>
                  <a:lnTo>
                    <a:pt x="434" y="434"/>
                  </a:lnTo>
                  <a:lnTo>
                    <a:pt x="439" y="437"/>
                  </a:lnTo>
                  <a:lnTo>
                    <a:pt x="445" y="440"/>
                  </a:lnTo>
                  <a:lnTo>
                    <a:pt x="457" y="439"/>
                  </a:lnTo>
                  <a:lnTo>
                    <a:pt x="468" y="437"/>
                  </a:lnTo>
                  <a:lnTo>
                    <a:pt x="480" y="435"/>
                  </a:lnTo>
                  <a:lnTo>
                    <a:pt x="492" y="434"/>
                  </a:lnTo>
                  <a:lnTo>
                    <a:pt x="504" y="432"/>
                  </a:lnTo>
                  <a:lnTo>
                    <a:pt x="515" y="430"/>
                  </a:lnTo>
                  <a:lnTo>
                    <a:pt x="528" y="428"/>
                  </a:lnTo>
                  <a:lnTo>
                    <a:pt x="539" y="427"/>
                  </a:lnTo>
                  <a:lnTo>
                    <a:pt x="529" y="439"/>
                  </a:lnTo>
                  <a:lnTo>
                    <a:pt x="517" y="451"/>
                  </a:lnTo>
                  <a:lnTo>
                    <a:pt x="507" y="463"/>
                  </a:lnTo>
                  <a:lnTo>
                    <a:pt x="495" y="475"/>
                  </a:lnTo>
                  <a:lnTo>
                    <a:pt x="485" y="487"/>
                  </a:lnTo>
                  <a:lnTo>
                    <a:pt x="474" y="499"/>
                  </a:lnTo>
                  <a:lnTo>
                    <a:pt x="463" y="511"/>
                  </a:lnTo>
                  <a:lnTo>
                    <a:pt x="453" y="523"/>
                  </a:lnTo>
                  <a:lnTo>
                    <a:pt x="445" y="550"/>
                  </a:lnTo>
                  <a:lnTo>
                    <a:pt x="438" y="578"/>
                  </a:lnTo>
                  <a:lnTo>
                    <a:pt x="431" y="605"/>
                  </a:lnTo>
                  <a:lnTo>
                    <a:pt x="424" y="633"/>
                  </a:lnTo>
                  <a:lnTo>
                    <a:pt x="412" y="633"/>
                  </a:lnTo>
                  <a:lnTo>
                    <a:pt x="401" y="633"/>
                  </a:lnTo>
                  <a:lnTo>
                    <a:pt x="389" y="633"/>
                  </a:lnTo>
                  <a:lnTo>
                    <a:pt x="378" y="633"/>
                  </a:lnTo>
                  <a:lnTo>
                    <a:pt x="367" y="633"/>
                  </a:lnTo>
                  <a:lnTo>
                    <a:pt x="355" y="633"/>
                  </a:lnTo>
                  <a:lnTo>
                    <a:pt x="345" y="633"/>
                  </a:lnTo>
                  <a:lnTo>
                    <a:pt x="333" y="633"/>
                  </a:lnTo>
                  <a:lnTo>
                    <a:pt x="322" y="633"/>
                  </a:lnTo>
                  <a:lnTo>
                    <a:pt x="310" y="633"/>
                  </a:lnTo>
                  <a:lnTo>
                    <a:pt x="299" y="633"/>
                  </a:lnTo>
                  <a:lnTo>
                    <a:pt x="289" y="633"/>
                  </a:lnTo>
                  <a:lnTo>
                    <a:pt x="277" y="633"/>
                  </a:lnTo>
                  <a:lnTo>
                    <a:pt x="266" y="633"/>
                  </a:lnTo>
                  <a:lnTo>
                    <a:pt x="255" y="633"/>
                  </a:lnTo>
                  <a:lnTo>
                    <a:pt x="244" y="633"/>
                  </a:lnTo>
                  <a:lnTo>
                    <a:pt x="235" y="631"/>
                  </a:lnTo>
                  <a:lnTo>
                    <a:pt x="225" y="629"/>
                  </a:lnTo>
                  <a:lnTo>
                    <a:pt x="216" y="628"/>
                  </a:lnTo>
                  <a:lnTo>
                    <a:pt x="206" y="624"/>
                  </a:lnTo>
                  <a:lnTo>
                    <a:pt x="197" y="623"/>
                  </a:lnTo>
                  <a:lnTo>
                    <a:pt x="188" y="621"/>
                  </a:lnTo>
                  <a:lnTo>
                    <a:pt x="179" y="617"/>
                  </a:lnTo>
                  <a:lnTo>
                    <a:pt x="170" y="616"/>
                  </a:lnTo>
                  <a:lnTo>
                    <a:pt x="163" y="605"/>
                  </a:lnTo>
                  <a:lnTo>
                    <a:pt x="157" y="597"/>
                  </a:lnTo>
                  <a:lnTo>
                    <a:pt x="149" y="586"/>
                  </a:lnTo>
                  <a:lnTo>
                    <a:pt x="143" y="576"/>
                  </a:lnTo>
                  <a:lnTo>
                    <a:pt x="137" y="568"/>
                  </a:lnTo>
                  <a:lnTo>
                    <a:pt x="130" y="557"/>
                  </a:lnTo>
                  <a:lnTo>
                    <a:pt x="123" y="549"/>
                  </a:lnTo>
                  <a:lnTo>
                    <a:pt x="116" y="538"/>
                  </a:lnTo>
                  <a:lnTo>
                    <a:pt x="109" y="549"/>
                  </a:lnTo>
                  <a:lnTo>
                    <a:pt x="103" y="557"/>
                  </a:lnTo>
                  <a:lnTo>
                    <a:pt x="95" y="568"/>
                  </a:lnTo>
                  <a:lnTo>
                    <a:pt x="89" y="576"/>
                  </a:lnTo>
                  <a:lnTo>
                    <a:pt x="82" y="585"/>
                  </a:lnTo>
                  <a:lnTo>
                    <a:pt x="75" y="595"/>
                  </a:lnTo>
                  <a:lnTo>
                    <a:pt x="68" y="604"/>
                  </a:lnTo>
                  <a:lnTo>
                    <a:pt x="61" y="614"/>
                  </a:lnTo>
                  <a:close/>
                </a:path>
              </a:pathLst>
            </a:custGeom>
            <a:solidFill>
              <a:srgbClr val="FF1E00"/>
            </a:solidFill>
            <a:ln w="9525">
              <a:solidFill>
                <a:schemeClr val="accent4"/>
              </a:solidFill>
              <a:round/>
              <a:headEnd/>
              <a:tailEnd/>
            </a:ln>
          </p:spPr>
          <p:txBody>
            <a:bodyPr/>
            <a:lstStyle/>
            <a:p>
              <a:pPr>
                <a:defRPr/>
              </a:pPr>
              <a:endParaRPr lang="en-US" dirty="0"/>
            </a:p>
          </p:txBody>
        </p:sp>
        <p:sp>
          <p:nvSpPr>
            <p:cNvPr id="31" name="Freeform 31"/>
            <p:cNvSpPr>
              <a:spLocks/>
            </p:cNvSpPr>
            <p:nvPr/>
          </p:nvSpPr>
          <p:spPr bwMode="auto">
            <a:xfrm>
              <a:off x="4284" y="2872"/>
              <a:ext cx="508" cy="304"/>
            </a:xfrm>
            <a:custGeom>
              <a:avLst/>
              <a:gdLst/>
              <a:ahLst/>
              <a:cxnLst>
                <a:cxn ang="0">
                  <a:pos x="42" y="544"/>
                </a:cxn>
                <a:cxn ang="0">
                  <a:pos x="21" y="500"/>
                </a:cxn>
                <a:cxn ang="0">
                  <a:pos x="0" y="453"/>
                </a:cxn>
                <a:cxn ang="0">
                  <a:pos x="14" y="398"/>
                </a:cxn>
                <a:cxn ang="0">
                  <a:pos x="26" y="343"/>
                </a:cxn>
                <a:cxn ang="0">
                  <a:pos x="40" y="268"/>
                </a:cxn>
                <a:cxn ang="0">
                  <a:pos x="56" y="153"/>
                </a:cxn>
                <a:cxn ang="0">
                  <a:pos x="73" y="37"/>
                </a:cxn>
                <a:cxn ang="0">
                  <a:pos x="91" y="37"/>
                </a:cxn>
                <a:cxn ang="0">
                  <a:pos x="109" y="94"/>
                </a:cxn>
                <a:cxn ang="0">
                  <a:pos x="128" y="151"/>
                </a:cxn>
                <a:cxn ang="0">
                  <a:pos x="144" y="175"/>
                </a:cxn>
                <a:cxn ang="0">
                  <a:pos x="159" y="197"/>
                </a:cxn>
                <a:cxn ang="0">
                  <a:pos x="177" y="201"/>
                </a:cxn>
                <a:cxn ang="0">
                  <a:pos x="197" y="160"/>
                </a:cxn>
                <a:cxn ang="0">
                  <a:pos x="221" y="129"/>
                </a:cxn>
                <a:cxn ang="0">
                  <a:pos x="247" y="99"/>
                </a:cxn>
                <a:cxn ang="0">
                  <a:pos x="272" y="86"/>
                </a:cxn>
                <a:cxn ang="0">
                  <a:pos x="298" y="103"/>
                </a:cxn>
                <a:cxn ang="0">
                  <a:pos x="324" y="120"/>
                </a:cxn>
                <a:cxn ang="0">
                  <a:pos x="324" y="153"/>
                </a:cxn>
                <a:cxn ang="0">
                  <a:pos x="313" y="194"/>
                </a:cxn>
                <a:cxn ang="0">
                  <a:pos x="300" y="235"/>
                </a:cxn>
                <a:cxn ang="0">
                  <a:pos x="330" y="221"/>
                </a:cxn>
                <a:cxn ang="0">
                  <a:pos x="358" y="206"/>
                </a:cxn>
                <a:cxn ang="0">
                  <a:pos x="387" y="196"/>
                </a:cxn>
                <a:cxn ang="0">
                  <a:pos x="417" y="190"/>
                </a:cxn>
                <a:cxn ang="0">
                  <a:pos x="446" y="185"/>
                </a:cxn>
                <a:cxn ang="0">
                  <a:pos x="443" y="216"/>
                </a:cxn>
                <a:cxn ang="0">
                  <a:pos x="423" y="263"/>
                </a:cxn>
                <a:cxn ang="0">
                  <a:pos x="403" y="311"/>
                </a:cxn>
                <a:cxn ang="0">
                  <a:pos x="389" y="379"/>
                </a:cxn>
                <a:cxn ang="0">
                  <a:pos x="394" y="409"/>
                </a:cxn>
                <a:cxn ang="0">
                  <a:pos x="409" y="417"/>
                </a:cxn>
                <a:cxn ang="0">
                  <a:pos x="423" y="428"/>
                </a:cxn>
                <a:cxn ang="0">
                  <a:pos x="455" y="422"/>
                </a:cxn>
                <a:cxn ang="0">
                  <a:pos x="487" y="419"/>
                </a:cxn>
                <a:cxn ang="0">
                  <a:pos x="498" y="426"/>
                </a:cxn>
                <a:cxn ang="0">
                  <a:pos x="467" y="459"/>
                </a:cxn>
                <a:cxn ang="0">
                  <a:pos x="436" y="493"/>
                </a:cxn>
                <a:cxn ang="0">
                  <a:pos x="411" y="555"/>
                </a:cxn>
                <a:cxn ang="0">
                  <a:pos x="386" y="605"/>
                </a:cxn>
                <a:cxn ang="0">
                  <a:pos x="353" y="606"/>
                </a:cxn>
                <a:cxn ang="0">
                  <a:pos x="321" y="606"/>
                </a:cxn>
                <a:cxn ang="0">
                  <a:pos x="289" y="606"/>
                </a:cxn>
                <a:cxn ang="0">
                  <a:pos x="257" y="606"/>
                </a:cxn>
                <a:cxn ang="0">
                  <a:pos x="225" y="606"/>
                </a:cxn>
                <a:cxn ang="0">
                  <a:pos x="198" y="599"/>
                </a:cxn>
                <a:cxn ang="0">
                  <a:pos x="171" y="593"/>
                </a:cxn>
                <a:cxn ang="0">
                  <a:pos x="146" y="577"/>
                </a:cxn>
                <a:cxn ang="0">
                  <a:pos x="128" y="550"/>
                </a:cxn>
                <a:cxn ang="0">
                  <a:pos x="110" y="520"/>
                </a:cxn>
                <a:cxn ang="0">
                  <a:pos x="93" y="527"/>
                </a:cxn>
                <a:cxn ang="0">
                  <a:pos x="74" y="551"/>
                </a:cxn>
                <a:cxn ang="0">
                  <a:pos x="55" y="575"/>
                </a:cxn>
              </a:cxnLst>
              <a:rect l="0" t="0" r="r" b="b"/>
              <a:pathLst>
                <a:path w="508" h="606">
                  <a:moveTo>
                    <a:pt x="55" y="575"/>
                  </a:moveTo>
                  <a:lnTo>
                    <a:pt x="48" y="560"/>
                  </a:lnTo>
                  <a:lnTo>
                    <a:pt x="42" y="544"/>
                  </a:lnTo>
                  <a:lnTo>
                    <a:pt x="34" y="529"/>
                  </a:lnTo>
                  <a:lnTo>
                    <a:pt x="28" y="514"/>
                  </a:lnTo>
                  <a:lnTo>
                    <a:pt x="21" y="500"/>
                  </a:lnTo>
                  <a:lnTo>
                    <a:pt x="14" y="484"/>
                  </a:lnTo>
                  <a:lnTo>
                    <a:pt x="7" y="469"/>
                  </a:lnTo>
                  <a:lnTo>
                    <a:pt x="0" y="453"/>
                  </a:lnTo>
                  <a:lnTo>
                    <a:pt x="4" y="434"/>
                  </a:lnTo>
                  <a:lnTo>
                    <a:pt x="8" y="417"/>
                  </a:lnTo>
                  <a:lnTo>
                    <a:pt x="14" y="398"/>
                  </a:lnTo>
                  <a:lnTo>
                    <a:pt x="18" y="379"/>
                  </a:lnTo>
                  <a:lnTo>
                    <a:pt x="22" y="362"/>
                  </a:lnTo>
                  <a:lnTo>
                    <a:pt x="26" y="343"/>
                  </a:lnTo>
                  <a:lnTo>
                    <a:pt x="30" y="324"/>
                  </a:lnTo>
                  <a:lnTo>
                    <a:pt x="34" y="306"/>
                  </a:lnTo>
                  <a:lnTo>
                    <a:pt x="40" y="268"/>
                  </a:lnTo>
                  <a:lnTo>
                    <a:pt x="46" y="230"/>
                  </a:lnTo>
                  <a:lnTo>
                    <a:pt x="51" y="190"/>
                  </a:lnTo>
                  <a:lnTo>
                    <a:pt x="56" y="153"/>
                  </a:lnTo>
                  <a:lnTo>
                    <a:pt x="61" y="115"/>
                  </a:lnTo>
                  <a:lnTo>
                    <a:pt x="68" y="75"/>
                  </a:lnTo>
                  <a:lnTo>
                    <a:pt x="73" y="37"/>
                  </a:lnTo>
                  <a:lnTo>
                    <a:pt x="78" y="0"/>
                  </a:lnTo>
                  <a:lnTo>
                    <a:pt x="84" y="19"/>
                  </a:lnTo>
                  <a:lnTo>
                    <a:pt x="91" y="37"/>
                  </a:lnTo>
                  <a:lnTo>
                    <a:pt x="97" y="56"/>
                  </a:lnTo>
                  <a:lnTo>
                    <a:pt x="103" y="75"/>
                  </a:lnTo>
                  <a:lnTo>
                    <a:pt x="109" y="94"/>
                  </a:lnTo>
                  <a:lnTo>
                    <a:pt x="115" y="113"/>
                  </a:lnTo>
                  <a:lnTo>
                    <a:pt x="122" y="132"/>
                  </a:lnTo>
                  <a:lnTo>
                    <a:pt x="128" y="151"/>
                  </a:lnTo>
                  <a:lnTo>
                    <a:pt x="133" y="160"/>
                  </a:lnTo>
                  <a:lnTo>
                    <a:pt x="138" y="166"/>
                  </a:lnTo>
                  <a:lnTo>
                    <a:pt x="144" y="175"/>
                  </a:lnTo>
                  <a:lnTo>
                    <a:pt x="149" y="182"/>
                  </a:lnTo>
                  <a:lnTo>
                    <a:pt x="154" y="190"/>
                  </a:lnTo>
                  <a:lnTo>
                    <a:pt x="159" y="197"/>
                  </a:lnTo>
                  <a:lnTo>
                    <a:pt x="164" y="206"/>
                  </a:lnTo>
                  <a:lnTo>
                    <a:pt x="170" y="214"/>
                  </a:lnTo>
                  <a:lnTo>
                    <a:pt x="177" y="201"/>
                  </a:lnTo>
                  <a:lnTo>
                    <a:pt x="183" y="187"/>
                  </a:lnTo>
                  <a:lnTo>
                    <a:pt x="189" y="173"/>
                  </a:lnTo>
                  <a:lnTo>
                    <a:pt x="197" y="160"/>
                  </a:lnTo>
                  <a:lnTo>
                    <a:pt x="205" y="149"/>
                  </a:lnTo>
                  <a:lnTo>
                    <a:pt x="213" y="139"/>
                  </a:lnTo>
                  <a:lnTo>
                    <a:pt x="221" y="129"/>
                  </a:lnTo>
                  <a:lnTo>
                    <a:pt x="231" y="120"/>
                  </a:lnTo>
                  <a:lnTo>
                    <a:pt x="239" y="110"/>
                  </a:lnTo>
                  <a:lnTo>
                    <a:pt x="247" y="99"/>
                  </a:lnTo>
                  <a:lnTo>
                    <a:pt x="256" y="91"/>
                  </a:lnTo>
                  <a:lnTo>
                    <a:pt x="264" y="80"/>
                  </a:lnTo>
                  <a:lnTo>
                    <a:pt x="272" y="86"/>
                  </a:lnTo>
                  <a:lnTo>
                    <a:pt x="282" y="91"/>
                  </a:lnTo>
                  <a:lnTo>
                    <a:pt x="290" y="96"/>
                  </a:lnTo>
                  <a:lnTo>
                    <a:pt x="298" y="103"/>
                  </a:lnTo>
                  <a:lnTo>
                    <a:pt x="307" y="108"/>
                  </a:lnTo>
                  <a:lnTo>
                    <a:pt x="316" y="113"/>
                  </a:lnTo>
                  <a:lnTo>
                    <a:pt x="324" y="120"/>
                  </a:lnTo>
                  <a:lnTo>
                    <a:pt x="333" y="125"/>
                  </a:lnTo>
                  <a:lnTo>
                    <a:pt x="328" y="139"/>
                  </a:lnTo>
                  <a:lnTo>
                    <a:pt x="324" y="153"/>
                  </a:lnTo>
                  <a:lnTo>
                    <a:pt x="321" y="166"/>
                  </a:lnTo>
                  <a:lnTo>
                    <a:pt x="317" y="180"/>
                  </a:lnTo>
                  <a:lnTo>
                    <a:pt x="313" y="194"/>
                  </a:lnTo>
                  <a:lnTo>
                    <a:pt x="309" y="208"/>
                  </a:lnTo>
                  <a:lnTo>
                    <a:pt x="305" y="221"/>
                  </a:lnTo>
                  <a:lnTo>
                    <a:pt x="300" y="235"/>
                  </a:lnTo>
                  <a:lnTo>
                    <a:pt x="310" y="230"/>
                  </a:lnTo>
                  <a:lnTo>
                    <a:pt x="320" y="227"/>
                  </a:lnTo>
                  <a:lnTo>
                    <a:pt x="330" y="221"/>
                  </a:lnTo>
                  <a:lnTo>
                    <a:pt x="339" y="216"/>
                  </a:lnTo>
                  <a:lnTo>
                    <a:pt x="348" y="211"/>
                  </a:lnTo>
                  <a:lnTo>
                    <a:pt x="358" y="206"/>
                  </a:lnTo>
                  <a:lnTo>
                    <a:pt x="367" y="202"/>
                  </a:lnTo>
                  <a:lnTo>
                    <a:pt x="376" y="197"/>
                  </a:lnTo>
                  <a:lnTo>
                    <a:pt x="387" y="196"/>
                  </a:lnTo>
                  <a:lnTo>
                    <a:pt x="396" y="194"/>
                  </a:lnTo>
                  <a:lnTo>
                    <a:pt x="406" y="192"/>
                  </a:lnTo>
                  <a:lnTo>
                    <a:pt x="417" y="190"/>
                  </a:lnTo>
                  <a:lnTo>
                    <a:pt x="426" y="189"/>
                  </a:lnTo>
                  <a:lnTo>
                    <a:pt x="437" y="187"/>
                  </a:lnTo>
                  <a:lnTo>
                    <a:pt x="446" y="185"/>
                  </a:lnTo>
                  <a:lnTo>
                    <a:pt x="455" y="184"/>
                  </a:lnTo>
                  <a:lnTo>
                    <a:pt x="449" y="199"/>
                  </a:lnTo>
                  <a:lnTo>
                    <a:pt x="443" y="216"/>
                  </a:lnTo>
                  <a:lnTo>
                    <a:pt x="437" y="232"/>
                  </a:lnTo>
                  <a:lnTo>
                    <a:pt x="429" y="247"/>
                  </a:lnTo>
                  <a:lnTo>
                    <a:pt x="423" y="263"/>
                  </a:lnTo>
                  <a:lnTo>
                    <a:pt x="417" y="278"/>
                  </a:lnTo>
                  <a:lnTo>
                    <a:pt x="410" y="295"/>
                  </a:lnTo>
                  <a:lnTo>
                    <a:pt x="403" y="311"/>
                  </a:lnTo>
                  <a:lnTo>
                    <a:pt x="398" y="333"/>
                  </a:lnTo>
                  <a:lnTo>
                    <a:pt x="393" y="357"/>
                  </a:lnTo>
                  <a:lnTo>
                    <a:pt x="389" y="379"/>
                  </a:lnTo>
                  <a:lnTo>
                    <a:pt x="384" y="402"/>
                  </a:lnTo>
                  <a:lnTo>
                    <a:pt x="389" y="405"/>
                  </a:lnTo>
                  <a:lnTo>
                    <a:pt x="394" y="409"/>
                  </a:lnTo>
                  <a:lnTo>
                    <a:pt x="399" y="412"/>
                  </a:lnTo>
                  <a:lnTo>
                    <a:pt x="403" y="414"/>
                  </a:lnTo>
                  <a:lnTo>
                    <a:pt x="409" y="417"/>
                  </a:lnTo>
                  <a:lnTo>
                    <a:pt x="414" y="421"/>
                  </a:lnTo>
                  <a:lnTo>
                    <a:pt x="418" y="424"/>
                  </a:lnTo>
                  <a:lnTo>
                    <a:pt x="423" y="428"/>
                  </a:lnTo>
                  <a:lnTo>
                    <a:pt x="433" y="426"/>
                  </a:lnTo>
                  <a:lnTo>
                    <a:pt x="444" y="424"/>
                  </a:lnTo>
                  <a:lnTo>
                    <a:pt x="455" y="422"/>
                  </a:lnTo>
                  <a:lnTo>
                    <a:pt x="466" y="421"/>
                  </a:lnTo>
                  <a:lnTo>
                    <a:pt x="476" y="421"/>
                  </a:lnTo>
                  <a:lnTo>
                    <a:pt x="487" y="419"/>
                  </a:lnTo>
                  <a:lnTo>
                    <a:pt x="498" y="417"/>
                  </a:lnTo>
                  <a:lnTo>
                    <a:pt x="508" y="416"/>
                  </a:lnTo>
                  <a:lnTo>
                    <a:pt x="498" y="426"/>
                  </a:lnTo>
                  <a:lnTo>
                    <a:pt x="487" y="436"/>
                  </a:lnTo>
                  <a:lnTo>
                    <a:pt x="477" y="448"/>
                  </a:lnTo>
                  <a:lnTo>
                    <a:pt x="467" y="459"/>
                  </a:lnTo>
                  <a:lnTo>
                    <a:pt x="456" y="471"/>
                  </a:lnTo>
                  <a:lnTo>
                    <a:pt x="446" y="481"/>
                  </a:lnTo>
                  <a:lnTo>
                    <a:pt x="436" y="493"/>
                  </a:lnTo>
                  <a:lnTo>
                    <a:pt x="425" y="503"/>
                  </a:lnTo>
                  <a:lnTo>
                    <a:pt x="418" y="529"/>
                  </a:lnTo>
                  <a:lnTo>
                    <a:pt x="411" y="555"/>
                  </a:lnTo>
                  <a:lnTo>
                    <a:pt x="403" y="581"/>
                  </a:lnTo>
                  <a:lnTo>
                    <a:pt x="396" y="605"/>
                  </a:lnTo>
                  <a:lnTo>
                    <a:pt x="386" y="605"/>
                  </a:lnTo>
                  <a:lnTo>
                    <a:pt x="374" y="605"/>
                  </a:lnTo>
                  <a:lnTo>
                    <a:pt x="364" y="605"/>
                  </a:lnTo>
                  <a:lnTo>
                    <a:pt x="353" y="606"/>
                  </a:lnTo>
                  <a:lnTo>
                    <a:pt x="342" y="606"/>
                  </a:lnTo>
                  <a:lnTo>
                    <a:pt x="332" y="606"/>
                  </a:lnTo>
                  <a:lnTo>
                    <a:pt x="321" y="606"/>
                  </a:lnTo>
                  <a:lnTo>
                    <a:pt x="311" y="606"/>
                  </a:lnTo>
                  <a:lnTo>
                    <a:pt x="299" y="606"/>
                  </a:lnTo>
                  <a:lnTo>
                    <a:pt x="289" y="606"/>
                  </a:lnTo>
                  <a:lnTo>
                    <a:pt x="279" y="606"/>
                  </a:lnTo>
                  <a:lnTo>
                    <a:pt x="267" y="606"/>
                  </a:lnTo>
                  <a:lnTo>
                    <a:pt x="257" y="606"/>
                  </a:lnTo>
                  <a:lnTo>
                    <a:pt x="246" y="606"/>
                  </a:lnTo>
                  <a:lnTo>
                    <a:pt x="235" y="606"/>
                  </a:lnTo>
                  <a:lnTo>
                    <a:pt x="225" y="606"/>
                  </a:lnTo>
                  <a:lnTo>
                    <a:pt x="215" y="605"/>
                  </a:lnTo>
                  <a:lnTo>
                    <a:pt x="207" y="601"/>
                  </a:lnTo>
                  <a:lnTo>
                    <a:pt x="198" y="599"/>
                  </a:lnTo>
                  <a:lnTo>
                    <a:pt x="188" y="596"/>
                  </a:lnTo>
                  <a:lnTo>
                    <a:pt x="180" y="594"/>
                  </a:lnTo>
                  <a:lnTo>
                    <a:pt x="171" y="593"/>
                  </a:lnTo>
                  <a:lnTo>
                    <a:pt x="161" y="589"/>
                  </a:lnTo>
                  <a:lnTo>
                    <a:pt x="152" y="587"/>
                  </a:lnTo>
                  <a:lnTo>
                    <a:pt x="146" y="577"/>
                  </a:lnTo>
                  <a:lnTo>
                    <a:pt x="140" y="569"/>
                  </a:lnTo>
                  <a:lnTo>
                    <a:pt x="134" y="558"/>
                  </a:lnTo>
                  <a:lnTo>
                    <a:pt x="128" y="550"/>
                  </a:lnTo>
                  <a:lnTo>
                    <a:pt x="123" y="539"/>
                  </a:lnTo>
                  <a:lnTo>
                    <a:pt x="117" y="531"/>
                  </a:lnTo>
                  <a:lnTo>
                    <a:pt x="110" y="520"/>
                  </a:lnTo>
                  <a:lnTo>
                    <a:pt x="104" y="512"/>
                  </a:lnTo>
                  <a:lnTo>
                    <a:pt x="98" y="520"/>
                  </a:lnTo>
                  <a:lnTo>
                    <a:pt x="93" y="527"/>
                  </a:lnTo>
                  <a:lnTo>
                    <a:pt x="86" y="536"/>
                  </a:lnTo>
                  <a:lnTo>
                    <a:pt x="80" y="543"/>
                  </a:lnTo>
                  <a:lnTo>
                    <a:pt x="74" y="551"/>
                  </a:lnTo>
                  <a:lnTo>
                    <a:pt x="68" y="560"/>
                  </a:lnTo>
                  <a:lnTo>
                    <a:pt x="61" y="567"/>
                  </a:lnTo>
                  <a:lnTo>
                    <a:pt x="55" y="575"/>
                  </a:lnTo>
                  <a:close/>
                </a:path>
              </a:pathLst>
            </a:custGeom>
            <a:solidFill>
              <a:srgbClr val="FF3000"/>
            </a:solidFill>
            <a:ln w="9525">
              <a:solidFill>
                <a:schemeClr val="accent4"/>
              </a:solidFill>
              <a:round/>
              <a:headEnd/>
              <a:tailEnd/>
            </a:ln>
          </p:spPr>
          <p:txBody>
            <a:bodyPr/>
            <a:lstStyle/>
            <a:p>
              <a:pPr>
                <a:defRPr/>
              </a:pPr>
              <a:endParaRPr lang="en-US" dirty="0"/>
            </a:p>
          </p:txBody>
        </p:sp>
        <p:sp>
          <p:nvSpPr>
            <p:cNvPr id="32" name="Freeform 32"/>
            <p:cNvSpPr>
              <a:spLocks/>
            </p:cNvSpPr>
            <p:nvPr/>
          </p:nvSpPr>
          <p:spPr bwMode="auto">
            <a:xfrm>
              <a:off x="4296" y="2887"/>
              <a:ext cx="477" cy="290"/>
            </a:xfrm>
            <a:custGeom>
              <a:avLst/>
              <a:gdLst/>
              <a:ahLst/>
              <a:cxnLst>
                <a:cxn ang="0">
                  <a:pos x="37" y="510"/>
                </a:cxn>
                <a:cxn ang="0">
                  <a:pos x="18" y="467"/>
                </a:cxn>
                <a:cxn ang="0">
                  <a:pos x="0" y="423"/>
                </a:cxn>
                <a:cxn ang="0">
                  <a:pos x="12" y="371"/>
                </a:cxn>
                <a:cxn ang="0">
                  <a:pos x="26" y="320"/>
                </a:cxn>
                <a:cxn ang="0">
                  <a:pos x="39" y="249"/>
                </a:cxn>
                <a:cxn ang="0">
                  <a:pos x="55" y="143"/>
                </a:cxn>
                <a:cxn ang="0">
                  <a:pos x="70" y="36"/>
                </a:cxn>
                <a:cxn ang="0">
                  <a:pos x="88" y="34"/>
                </a:cxn>
                <a:cxn ang="0">
                  <a:pos x="106" y="84"/>
                </a:cxn>
                <a:cxn ang="0">
                  <a:pos x="123" y="136"/>
                </a:cxn>
                <a:cxn ang="0">
                  <a:pos x="138" y="160"/>
                </a:cxn>
                <a:cxn ang="0">
                  <a:pos x="152" y="182"/>
                </a:cxn>
                <a:cxn ang="0">
                  <a:pos x="170" y="187"/>
                </a:cxn>
                <a:cxn ang="0">
                  <a:pos x="189" y="153"/>
                </a:cxn>
                <a:cxn ang="0">
                  <a:pos x="214" y="124"/>
                </a:cxn>
                <a:cxn ang="0">
                  <a:pos x="238" y="94"/>
                </a:cxn>
                <a:cxn ang="0">
                  <a:pos x="262" y="81"/>
                </a:cxn>
                <a:cxn ang="0">
                  <a:pos x="288" y="96"/>
                </a:cxn>
                <a:cxn ang="0">
                  <a:pos x="313" y="113"/>
                </a:cxn>
                <a:cxn ang="0">
                  <a:pos x="308" y="170"/>
                </a:cxn>
                <a:cxn ang="0">
                  <a:pos x="303" y="218"/>
                </a:cxn>
                <a:cxn ang="0">
                  <a:pos x="329" y="206"/>
                </a:cxn>
                <a:cxn ang="0">
                  <a:pos x="355" y="196"/>
                </a:cxn>
                <a:cxn ang="0">
                  <a:pos x="383" y="189"/>
                </a:cxn>
                <a:cxn ang="0">
                  <a:pos x="410" y="185"/>
                </a:cxn>
                <a:cxn ang="0">
                  <a:pos x="437" y="180"/>
                </a:cxn>
                <a:cxn ang="0">
                  <a:pos x="418" y="227"/>
                </a:cxn>
                <a:cxn ang="0">
                  <a:pos x="400" y="271"/>
                </a:cxn>
                <a:cxn ang="0">
                  <a:pos x="382" y="325"/>
                </a:cxn>
                <a:cxn ang="0">
                  <a:pos x="367" y="392"/>
                </a:cxn>
                <a:cxn ang="0">
                  <a:pos x="380" y="400"/>
                </a:cxn>
                <a:cxn ang="0">
                  <a:pos x="392" y="409"/>
                </a:cxn>
                <a:cxn ang="0">
                  <a:pos x="410" y="412"/>
                </a:cxn>
                <a:cxn ang="0">
                  <a:pos x="439" y="407"/>
                </a:cxn>
                <a:cxn ang="0">
                  <a:pos x="467" y="404"/>
                </a:cxn>
                <a:cxn ang="0">
                  <a:pos x="457" y="423"/>
                </a:cxn>
                <a:cxn ang="0">
                  <a:pos x="428" y="454"/>
                </a:cxn>
                <a:cxn ang="0">
                  <a:pos x="398" y="486"/>
                </a:cxn>
                <a:cxn ang="0">
                  <a:pos x="375" y="557"/>
                </a:cxn>
                <a:cxn ang="0">
                  <a:pos x="327" y="579"/>
                </a:cxn>
                <a:cxn ang="0">
                  <a:pos x="266" y="581"/>
                </a:cxn>
                <a:cxn ang="0">
                  <a:pos x="204" y="581"/>
                </a:cxn>
                <a:cxn ang="0">
                  <a:pos x="178" y="574"/>
                </a:cxn>
                <a:cxn ang="0">
                  <a:pos x="151" y="565"/>
                </a:cxn>
                <a:cxn ang="0">
                  <a:pos x="128" y="552"/>
                </a:cxn>
                <a:cxn ang="0">
                  <a:pos x="113" y="522"/>
                </a:cxn>
                <a:cxn ang="0">
                  <a:pos x="97" y="495"/>
                </a:cxn>
                <a:cxn ang="0">
                  <a:pos x="82" y="498"/>
                </a:cxn>
                <a:cxn ang="0">
                  <a:pos x="65" y="519"/>
                </a:cxn>
                <a:cxn ang="0">
                  <a:pos x="49" y="540"/>
                </a:cxn>
              </a:cxnLst>
              <a:rect l="0" t="0" r="r" b="b"/>
              <a:pathLst>
                <a:path w="477" h="581">
                  <a:moveTo>
                    <a:pt x="49" y="540"/>
                  </a:moveTo>
                  <a:lnTo>
                    <a:pt x="43" y="524"/>
                  </a:lnTo>
                  <a:lnTo>
                    <a:pt x="37" y="510"/>
                  </a:lnTo>
                  <a:lnTo>
                    <a:pt x="31" y="495"/>
                  </a:lnTo>
                  <a:lnTo>
                    <a:pt x="24" y="481"/>
                  </a:lnTo>
                  <a:lnTo>
                    <a:pt x="18" y="467"/>
                  </a:lnTo>
                  <a:lnTo>
                    <a:pt x="12" y="452"/>
                  </a:lnTo>
                  <a:lnTo>
                    <a:pt x="6" y="438"/>
                  </a:lnTo>
                  <a:lnTo>
                    <a:pt x="0" y="423"/>
                  </a:lnTo>
                  <a:lnTo>
                    <a:pt x="4" y="405"/>
                  </a:lnTo>
                  <a:lnTo>
                    <a:pt x="8" y="388"/>
                  </a:lnTo>
                  <a:lnTo>
                    <a:pt x="12" y="371"/>
                  </a:lnTo>
                  <a:lnTo>
                    <a:pt x="17" y="354"/>
                  </a:lnTo>
                  <a:lnTo>
                    <a:pt x="21" y="337"/>
                  </a:lnTo>
                  <a:lnTo>
                    <a:pt x="26" y="320"/>
                  </a:lnTo>
                  <a:lnTo>
                    <a:pt x="30" y="302"/>
                  </a:lnTo>
                  <a:lnTo>
                    <a:pt x="34" y="285"/>
                  </a:lnTo>
                  <a:lnTo>
                    <a:pt x="39" y="249"/>
                  </a:lnTo>
                  <a:lnTo>
                    <a:pt x="44" y="215"/>
                  </a:lnTo>
                  <a:lnTo>
                    <a:pt x="49" y="179"/>
                  </a:lnTo>
                  <a:lnTo>
                    <a:pt x="55" y="143"/>
                  </a:lnTo>
                  <a:lnTo>
                    <a:pt x="60" y="106"/>
                  </a:lnTo>
                  <a:lnTo>
                    <a:pt x="65" y="70"/>
                  </a:lnTo>
                  <a:lnTo>
                    <a:pt x="70" y="36"/>
                  </a:lnTo>
                  <a:lnTo>
                    <a:pt x="75" y="0"/>
                  </a:lnTo>
                  <a:lnTo>
                    <a:pt x="82" y="17"/>
                  </a:lnTo>
                  <a:lnTo>
                    <a:pt x="88" y="34"/>
                  </a:lnTo>
                  <a:lnTo>
                    <a:pt x="94" y="50"/>
                  </a:lnTo>
                  <a:lnTo>
                    <a:pt x="99" y="67"/>
                  </a:lnTo>
                  <a:lnTo>
                    <a:pt x="106" y="84"/>
                  </a:lnTo>
                  <a:lnTo>
                    <a:pt x="112" y="101"/>
                  </a:lnTo>
                  <a:lnTo>
                    <a:pt x="117" y="118"/>
                  </a:lnTo>
                  <a:lnTo>
                    <a:pt x="123" y="136"/>
                  </a:lnTo>
                  <a:lnTo>
                    <a:pt x="128" y="144"/>
                  </a:lnTo>
                  <a:lnTo>
                    <a:pt x="133" y="151"/>
                  </a:lnTo>
                  <a:lnTo>
                    <a:pt x="138" y="160"/>
                  </a:lnTo>
                  <a:lnTo>
                    <a:pt x="143" y="167"/>
                  </a:lnTo>
                  <a:lnTo>
                    <a:pt x="147" y="175"/>
                  </a:lnTo>
                  <a:lnTo>
                    <a:pt x="152" y="182"/>
                  </a:lnTo>
                  <a:lnTo>
                    <a:pt x="158" y="191"/>
                  </a:lnTo>
                  <a:lnTo>
                    <a:pt x="163" y="199"/>
                  </a:lnTo>
                  <a:lnTo>
                    <a:pt x="170" y="187"/>
                  </a:lnTo>
                  <a:lnTo>
                    <a:pt x="176" y="175"/>
                  </a:lnTo>
                  <a:lnTo>
                    <a:pt x="182" y="165"/>
                  </a:lnTo>
                  <a:lnTo>
                    <a:pt x="189" y="153"/>
                  </a:lnTo>
                  <a:lnTo>
                    <a:pt x="197" y="143"/>
                  </a:lnTo>
                  <a:lnTo>
                    <a:pt x="205" y="134"/>
                  </a:lnTo>
                  <a:lnTo>
                    <a:pt x="214" y="124"/>
                  </a:lnTo>
                  <a:lnTo>
                    <a:pt x="222" y="113"/>
                  </a:lnTo>
                  <a:lnTo>
                    <a:pt x="230" y="105"/>
                  </a:lnTo>
                  <a:lnTo>
                    <a:pt x="238" y="94"/>
                  </a:lnTo>
                  <a:lnTo>
                    <a:pt x="246" y="86"/>
                  </a:lnTo>
                  <a:lnTo>
                    <a:pt x="254" y="76"/>
                  </a:lnTo>
                  <a:lnTo>
                    <a:pt x="262" y="81"/>
                  </a:lnTo>
                  <a:lnTo>
                    <a:pt x="271" y="86"/>
                  </a:lnTo>
                  <a:lnTo>
                    <a:pt x="279" y="91"/>
                  </a:lnTo>
                  <a:lnTo>
                    <a:pt x="288" y="96"/>
                  </a:lnTo>
                  <a:lnTo>
                    <a:pt x="297" y="103"/>
                  </a:lnTo>
                  <a:lnTo>
                    <a:pt x="305" y="108"/>
                  </a:lnTo>
                  <a:lnTo>
                    <a:pt x="313" y="113"/>
                  </a:lnTo>
                  <a:lnTo>
                    <a:pt x="322" y="118"/>
                  </a:lnTo>
                  <a:lnTo>
                    <a:pt x="314" y="144"/>
                  </a:lnTo>
                  <a:lnTo>
                    <a:pt x="308" y="170"/>
                  </a:lnTo>
                  <a:lnTo>
                    <a:pt x="301" y="196"/>
                  </a:lnTo>
                  <a:lnTo>
                    <a:pt x="294" y="222"/>
                  </a:lnTo>
                  <a:lnTo>
                    <a:pt x="303" y="218"/>
                  </a:lnTo>
                  <a:lnTo>
                    <a:pt x="311" y="215"/>
                  </a:lnTo>
                  <a:lnTo>
                    <a:pt x="321" y="211"/>
                  </a:lnTo>
                  <a:lnTo>
                    <a:pt x="329" y="206"/>
                  </a:lnTo>
                  <a:lnTo>
                    <a:pt x="337" y="203"/>
                  </a:lnTo>
                  <a:lnTo>
                    <a:pt x="347" y="199"/>
                  </a:lnTo>
                  <a:lnTo>
                    <a:pt x="355" y="196"/>
                  </a:lnTo>
                  <a:lnTo>
                    <a:pt x="364" y="192"/>
                  </a:lnTo>
                  <a:lnTo>
                    <a:pt x="374" y="191"/>
                  </a:lnTo>
                  <a:lnTo>
                    <a:pt x="383" y="189"/>
                  </a:lnTo>
                  <a:lnTo>
                    <a:pt x="392" y="187"/>
                  </a:lnTo>
                  <a:lnTo>
                    <a:pt x="401" y="185"/>
                  </a:lnTo>
                  <a:lnTo>
                    <a:pt x="410" y="185"/>
                  </a:lnTo>
                  <a:lnTo>
                    <a:pt x="419" y="184"/>
                  </a:lnTo>
                  <a:lnTo>
                    <a:pt x="428" y="182"/>
                  </a:lnTo>
                  <a:lnTo>
                    <a:pt x="437" y="180"/>
                  </a:lnTo>
                  <a:lnTo>
                    <a:pt x="431" y="196"/>
                  </a:lnTo>
                  <a:lnTo>
                    <a:pt x="425" y="211"/>
                  </a:lnTo>
                  <a:lnTo>
                    <a:pt x="418" y="227"/>
                  </a:lnTo>
                  <a:lnTo>
                    <a:pt x="412" y="240"/>
                  </a:lnTo>
                  <a:lnTo>
                    <a:pt x="406" y="256"/>
                  </a:lnTo>
                  <a:lnTo>
                    <a:pt x="400" y="271"/>
                  </a:lnTo>
                  <a:lnTo>
                    <a:pt x="392" y="287"/>
                  </a:lnTo>
                  <a:lnTo>
                    <a:pt x="386" y="302"/>
                  </a:lnTo>
                  <a:lnTo>
                    <a:pt x="382" y="325"/>
                  </a:lnTo>
                  <a:lnTo>
                    <a:pt x="377" y="347"/>
                  </a:lnTo>
                  <a:lnTo>
                    <a:pt x="373" y="369"/>
                  </a:lnTo>
                  <a:lnTo>
                    <a:pt x="367" y="392"/>
                  </a:lnTo>
                  <a:lnTo>
                    <a:pt x="372" y="395"/>
                  </a:lnTo>
                  <a:lnTo>
                    <a:pt x="376" y="397"/>
                  </a:lnTo>
                  <a:lnTo>
                    <a:pt x="380" y="400"/>
                  </a:lnTo>
                  <a:lnTo>
                    <a:pt x="384" y="402"/>
                  </a:lnTo>
                  <a:lnTo>
                    <a:pt x="388" y="405"/>
                  </a:lnTo>
                  <a:lnTo>
                    <a:pt x="392" y="409"/>
                  </a:lnTo>
                  <a:lnTo>
                    <a:pt x="397" y="411"/>
                  </a:lnTo>
                  <a:lnTo>
                    <a:pt x="401" y="414"/>
                  </a:lnTo>
                  <a:lnTo>
                    <a:pt x="410" y="412"/>
                  </a:lnTo>
                  <a:lnTo>
                    <a:pt x="419" y="411"/>
                  </a:lnTo>
                  <a:lnTo>
                    <a:pt x="429" y="409"/>
                  </a:lnTo>
                  <a:lnTo>
                    <a:pt x="439" y="407"/>
                  </a:lnTo>
                  <a:lnTo>
                    <a:pt x="448" y="407"/>
                  </a:lnTo>
                  <a:lnTo>
                    <a:pt x="458" y="405"/>
                  </a:lnTo>
                  <a:lnTo>
                    <a:pt x="467" y="404"/>
                  </a:lnTo>
                  <a:lnTo>
                    <a:pt x="477" y="402"/>
                  </a:lnTo>
                  <a:lnTo>
                    <a:pt x="466" y="412"/>
                  </a:lnTo>
                  <a:lnTo>
                    <a:pt x="457" y="423"/>
                  </a:lnTo>
                  <a:lnTo>
                    <a:pt x="446" y="433"/>
                  </a:lnTo>
                  <a:lnTo>
                    <a:pt x="437" y="443"/>
                  </a:lnTo>
                  <a:lnTo>
                    <a:pt x="428" y="454"/>
                  </a:lnTo>
                  <a:lnTo>
                    <a:pt x="417" y="464"/>
                  </a:lnTo>
                  <a:lnTo>
                    <a:pt x="408" y="476"/>
                  </a:lnTo>
                  <a:lnTo>
                    <a:pt x="398" y="486"/>
                  </a:lnTo>
                  <a:lnTo>
                    <a:pt x="390" y="510"/>
                  </a:lnTo>
                  <a:lnTo>
                    <a:pt x="382" y="533"/>
                  </a:lnTo>
                  <a:lnTo>
                    <a:pt x="375" y="557"/>
                  </a:lnTo>
                  <a:lnTo>
                    <a:pt x="367" y="579"/>
                  </a:lnTo>
                  <a:lnTo>
                    <a:pt x="347" y="579"/>
                  </a:lnTo>
                  <a:lnTo>
                    <a:pt x="327" y="579"/>
                  </a:lnTo>
                  <a:lnTo>
                    <a:pt x="306" y="579"/>
                  </a:lnTo>
                  <a:lnTo>
                    <a:pt x="286" y="579"/>
                  </a:lnTo>
                  <a:lnTo>
                    <a:pt x="266" y="581"/>
                  </a:lnTo>
                  <a:lnTo>
                    <a:pt x="245" y="581"/>
                  </a:lnTo>
                  <a:lnTo>
                    <a:pt x="225" y="581"/>
                  </a:lnTo>
                  <a:lnTo>
                    <a:pt x="204" y="581"/>
                  </a:lnTo>
                  <a:lnTo>
                    <a:pt x="196" y="579"/>
                  </a:lnTo>
                  <a:lnTo>
                    <a:pt x="187" y="576"/>
                  </a:lnTo>
                  <a:lnTo>
                    <a:pt x="178" y="574"/>
                  </a:lnTo>
                  <a:lnTo>
                    <a:pt x="169" y="570"/>
                  </a:lnTo>
                  <a:lnTo>
                    <a:pt x="161" y="569"/>
                  </a:lnTo>
                  <a:lnTo>
                    <a:pt x="151" y="565"/>
                  </a:lnTo>
                  <a:lnTo>
                    <a:pt x="143" y="564"/>
                  </a:lnTo>
                  <a:lnTo>
                    <a:pt x="134" y="560"/>
                  </a:lnTo>
                  <a:lnTo>
                    <a:pt x="128" y="552"/>
                  </a:lnTo>
                  <a:lnTo>
                    <a:pt x="123" y="541"/>
                  </a:lnTo>
                  <a:lnTo>
                    <a:pt x="118" y="533"/>
                  </a:lnTo>
                  <a:lnTo>
                    <a:pt x="113" y="522"/>
                  </a:lnTo>
                  <a:lnTo>
                    <a:pt x="108" y="514"/>
                  </a:lnTo>
                  <a:lnTo>
                    <a:pt x="102" y="503"/>
                  </a:lnTo>
                  <a:lnTo>
                    <a:pt x="97" y="495"/>
                  </a:lnTo>
                  <a:lnTo>
                    <a:pt x="92" y="485"/>
                  </a:lnTo>
                  <a:lnTo>
                    <a:pt x="87" y="491"/>
                  </a:lnTo>
                  <a:lnTo>
                    <a:pt x="82" y="498"/>
                  </a:lnTo>
                  <a:lnTo>
                    <a:pt x="75" y="505"/>
                  </a:lnTo>
                  <a:lnTo>
                    <a:pt x="70" y="512"/>
                  </a:lnTo>
                  <a:lnTo>
                    <a:pt x="65" y="519"/>
                  </a:lnTo>
                  <a:lnTo>
                    <a:pt x="60" y="526"/>
                  </a:lnTo>
                  <a:lnTo>
                    <a:pt x="55" y="533"/>
                  </a:lnTo>
                  <a:lnTo>
                    <a:pt x="49" y="540"/>
                  </a:lnTo>
                  <a:close/>
                </a:path>
              </a:pathLst>
            </a:custGeom>
            <a:solidFill>
              <a:srgbClr val="FF3F00"/>
            </a:solidFill>
            <a:ln w="9525">
              <a:solidFill>
                <a:schemeClr val="accent4"/>
              </a:solidFill>
              <a:round/>
              <a:headEnd/>
              <a:tailEnd/>
            </a:ln>
          </p:spPr>
          <p:txBody>
            <a:bodyPr/>
            <a:lstStyle/>
            <a:p>
              <a:pPr>
                <a:defRPr/>
              </a:pPr>
              <a:endParaRPr lang="en-US" dirty="0"/>
            </a:p>
          </p:txBody>
        </p:sp>
        <p:sp>
          <p:nvSpPr>
            <p:cNvPr id="33" name="Freeform 33"/>
            <p:cNvSpPr>
              <a:spLocks/>
            </p:cNvSpPr>
            <p:nvPr/>
          </p:nvSpPr>
          <p:spPr bwMode="auto">
            <a:xfrm>
              <a:off x="4307" y="2901"/>
              <a:ext cx="446" cy="278"/>
            </a:xfrm>
            <a:custGeom>
              <a:avLst/>
              <a:gdLst/>
              <a:ahLst/>
              <a:cxnLst>
                <a:cxn ang="0">
                  <a:pos x="32" y="478"/>
                </a:cxn>
                <a:cxn ang="0">
                  <a:pos x="16" y="437"/>
                </a:cxn>
                <a:cxn ang="0">
                  <a:pos x="0" y="396"/>
                </a:cxn>
                <a:cxn ang="0">
                  <a:pos x="12" y="348"/>
                </a:cxn>
                <a:cxn ang="0">
                  <a:pos x="26" y="298"/>
                </a:cxn>
                <a:cxn ang="0">
                  <a:pos x="39" y="232"/>
                </a:cxn>
                <a:cxn ang="0">
                  <a:pos x="54" y="133"/>
                </a:cxn>
                <a:cxn ang="0">
                  <a:pos x="69" y="33"/>
                </a:cxn>
                <a:cxn ang="0">
                  <a:pos x="85" y="30"/>
                </a:cxn>
                <a:cxn ang="0">
                  <a:pos x="103" y="76"/>
                </a:cxn>
                <a:cxn ang="0">
                  <a:pos x="118" y="122"/>
                </a:cxn>
                <a:cxn ang="0">
                  <a:pos x="133" y="146"/>
                </a:cxn>
                <a:cxn ang="0">
                  <a:pos x="148" y="169"/>
                </a:cxn>
                <a:cxn ang="0">
                  <a:pos x="164" y="176"/>
                </a:cxn>
                <a:cxn ang="0">
                  <a:pos x="183" y="148"/>
                </a:cxn>
                <a:cxn ang="0">
                  <a:pos x="207" y="121"/>
                </a:cxn>
                <a:cxn ang="0">
                  <a:pos x="231" y="93"/>
                </a:cxn>
                <a:cxn ang="0">
                  <a:pos x="255" y="81"/>
                </a:cxn>
                <a:cxn ang="0">
                  <a:pos x="278" y="93"/>
                </a:cxn>
                <a:cxn ang="0">
                  <a:pos x="302" y="107"/>
                </a:cxn>
                <a:cxn ang="0">
                  <a:pos x="299" y="160"/>
                </a:cxn>
                <a:cxn ang="0">
                  <a:pos x="296" y="205"/>
                </a:cxn>
                <a:cxn ang="0">
                  <a:pos x="320" y="200"/>
                </a:cxn>
                <a:cxn ang="0">
                  <a:pos x="344" y="191"/>
                </a:cxn>
                <a:cxn ang="0">
                  <a:pos x="370" y="186"/>
                </a:cxn>
                <a:cxn ang="0">
                  <a:pos x="395" y="183"/>
                </a:cxn>
                <a:cxn ang="0">
                  <a:pos x="422" y="177"/>
                </a:cxn>
                <a:cxn ang="0">
                  <a:pos x="402" y="220"/>
                </a:cxn>
                <a:cxn ang="0">
                  <a:pos x="383" y="267"/>
                </a:cxn>
                <a:cxn ang="0">
                  <a:pos x="366" y="318"/>
                </a:cxn>
                <a:cxn ang="0">
                  <a:pos x="351" y="382"/>
                </a:cxn>
                <a:cxn ang="0">
                  <a:pos x="372" y="397"/>
                </a:cxn>
                <a:cxn ang="0">
                  <a:pos x="396" y="401"/>
                </a:cxn>
                <a:cxn ang="0">
                  <a:pos x="421" y="397"/>
                </a:cxn>
                <a:cxn ang="0">
                  <a:pos x="446" y="392"/>
                </a:cxn>
                <a:cxn ang="0">
                  <a:pos x="418" y="421"/>
                </a:cxn>
                <a:cxn ang="0">
                  <a:pos x="390" y="451"/>
                </a:cxn>
                <a:cxn ang="0">
                  <a:pos x="363" y="492"/>
                </a:cxn>
                <a:cxn ang="0">
                  <a:pos x="340" y="555"/>
                </a:cxn>
                <a:cxn ang="0">
                  <a:pos x="283" y="555"/>
                </a:cxn>
                <a:cxn ang="0">
                  <a:pos x="224" y="557"/>
                </a:cxn>
                <a:cxn ang="0">
                  <a:pos x="177" y="554"/>
                </a:cxn>
                <a:cxn ang="0">
                  <a:pos x="151" y="545"/>
                </a:cxn>
                <a:cxn ang="0">
                  <a:pos x="125" y="538"/>
                </a:cxn>
                <a:cxn ang="0">
                  <a:pos x="108" y="516"/>
                </a:cxn>
                <a:cxn ang="0">
                  <a:pos x="94" y="488"/>
                </a:cxn>
                <a:cxn ang="0">
                  <a:pos x="80" y="461"/>
                </a:cxn>
                <a:cxn ang="0">
                  <a:pos x="66" y="476"/>
                </a:cxn>
                <a:cxn ang="0">
                  <a:pos x="52" y="494"/>
                </a:cxn>
              </a:cxnLst>
              <a:rect l="0" t="0" r="r" b="b"/>
              <a:pathLst>
                <a:path w="446" h="557">
                  <a:moveTo>
                    <a:pt x="44" y="506"/>
                  </a:moveTo>
                  <a:lnTo>
                    <a:pt x="38" y="492"/>
                  </a:lnTo>
                  <a:lnTo>
                    <a:pt x="32" y="478"/>
                  </a:lnTo>
                  <a:lnTo>
                    <a:pt x="27" y="464"/>
                  </a:lnTo>
                  <a:lnTo>
                    <a:pt x="22" y="451"/>
                  </a:lnTo>
                  <a:lnTo>
                    <a:pt x="16" y="437"/>
                  </a:lnTo>
                  <a:lnTo>
                    <a:pt x="10" y="423"/>
                  </a:lnTo>
                  <a:lnTo>
                    <a:pt x="5" y="409"/>
                  </a:lnTo>
                  <a:lnTo>
                    <a:pt x="0" y="396"/>
                  </a:lnTo>
                  <a:lnTo>
                    <a:pt x="4" y="380"/>
                  </a:lnTo>
                  <a:lnTo>
                    <a:pt x="8" y="363"/>
                  </a:lnTo>
                  <a:lnTo>
                    <a:pt x="12" y="348"/>
                  </a:lnTo>
                  <a:lnTo>
                    <a:pt x="17" y="330"/>
                  </a:lnTo>
                  <a:lnTo>
                    <a:pt x="21" y="315"/>
                  </a:lnTo>
                  <a:lnTo>
                    <a:pt x="26" y="298"/>
                  </a:lnTo>
                  <a:lnTo>
                    <a:pt x="30" y="282"/>
                  </a:lnTo>
                  <a:lnTo>
                    <a:pt x="34" y="265"/>
                  </a:lnTo>
                  <a:lnTo>
                    <a:pt x="39" y="232"/>
                  </a:lnTo>
                  <a:lnTo>
                    <a:pt x="45" y="200"/>
                  </a:lnTo>
                  <a:lnTo>
                    <a:pt x="49" y="165"/>
                  </a:lnTo>
                  <a:lnTo>
                    <a:pt x="54" y="133"/>
                  </a:lnTo>
                  <a:lnTo>
                    <a:pt x="59" y="100"/>
                  </a:lnTo>
                  <a:lnTo>
                    <a:pt x="63" y="66"/>
                  </a:lnTo>
                  <a:lnTo>
                    <a:pt x="69" y="33"/>
                  </a:lnTo>
                  <a:lnTo>
                    <a:pt x="74" y="0"/>
                  </a:lnTo>
                  <a:lnTo>
                    <a:pt x="80" y="16"/>
                  </a:lnTo>
                  <a:lnTo>
                    <a:pt x="85" y="30"/>
                  </a:lnTo>
                  <a:lnTo>
                    <a:pt x="91" y="45"/>
                  </a:lnTo>
                  <a:lnTo>
                    <a:pt x="97" y="61"/>
                  </a:lnTo>
                  <a:lnTo>
                    <a:pt x="103" y="76"/>
                  </a:lnTo>
                  <a:lnTo>
                    <a:pt x="108" y="91"/>
                  </a:lnTo>
                  <a:lnTo>
                    <a:pt x="113" y="107"/>
                  </a:lnTo>
                  <a:lnTo>
                    <a:pt x="118" y="122"/>
                  </a:lnTo>
                  <a:lnTo>
                    <a:pt x="124" y="131"/>
                  </a:lnTo>
                  <a:lnTo>
                    <a:pt x="129" y="138"/>
                  </a:lnTo>
                  <a:lnTo>
                    <a:pt x="133" y="146"/>
                  </a:lnTo>
                  <a:lnTo>
                    <a:pt x="138" y="153"/>
                  </a:lnTo>
                  <a:lnTo>
                    <a:pt x="143" y="162"/>
                  </a:lnTo>
                  <a:lnTo>
                    <a:pt x="148" y="169"/>
                  </a:lnTo>
                  <a:lnTo>
                    <a:pt x="153" y="177"/>
                  </a:lnTo>
                  <a:lnTo>
                    <a:pt x="158" y="186"/>
                  </a:lnTo>
                  <a:lnTo>
                    <a:pt x="164" y="176"/>
                  </a:lnTo>
                  <a:lnTo>
                    <a:pt x="170" y="167"/>
                  </a:lnTo>
                  <a:lnTo>
                    <a:pt x="177" y="157"/>
                  </a:lnTo>
                  <a:lnTo>
                    <a:pt x="183" y="148"/>
                  </a:lnTo>
                  <a:lnTo>
                    <a:pt x="191" y="140"/>
                  </a:lnTo>
                  <a:lnTo>
                    <a:pt x="198" y="129"/>
                  </a:lnTo>
                  <a:lnTo>
                    <a:pt x="207" y="121"/>
                  </a:lnTo>
                  <a:lnTo>
                    <a:pt x="215" y="112"/>
                  </a:lnTo>
                  <a:lnTo>
                    <a:pt x="222" y="104"/>
                  </a:lnTo>
                  <a:lnTo>
                    <a:pt x="231" y="93"/>
                  </a:lnTo>
                  <a:lnTo>
                    <a:pt x="238" y="85"/>
                  </a:lnTo>
                  <a:lnTo>
                    <a:pt x="246" y="76"/>
                  </a:lnTo>
                  <a:lnTo>
                    <a:pt x="255" y="81"/>
                  </a:lnTo>
                  <a:lnTo>
                    <a:pt x="263" y="85"/>
                  </a:lnTo>
                  <a:lnTo>
                    <a:pt x="270" y="90"/>
                  </a:lnTo>
                  <a:lnTo>
                    <a:pt x="278" y="93"/>
                  </a:lnTo>
                  <a:lnTo>
                    <a:pt x="287" y="98"/>
                  </a:lnTo>
                  <a:lnTo>
                    <a:pt x="294" y="104"/>
                  </a:lnTo>
                  <a:lnTo>
                    <a:pt x="302" y="107"/>
                  </a:lnTo>
                  <a:lnTo>
                    <a:pt x="311" y="112"/>
                  </a:lnTo>
                  <a:lnTo>
                    <a:pt x="305" y="136"/>
                  </a:lnTo>
                  <a:lnTo>
                    <a:pt x="299" y="160"/>
                  </a:lnTo>
                  <a:lnTo>
                    <a:pt x="293" y="184"/>
                  </a:lnTo>
                  <a:lnTo>
                    <a:pt x="288" y="207"/>
                  </a:lnTo>
                  <a:lnTo>
                    <a:pt x="296" y="205"/>
                  </a:lnTo>
                  <a:lnTo>
                    <a:pt x="304" y="203"/>
                  </a:lnTo>
                  <a:lnTo>
                    <a:pt x="312" y="201"/>
                  </a:lnTo>
                  <a:lnTo>
                    <a:pt x="320" y="200"/>
                  </a:lnTo>
                  <a:lnTo>
                    <a:pt x="328" y="196"/>
                  </a:lnTo>
                  <a:lnTo>
                    <a:pt x="336" y="195"/>
                  </a:lnTo>
                  <a:lnTo>
                    <a:pt x="344" y="191"/>
                  </a:lnTo>
                  <a:lnTo>
                    <a:pt x="352" y="189"/>
                  </a:lnTo>
                  <a:lnTo>
                    <a:pt x="361" y="188"/>
                  </a:lnTo>
                  <a:lnTo>
                    <a:pt x="370" y="186"/>
                  </a:lnTo>
                  <a:lnTo>
                    <a:pt x="378" y="184"/>
                  </a:lnTo>
                  <a:lnTo>
                    <a:pt x="387" y="183"/>
                  </a:lnTo>
                  <a:lnTo>
                    <a:pt x="395" y="183"/>
                  </a:lnTo>
                  <a:lnTo>
                    <a:pt x="404" y="181"/>
                  </a:lnTo>
                  <a:lnTo>
                    <a:pt x="413" y="179"/>
                  </a:lnTo>
                  <a:lnTo>
                    <a:pt x="422" y="177"/>
                  </a:lnTo>
                  <a:lnTo>
                    <a:pt x="416" y="191"/>
                  </a:lnTo>
                  <a:lnTo>
                    <a:pt x="408" y="207"/>
                  </a:lnTo>
                  <a:lnTo>
                    <a:pt x="402" y="220"/>
                  </a:lnTo>
                  <a:lnTo>
                    <a:pt x="396" y="236"/>
                  </a:lnTo>
                  <a:lnTo>
                    <a:pt x="390" y="251"/>
                  </a:lnTo>
                  <a:lnTo>
                    <a:pt x="383" y="267"/>
                  </a:lnTo>
                  <a:lnTo>
                    <a:pt x="376" y="281"/>
                  </a:lnTo>
                  <a:lnTo>
                    <a:pt x="370" y="296"/>
                  </a:lnTo>
                  <a:lnTo>
                    <a:pt x="366" y="318"/>
                  </a:lnTo>
                  <a:lnTo>
                    <a:pt x="361" y="339"/>
                  </a:lnTo>
                  <a:lnTo>
                    <a:pt x="356" y="361"/>
                  </a:lnTo>
                  <a:lnTo>
                    <a:pt x="351" y="382"/>
                  </a:lnTo>
                  <a:lnTo>
                    <a:pt x="358" y="387"/>
                  </a:lnTo>
                  <a:lnTo>
                    <a:pt x="366" y="392"/>
                  </a:lnTo>
                  <a:lnTo>
                    <a:pt x="372" y="397"/>
                  </a:lnTo>
                  <a:lnTo>
                    <a:pt x="379" y="404"/>
                  </a:lnTo>
                  <a:lnTo>
                    <a:pt x="388" y="403"/>
                  </a:lnTo>
                  <a:lnTo>
                    <a:pt x="396" y="401"/>
                  </a:lnTo>
                  <a:lnTo>
                    <a:pt x="404" y="401"/>
                  </a:lnTo>
                  <a:lnTo>
                    <a:pt x="413" y="399"/>
                  </a:lnTo>
                  <a:lnTo>
                    <a:pt x="421" y="397"/>
                  </a:lnTo>
                  <a:lnTo>
                    <a:pt x="429" y="396"/>
                  </a:lnTo>
                  <a:lnTo>
                    <a:pt x="437" y="394"/>
                  </a:lnTo>
                  <a:lnTo>
                    <a:pt x="446" y="392"/>
                  </a:lnTo>
                  <a:lnTo>
                    <a:pt x="436" y="403"/>
                  </a:lnTo>
                  <a:lnTo>
                    <a:pt x="427" y="411"/>
                  </a:lnTo>
                  <a:lnTo>
                    <a:pt x="418" y="421"/>
                  </a:lnTo>
                  <a:lnTo>
                    <a:pt x="408" y="430"/>
                  </a:lnTo>
                  <a:lnTo>
                    <a:pt x="399" y="440"/>
                  </a:lnTo>
                  <a:lnTo>
                    <a:pt x="390" y="451"/>
                  </a:lnTo>
                  <a:lnTo>
                    <a:pt x="379" y="459"/>
                  </a:lnTo>
                  <a:lnTo>
                    <a:pt x="370" y="470"/>
                  </a:lnTo>
                  <a:lnTo>
                    <a:pt x="363" y="492"/>
                  </a:lnTo>
                  <a:lnTo>
                    <a:pt x="355" y="513"/>
                  </a:lnTo>
                  <a:lnTo>
                    <a:pt x="347" y="535"/>
                  </a:lnTo>
                  <a:lnTo>
                    <a:pt x="340" y="555"/>
                  </a:lnTo>
                  <a:lnTo>
                    <a:pt x="321" y="555"/>
                  </a:lnTo>
                  <a:lnTo>
                    <a:pt x="301" y="555"/>
                  </a:lnTo>
                  <a:lnTo>
                    <a:pt x="283" y="555"/>
                  </a:lnTo>
                  <a:lnTo>
                    <a:pt x="263" y="555"/>
                  </a:lnTo>
                  <a:lnTo>
                    <a:pt x="243" y="557"/>
                  </a:lnTo>
                  <a:lnTo>
                    <a:pt x="224" y="557"/>
                  </a:lnTo>
                  <a:lnTo>
                    <a:pt x="205" y="557"/>
                  </a:lnTo>
                  <a:lnTo>
                    <a:pt x="186" y="557"/>
                  </a:lnTo>
                  <a:lnTo>
                    <a:pt x="177" y="554"/>
                  </a:lnTo>
                  <a:lnTo>
                    <a:pt x="168" y="550"/>
                  </a:lnTo>
                  <a:lnTo>
                    <a:pt x="159" y="549"/>
                  </a:lnTo>
                  <a:lnTo>
                    <a:pt x="151" y="545"/>
                  </a:lnTo>
                  <a:lnTo>
                    <a:pt x="142" y="543"/>
                  </a:lnTo>
                  <a:lnTo>
                    <a:pt x="134" y="540"/>
                  </a:lnTo>
                  <a:lnTo>
                    <a:pt x="125" y="538"/>
                  </a:lnTo>
                  <a:lnTo>
                    <a:pt x="116" y="535"/>
                  </a:lnTo>
                  <a:lnTo>
                    <a:pt x="112" y="526"/>
                  </a:lnTo>
                  <a:lnTo>
                    <a:pt x="108" y="516"/>
                  </a:lnTo>
                  <a:lnTo>
                    <a:pt x="103" y="507"/>
                  </a:lnTo>
                  <a:lnTo>
                    <a:pt x="99" y="497"/>
                  </a:lnTo>
                  <a:lnTo>
                    <a:pt x="94" y="488"/>
                  </a:lnTo>
                  <a:lnTo>
                    <a:pt x="89" y="480"/>
                  </a:lnTo>
                  <a:lnTo>
                    <a:pt x="84" y="470"/>
                  </a:lnTo>
                  <a:lnTo>
                    <a:pt x="80" y="461"/>
                  </a:lnTo>
                  <a:lnTo>
                    <a:pt x="76" y="466"/>
                  </a:lnTo>
                  <a:lnTo>
                    <a:pt x="71" y="471"/>
                  </a:lnTo>
                  <a:lnTo>
                    <a:pt x="66" y="476"/>
                  </a:lnTo>
                  <a:lnTo>
                    <a:pt x="61" y="483"/>
                  </a:lnTo>
                  <a:lnTo>
                    <a:pt x="57" y="488"/>
                  </a:lnTo>
                  <a:lnTo>
                    <a:pt x="52" y="494"/>
                  </a:lnTo>
                  <a:lnTo>
                    <a:pt x="48" y="500"/>
                  </a:lnTo>
                  <a:lnTo>
                    <a:pt x="44" y="506"/>
                  </a:lnTo>
                  <a:close/>
                </a:path>
              </a:pathLst>
            </a:custGeom>
            <a:solidFill>
              <a:srgbClr val="FF4F00"/>
            </a:solidFill>
            <a:ln w="9525">
              <a:solidFill>
                <a:schemeClr val="accent4"/>
              </a:solidFill>
              <a:round/>
              <a:headEnd/>
              <a:tailEnd/>
            </a:ln>
          </p:spPr>
          <p:txBody>
            <a:bodyPr/>
            <a:lstStyle/>
            <a:p>
              <a:pPr>
                <a:defRPr/>
              </a:pPr>
              <a:endParaRPr lang="en-US" dirty="0"/>
            </a:p>
          </p:txBody>
        </p:sp>
        <p:sp>
          <p:nvSpPr>
            <p:cNvPr id="34" name="Freeform 34"/>
            <p:cNvSpPr>
              <a:spLocks/>
            </p:cNvSpPr>
            <p:nvPr/>
          </p:nvSpPr>
          <p:spPr bwMode="auto">
            <a:xfrm>
              <a:off x="4318" y="2915"/>
              <a:ext cx="415" cy="266"/>
            </a:xfrm>
            <a:custGeom>
              <a:avLst/>
              <a:gdLst/>
              <a:ahLst/>
              <a:cxnLst>
                <a:cxn ang="0">
                  <a:pos x="28" y="441"/>
                </a:cxn>
                <a:cxn ang="0">
                  <a:pos x="15" y="402"/>
                </a:cxn>
                <a:cxn ang="0">
                  <a:pos x="0" y="364"/>
                </a:cxn>
                <a:cxn ang="0">
                  <a:pos x="13" y="319"/>
                </a:cxn>
                <a:cxn ang="0">
                  <a:pos x="25" y="273"/>
                </a:cxn>
                <a:cxn ang="0">
                  <a:pos x="39" y="213"/>
                </a:cxn>
                <a:cxn ang="0">
                  <a:pos x="53" y="122"/>
                </a:cxn>
                <a:cxn ang="0">
                  <a:pos x="67" y="31"/>
                </a:cxn>
                <a:cxn ang="0">
                  <a:pos x="83" y="25"/>
                </a:cxn>
                <a:cxn ang="0">
                  <a:pos x="99" y="65"/>
                </a:cxn>
                <a:cxn ang="0">
                  <a:pos x="115" y="106"/>
                </a:cxn>
                <a:cxn ang="0">
                  <a:pos x="129" y="130"/>
                </a:cxn>
                <a:cxn ang="0">
                  <a:pos x="143" y="153"/>
                </a:cxn>
                <a:cxn ang="0">
                  <a:pos x="158" y="163"/>
                </a:cxn>
                <a:cxn ang="0">
                  <a:pos x="177" y="141"/>
                </a:cxn>
                <a:cxn ang="0">
                  <a:pos x="200" y="115"/>
                </a:cxn>
                <a:cxn ang="0">
                  <a:pos x="223" y="89"/>
                </a:cxn>
                <a:cxn ang="0">
                  <a:pos x="246" y="75"/>
                </a:cxn>
                <a:cxn ang="0">
                  <a:pos x="269" y="87"/>
                </a:cxn>
                <a:cxn ang="0">
                  <a:pos x="292" y="99"/>
                </a:cxn>
                <a:cxn ang="0">
                  <a:pos x="291" y="149"/>
                </a:cxn>
                <a:cxn ang="0">
                  <a:pos x="289" y="190"/>
                </a:cxn>
                <a:cxn ang="0">
                  <a:pos x="311" y="187"/>
                </a:cxn>
                <a:cxn ang="0">
                  <a:pos x="333" y="183"/>
                </a:cxn>
                <a:cxn ang="0">
                  <a:pos x="357" y="178"/>
                </a:cxn>
                <a:cxn ang="0">
                  <a:pos x="381" y="175"/>
                </a:cxn>
                <a:cxn ang="0">
                  <a:pos x="405" y="171"/>
                </a:cxn>
                <a:cxn ang="0">
                  <a:pos x="386" y="214"/>
                </a:cxn>
                <a:cxn ang="0">
                  <a:pos x="367" y="257"/>
                </a:cxn>
                <a:cxn ang="0">
                  <a:pos x="350" y="307"/>
                </a:cxn>
                <a:cxn ang="0">
                  <a:pos x="335" y="371"/>
                </a:cxn>
                <a:cxn ang="0">
                  <a:pos x="353" y="386"/>
                </a:cxn>
                <a:cxn ang="0">
                  <a:pos x="372" y="388"/>
                </a:cxn>
                <a:cxn ang="0">
                  <a:pos x="393" y="385"/>
                </a:cxn>
                <a:cxn ang="0">
                  <a:pos x="415" y="381"/>
                </a:cxn>
                <a:cxn ang="0">
                  <a:pos x="388" y="407"/>
                </a:cxn>
                <a:cxn ang="0">
                  <a:pos x="361" y="433"/>
                </a:cxn>
                <a:cxn ang="0">
                  <a:pos x="339" y="460"/>
                </a:cxn>
                <a:cxn ang="0">
                  <a:pos x="328" y="489"/>
                </a:cxn>
                <a:cxn ang="0">
                  <a:pos x="316" y="519"/>
                </a:cxn>
                <a:cxn ang="0">
                  <a:pos x="276" y="529"/>
                </a:cxn>
                <a:cxn ang="0">
                  <a:pos x="222" y="531"/>
                </a:cxn>
                <a:cxn ang="0">
                  <a:pos x="167" y="531"/>
                </a:cxn>
                <a:cxn ang="0">
                  <a:pos x="141" y="520"/>
                </a:cxn>
                <a:cxn ang="0">
                  <a:pos x="116" y="513"/>
                </a:cxn>
                <a:cxn ang="0">
                  <a:pos x="95" y="498"/>
                </a:cxn>
                <a:cxn ang="0">
                  <a:pos x="84" y="470"/>
                </a:cxn>
                <a:cxn ang="0">
                  <a:pos x="72" y="443"/>
                </a:cxn>
                <a:cxn ang="0">
                  <a:pos x="53" y="450"/>
                </a:cxn>
              </a:cxnLst>
              <a:rect l="0" t="0" r="r" b="b"/>
              <a:pathLst>
                <a:path w="415" h="531">
                  <a:moveTo>
                    <a:pt x="38" y="467"/>
                  </a:moveTo>
                  <a:lnTo>
                    <a:pt x="34" y="453"/>
                  </a:lnTo>
                  <a:lnTo>
                    <a:pt x="28" y="441"/>
                  </a:lnTo>
                  <a:lnTo>
                    <a:pt x="24" y="428"/>
                  </a:lnTo>
                  <a:lnTo>
                    <a:pt x="19" y="415"/>
                  </a:lnTo>
                  <a:lnTo>
                    <a:pt x="15" y="402"/>
                  </a:lnTo>
                  <a:lnTo>
                    <a:pt x="10" y="390"/>
                  </a:lnTo>
                  <a:lnTo>
                    <a:pt x="6" y="376"/>
                  </a:lnTo>
                  <a:lnTo>
                    <a:pt x="0" y="364"/>
                  </a:lnTo>
                  <a:lnTo>
                    <a:pt x="5" y="348"/>
                  </a:lnTo>
                  <a:lnTo>
                    <a:pt x="9" y="335"/>
                  </a:lnTo>
                  <a:lnTo>
                    <a:pt x="13" y="319"/>
                  </a:lnTo>
                  <a:lnTo>
                    <a:pt x="17" y="304"/>
                  </a:lnTo>
                  <a:lnTo>
                    <a:pt x="21" y="288"/>
                  </a:lnTo>
                  <a:lnTo>
                    <a:pt x="25" y="273"/>
                  </a:lnTo>
                  <a:lnTo>
                    <a:pt x="30" y="259"/>
                  </a:lnTo>
                  <a:lnTo>
                    <a:pt x="34" y="244"/>
                  </a:lnTo>
                  <a:lnTo>
                    <a:pt x="39" y="213"/>
                  </a:lnTo>
                  <a:lnTo>
                    <a:pt x="44" y="183"/>
                  </a:lnTo>
                  <a:lnTo>
                    <a:pt x="48" y="153"/>
                  </a:lnTo>
                  <a:lnTo>
                    <a:pt x="53" y="122"/>
                  </a:lnTo>
                  <a:lnTo>
                    <a:pt x="58" y="91"/>
                  </a:lnTo>
                  <a:lnTo>
                    <a:pt x="63" y="60"/>
                  </a:lnTo>
                  <a:lnTo>
                    <a:pt x="67" y="31"/>
                  </a:lnTo>
                  <a:lnTo>
                    <a:pt x="72" y="0"/>
                  </a:lnTo>
                  <a:lnTo>
                    <a:pt x="77" y="13"/>
                  </a:lnTo>
                  <a:lnTo>
                    <a:pt x="83" y="25"/>
                  </a:lnTo>
                  <a:lnTo>
                    <a:pt x="89" y="39"/>
                  </a:lnTo>
                  <a:lnTo>
                    <a:pt x="94" y="53"/>
                  </a:lnTo>
                  <a:lnTo>
                    <a:pt x="99" y="65"/>
                  </a:lnTo>
                  <a:lnTo>
                    <a:pt x="104" y="79"/>
                  </a:lnTo>
                  <a:lnTo>
                    <a:pt x="110" y="92"/>
                  </a:lnTo>
                  <a:lnTo>
                    <a:pt x="115" y="106"/>
                  </a:lnTo>
                  <a:lnTo>
                    <a:pt x="120" y="115"/>
                  </a:lnTo>
                  <a:lnTo>
                    <a:pt x="124" y="122"/>
                  </a:lnTo>
                  <a:lnTo>
                    <a:pt x="129" y="130"/>
                  </a:lnTo>
                  <a:lnTo>
                    <a:pt x="133" y="137"/>
                  </a:lnTo>
                  <a:lnTo>
                    <a:pt x="139" y="146"/>
                  </a:lnTo>
                  <a:lnTo>
                    <a:pt x="143" y="153"/>
                  </a:lnTo>
                  <a:lnTo>
                    <a:pt x="148" y="161"/>
                  </a:lnTo>
                  <a:lnTo>
                    <a:pt x="152" y="170"/>
                  </a:lnTo>
                  <a:lnTo>
                    <a:pt x="158" y="163"/>
                  </a:lnTo>
                  <a:lnTo>
                    <a:pt x="165" y="154"/>
                  </a:lnTo>
                  <a:lnTo>
                    <a:pt x="171" y="147"/>
                  </a:lnTo>
                  <a:lnTo>
                    <a:pt x="177" y="141"/>
                  </a:lnTo>
                  <a:lnTo>
                    <a:pt x="184" y="132"/>
                  </a:lnTo>
                  <a:lnTo>
                    <a:pt x="193" y="123"/>
                  </a:lnTo>
                  <a:lnTo>
                    <a:pt x="200" y="115"/>
                  </a:lnTo>
                  <a:lnTo>
                    <a:pt x="207" y="106"/>
                  </a:lnTo>
                  <a:lnTo>
                    <a:pt x="216" y="98"/>
                  </a:lnTo>
                  <a:lnTo>
                    <a:pt x="223" y="89"/>
                  </a:lnTo>
                  <a:lnTo>
                    <a:pt x="230" y="80"/>
                  </a:lnTo>
                  <a:lnTo>
                    <a:pt x="237" y="72"/>
                  </a:lnTo>
                  <a:lnTo>
                    <a:pt x="246" y="75"/>
                  </a:lnTo>
                  <a:lnTo>
                    <a:pt x="253" y="79"/>
                  </a:lnTo>
                  <a:lnTo>
                    <a:pt x="261" y="84"/>
                  </a:lnTo>
                  <a:lnTo>
                    <a:pt x="269" y="87"/>
                  </a:lnTo>
                  <a:lnTo>
                    <a:pt x="277" y="91"/>
                  </a:lnTo>
                  <a:lnTo>
                    <a:pt x="284" y="94"/>
                  </a:lnTo>
                  <a:lnTo>
                    <a:pt x="292" y="99"/>
                  </a:lnTo>
                  <a:lnTo>
                    <a:pt x="300" y="103"/>
                  </a:lnTo>
                  <a:lnTo>
                    <a:pt x="296" y="125"/>
                  </a:lnTo>
                  <a:lnTo>
                    <a:pt x="291" y="149"/>
                  </a:lnTo>
                  <a:lnTo>
                    <a:pt x="286" y="171"/>
                  </a:lnTo>
                  <a:lnTo>
                    <a:pt x="282" y="192"/>
                  </a:lnTo>
                  <a:lnTo>
                    <a:pt x="289" y="190"/>
                  </a:lnTo>
                  <a:lnTo>
                    <a:pt x="297" y="189"/>
                  </a:lnTo>
                  <a:lnTo>
                    <a:pt x="304" y="189"/>
                  </a:lnTo>
                  <a:lnTo>
                    <a:pt x="311" y="187"/>
                  </a:lnTo>
                  <a:lnTo>
                    <a:pt x="318" y="185"/>
                  </a:lnTo>
                  <a:lnTo>
                    <a:pt x="326" y="183"/>
                  </a:lnTo>
                  <a:lnTo>
                    <a:pt x="333" y="183"/>
                  </a:lnTo>
                  <a:lnTo>
                    <a:pt x="340" y="182"/>
                  </a:lnTo>
                  <a:lnTo>
                    <a:pt x="349" y="180"/>
                  </a:lnTo>
                  <a:lnTo>
                    <a:pt x="357" y="178"/>
                  </a:lnTo>
                  <a:lnTo>
                    <a:pt x="364" y="178"/>
                  </a:lnTo>
                  <a:lnTo>
                    <a:pt x="372" y="177"/>
                  </a:lnTo>
                  <a:lnTo>
                    <a:pt x="381" y="175"/>
                  </a:lnTo>
                  <a:lnTo>
                    <a:pt x="388" y="173"/>
                  </a:lnTo>
                  <a:lnTo>
                    <a:pt x="396" y="173"/>
                  </a:lnTo>
                  <a:lnTo>
                    <a:pt x="405" y="171"/>
                  </a:lnTo>
                  <a:lnTo>
                    <a:pt x="398" y="185"/>
                  </a:lnTo>
                  <a:lnTo>
                    <a:pt x="392" y="201"/>
                  </a:lnTo>
                  <a:lnTo>
                    <a:pt x="386" y="214"/>
                  </a:lnTo>
                  <a:lnTo>
                    <a:pt x="380" y="228"/>
                  </a:lnTo>
                  <a:lnTo>
                    <a:pt x="373" y="242"/>
                  </a:lnTo>
                  <a:lnTo>
                    <a:pt x="367" y="257"/>
                  </a:lnTo>
                  <a:lnTo>
                    <a:pt x="361" y="271"/>
                  </a:lnTo>
                  <a:lnTo>
                    <a:pt x="355" y="287"/>
                  </a:lnTo>
                  <a:lnTo>
                    <a:pt x="350" y="307"/>
                  </a:lnTo>
                  <a:lnTo>
                    <a:pt x="345" y="328"/>
                  </a:lnTo>
                  <a:lnTo>
                    <a:pt x="340" y="350"/>
                  </a:lnTo>
                  <a:lnTo>
                    <a:pt x="335" y="371"/>
                  </a:lnTo>
                  <a:lnTo>
                    <a:pt x="340" y="376"/>
                  </a:lnTo>
                  <a:lnTo>
                    <a:pt x="346" y="381"/>
                  </a:lnTo>
                  <a:lnTo>
                    <a:pt x="353" y="386"/>
                  </a:lnTo>
                  <a:lnTo>
                    <a:pt x="358" y="390"/>
                  </a:lnTo>
                  <a:lnTo>
                    <a:pt x="365" y="390"/>
                  </a:lnTo>
                  <a:lnTo>
                    <a:pt x="372" y="388"/>
                  </a:lnTo>
                  <a:lnTo>
                    <a:pt x="380" y="388"/>
                  </a:lnTo>
                  <a:lnTo>
                    <a:pt x="387" y="386"/>
                  </a:lnTo>
                  <a:lnTo>
                    <a:pt x="393" y="385"/>
                  </a:lnTo>
                  <a:lnTo>
                    <a:pt x="400" y="383"/>
                  </a:lnTo>
                  <a:lnTo>
                    <a:pt x="408" y="383"/>
                  </a:lnTo>
                  <a:lnTo>
                    <a:pt x="415" y="381"/>
                  </a:lnTo>
                  <a:lnTo>
                    <a:pt x="406" y="390"/>
                  </a:lnTo>
                  <a:lnTo>
                    <a:pt x="397" y="398"/>
                  </a:lnTo>
                  <a:lnTo>
                    <a:pt x="388" y="407"/>
                  </a:lnTo>
                  <a:lnTo>
                    <a:pt x="380" y="415"/>
                  </a:lnTo>
                  <a:lnTo>
                    <a:pt x="370" y="424"/>
                  </a:lnTo>
                  <a:lnTo>
                    <a:pt x="361" y="433"/>
                  </a:lnTo>
                  <a:lnTo>
                    <a:pt x="353" y="441"/>
                  </a:lnTo>
                  <a:lnTo>
                    <a:pt x="343" y="450"/>
                  </a:lnTo>
                  <a:lnTo>
                    <a:pt x="339" y="460"/>
                  </a:lnTo>
                  <a:lnTo>
                    <a:pt x="336" y="470"/>
                  </a:lnTo>
                  <a:lnTo>
                    <a:pt x="332" y="481"/>
                  </a:lnTo>
                  <a:lnTo>
                    <a:pt x="328" y="489"/>
                  </a:lnTo>
                  <a:lnTo>
                    <a:pt x="324" y="500"/>
                  </a:lnTo>
                  <a:lnTo>
                    <a:pt x="320" y="510"/>
                  </a:lnTo>
                  <a:lnTo>
                    <a:pt x="316" y="519"/>
                  </a:lnTo>
                  <a:lnTo>
                    <a:pt x="312" y="529"/>
                  </a:lnTo>
                  <a:lnTo>
                    <a:pt x="294" y="529"/>
                  </a:lnTo>
                  <a:lnTo>
                    <a:pt x="276" y="529"/>
                  </a:lnTo>
                  <a:lnTo>
                    <a:pt x="258" y="529"/>
                  </a:lnTo>
                  <a:lnTo>
                    <a:pt x="239" y="529"/>
                  </a:lnTo>
                  <a:lnTo>
                    <a:pt x="222" y="531"/>
                  </a:lnTo>
                  <a:lnTo>
                    <a:pt x="203" y="531"/>
                  </a:lnTo>
                  <a:lnTo>
                    <a:pt x="185" y="531"/>
                  </a:lnTo>
                  <a:lnTo>
                    <a:pt x="167" y="531"/>
                  </a:lnTo>
                  <a:lnTo>
                    <a:pt x="158" y="527"/>
                  </a:lnTo>
                  <a:lnTo>
                    <a:pt x="150" y="524"/>
                  </a:lnTo>
                  <a:lnTo>
                    <a:pt x="141" y="520"/>
                  </a:lnTo>
                  <a:lnTo>
                    <a:pt x="132" y="519"/>
                  </a:lnTo>
                  <a:lnTo>
                    <a:pt x="124" y="515"/>
                  </a:lnTo>
                  <a:lnTo>
                    <a:pt x="116" y="513"/>
                  </a:lnTo>
                  <a:lnTo>
                    <a:pt x="107" y="510"/>
                  </a:lnTo>
                  <a:lnTo>
                    <a:pt x="99" y="508"/>
                  </a:lnTo>
                  <a:lnTo>
                    <a:pt x="95" y="498"/>
                  </a:lnTo>
                  <a:lnTo>
                    <a:pt x="92" y="489"/>
                  </a:lnTo>
                  <a:lnTo>
                    <a:pt x="88" y="479"/>
                  </a:lnTo>
                  <a:lnTo>
                    <a:pt x="84" y="470"/>
                  </a:lnTo>
                  <a:lnTo>
                    <a:pt x="79" y="462"/>
                  </a:lnTo>
                  <a:lnTo>
                    <a:pt x="76" y="452"/>
                  </a:lnTo>
                  <a:lnTo>
                    <a:pt x="72" y="443"/>
                  </a:lnTo>
                  <a:lnTo>
                    <a:pt x="68" y="433"/>
                  </a:lnTo>
                  <a:lnTo>
                    <a:pt x="61" y="441"/>
                  </a:lnTo>
                  <a:lnTo>
                    <a:pt x="53" y="450"/>
                  </a:lnTo>
                  <a:lnTo>
                    <a:pt x="45" y="458"/>
                  </a:lnTo>
                  <a:lnTo>
                    <a:pt x="38" y="467"/>
                  </a:lnTo>
                  <a:close/>
                </a:path>
              </a:pathLst>
            </a:custGeom>
            <a:solidFill>
              <a:srgbClr val="FF5E00"/>
            </a:solidFill>
            <a:ln w="9525">
              <a:solidFill>
                <a:schemeClr val="accent4"/>
              </a:solidFill>
              <a:round/>
              <a:headEnd/>
              <a:tailEnd/>
            </a:ln>
          </p:spPr>
          <p:txBody>
            <a:bodyPr/>
            <a:lstStyle/>
            <a:p>
              <a:pPr>
                <a:defRPr/>
              </a:pPr>
              <a:endParaRPr lang="en-US" dirty="0"/>
            </a:p>
          </p:txBody>
        </p:sp>
        <p:sp>
          <p:nvSpPr>
            <p:cNvPr id="35" name="Freeform 35"/>
            <p:cNvSpPr>
              <a:spLocks/>
            </p:cNvSpPr>
            <p:nvPr/>
          </p:nvSpPr>
          <p:spPr bwMode="auto">
            <a:xfrm>
              <a:off x="4330" y="2929"/>
              <a:ext cx="386" cy="254"/>
            </a:xfrm>
            <a:custGeom>
              <a:avLst/>
              <a:gdLst/>
              <a:ahLst/>
              <a:cxnLst>
                <a:cxn ang="0">
                  <a:pos x="24" y="409"/>
                </a:cxn>
                <a:cxn ang="0">
                  <a:pos x="11" y="373"/>
                </a:cxn>
                <a:cxn ang="0">
                  <a:pos x="0" y="337"/>
                </a:cxn>
                <a:cxn ang="0">
                  <a:pos x="12" y="296"/>
                </a:cxn>
                <a:cxn ang="0">
                  <a:pos x="25" y="253"/>
                </a:cxn>
                <a:cxn ang="0">
                  <a:pos x="38" y="196"/>
                </a:cxn>
                <a:cxn ang="0">
                  <a:pos x="52" y="112"/>
                </a:cxn>
                <a:cxn ang="0">
                  <a:pos x="66" y="28"/>
                </a:cxn>
                <a:cxn ang="0">
                  <a:pos x="81" y="24"/>
                </a:cxn>
                <a:cxn ang="0">
                  <a:pos x="95" y="59"/>
                </a:cxn>
                <a:cxn ang="0">
                  <a:pos x="111" y="95"/>
                </a:cxn>
                <a:cxn ang="0">
                  <a:pos x="124" y="117"/>
                </a:cxn>
                <a:cxn ang="0">
                  <a:pos x="137" y="139"/>
                </a:cxn>
                <a:cxn ang="0">
                  <a:pos x="152" y="150"/>
                </a:cxn>
                <a:cxn ang="0">
                  <a:pos x="170" y="136"/>
                </a:cxn>
                <a:cxn ang="0">
                  <a:pos x="192" y="112"/>
                </a:cxn>
                <a:cxn ang="0">
                  <a:pos x="214" y="88"/>
                </a:cxn>
                <a:cxn ang="0">
                  <a:pos x="236" y="76"/>
                </a:cxn>
                <a:cxn ang="0">
                  <a:pos x="259" y="84"/>
                </a:cxn>
                <a:cxn ang="0">
                  <a:pos x="280" y="95"/>
                </a:cxn>
                <a:cxn ang="0">
                  <a:pos x="281" y="139"/>
                </a:cxn>
                <a:cxn ang="0">
                  <a:pos x="281" y="181"/>
                </a:cxn>
                <a:cxn ang="0">
                  <a:pos x="301" y="181"/>
                </a:cxn>
                <a:cxn ang="0">
                  <a:pos x="321" y="181"/>
                </a:cxn>
                <a:cxn ang="0">
                  <a:pos x="342" y="177"/>
                </a:cxn>
                <a:cxn ang="0">
                  <a:pos x="365" y="172"/>
                </a:cxn>
                <a:cxn ang="0">
                  <a:pos x="386" y="169"/>
                </a:cxn>
                <a:cxn ang="0">
                  <a:pos x="369" y="210"/>
                </a:cxn>
                <a:cxn ang="0">
                  <a:pos x="350" y="253"/>
                </a:cxn>
                <a:cxn ang="0">
                  <a:pos x="333" y="301"/>
                </a:cxn>
                <a:cxn ang="0">
                  <a:pos x="319" y="363"/>
                </a:cxn>
                <a:cxn ang="0">
                  <a:pos x="331" y="376"/>
                </a:cxn>
                <a:cxn ang="0">
                  <a:pos x="347" y="378"/>
                </a:cxn>
                <a:cxn ang="0">
                  <a:pos x="366" y="375"/>
                </a:cxn>
                <a:cxn ang="0">
                  <a:pos x="383" y="371"/>
                </a:cxn>
                <a:cxn ang="0">
                  <a:pos x="357" y="395"/>
                </a:cxn>
                <a:cxn ang="0">
                  <a:pos x="332" y="418"/>
                </a:cxn>
                <a:cxn ang="0">
                  <a:pos x="307" y="452"/>
                </a:cxn>
                <a:cxn ang="0">
                  <a:pos x="285" y="504"/>
                </a:cxn>
                <a:cxn ang="0">
                  <a:pos x="233" y="505"/>
                </a:cxn>
                <a:cxn ang="0">
                  <a:pos x="181" y="505"/>
                </a:cxn>
                <a:cxn ang="0">
                  <a:pos x="139" y="504"/>
                </a:cxn>
                <a:cxn ang="0">
                  <a:pos x="114" y="495"/>
                </a:cxn>
                <a:cxn ang="0">
                  <a:pos x="89" y="486"/>
                </a:cxn>
                <a:cxn ang="0">
                  <a:pos x="68" y="445"/>
                </a:cxn>
                <a:cxn ang="0">
                  <a:pos x="50" y="416"/>
                </a:cxn>
                <a:cxn ang="0">
                  <a:pos x="31" y="433"/>
                </a:cxn>
              </a:cxnLst>
              <a:rect l="0" t="0" r="r" b="b"/>
              <a:pathLst>
                <a:path w="386" h="507">
                  <a:moveTo>
                    <a:pt x="31" y="433"/>
                  </a:moveTo>
                  <a:lnTo>
                    <a:pt x="27" y="421"/>
                  </a:lnTo>
                  <a:lnTo>
                    <a:pt x="24" y="409"/>
                  </a:lnTo>
                  <a:lnTo>
                    <a:pt x="20" y="397"/>
                  </a:lnTo>
                  <a:lnTo>
                    <a:pt x="15" y="385"/>
                  </a:lnTo>
                  <a:lnTo>
                    <a:pt x="11" y="373"/>
                  </a:lnTo>
                  <a:lnTo>
                    <a:pt x="8" y="361"/>
                  </a:lnTo>
                  <a:lnTo>
                    <a:pt x="4" y="349"/>
                  </a:lnTo>
                  <a:lnTo>
                    <a:pt x="0" y="337"/>
                  </a:lnTo>
                  <a:lnTo>
                    <a:pt x="4" y="323"/>
                  </a:lnTo>
                  <a:lnTo>
                    <a:pt x="8" y="309"/>
                  </a:lnTo>
                  <a:lnTo>
                    <a:pt x="12" y="296"/>
                  </a:lnTo>
                  <a:lnTo>
                    <a:pt x="16" y="280"/>
                  </a:lnTo>
                  <a:lnTo>
                    <a:pt x="21" y="266"/>
                  </a:lnTo>
                  <a:lnTo>
                    <a:pt x="25" y="253"/>
                  </a:lnTo>
                  <a:lnTo>
                    <a:pt x="29" y="237"/>
                  </a:lnTo>
                  <a:lnTo>
                    <a:pt x="33" y="224"/>
                  </a:lnTo>
                  <a:lnTo>
                    <a:pt x="38" y="196"/>
                  </a:lnTo>
                  <a:lnTo>
                    <a:pt x="42" y="167"/>
                  </a:lnTo>
                  <a:lnTo>
                    <a:pt x="48" y="139"/>
                  </a:lnTo>
                  <a:lnTo>
                    <a:pt x="52" y="112"/>
                  </a:lnTo>
                  <a:lnTo>
                    <a:pt x="57" y="84"/>
                  </a:lnTo>
                  <a:lnTo>
                    <a:pt x="61" y="57"/>
                  </a:lnTo>
                  <a:lnTo>
                    <a:pt x="66" y="28"/>
                  </a:lnTo>
                  <a:lnTo>
                    <a:pt x="71" y="0"/>
                  </a:lnTo>
                  <a:lnTo>
                    <a:pt x="76" y="12"/>
                  </a:lnTo>
                  <a:lnTo>
                    <a:pt x="81" y="24"/>
                  </a:lnTo>
                  <a:lnTo>
                    <a:pt x="85" y="34"/>
                  </a:lnTo>
                  <a:lnTo>
                    <a:pt x="90" y="47"/>
                  </a:lnTo>
                  <a:lnTo>
                    <a:pt x="95" y="59"/>
                  </a:lnTo>
                  <a:lnTo>
                    <a:pt x="101" y="71"/>
                  </a:lnTo>
                  <a:lnTo>
                    <a:pt x="106" y="83"/>
                  </a:lnTo>
                  <a:lnTo>
                    <a:pt x="111" y="95"/>
                  </a:lnTo>
                  <a:lnTo>
                    <a:pt x="115" y="101"/>
                  </a:lnTo>
                  <a:lnTo>
                    <a:pt x="119" y="110"/>
                  </a:lnTo>
                  <a:lnTo>
                    <a:pt x="124" y="117"/>
                  </a:lnTo>
                  <a:lnTo>
                    <a:pt x="129" y="124"/>
                  </a:lnTo>
                  <a:lnTo>
                    <a:pt x="133" y="132"/>
                  </a:lnTo>
                  <a:lnTo>
                    <a:pt x="137" y="139"/>
                  </a:lnTo>
                  <a:lnTo>
                    <a:pt x="142" y="146"/>
                  </a:lnTo>
                  <a:lnTo>
                    <a:pt x="146" y="153"/>
                  </a:lnTo>
                  <a:lnTo>
                    <a:pt x="152" y="150"/>
                  </a:lnTo>
                  <a:lnTo>
                    <a:pt x="158" y="144"/>
                  </a:lnTo>
                  <a:lnTo>
                    <a:pt x="164" y="141"/>
                  </a:lnTo>
                  <a:lnTo>
                    <a:pt x="170" y="136"/>
                  </a:lnTo>
                  <a:lnTo>
                    <a:pt x="178" y="127"/>
                  </a:lnTo>
                  <a:lnTo>
                    <a:pt x="185" y="120"/>
                  </a:lnTo>
                  <a:lnTo>
                    <a:pt x="192" y="112"/>
                  </a:lnTo>
                  <a:lnTo>
                    <a:pt x="199" y="103"/>
                  </a:lnTo>
                  <a:lnTo>
                    <a:pt x="207" y="96"/>
                  </a:lnTo>
                  <a:lnTo>
                    <a:pt x="214" y="88"/>
                  </a:lnTo>
                  <a:lnTo>
                    <a:pt x="221" y="81"/>
                  </a:lnTo>
                  <a:lnTo>
                    <a:pt x="228" y="72"/>
                  </a:lnTo>
                  <a:lnTo>
                    <a:pt x="236" y="76"/>
                  </a:lnTo>
                  <a:lnTo>
                    <a:pt x="243" y="79"/>
                  </a:lnTo>
                  <a:lnTo>
                    <a:pt x="250" y="83"/>
                  </a:lnTo>
                  <a:lnTo>
                    <a:pt x="259" y="84"/>
                  </a:lnTo>
                  <a:lnTo>
                    <a:pt x="266" y="88"/>
                  </a:lnTo>
                  <a:lnTo>
                    <a:pt x="273" y="91"/>
                  </a:lnTo>
                  <a:lnTo>
                    <a:pt x="280" y="95"/>
                  </a:lnTo>
                  <a:lnTo>
                    <a:pt x="288" y="98"/>
                  </a:lnTo>
                  <a:lnTo>
                    <a:pt x="285" y="119"/>
                  </a:lnTo>
                  <a:lnTo>
                    <a:pt x="281" y="139"/>
                  </a:lnTo>
                  <a:lnTo>
                    <a:pt x="278" y="160"/>
                  </a:lnTo>
                  <a:lnTo>
                    <a:pt x="275" y="181"/>
                  </a:lnTo>
                  <a:lnTo>
                    <a:pt x="281" y="181"/>
                  </a:lnTo>
                  <a:lnTo>
                    <a:pt x="289" y="181"/>
                  </a:lnTo>
                  <a:lnTo>
                    <a:pt x="295" y="181"/>
                  </a:lnTo>
                  <a:lnTo>
                    <a:pt x="301" y="181"/>
                  </a:lnTo>
                  <a:lnTo>
                    <a:pt x="307" y="181"/>
                  </a:lnTo>
                  <a:lnTo>
                    <a:pt x="314" y="181"/>
                  </a:lnTo>
                  <a:lnTo>
                    <a:pt x="321" y="181"/>
                  </a:lnTo>
                  <a:lnTo>
                    <a:pt x="327" y="181"/>
                  </a:lnTo>
                  <a:lnTo>
                    <a:pt x="334" y="179"/>
                  </a:lnTo>
                  <a:lnTo>
                    <a:pt x="342" y="177"/>
                  </a:lnTo>
                  <a:lnTo>
                    <a:pt x="349" y="175"/>
                  </a:lnTo>
                  <a:lnTo>
                    <a:pt x="357" y="174"/>
                  </a:lnTo>
                  <a:lnTo>
                    <a:pt x="365" y="172"/>
                  </a:lnTo>
                  <a:lnTo>
                    <a:pt x="372" y="172"/>
                  </a:lnTo>
                  <a:lnTo>
                    <a:pt x="379" y="170"/>
                  </a:lnTo>
                  <a:lnTo>
                    <a:pt x="386" y="169"/>
                  </a:lnTo>
                  <a:lnTo>
                    <a:pt x="380" y="182"/>
                  </a:lnTo>
                  <a:lnTo>
                    <a:pt x="375" y="196"/>
                  </a:lnTo>
                  <a:lnTo>
                    <a:pt x="369" y="210"/>
                  </a:lnTo>
                  <a:lnTo>
                    <a:pt x="363" y="224"/>
                  </a:lnTo>
                  <a:lnTo>
                    <a:pt x="356" y="237"/>
                  </a:lnTo>
                  <a:lnTo>
                    <a:pt x="350" y="253"/>
                  </a:lnTo>
                  <a:lnTo>
                    <a:pt x="344" y="266"/>
                  </a:lnTo>
                  <a:lnTo>
                    <a:pt x="338" y="280"/>
                  </a:lnTo>
                  <a:lnTo>
                    <a:pt x="333" y="301"/>
                  </a:lnTo>
                  <a:lnTo>
                    <a:pt x="328" y="321"/>
                  </a:lnTo>
                  <a:lnTo>
                    <a:pt x="324" y="342"/>
                  </a:lnTo>
                  <a:lnTo>
                    <a:pt x="319" y="363"/>
                  </a:lnTo>
                  <a:lnTo>
                    <a:pt x="323" y="366"/>
                  </a:lnTo>
                  <a:lnTo>
                    <a:pt x="327" y="371"/>
                  </a:lnTo>
                  <a:lnTo>
                    <a:pt x="331" y="376"/>
                  </a:lnTo>
                  <a:lnTo>
                    <a:pt x="335" y="380"/>
                  </a:lnTo>
                  <a:lnTo>
                    <a:pt x="342" y="380"/>
                  </a:lnTo>
                  <a:lnTo>
                    <a:pt x="347" y="378"/>
                  </a:lnTo>
                  <a:lnTo>
                    <a:pt x="353" y="378"/>
                  </a:lnTo>
                  <a:lnTo>
                    <a:pt x="359" y="376"/>
                  </a:lnTo>
                  <a:lnTo>
                    <a:pt x="366" y="375"/>
                  </a:lnTo>
                  <a:lnTo>
                    <a:pt x="372" y="373"/>
                  </a:lnTo>
                  <a:lnTo>
                    <a:pt x="377" y="373"/>
                  </a:lnTo>
                  <a:lnTo>
                    <a:pt x="383" y="371"/>
                  </a:lnTo>
                  <a:lnTo>
                    <a:pt x="375" y="380"/>
                  </a:lnTo>
                  <a:lnTo>
                    <a:pt x="367" y="387"/>
                  </a:lnTo>
                  <a:lnTo>
                    <a:pt x="357" y="395"/>
                  </a:lnTo>
                  <a:lnTo>
                    <a:pt x="349" y="402"/>
                  </a:lnTo>
                  <a:lnTo>
                    <a:pt x="341" y="411"/>
                  </a:lnTo>
                  <a:lnTo>
                    <a:pt x="332" y="418"/>
                  </a:lnTo>
                  <a:lnTo>
                    <a:pt x="323" y="426"/>
                  </a:lnTo>
                  <a:lnTo>
                    <a:pt x="315" y="435"/>
                  </a:lnTo>
                  <a:lnTo>
                    <a:pt x="307" y="452"/>
                  </a:lnTo>
                  <a:lnTo>
                    <a:pt x="300" y="469"/>
                  </a:lnTo>
                  <a:lnTo>
                    <a:pt x="292" y="486"/>
                  </a:lnTo>
                  <a:lnTo>
                    <a:pt x="285" y="504"/>
                  </a:lnTo>
                  <a:lnTo>
                    <a:pt x="267" y="504"/>
                  </a:lnTo>
                  <a:lnTo>
                    <a:pt x="249" y="505"/>
                  </a:lnTo>
                  <a:lnTo>
                    <a:pt x="233" y="505"/>
                  </a:lnTo>
                  <a:lnTo>
                    <a:pt x="215" y="505"/>
                  </a:lnTo>
                  <a:lnTo>
                    <a:pt x="198" y="505"/>
                  </a:lnTo>
                  <a:lnTo>
                    <a:pt x="181" y="505"/>
                  </a:lnTo>
                  <a:lnTo>
                    <a:pt x="164" y="507"/>
                  </a:lnTo>
                  <a:lnTo>
                    <a:pt x="147" y="507"/>
                  </a:lnTo>
                  <a:lnTo>
                    <a:pt x="139" y="504"/>
                  </a:lnTo>
                  <a:lnTo>
                    <a:pt x="131" y="500"/>
                  </a:lnTo>
                  <a:lnTo>
                    <a:pt x="122" y="497"/>
                  </a:lnTo>
                  <a:lnTo>
                    <a:pt x="114" y="495"/>
                  </a:lnTo>
                  <a:lnTo>
                    <a:pt x="106" y="492"/>
                  </a:lnTo>
                  <a:lnTo>
                    <a:pt x="98" y="488"/>
                  </a:lnTo>
                  <a:lnTo>
                    <a:pt x="89" y="486"/>
                  </a:lnTo>
                  <a:lnTo>
                    <a:pt x="81" y="483"/>
                  </a:lnTo>
                  <a:lnTo>
                    <a:pt x="75" y="464"/>
                  </a:lnTo>
                  <a:lnTo>
                    <a:pt x="68" y="445"/>
                  </a:lnTo>
                  <a:lnTo>
                    <a:pt x="62" y="428"/>
                  </a:lnTo>
                  <a:lnTo>
                    <a:pt x="56" y="409"/>
                  </a:lnTo>
                  <a:lnTo>
                    <a:pt x="50" y="416"/>
                  </a:lnTo>
                  <a:lnTo>
                    <a:pt x="43" y="421"/>
                  </a:lnTo>
                  <a:lnTo>
                    <a:pt x="37" y="426"/>
                  </a:lnTo>
                  <a:lnTo>
                    <a:pt x="31" y="433"/>
                  </a:lnTo>
                  <a:close/>
                </a:path>
              </a:pathLst>
            </a:custGeom>
            <a:solidFill>
              <a:srgbClr val="FF7000"/>
            </a:solidFill>
            <a:ln w="9525">
              <a:solidFill>
                <a:schemeClr val="accent4"/>
              </a:solidFill>
              <a:round/>
              <a:headEnd/>
              <a:tailEnd/>
            </a:ln>
          </p:spPr>
          <p:txBody>
            <a:bodyPr/>
            <a:lstStyle/>
            <a:p>
              <a:pPr>
                <a:defRPr/>
              </a:pPr>
              <a:endParaRPr lang="en-US" dirty="0"/>
            </a:p>
          </p:txBody>
        </p:sp>
        <p:sp>
          <p:nvSpPr>
            <p:cNvPr id="36" name="Freeform 36"/>
            <p:cNvSpPr>
              <a:spLocks/>
            </p:cNvSpPr>
            <p:nvPr/>
          </p:nvSpPr>
          <p:spPr bwMode="auto">
            <a:xfrm>
              <a:off x="4341" y="2944"/>
              <a:ext cx="370" cy="240"/>
            </a:xfrm>
            <a:custGeom>
              <a:avLst/>
              <a:gdLst/>
              <a:ahLst/>
              <a:cxnLst>
                <a:cxn ang="0">
                  <a:pos x="13" y="351"/>
                </a:cxn>
                <a:cxn ang="0">
                  <a:pos x="4" y="294"/>
                </a:cxn>
                <a:cxn ang="0">
                  <a:pos x="17" y="255"/>
                </a:cxn>
                <a:cxn ang="0">
                  <a:pos x="29" y="217"/>
                </a:cxn>
                <a:cxn ang="0">
                  <a:pos x="42" y="152"/>
                </a:cxn>
                <a:cxn ang="0">
                  <a:pos x="55" y="76"/>
                </a:cxn>
                <a:cxn ang="0">
                  <a:pos x="69" y="0"/>
                </a:cxn>
                <a:cxn ang="0">
                  <a:pos x="82" y="30"/>
                </a:cxn>
                <a:cxn ang="0">
                  <a:pos x="97" y="59"/>
                </a:cxn>
                <a:cxn ang="0">
                  <a:pos x="111" y="86"/>
                </a:cxn>
                <a:cxn ang="0">
                  <a:pos x="124" y="109"/>
                </a:cxn>
                <a:cxn ang="0">
                  <a:pos x="136" y="131"/>
                </a:cxn>
                <a:cxn ang="0">
                  <a:pos x="152" y="133"/>
                </a:cxn>
                <a:cxn ang="0">
                  <a:pos x="171" y="121"/>
                </a:cxn>
                <a:cxn ang="0">
                  <a:pos x="191" y="98"/>
                </a:cxn>
                <a:cxn ang="0">
                  <a:pos x="212" y="76"/>
                </a:cxn>
                <a:cxn ang="0">
                  <a:pos x="234" y="74"/>
                </a:cxn>
                <a:cxn ang="0">
                  <a:pos x="256" y="81"/>
                </a:cxn>
                <a:cxn ang="0">
                  <a:pos x="277" y="90"/>
                </a:cxn>
                <a:cxn ang="0">
                  <a:pos x="271" y="148"/>
                </a:cxn>
                <a:cxn ang="0">
                  <a:pos x="281" y="169"/>
                </a:cxn>
                <a:cxn ang="0">
                  <a:pos x="297" y="172"/>
                </a:cxn>
                <a:cxn ang="0">
                  <a:pos x="315" y="176"/>
                </a:cxn>
                <a:cxn ang="0">
                  <a:pos x="336" y="170"/>
                </a:cxn>
                <a:cxn ang="0">
                  <a:pos x="357" y="167"/>
                </a:cxn>
                <a:cxn ang="0">
                  <a:pos x="364" y="177"/>
                </a:cxn>
                <a:cxn ang="0">
                  <a:pos x="346" y="217"/>
                </a:cxn>
                <a:cxn ang="0">
                  <a:pos x="328" y="256"/>
                </a:cxn>
                <a:cxn ang="0">
                  <a:pos x="312" y="311"/>
                </a:cxn>
                <a:cxn ang="0">
                  <a:pos x="305" y="356"/>
                </a:cxn>
                <a:cxn ang="0">
                  <a:pos x="313" y="368"/>
                </a:cxn>
                <a:cxn ang="0">
                  <a:pos x="329" y="365"/>
                </a:cxn>
                <a:cxn ang="0">
                  <a:pos x="343" y="363"/>
                </a:cxn>
                <a:cxn ang="0">
                  <a:pos x="344" y="368"/>
                </a:cxn>
                <a:cxn ang="0">
                  <a:pos x="320" y="389"/>
                </a:cxn>
                <a:cxn ang="0">
                  <a:pos x="295" y="409"/>
                </a:cxn>
                <a:cxn ang="0">
                  <a:pos x="273" y="447"/>
                </a:cxn>
                <a:cxn ang="0">
                  <a:pos x="240" y="478"/>
                </a:cxn>
                <a:cxn ang="0">
                  <a:pos x="193" y="480"/>
                </a:cxn>
                <a:cxn ang="0">
                  <a:pos x="145" y="481"/>
                </a:cxn>
                <a:cxn ang="0">
                  <a:pos x="111" y="475"/>
                </a:cxn>
                <a:cxn ang="0">
                  <a:pos x="88" y="464"/>
                </a:cxn>
                <a:cxn ang="0">
                  <a:pos x="63" y="456"/>
                </a:cxn>
                <a:cxn ang="0">
                  <a:pos x="49" y="401"/>
                </a:cxn>
                <a:cxn ang="0">
                  <a:pos x="35" y="389"/>
                </a:cxn>
              </a:cxnLst>
              <a:rect l="0" t="0" r="r" b="b"/>
              <a:pathLst>
                <a:path w="370" h="481">
                  <a:moveTo>
                    <a:pt x="25" y="397"/>
                  </a:moveTo>
                  <a:lnTo>
                    <a:pt x="19" y="375"/>
                  </a:lnTo>
                  <a:lnTo>
                    <a:pt x="13" y="351"/>
                  </a:lnTo>
                  <a:lnTo>
                    <a:pt x="7" y="329"/>
                  </a:lnTo>
                  <a:lnTo>
                    <a:pt x="0" y="306"/>
                  </a:lnTo>
                  <a:lnTo>
                    <a:pt x="4" y="294"/>
                  </a:lnTo>
                  <a:lnTo>
                    <a:pt x="9" y="280"/>
                  </a:lnTo>
                  <a:lnTo>
                    <a:pt x="13" y="268"/>
                  </a:lnTo>
                  <a:lnTo>
                    <a:pt x="17" y="255"/>
                  </a:lnTo>
                  <a:lnTo>
                    <a:pt x="21" y="243"/>
                  </a:lnTo>
                  <a:lnTo>
                    <a:pt x="25" y="229"/>
                  </a:lnTo>
                  <a:lnTo>
                    <a:pt x="29" y="217"/>
                  </a:lnTo>
                  <a:lnTo>
                    <a:pt x="34" y="203"/>
                  </a:lnTo>
                  <a:lnTo>
                    <a:pt x="38" y="177"/>
                  </a:lnTo>
                  <a:lnTo>
                    <a:pt x="42" y="152"/>
                  </a:lnTo>
                  <a:lnTo>
                    <a:pt x="46" y="126"/>
                  </a:lnTo>
                  <a:lnTo>
                    <a:pt x="51" y="102"/>
                  </a:lnTo>
                  <a:lnTo>
                    <a:pt x="55" y="76"/>
                  </a:lnTo>
                  <a:lnTo>
                    <a:pt x="60" y="50"/>
                  </a:lnTo>
                  <a:lnTo>
                    <a:pt x="65" y="26"/>
                  </a:lnTo>
                  <a:lnTo>
                    <a:pt x="69" y="0"/>
                  </a:lnTo>
                  <a:lnTo>
                    <a:pt x="73" y="11"/>
                  </a:lnTo>
                  <a:lnTo>
                    <a:pt x="78" y="19"/>
                  </a:lnTo>
                  <a:lnTo>
                    <a:pt x="82" y="30"/>
                  </a:lnTo>
                  <a:lnTo>
                    <a:pt x="88" y="40"/>
                  </a:lnTo>
                  <a:lnTo>
                    <a:pt x="92" y="48"/>
                  </a:lnTo>
                  <a:lnTo>
                    <a:pt x="97" y="59"/>
                  </a:lnTo>
                  <a:lnTo>
                    <a:pt x="102" y="69"/>
                  </a:lnTo>
                  <a:lnTo>
                    <a:pt x="107" y="79"/>
                  </a:lnTo>
                  <a:lnTo>
                    <a:pt x="111" y="86"/>
                  </a:lnTo>
                  <a:lnTo>
                    <a:pt x="116" y="95"/>
                  </a:lnTo>
                  <a:lnTo>
                    <a:pt x="120" y="102"/>
                  </a:lnTo>
                  <a:lnTo>
                    <a:pt x="124" y="109"/>
                  </a:lnTo>
                  <a:lnTo>
                    <a:pt x="128" y="117"/>
                  </a:lnTo>
                  <a:lnTo>
                    <a:pt x="132" y="124"/>
                  </a:lnTo>
                  <a:lnTo>
                    <a:pt x="136" y="131"/>
                  </a:lnTo>
                  <a:lnTo>
                    <a:pt x="141" y="138"/>
                  </a:lnTo>
                  <a:lnTo>
                    <a:pt x="146" y="134"/>
                  </a:lnTo>
                  <a:lnTo>
                    <a:pt x="152" y="133"/>
                  </a:lnTo>
                  <a:lnTo>
                    <a:pt x="158" y="129"/>
                  </a:lnTo>
                  <a:lnTo>
                    <a:pt x="163" y="127"/>
                  </a:lnTo>
                  <a:lnTo>
                    <a:pt x="171" y="121"/>
                  </a:lnTo>
                  <a:lnTo>
                    <a:pt x="178" y="114"/>
                  </a:lnTo>
                  <a:lnTo>
                    <a:pt x="184" y="107"/>
                  </a:lnTo>
                  <a:lnTo>
                    <a:pt x="191" y="98"/>
                  </a:lnTo>
                  <a:lnTo>
                    <a:pt x="199" y="91"/>
                  </a:lnTo>
                  <a:lnTo>
                    <a:pt x="206" y="85"/>
                  </a:lnTo>
                  <a:lnTo>
                    <a:pt x="212" y="76"/>
                  </a:lnTo>
                  <a:lnTo>
                    <a:pt x="220" y="69"/>
                  </a:lnTo>
                  <a:lnTo>
                    <a:pt x="227" y="71"/>
                  </a:lnTo>
                  <a:lnTo>
                    <a:pt x="234" y="74"/>
                  </a:lnTo>
                  <a:lnTo>
                    <a:pt x="241" y="76"/>
                  </a:lnTo>
                  <a:lnTo>
                    <a:pt x="249" y="79"/>
                  </a:lnTo>
                  <a:lnTo>
                    <a:pt x="256" y="81"/>
                  </a:lnTo>
                  <a:lnTo>
                    <a:pt x="262" y="85"/>
                  </a:lnTo>
                  <a:lnTo>
                    <a:pt x="269" y="86"/>
                  </a:lnTo>
                  <a:lnTo>
                    <a:pt x="277" y="90"/>
                  </a:lnTo>
                  <a:lnTo>
                    <a:pt x="275" y="110"/>
                  </a:lnTo>
                  <a:lnTo>
                    <a:pt x="274" y="129"/>
                  </a:lnTo>
                  <a:lnTo>
                    <a:pt x="271" y="148"/>
                  </a:lnTo>
                  <a:lnTo>
                    <a:pt x="269" y="167"/>
                  </a:lnTo>
                  <a:lnTo>
                    <a:pt x="275" y="169"/>
                  </a:lnTo>
                  <a:lnTo>
                    <a:pt x="281" y="169"/>
                  </a:lnTo>
                  <a:lnTo>
                    <a:pt x="286" y="170"/>
                  </a:lnTo>
                  <a:lnTo>
                    <a:pt x="292" y="170"/>
                  </a:lnTo>
                  <a:lnTo>
                    <a:pt x="297" y="172"/>
                  </a:lnTo>
                  <a:lnTo>
                    <a:pt x="304" y="174"/>
                  </a:lnTo>
                  <a:lnTo>
                    <a:pt x="309" y="174"/>
                  </a:lnTo>
                  <a:lnTo>
                    <a:pt x="315" y="176"/>
                  </a:lnTo>
                  <a:lnTo>
                    <a:pt x="322" y="174"/>
                  </a:lnTo>
                  <a:lnTo>
                    <a:pt x="329" y="172"/>
                  </a:lnTo>
                  <a:lnTo>
                    <a:pt x="336" y="170"/>
                  </a:lnTo>
                  <a:lnTo>
                    <a:pt x="343" y="169"/>
                  </a:lnTo>
                  <a:lnTo>
                    <a:pt x="349" y="169"/>
                  </a:lnTo>
                  <a:lnTo>
                    <a:pt x="357" y="167"/>
                  </a:lnTo>
                  <a:lnTo>
                    <a:pt x="363" y="165"/>
                  </a:lnTo>
                  <a:lnTo>
                    <a:pt x="370" y="164"/>
                  </a:lnTo>
                  <a:lnTo>
                    <a:pt x="364" y="177"/>
                  </a:lnTo>
                  <a:lnTo>
                    <a:pt x="358" y="191"/>
                  </a:lnTo>
                  <a:lnTo>
                    <a:pt x="352" y="205"/>
                  </a:lnTo>
                  <a:lnTo>
                    <a:pt x="346" y="217"/>
                  </a:lnTo>
                  <a:lnTo>
                    <a:pt x="340" y="231"/>
                  </a:lnTo>
                  <a:lnTo>
                    <a:pt x="334" y="244"/>
                  </a:lnTo>
                  <a:lnTo>
                    <a:pt x="328" y="256"/>
                  </a:lnTo>
                  <a:lnTo>
                    <a:pt x="321" y="270"/>
                  </a:lnTo>
                  <a:lnTo>
                    <a:pt x="317" y="291"/>
                  </a:lnTo>
                  <a:lnTo>
                    <a:pt x="312" y="311"/>
                  </a:lnTo>
                  <a:lnTo>
                    <a:pt x="308" y="332"/>
                  </a:lnTo>
                  <a:lnTo>
                    <a:pt x="303" y="353"/>
                  </a:lnTo>
                  <a:lnTo>
                    <a:pt x="305" y="356"/>
                  </a:lnTo>
                  <a:lnTo>
                    <a:pt x="308" y="359"/>
                  </a:lnTo>
                  <a:lnTo>
                    <a:pt x="311" y="365"/>
                  </a:lnTo>
                  <a:lnTo>
                    <a:pt x="313" y="368"/>
                  </a:lnTo>
                  <a:lnTo>
                    <a:pt x="318" y="366"/>
                  </a:lnTo>
                  <a:lnTo>
                    <a:pt x="323" y="366"/>
                  </a:lnTo>
                  <a:lnTo>
                    <a:pt x="329" y="365"/>
                  </a:lnTo>
                  <a:lnTo>
                    <a:pt x="333" y="365"/>
                  </a:lnTo>
                  <a:lnTo>
                    <a:pt x="338" y="363"/>
                  </a:lnTo>
                  <a:lnTo>
                    <a:pt x="343" y="363"/>
                  </a:lnTo>
                  <a:lnTo>
                    <a:pt x="347" y="361"/>
                  </a:lnTo>
                  <a:lnTo>
                    <a:pt x="353" y="361"/>
                  </a:lnTo>
                  <a:lnTo>
                    <a:pt x="344" y="368"/>
                  </a:lnTo>
                  <a:lnTo>
                    <a:pt x="336" y="375"/>
                  </a:lnTo>
                  <a:lnTo>
                    <a:pt x="328" y="382"/>
                  </a:lnTo>
                  <a:lnTo>
                    <a:pt x="320" y="389"/>
                  </a:lnTo>
                  <a:lnTo>
                    <a:pt x="312" y="396"/>
                  </a:lnTo>
                  <a:lnTo>
                    <a:pt x="304" y="402"/>
                  </a:lnTo>
                  <a:lnTo>
                    <a:pt x="295" y="409"/>
                  </a:lnTo>
                  <a:lnTo>
                    <a:pt x="287" y="416"/>
                  </a:lnTo>
                  <a:lnTo>
                    <a:pt x="280" y="432"/>
                  </a:lnTo>
                  <a:lnTo>
                    <a:pt x="273" y="447"/>
                  </a:lnTo>
                  <a:lnTo>
                    <a:pt x="264" y="463"/>
                  </a:lnTo>
                  <a:lnTo>
                    <a:pt x="257" y="478"/>
                  </a:lnTo>
                  <a:lnTo>
                    <a:pt x="240" y="478"/>
                  </a:lnTo>
                  <a:lnTo>
                    <a:pt x="225" y="480"/>
                  </a:lnTo>
                  <a:lnTo>
                    <a:pt x="208" y="480"/>
                  </a:lnTo>
                  <a:lnTo>
                    <a:pt x="193" y="480"/>
                  </a:lnTo>
                  <a:lnTo>
                    <a:pt x="177" y="480"/>
                  </a:lnTo>
                  <a:lnTo>
                    <a:pt x="160" y="480"/>
                  </a:lnTo>
                  <a:lnTo>
                    <a:pt x="145" y="481"/>
                  </a:lnTo>
                  <a:lnTo>
                    <a:pt x="128" y="481"/>
                  </a:lnTo>
                  <a:lnTo>
                    <a:pt x="120" y="478"/>
                  </a:lnTo>
                  <a:lnTo>
                    <a:pt x="111" y="475"/>
                  </a:lnTo>
                  <a:lnTo>
                    <a:pt x="103" y="471"/>
                  </a:lnTo>
                  <a:lnTo>
                    <a:pt x="96" y="468"/>
                  </a:lnTo>
                  <a:lnTo>
                    <a:pt x="88" y="464"/>
                  </a:lnTo>
                  <a:lnTo>
                    <a:pt x="79" y="461"/>
                  </a:lnTo>
                  <a:lnTo>
                    <a:pt x="71" y="459"/>
                  </a:lnTo>
                  <a:lnTo>
                    <a:pt x="63" y="456"/>
                  </a:lnTo>
                  <a:lnTo>
                    <a:pt x="58" y="437"/>
                  </a:lnTo>
                  <a:lnTo>
                    <a:pt x="53" y="420"/>
                  </a:lnTo>
                  <a:lnTo>
                    <a:pt x="49" y="401"/>
                  </a:lnTo>
                  <a:lnTo>
                    <a:pt x="44" y="382"/>
                  </a:lnTo>
                  <a:lnTo>
                    <a:pt x="40" y="385"/>
                  </a:lnTo>
                  <a:lnTo>
                    <a:pt x="35" y="389"/>
                  </a:lnTo>
                  <a:lnTo>
                    <a:pt x="30" y="394"/>
                  </a:lnTo>
                  <a:lnTo>
                    <a:pt x="25" y="397"/>
                  </a:lnTo>
                  <a:close/>
                </a:path>
              </a:pathLst>
            </a:custGeom>
            <a:solidFill>
              <a:srgbClr val="FF7F00"/>
            </a:solidFill>
            <a:ln w="9525">
              <a:solidFill>
                <a:schemeClr val="accent4"/>
              </a:solidFill>
              <a:round/>
              <a:headEnd/>
              <a:tailEnd/>
            </a:ln>
          </p:spPr>
          <p:txBody>
            <a:bodyPr/>
            <a:lstStyle/>
            <a:p>
              <a:pPr>
                <a:defRPr/>
              </a:pPr>
              <a:endParaRPr lang="en-US" dirty="0"/>
            </a:p>
          </p:txBody>
        </p:sp>
        <p:sp>
          <p:nvSpPr>
            <p:cNvPr id="37" name="Freeform 37"/>
            <p:cNvSpPr>
              <a:spLocks/>
            </p:cNvSpPr>
            <p:nvPr/>
          </p:nvSpPr>
          <p:spPr bwMode="auto">
            <a:xfrm>
              <a:off x="4353" y="2957"/>
              <a:ext cx="352" cy="229"/>
            </a:xfrm>
            <a:custGeom>
              <a:avLst/>
              <a:gdLst/>
              <a:ahLst/>
              <a:cxnLst>
                <a:cxn ang="0">
                  <a:pos x="9" y="319"/>
                </a:cxn>
                <a:cxn ang="0">
                  <a:pos x="4" y="266"/>
                </a:cxn>
                <a:cxn ang="0">
                  <a:pos x="16" y="230"/>
                </a:cxn>
                <a:cxn ang="0">
                  <a:pos x="28" y="194"/>
                </a:cxn>
                <a:cxn ang="0">
                  <a:pos x="40" y="137"/>
                </a:cxn>
                <a:cxn ang="0">
                  <a:pos x="54" y="69"/>
                </a:cxn>
                <a:cxn ang="0">
                  <a:pos x="66" y="0"/>
                </a:cxn>
                <a:cxn ang="0">
                  <a:pos x="80" y="26"/>
                </a:cxn>
                <a:cxn ang="0">
                  <a:pos x="93" y="50"/>
                </a:cxn>
                <a:cxn ang="0">
                  <a:pos x="107" y="72"/>
                </a:cxn>
                <a:cxn ang="0">
                  <a:pos x="118" y="94"/>
                </a:cxn>
                <a:cxn ang="0">
                  <a:pos x="130" y="117"/>
                </a:cxn>
                <a:cxn ang="0">
                  <a:pos x="145" y="122"/>
                </a:cxn>
                <a:cxn ang="0">
                  <a:pos x="163" y="115"/>
                </a:cxn>
                <a:cxn ang="0">
                  <a:pos x="184" y="94"/>
                </a:cxn>
                <a:cxn ang="0">
                  <a:pos x="203" y="75"/>
                </a:cxn>
                <a:cxn ang="0">
                  <a:pos x="224" y="72"/>
                </a:cxn>
                <a:cxn ang="0">
                  <a:pos x="245" y="79"/>
                </a:cxn>
                <a:cxn ang="0">
                  <a:pos x="265" y="84"/>
                </a:cxn>
                <a:cxn ang="0">
                  <a:pos x="264" y="137"/>
                </a:cxn>
                <a:cxn ang="0">
                  <a:pos x="272" y="158"/>
                </a:cxn>
                <a:cxn ang="0">
                  <a:pos x="288" y="165"/>
                </a:cxn>
                <a:cxn ang="0">
                  <a:pos x="303" y="172"/>
                </a:cxn>
                <a:cxn ang="0">
                  <a:pos x="321" y="168"/>
                </a:cxn>
                <a:cxn ang="0">
                  <a:pos x="340" y="163"/>
                </a:cxn>
                <a:cxn ang="0">
                  <a:pos x="346" y="173"/>
                </a:cxn>
                <a:cxn ang="0">
                  <a:pos x="329" y="211"/>
                </a:cxn>
                <a:cxn ang="0">
                  <a:pos x="311" y="249"/>
                </a:cxn>
                <a:cxn ang="0">
                  <a:pos x="296" y="302"/>
                </a:cxn>
                <a:cxn ang="0">
                  <a:pos x="287" y="345"/>
                </a:cxn>
                <a:cxn ang="0">
                  <a:pos x="291" y="357"/>
                </a:cxn>
                <a:cxn ang="0">
                  <a:pos x="314" y="352"/>
                </a:cxn>
                <a:cxn ang="0">
                  <a:pos x="305" y="362"/>
                </a:cxn>
                <a:cxn ang="0">
                  <a:pos x="282" y="381"/>
                </a:cxn>
                <a:cxn ang="0">
                  <a:pos x="261" y="399"/>
                </a:cxn>
                <a:cxn ang="0">
                  <a:pos x="248" y="419"/>
                </a:cxn>
                <a:cxn ang="0">
                  <a:pos x="237" y="440"/>
                </a:cxn>
                <a:cxn ang="0">
                  <a:pos x="213" y="453"/>
                </a:cxn>
                <a:cxn ang="0">
                  <a:pos x="168" y="455"/>
                </a:cxn>
                <a:cxn ang="0">
                  <a:pos x="123" y="457"/>
                </a:cxn>
                <a:cxn ang="0">
                  <a:pos x="92" y="450"/>
                </a:cxn>
                <a:cxn ang="0">
                  <a:pos x="68" y="438"/>
                </a:cxn>
                <a:cxn ang="0">
                  <a:pos x="44" y="428"/>
                </a:cxn>
                <a:cxn ang="0">
                  <a:pos x="35" y="374"/>
                </a:cxn>
                <a:cxn ang="0">
                  <a:pos x="25" y="359"/>
                </a:cxn>
              </a:cxnLst>
              <a:rect l="0" t="0" r="r" b="b"/>
              <a:pathLst>
                <a:path w="352" h="457">
                  <a:moveTo>
                    <a:pt x="18" y="361"/>
                  </a:moveTo>
                  <a:lnTo>
                    <a:pt x="14" y="340"/>
                  </a:lnTo>
                  <a:lnTo>
                    <a:pt x="9" y="319"/>
                  </a:lnTo>
                  <a:lnTo>
                    <a:pt x="5" y="299"/>
                  </a:lnTo>
                  <a:lnTo>
                    <a:pt x="0" y="278"/>
                  </a:lnTo>
                  <a:lnTo>
                    <a:pt x="4" y="266"/>
                  </a:lnTo>
                  <a:lnTo>
                    <a:pt x="8" y="254"/>
                  </a:lnTo>
                  <a:lnTo>
                    <a:pt x="12" y="242"/>
                  </a:lnTo>
                  <a:lnTo>
                    <a:pt x="16" y="230"/>
                  </a:lnTo>
                  <a:lnTo>
                    <a:pt x="20" y="218"/>
                  </a:lnTo>
                  <a:lnTo>
                    <a:pt x="24" y="206"/>
                  </a:lnTo>
                  <a:lnTo>
                    <a:pt x="28" y="194"/>
                  </a:lnTo>
                  <a:lnTo>
                    <a:pt x="32" y="182"/>
                  </a:lnTo>
                  <a:lnTo>
                    <a:pt x="36" y="160"/>
                  </a:lnTo>
                  <a:lnTo>
                    <a:pt x="40" y="137"/>
                  </a:lnTo>
                  <a:lnTo>
                    <a:pt x="44" y="115"/>
                  </a:lnTo>
                  <a:lnTo>
                    <a:pt x="50" y="91"/>
                  </a:lnTo>
                  <a:lnTo>
                    <a:pt x="54" y="69"/>
                  </a:lnTo>
                  <a:lnTo>
                    <a:pt x="58" y="46"/>
                  </a:lnTo>
                  <a:lnTo>
                    <a:pt x="62" y="22"/>
                  </a:lnTo>
                  <a:lnTo>
                    <a:pt x="66" y="0"/>
                  </a:lnTo>
                  <a:lnTo>
                    <a:pt x="70" y="8"/>
                  </a:lnTo>
                  <a:lnTo>
                    <a:pt x="75" y="17"/>
                  </a:lnTo>
                  <a:lnTo>
                    <a:pt x="80" y="26"/>
                  </a:lnTo>
                  <a:lnTo>
                    <a:pt x="84" y="32"/>
                  </a:lnTo>
                  <a:lnTo>
                    <a:pt x="89" y="41"/>
                  </a:lnTo>
                  <a:lnTo>
                    <a:pt x="93" y="50"/>
                  </a:lnTo>
                  <a:lnTo>
                    <a:pt x="98" y="57"/>
                  </a:lnTo>
                  <a:lnTo>
                    <a:pt x="103" y="65"/>
                  </a:lnTo>
                  <a:lnTo>
                    <a:pt x="107" y="72"/>
                  </a:lnTo>
                  <a:lnTo>
                    <a:pt x="111" y="81"/>
                  </a:lnTo>
                  <a:lnTo>
                    <a:pt x="114" y="87"/>
                  </a:lnTo>
                  <a:lnTo>
                    <a:pt x="118" y="94"/>
                  </a:lnTo>
                  <a:lnTo>
                    <a:pt x="122" y="103"/>
                  </a:lnTo>
                  <a:lnTo>
                    <a:pt x="126" y="110"/>
                  </a:lnTo>
                  <a:lnTo>
                    <a:pt x="130" y="117"/>
                  </a:lnTo>
                  <a:lnTo>
                    <a:pt x="134" y="124"/>
                  </a:lnTo>
                  <a:lnTo>
                    <a:pt x="140" y="124"/>
                  </a:lnTo>
                  <a:lnTo>
                    <a:pt x="145" y="122"/>
                  </a:lnTo>
                  <a:lnTo>
                    <a:pt x="151" y="122"/>
                  </a:lnTo>
                  <a:lnTo>
                    <a:pt x="157" y="122"/>
                  </a:lnTo>
                  <a:lnTo>
                    <a:pt x="163" y="115"/>
                  </a:lnTo>
                  <a:lnTo>
                    <a:pt x="170" y="108"/>
                  </a:lnTo>
                  <a:lnTo>
                    <a:pt x="176" y="101"/>
                  </a:lnTo>
                  <a:lnTo>
                    <a:pt x="184" y="94"/>
                  </a:lnTo>
                  <a:lnTo>
                    <a:pt x="190" y="89"/>
                  </a:lnTo>
                  <a:lnTo>
                    <a:pt x="197" y="82"/>
                  </a:lnTo>
                  <a:lnTo>
                    <a:pt x="203" y="75"/>
                  </a:lnTo>
                  <a:lnTo>
                    <a:pt x="211" y="69"/>
                  </a:lnTo>
                  <a:lnTo>
                    <a:pt x="217" y="70"/>
                  </a:lnTo>
                  <a:lnTo>
                    <a:pt x="224" y="72"/>
                  </a:lnTo>
                  <a:lnTo>
                    <a:pt x="230" y="74"/>
                  </a:lnTo>
                  <a:lnTo>
                    <a:pt x="238" y="75"/>
                  </a:lnTo>
                  <a:lnTo>
                    <a:pt x="245" y="79"/>
                  </a:lnTo>
                  <a:lnTo>
                    <a:pt x="251" y="81"/>
                  </a:lnTo>
                  <a:lnTo>
                    <a:pt x="258" y="82"/>
                  </a:lnTo>
                  <a:lnTo>
                    <a:pt x="265" y="84"/>
                  </a:lnTo>
                  <a:lnTo>
                    <a:pt x="265" y="101"/>
                  </a:lnTo>
                  <a:lnTo>
                    <a:pt x="264" y="118"/>
                  </a:lnTo>
                  <a:lnTo>
                    <a:pt x="264" y="137"/>
                  </a:lnTo>
                  <a:lnTo>
                    <a:pt x="263" y="154"/>
                  </a:lnTo>
                  <a:lnTo>
                    <a:pt x="268" y="156"/>
                  </a:lnTo>
                  <a:lnTo>
                    <a:pt x="272" y="158"/>
                  </a:lnTo>
                  <a:lnTo>
                    <a:pt x="277" y="160"/>
                  </a:lnTo>
                  <a:lnTo>
                    <a:pt x="282" y="163"/>
                  </a:lnTo>
                  <a:lnTo>
                    <a:pt x="288" y="165"/>
                  </a:lnTo>
                  <a:lnTo>
                    <a:pt x="293" y="167"/>
                  </a:lnTo>
                  <a:lnTo>
                    <a:pt x="298" y="170"/>
                  </a:lnTo>
                  <a:lnTo>
                    <a:pt x="303" y="172"/>
                  </a:lnTo>
                  <a:lnTo>
                    <a:pt x="309" y="170"/>
                  </a:lnTo>
                  <a:lnTo>
                    <a:pt x="315" y="168"/>
                  </a:lnTo>
                  <a:lnTo>
                    <a:pt x="321" y="168"/>
                  </a:lnTo>
                  <a:lnTo>
                    <a:pt x="327" y="167"/>
                  </a:lnTo>
                  <a:lnTo>
                    <a:pt x="333" y="165"/>
                  </a:lnTo>
                  <a:lnTo>
                    <a:pt x="340" y="163"/>
                  </a:lnTo>
                  <a:lnTo>
                    <a:pt x="346" y="163"/>
                  </a:lnTo>
                  <a:lnTo>
                    <a:pt x="352" y="161"/>
                  </a:lnTo>
                  <a:lnTo>
                    <a:pt x="346" y="173"/>
                  </a:lnTo>
                  <a:lnTo>
                    <a:pt x="341" y="187"/>
                  </a:lnTo>
                  <a:lnTo>
                    <a:pt x="334" y="199"/>
                  </a:lnTo>
                  <a:lnTo>
                    <a:pt x="329" y="211"/>
                  </a:lnTo>
                  <a:lnTo>
                    <a:pt x="323" y="225"/>
                  </a:lnTo>
                  <a:lnTo>
                    <a:pt x="317" y="237"/>
                  </a:lnTo>
                  <a:lnTo>
                    <a:pt x="311" y="249"/>
                  </a:lnTo>
                  <a:lnTo>
                    <a:pt x="305" y="261"/>
                  </a:lnTo>
                  <a:lnTo>
                    <a:pt x="300" y="282"/>
                  </a:lnTo>
                  <a:lnTo>
                    <a:pt x="296" y="302"/>
                  </a:lnTo>
                  <a:lnTo>
                    <a:pt x="291" y="323"/>
                  </a:lnTo>
                  <a:lnTo>
                    <a:pt x="285" y="342"/>
                  </a:lnTo>
                  <a:lnTo>
                    <a:pt x="287" y="345"/>
                  </a:lnTo>
                  <a:lnTo>
                    <a:pt x="289" y="349"/>
                  </a:lnTo>
                  <a:lnTo>
                    <a:pt x="290" y="354"/>
                  </a:lnTo>
                  <a:lnTo>
                    <a:pt x="291" y="357"/>
                  </a:lnTo>
                  <a:lnTo>
                    <a:pt x="298" y="356"/>
                  </a:lnTo>
                  <a:lnTo>
                    <a:pt x="306" y="354"/>
                  </a:lnTo>
                  <a:lnTo>
                    <a:pt x="314" y="352"/>
                  </a:lnTo>
                  <a:lnTo>
                    <a:pt x="321" y="350"/>
                  </a:lnTo>
                  <a:lnTo>
                    <a:pt x="314" y="356"/>
                  </a:lnTo>
                  <a:lnTo>
                    <a:pt x="305" y="362"/>
                  </a:lnTo>
                  <a:lnTo>
                    <a:pt x="298" y="368"/>
                  </a:lnTo>
                  <a:lnTo>
                    <a:pt x="291" y="374"/>
                  </a:lnTo>
                  <a:lnTo>
                    <a:pt x="282" y="381"/>
                  </a:lnTo>
                  <a:lnTo>
                    <a:pt x="275" y="386"/>
                  </a:lnTo>
                  <a:lnTo>
                    <a:pt x="268" y="393"/>
                  </a:lnTo>
                  <a:lnTo>
                    <a:pt x="261" y="399"/>
                  </a:lnTo>
                  <a:lnTo>
                    <a:pt x="256" y="405"/>
                  </a:lnTo>
                  <a:lnTo>
                    <a:pt x="252" y="412"/>
                  </a:lnTo>
                  <a:lnTo>
                    <a:pt x="248" y="419"/>
                  </a:lnTo>
                  <a:lnTo>
                    <a:pt x="244" y="426"/>
                  </a:lnTo>
                  <a:lnTo>
                    <a:pt x="240" y="433"/>
                  </a:lnTo>
                  <a:lnTo>
                    <a:pt x="237" y="440"/>
                  </a:lnTo>
                  <a:lnTo>
                    <a:pt x="232" y="447"/>
                  </a:lnTo>
                  <a:lnTo>
                    <a:pt x="228" y="453"/>
                  </a:lnTo>
                  <a:lnTo>
                    <a:pt x="213" y="453"/>
                  </a:lnTo>
                  <a:lnTo>
                    <a:pt x="198" y="453"/>
                  </a:lnTo>
                  <a:lnTo>
                    <a:pt x="183" y="453"/>
                  </a:lnTo>
                  <a:lnTo>
                    <a:pt x="168" y="455"/>
                  </a:lnTo>
                  <a:lnTo>
                    <a:pt x="154" y="455"/>
                  </a:lnTo>
                  <a:lnTo>
                    <a:pt x="139" y="455"/>
                  </a:lnTo>
                  <a:lnTo>
                    <a:pt x="123" y="457"/>
                  </a:lnTo>
                  <a:lnTo>
                    <a:pt x="109" y="457"/>
                  </a:lnTo>
                  <a:lnTo>
                    <a:pt x="101" y="453"/>
                  </a:lnTo>
                  <a:lnTo>
                    <a:pt x="92" y="450"/>
                  </a:lnTo>
                  <a:lnTo>
                    <a:pt x="85" y="447"/>
                  </a:lnTo>
                  <a:lnTo>
                    <a:pt x="77" y="441"/>
                  </a:lnTo>
                  <a:lnTo>
                    <a:pt x="68" y="438"/>
                  </a:lnTo>
                  <a:lnTo>
                    <a:pt x="61" y="435"/>
                  </a:lnTo>
                  <a:lnTo>
                    <a:pt x="53" y="431"/>
                  </a:lnTo>
                  <a:lnTo>
                    <a:pt x="44" y="428"/>
                  </a:lnTo>
                  <a:lnTo>
                    <a:pt x="41" y="411"/>
                  </a:lnTo>
                  <a:lnTo>
                    <a:pt x="38" y="393"/>
                  </a:lnTo>
                  <a:lnTo>
                    <a:pt x="35" y="374"/>
                  </a:lnTo>
                  <a:lnTo>
                    <a:pt x="31" y="357"/>
                  </a:lnTo>
                  <a:lnTo>
                    <a:pt x="28" y="359"/>
                  </a:lnTo>
                  <a:lnTo>
                    <a:pt x="25" y="359"/>
                  </a:lnTo>
                  <a:lnTo>
                    <a:pt x="22" y="361"/>
                  </a:lnTo>
                  <a:lnTo>
                    <a:pt x="18" y="361"/>
                  </a:lnTo>
                  <a:close/>
                </a:path>
              </a:pathLst>
            </a:custGeom>
            <a:solidFill>
              <a:srgbClr val="FF8E00"/>
            </a:solidFill>
            <a:ln w="9525">
              <a:solidFill>
                <a:schemeClr val="accent4"/>
              </a:solidFill>
              <a:round/>
              <a:headEnd/>
              <a:tailEnd/>
            </a:ln>
          </p:spPr>
          <p:txBody>
            <a:bodyPr/>
            <a:lstStyle/>
            <a:p>
              <a:pPr>
                <a:defRPr/>
              </a:pPr>
              <a:endParaRPr lang="en-US" dirty="0"/>
            </a:p>
          </p:txBody>
        </p:sp>
        <p:sp>
          <p:nvSpPr>
            <p:cNvPr id="38" name="Freeform 38"/>
            <p:cNvSpPr>
              <a:spLocks/>
            </p:cNvSpPr>
            <p:nvPr/>
          </p:nvSpPr>
          <p:spPr bwMode="auto">
            <a:xfrm>
              <a:off x="4365" y="2972"/>
              <a:ext cx="334" cy="216"/>
            </a:xfrm>
            <a:custGeom>
              <a:avLst/>
              <a:gdLst/>
              <a:ahLst/>
              <a:cxnLst>
                <a:cxn ang="0">
                  <a:pos x="5" y="285"/>
                </a:cxn>
                <a:cxn ang="0">
                  <a:pos x="4" y="237"/>
                </a:cxn>
                <a:cxn ang="0">
                  <a:pos x="16" y="205"/>
                </a:cxn>
                <a:cxn ang="0">
                  <a:pos x="27" y="172"/>
                </a:cxn>
                <a:cxn ang="0">
                  <a:pos x="40" y="120"/>
                </a:cxn>
                <a:cxn ang="0">
                  <a:pos x="51" y="60"/>
                </a:cxn>
                <a:cxn ang="0">
                  <a:pos x="63" y="0"/>
                </a:cxn>
                <a:cxn ang="0">
                  <a:pos x="76" y="19"/>
                </a:cxn>
                <a:cxn ang="0">
                  <a:pos x="90" y="38"/>
                </a:cxn>
                <a:cxn ang="0">
                  <a:pos x="105" y="64"/>
                </a:cxn>
                <a:cxn ang="0">
                  <a:pos x="128" y="108"/>
                </a:cxn>
                <a:cxn ang="0">
                  <a:pos x="145" y="113"/>
                </a:cxn>
                <a:cxn ang="0">
                  <a:pos x="162" y="101"/>
                </a:cxn>
                <a:cxn ang="0">
                  <a:pos x="181" y="83"/>
                </a:cxn>
                <a:cxn ang="0">
                  <a:pos x="201" y="64"/>
                </a:cxn>
                <a:cxn ang="0">
                  <a:pos x="220" y="67"/>
                </a:cxn>
                <a:cxn ang="0">
                  <a:pos x="240" y="70"/>
                </a:cxn>
                <a:cxn ang="0">
                  <a:pos x="254" y="91"/>
                </a:cxn>
                <a:cxn ang="0">
                  <a:pos x="256" y="141"/>
                </a:cxn>
                <a:cxn ang="0">
                  <a:pos x="268" y="151"/>
                </a:cxn>
                <a:cxn ang="0">
                  <a:pos x="282" y="160"/>
                </a:cxn>
                <a:cxn ang="0">
                  <a:pos x="295" y="165"/>
                </a:cxn>
                <a:cxn ang="0">
                  <a:pos x="312" y="162"/>
                </a:cxn>
                <a:cxn ang="0">
                  <a:pos x="329" y="158"/>
                </a:cxn>
                <a:cxn ang="0">
                  <a:pos x="322" y="180"/>
                </a:cxn>
                <a:cxn ang="0">
                  <a:pos x="306" y="217"/>
                </a:cxn>
                <a:cxn ang="0">
                  <a:pos x="288" y="253"/>
                </a:cxn>
                <a:cxn ang="0">
                  <a:pos x="275" y="313"/>
                </a:cxn>
                <a:cxn ang="0">
                  <a:pos x="268" y="339"/>
                </a:cxn>
                <a:cxn ang="0">
                  <a:pos x="273" y="342"/>
                </a:cxn>
                <a:cxn ang="0">
                  <a:pos x="289" y="339"/>
                </a:cxn>
                <a:cxn ang="0">
                  <a:pos x="267" y="354"/>
                </a:cxn>
                <a:cxn ang="0">
                  <a:pos x="246" y="371"/>
                </a:cxn>
                <a:cxn ang="0">
                  <a:pos x="228" y="387"/>
                </a:cxn>
                <a:cxn ang="0">
                  <a:pos x="216" y="404"/>
                </a:cxn>
                <a:cxn ang="0">
                  <a:pos x="204" y="421"/>
                </a:cxn>
                <a:cxn ang="0">
                  <a:pos x="172" y="428"/>
                </a:cxn>
                <a:cxn ang="0">
                  <a:pos x="130" y="430"/>
                </a:cxn>
                <a:cxn ang="0">
                  <a:pos x="89" y="431"/>
                </a:cxn>
                <a:cxn ang="0">
                  <a:pos x="66" y="419"/>
                </a:cxn>
                <a:cxn ang="0">
                  <a:pos x="42" y="407"/>
                </a:cxn>
                <a:cxn ang="0">
                  <a:pos x="24" y="383"/>
                </a:cxn>
                <a:cxn ang="0">
                  <a:pos x="19" y="332"/>
                </a:cxn>
                <a:cxn ang="0">
                  <a:pos x="14" y="327"/>
                </a:cxn>
              </a:cxnLst>
              <a:rect l="0" t="0" r="r" b="b"/>
              <a:pathLst>
                <a:path w="334" h="431">
                  <a:moveTo>
                    <a:pt x="12" y="325"/>
                  </a:moveTo>
                  <a:lnTo>
                    <a:pt x="8" y="306"/>
                  </a:lnTo>
                  <a:lnTo>
                    <a:pt x="5" y="285"/>
                  </a:lnTo>
                  <a:lnTo>
                    <a:pt x="2" y="266"/>
                  </a:lnTo>
                  <a:lnTo>
                    <a:pt x="0" y="247"/>
                  </a:lnTo>
                  <a:lnTo>
                    <a:pt x="4" y="237"/>
                  </a:lnTo>
                  <a:lnTo>
                    <a:pt x="8" y="227"/>
                  </a:lnTo>
                  <a:lnTo>
                    <a:pt x="12" y="217"/>
                  </a:lnTo>
                  <a:lnTo>
                    <a:pt x="16" y="205"/>
                  </a:lnTo>
                  <a:lnTo>
                    <a:pt x="20" y="194"/>
                  </a:lnTo>
                  <a:lnTo>
                    <a:pt x="24" y="184"/>
                  </a:lnTo>
                  <a:lnTo>
                    <a:pt x="27" y="172"/>
                  </a:lnTo>
                  <a:lnTo>
                    <a:pt x="31" y="162"/>
                  </a:lnTo>
                  <a:lnTo>
                    <a:pt x="36" y="141"/>
                  </a:lnTo>
                  <a:lnTo>
                    <a:pt x="40" y="120"/>
                  </a:lnTo>
                  <a:lnTo>
                    <a:pt x="44" y="101"/>
                  </a:lnTo>
                  <a:lnTo>
                    <a:pt x="47" y="81"/>
                  </a:lnTo>
                  <a:lnTo>
                    <a:pt x="51" y="60"/>
                  </a:lnTo>
                  <a:lnTo>
                    <a:pt x="55" y="41"/>
                  </a:lnTo>
                  <a:lnTo>
                    <a:pt x="59" y="21"/>
                  </a:lnTo>
                  <a:lnTo>
                    <a:pt x="63" y="0"/>
                  </a:lnTo>
                  <a:lnTo>
                    <a:pt x="67" y="7"/>
                  </a:lnTo>
                  <a:lnTo>
                    <a:pt x="71" y="12"/>
                  </a:lnTo>
                  <a:lnTo>
                    <a:pt x="76" y="19"/>
                  </a:lnTo>
                  <a:lnTo>
                    <a:pt x="80" y="26"/>
                  </a:lnTo>
                  <a:lnTo>
                    <a:pt x="84" y="33"/>
                  </a:lnTo>
                  <a:lnTo>
                    <a:pt x="90" y="38"/>
                  </a:lnTo>
                  <a:lnTo>
                    <a:pt x="94" y="45"/>
                  </a:lnTo>
                  <a:lnTo>
                    <a:pt x="98" y="50"/>
                  </a:lnTo>
                  <a:lnTo>
                    <a:pt x="105" y="64"/>
                  </a:lnTo>
                  <a:lnTo>
                    <a:pt x="113" y="79"/>
                  </a:lnTo>
                  <a:lnTo>
                    <a:pt x="121" y="95"/>
                  </a:lnTo>
                  <a:lnTo>
                    <a:pt x="128" y="108"/>
                  </a:lnTo>
                  <a:lnTo>
                    <a:pt x="133" y="110"/>
                  </a:lnTo>
                  <a:lnTo>
                    <a:pt x="139" y="112"/>
                  </a:lnTo>
                  <a:lnTo>
                    <a:pt x="145" y="113"/>
                  </a:lnTo>
                  <a:lnTo>
                    <a:pt x="150" y="115"/>
                  </a:lnTo>
                  <a:lnTo>
                    <a:pt x="156" y="108"/>
                  </a:lnTo>
                  <a:lnTo>
                    <a:pt x="162" y="101"/>
                  </a:lnTo>
                  <a:lnTo>
                    <a:pt x="169" y="96"/>
                  </a:lnTo>
                  <a:lnTo>
                    <a:pt x="175" y="89"/>
                  </a:lnTo>
                  <a:lnTo>
                    <a:pt x="181" y="83"/>
                  </a:lnTo>
                  <a:lnTo>
                    <a:pt x="187" y="76"/>
                  </a:lnTo>
                  <a:lnTo>
                    <a:pt x="194" y="70"/>
                  </a:lnTo>
                  <a:lnTo>
                    <a:pt x="201" y="64"/>
                  </a:lnTo>
                  <a:lnTo>
                    <a:pt x="207" y="65"/>
                  </a:lnTo>
                  <a:lnTo>
                    <a:pt x="214" y="65"/>
                  </a:lnTo>
                  <a:lnTo>
                    <a:pt x="220" y="67"/>
                  </a:lnTo>
                  <a:lnTo>
                    <a:pt x="227" y="69"/>
                  </a:lnTo>
                  <a:lnTo>
                    <a:pt x="234" y="70"/>
                  </a:lnTo>
                  <a:lnTo>
                    <a:pt x="240" y="70"/>
                  </a:lnTo>
                  <a:lnTo>
                    <a:pt x="246" y="72"/>
                  </a:lnTo>
                  <a:lnTo>
                    <a:pt x="253" y="74"/>
                  </a:lnTo>
                  <a:lnTo>
                    <a:pt x="254" y="91"/>
                  </a:lnTo>
                  <a:lnTo>
                    <a:pt x="255" y="107"/>
                  </a:lnTo>
                  <a:lnTo>
                    <a:pt x="255" y="124"/>
                  </a:lnTo>
                  <a:lnTo>
                    <a:pt x="256" y="141"/>
                  </a:lnTo>
                  <a:lnTo>
                    <a:pt x="260" y="144"/>
                  </a:lnTo>
                  <a:lnTo>
                    <a:pt x="264" y="148"/>
                  </a:lnTo>
                  <a:lnTo>
                    <a:pt x="268" y="151"/>
                  </a:lnTo>
                  <a:lnTo>
                    <a:pt x="272" y="153"/>
                  </a:lnTo>
                  <a:lnTo>
                    <a:pt x="277" y="156"/>
                  </a:lnTo>
                  <a:lnTo>
                    <a:pt x="282" y="160"/>
                  </a:lnTo>
                  <a:lnTo>
                    <a:pt x="286" y="163"/>
                  </a:lnTo>
                  <a:lnTo>
                    <a:pt x="290" y="167"/>
                  </a:lnTo>
                  <a:lnTo>
                    <a:pt x="295" y="165"/>
                  </a:lnTo>
                  <a:lnTo>
                    <a:pt x="302" y="163"/>
                  </a:lnTo>
                  <a:lnTo>
                    <a:pt x="307" y="163"/>
                  </a:lnTo>
                  <a:lnTo>
                    <a:pt x="312" y="162"/>
                  </a:lnTo>
                  <a:lnTo>
                    <a:pt x="317" y="160"/>
                  </a:lnTo>
                  <a:lnTo>
                    <a:pt x="323" y="158"/>
                  </a:lnTo>
                  <a:lnTo>
                    <a:pt x="329" y="158"/>
                  </a:lnTo>
                  <a:lnTo>
                    <a:pt x="334" y="156"/>
                  </a:lnTo>
                  <a:lnTo>
                    <a:pt x="328" y="168"/>
                  </a:lnTo>
                  <a:lnTo>
                    <a:pt x="322" y="180"/>
                  </a:lnTo>
                  <a:lnTo>
                    <a:pt x="316" y="193"/>
                  </a:lnTo>
                  <a:lnTo>
                    <a:pt x="311" y="205"/>
                  </a:lnTo>
                  <a:lnTo>
                    <a:pt x="306" y="217"/>
                  </a:lnTo>
                  <a:lnTo>
                    <a:pt x="299" y="229"/>
                  </a:lnTo>
                  <a:lnTo>
                    <a:pt x="294" y="241"/>
                  </a:lnTo>
                  <a:lnTo>
                    <a:pt x="288" y="253"/>
                  </a:lnTo>
                  <a:lnTo>
                    <a:pt x="284" y="273"/>
                  </a:lnTo>
                  <a:lnTo>
                    <a:pt x="279" y="292"/>
                  </a:lnTo>
                  <a:lnTo>
                    <a:pt x="275" y="313"/>
                  </a:lnTo>
                  <a:lnTo>
                    <a:pt x="269" y="332"/>
                  </a:lnTo>
                  <a:lnTo>
                    <a:pt x="268" y="335"/>
                  </a:lnTo>
                  <a:lnTo>
                    <a:pt x="268" y="339"/>
                  </a:lnTo>
                  <a:lnTo>
                    <a:pt x="268" y="340"/>
                  </a:lnTo>
                  <a:lnTo>
                    <a:pt x="268" y="344"/>
                  </a:lnTo>
                  <a:lnTo>
                    <a:pt x="273" y="342"/>
                  </a:lnTo>
                  <a:lnTo>
                    <a:pt x="279" y="340"/>
                  </a:lnTo>
                  <a:lnTo>
                    <a:pt x="284" y="340"/>
                  </a:lnTo>
                  <a:lnTo>
                    <a:pt x="289" y="339"/>
                  </a:lnTo>
                  <a:lnTo>
                    <a:pt x="282" y="344"/>
                  </a:lnTo>
                  <a:lnTo>
                    <a:pt x="275" y="349"/>
                  </a:lnTo>
                  <a:lnTo>
                    <a:pt x="267" y="354"/>
                  </a:lnTo>
                  <a:lnTo>
                    <a:pt x="261" y="359"/>
                  </a:lnTo>
                  <a:lnTo>
                    <a:pt x="254" y="366"/>
                  </a:lnTo>
                  <a:lnTo>
                    <a:pt x="246" y="371"/>
                  </a:lnTo>
                  <a:lnTo>
                    <a:pt x="239" y="376"/>
                  </a:lnTo>
                  <a:lnTo>
                    <a:pt x="232" y="382"/>
                  </a:lnTo>
                  <a:lnTo>
                    <a:pt x="228" y="387"/>
                  </a:lnTo>
                  <a:lnTo>
                    <a:pt x="224" y="394"/>
                  </a:lnTo>
                  <a:lnTo>
                    <a:pt x="219" y="399"/>
                  </a:lnTo>
                  <a:lnTo>
                    <a:pt x="216" y="404"/>
                  </a:lnTo>
                  <a:lnTo>
                    <a:pt x="212" y="409"/>
                  </a:lnTo>
                  <a:lnTo>
                    <a:pt x="208" y="416"/>
                  </a:lnTo>
                  <a:lnTo>
                    <a:pt x="204" y="421"/>
                  </a:lnTo>
                  <a:lnTo>
                    <a:pt x="200" y="428"/>
                  </a:lnTo>
                  <a:lnTo>
                    <a:pt x="186" y="428"/>
                  </a:lnTo>
                  <a:lnTo>
                    <a:pt x="172" y="428"/>
                  </a:lnTo>
                  <a:lnTo>
                    <a:pt x="158" y="428"/>
                  </a:lnTo>
                  <a:lnTo>
                    <a:pt x="145" y="430"/>
                  </a:lnTo>
                  <a:lnTo>
                    <a:pt x="130" y="430"/>
                  </a:lnTo>
                  <a:lnTo>
                    <a:pt x="117" y="430"/>
                  </a:lnTo>
                  <a:lnTo>
                    <a:pt x="102" y="431"/>
                  </a:lnTo>
                  <a:lnTo>
                    <a:pt x="89" y="431"/>
                  </a:lnTo>
                  <a:lnTo>
                    <a:pt x="81" y="428"/>
                  </a:lnTo>
                  <a:lnTo>
                    <a:pt x="73" y="423"/>
                  </a:lnTo>
                  <a:lnTo>
                    <a:pt x="66" y="419"/>
                  </a:lnTo>
                  <a:lnTo>
                    <a:pt x="57" y="416"/>
                  </a:lnTo>
                  <a:lnTo>
                    <a:pt x="50" y="412"/>
                  </a:lnTo>
                  <a:lnTo>
                    <a:pt x="42" y="407"/>
                  </a:lnTo>
                  <a:lnTo>
                    <a:pt x="34" y="404"/>
                  </a:lnTo>
                  <a:lnTo>
                    <a:pt x="26" y="400"/>
                  </a:lnTo>
                  <a:lnTo>
                    <a:pt x="24" y="383"/>
                  </a:lnTo>
                  <a:lnTo>
                    <a:pt x="22" y="366"/>
                  </a:lnTo>
                  <a:lnTo>
                    <a:pt x="21" y="349"/>
                  </a:lnTo>
                  <a:lnTo>
                    <a:pt x="19" y="332"/>
                  </a:lnTo>
                  <a:lnTo>
                    <a:pt x="17" y="330"/>
                  </a:lnTo>
                  <a:lnTo>
                    <a:pt x="16" y="328"/>
                  </a:lnTo>
                  <a:lnTo>
                    <a:pt x="14" y="327"/>
                  </a:lnTo>
                  <a:lnTo>
                    <a:pt x="12" y="325"/>
                  </a:lnTo>
                  <a:close/>
                </a:path>
              </a:pathLst>
            </a:custGeom>
            <a:solidFill>
              <a:srgbClr val="FF9E00"/>
            </a:solidFill>
            <a:ln w="9525">
              <a:solidFill>
                <a:schemeClr val="accent4"/>
              </a:solidFill>
              <a:round/>
              <a:headEnd/>
              <a:tailEnd/>
            </a:ln>
          </p:spPr>
          <p:txBody>
            <a:bodyPr/>
            <a:lstStyle/>
            <a:p>
              <a:pPr>
                <a:defRPr/>
              </a:pPr>
              <a:endParaRPr lang="en-US" dirty="0"/>
            </a:p>
          </p:txBody>
        </p:sp>
        <p:sp>
          <p:nvSpPr>
            <p:cNvPr id="39" name="Freeform 39"/>
            <p:cNvSpPr>
              <a:spLocks/>
            </p:cNvSpPr>
            <p:nvPr/>
          </p:nvSpPr>
          <p:spPr bwMode="auto">
            <a:xfrm>
              <a:off x="4377" y="2987"/>
              <a:ext cx="316" cy="202"/>
            </a:xfrm>
            <a:custGeom>
              <a:avLst/>
              <a:gdLst/>
              <a:ahLst/>
              <a:cxnLst>
                <a:cxn ang="0">
                  <a:pos x="4" y="272"/>
                </a:cxn>
                <a:cxn ang="0">
                  <a:pos x="1" y="236"/>
                </a:cxn>
                <a:cxn ang="0">
                  <a:pos x="7" y="200"/>
                </a:cxn>
                <a:cxn ang="0">
                  <a:pos x="22" y="160"/>
                </a:cxn>
                <a:cxn ang="0">
                  <a:pos x="37" y="105"/>
                </a:cxn>
                <a:cxn ang="0">
                  <a:pos x="53" y="35"/>
                </a:cxn>
                <a:cxn ang="0">
                  <a:pos x="64" y="5"/>
                </a:cxn>
                <a:cxn ang="0">
                  <a:pos x="72" y="14"/>
                </a:cxn>
                <a:cxn ang="0">
                  <a:pos x="81" y="23"/>
                </a:cxn>
                <a:cxn ang="0">
                  <a:pos x="89" y="31"/>
                </a:cxn>
                <a:cxn ang="0">
                  <a:pos x="100" y="48"/>
                </a:cxn>
                <a:cxn ang="0">
                  <a:pos x="114" y="79"/>
                </a:cxn>
                <a:cxn ang="0">
                  <a:pos x="126" y="96"/>
                </a:cxn>
                <a:cxn ang="0">
                  <a:pos x="137" y="105"/>
                </a:cxn>
                <a:cxn ang="0">
                  <a:pos x="148" y="103"/>
                </a:cxn>
                <a:cxn ang="0">
                  <a:pos x="161" y="91"/>
                </a:cxn>
                <a:cxn ang="0">
                  <a:pos x="173" y="79"/>
                </a:cxn>
                <a:cxn ang="0">
                  <a:pos x="186" y="67"/>
                </a:cxn>
                <a:cxn ang="0">
                  <a:pos x="198" y="62"/>
                </a:cxn>
                <a:cxn ang="0">
                  <a:pos x="211" y="64"/>
                </a:cxn>
                <a:cxn ang="0">
                  <a:pos x="223" y="66"/>
                </a:cxn>
                <a:cxn ang="0">
                  <a:pos x="235" y="66"/>
                </a:cxn>
                <a:cxn ang="0">
                  <a:pos x="244" y="81"/>
                </a:cxn>
                <a:cxn ang="0">
                  <a:pos x="247" y="112"/>
                </a:cxn>
                <a:cxn ang="0">
                  <a:pos x="255" y="136"/>
                </a:cxn>
                <a:cxn ang="0">
                  <a:pos x="270" y="153"/>
                </a:cxn>
                <a:cxn ang="0">
                  <a:pos x="282" y="160"/>
                </a:cxn>
                <a:cxn ang="0">
                  <a:pos x="292" y="158"/>
                </a:cxn>
                <a:cxn ang="0">
                  <a:pos x="301" y="155"/>
                </a:cxn>
                <a:cxn ang="0">
                  <a:pos x="310" y="153"/>
                </a:cxn>
                <a:cxn ang="0">
                  <a:pos x="310" y="165"/>
                </a:cxn>
                <a:cxn ang="0">
                  <a:pos x="299" y="188"/>
                </a:cxn>
                <a:cxn ang="0">
                  <a:pos x="288" y="210"/>
                </a:cxn>
                <a:cxn ang="0">
                  <a:pos x="277" y="232"/>
                </a:cxn>
                <a:cxn ang="0">
                  <a:pos x="267" y="263"/>
                </a:cxn>
                <a:cxn ang="0">
                  <a:pos x="257" y="303"/>
                </a:cxn>
                <a:cxn ang="0">
                  <a:pos x="251" y="323"/>
                </a:cxn>
                <a:cxn ang="0">
                  <a:pos x="248" y="328"/>
                </a:cxn>
                <a:cxn ang="0">
                  <a:pos x="249" y="330"/>
                </a:cxn>
                <a:cxn ang="0">
                  <a:pos x="254" y="328"/>
                </a:cxn>
                <a:cxn ang="0">
                  <a:pos x="251" y="332"/>
                </a:cxn>
                <a:cxn ang="0">
                  <a:pos x="238" y="341"/>
                </a:cxn>
                <a:cxn ang="0">
                  <a:pos x="224" y="349"/>
                </a:cxn>
                <a:cxn ang="0">
                  <a:pos x="211" y="358"/>
                </a:cxn>
                <a:cxn ang="0">
                  <a:pos x="200" y="368"/>
                </a:cxn>
                <a:cxn ang="0">
                  <a:pos x="192" y="377"/>
                </a:cxn>
                <a:cxn ang="0">
                  <a:pos x="184" y="387"/>
                </a:cxn>
                <a:cxn ang="0">
                  <a:pos x="175" y="395"/>
                </a:cxn>
                <a:cxn ang="0">
                  <a:pos x="159" y="401"/>
                </a:cxn>
                <a:cxn ang="0">
                  <a:pos x="134" y="402"/>
                </a:cxn>
                <a:cxn ang="0">
                  <a:pos x="108" y="404"/>
                </a:cxn>
                <a:cxn ang="0">
                  <a:pos x="82" y="406"/>
                </a:cxn>
                <a:cxn ang="0">
                  <a:pos x="62" y="402"/>
                </a:cxn>
                <a:cxn ang="0">
                  <a:pos x="46" y="394"/>
                </a:cxn>
                <a:cxn ang="0">
                  <a:pos x="31" y="385"/>
                </a:cxn>
                <a:cxn ang="0">
                  <a:pos x="15" y="377"/>
                </a:cxn>
                <a:cxn ang="0">
                  <a:pos x="7" y="356"/>
                </a:cxn>
                <a:cxn ang="0">
                  <a:pos x="7" y="322"/>
                </a:cxn>
                <a:cxn ang="0">
                  <a:pos x="6" y="301"/>
                </a:cxn>
                <a:cxn ang="0">
                  <a:pos x="5" y="292"/>
                </a:cxn>
              </a:cxnLst>
              <a:rect l="0" t="0" r="r" b="b"/>
              <a:pathLst>
                <a:path w="316" h="406">
                  <a:moveTo>
                    <a:pt x="5" y="289"/>
                  </a:moveTo>
                  <a:lnTo>
                    <a:pt x="4" y="272"/>
                  </a:lnTo>
                  <a:lnTo>
                    <a:pt x="3" y="253"/>
                  </a:lnTo>
                  <a:lnTo>
                    <a:pt x="1" y="236"/>
                  </a:lnTo>
                  <a:lnTo>
                    <a:pt x="0" y="218"/>
                  </a:lnTo>
                  <a:lnTo>
                    <a:pt x="7" y="200"/>
                  </a:lnTo>
                  <a:lnTo>
                    <a:pt x="15" y="179"/>
                  </a:lnTo>
                  <a:lnTo>
                    <a:pt x="22" y="160"/>
                  </a:lnTo>
                  <a:lnTo>
                    <a:pt x="30" y="139"/>
                  </a:lnTo>
                  <a:lnTo>
                    <a:pt x="37" y="105"/>
                  </a:lnTo>
                  <a:lnTo>
                    <a:pt x="45" y="69"/>
                  </a:lnTo>
                  <a:lnTo>
                    <a:pt x="53" y="35"/>
                  </a:lnTo>
                  <a:lnTo>
                    <a:pt x="60" y="0"/>
                  </a:lnTo>
                  <a:lnTo>
                    <a:pt x="64" y="5"/>
                  </a:lnTo>
                  <a:lnTo>
                    <a:pt x="68" y="9"/>
                  </a:lnTo>
                  <a:lnTo>
                    <a:pt x="72" y="14"/>
                  </a:lnTo>
                  <a:lnTo>
                    <a:pt x="77" y="17"/>
                  </a:lnTo>
                  <a:lnTo>
                    <a:pt x="81" y="23"/>
                  </a:lnTo>
                  <a:lnTo>
                    <a:pt x="85" y="26"/>
                  </a:lnTo>
                  <a:lnTo>
                    <a:pt x="89" y="31"/>
                  </a:lnTo>
                  <a:lnTo>
                    <a:pt x="93" y="35"/>
                  </a:lnTo>
                  <a:lnTo>
                    <a:pt x="100" y="48"/>
                  </a:lnTo>
                  <a:lnTo>
                    <a:pt x="108" y="64"/>
                  </a:lnTo>
                  <a:lnTo>
                    <a:pt x="114" y="79"/>
                  </a:lnTo>
                  <a:lnTo>
                    <a:pt x="121" y="93"/>
                  </a:lnTo>
                  <a:lnTo>
                    <a:pt x="126" y="96"/>
                  </a:lnTo>
                  <a:lnTo>
                    <a:pt x="132" y="100"/>
                  </a:lnTo>
                  <a:lnTo>
                    <a:pt x="137" y="105"/>
                  </a:lnTo>
                  <a:lnTo>
                    <a:pt x="142" y="109"/>
                  </a:lnTo>
                  <a:lnTo>
                    <a:pt x="148" y="103"/>
                  </a:lnTo>
                  <a:lnTo>
                    <a:pt x="154" y="96"/>
                  </a:lnTo>
                  <a:lnTo>
                    <a:pt x="161" y="91"/>
                  </a:lnTo>
                  <a:lnTo>
                    <a:pt x="167" y="84"/>
                  </a:lnTo>
                  <a:lnTo>
                    <a:pt x="173" y="79"/>
                  </a:lnTo>
                  <a:lnTo>
                    <a:pt x="179" y="74"/>
                  </a:lnTo>
                  <a:lnTo>
                    <a:pt x="186" y="67"/>
                  </a:lnTo>
                  <a:lnTo>
                    <a:pt x="192" y="62"/>
                  </a:lnTo>
                  <a:lnTo>
                    <a:pt x="198" y="62"/>
                  </a:lnTo>
                  <a:lnTo>
                    <a:pt x="204" y="64"/>
                  </a:lnTo>
                  <a:lnTo>
                    <a:pt x="211" y="64"/>
                  </a:lnTo>
                  <a:lnTo>
                    <a:pt x="217" y="64"/>
                  </a:lnTo>
                  <a:lnTo>
                    <a:pt x="223" y="66"/>
                  </a:lnTo>
                  <a:lnTo>
                    <a:pt x="229" y="66"/>
                  </a:lnTo>
                  <a:lnTo>
                    <a:pt x="235" y="66"/>
                  </a:lnTo>
                  <a:lnTo>
                    <a:pt x="242" y="66"/>
                  </a:lnTo>
                  <a:lnTo>
                    <a:pt x="244" y="81"/>
                  </a:lnTo>
                  <a:lnTo>
                    <a:pt x="245" y="96"/>
                  </a:lnTo>
                  <a:lnTo>
                    <a:pt x="247" y="112"/>
                  </a:lnTo>
                  <a:lnTo>
                    <a:pt x="248" y="127"/>
                  </a:lnTo>
                  <a:lnTo>
                    <a:pt x="255" y="136"/>
                  </a:lnTo>
                  <a:lnTo>
                    <a:pt x="263" y="145"/>
                  </a:lnTo>
                  <a:lnTo>
                    <a:pt x="270" y="153"/>
                  </a:lnTo>
                  <a:lnTo>
                    <a:pt x="277" y="162"/>
                  </a:lnTo>
                  <a:lnTo>
                    <a:pt x="282" y="160"/>
                  </a:lnTo>
                  <a:lnTo>
                    <a:pt x="287" y="160"/>
                  </a:lnTo>
                  <a:lnTo>
                    <a:pt x="292" y="158"/>
                  </a:lnTo>
                  <a:lnTo>
                    <a:pt x="297" y="157"/>
                  </a:lnTo>
                  <a:lnTo>
                    <a:pt x="301" y="155"/>
                  </a:lnTo>
                  <a:lnTo>
                    <a:pt x="306" y="155"/>
                  </a:lnTo>
                  <a:lnTo>
                    <a:pt x="310" y="153"/>
                  </a:lnTo>
                  <a:lnTo>
                    <a:pt x="316" y="153"/>
                  </a:lnTo>
                  <a:lnTo>
                    <a:pt x="310" y="165"/>
                  </a:lnTo>
                  <a:lnTo>
                    <a:pt x="305" y="176"/>
                  </a:lnTo>
                  <a:lnTo>
                    <a:pt x="299" y="188"/>
                  </a:lnTo>
                  <a:lnTo>
                    <a:pt x="294" y="198"/>
                  </a:lnTo>
                  <a:lnTo>
                    <a:pt x="288" y="210"/>
                  </a:lnTo>
                  <a:lnTo>
                    <a:pt x="283" y="222"/>
                  </a:lnTo>
                  <a:lnTo>
                    <a:pt x="277" y="232"/>
                  </a:lnTo>
                  <a:lnTo>
                    <a:pt x="272" y="244"/>
                  </a:lnTo>
                  <a:lnTo>
                    <a:pt x="267" y="263"/>
                  </a:lnTo>
                  <a:lnTo>
                    <a:pt x="261" y="282"/>
                  </a:lnTo>
                  <a:lnTo>
                    <a:pt x="257" y="303"/>
                  </a:lnTo>
                  <a:lnTo>
                    <a:pt x="252" y="322"/>
                  </a:lnTo>
                  <a:lnTo>
                    <a:pt x="251" y="323"/>
                  </a:lnTo>
                  <a:lnTo>
                    <a:pt x="249" y="327"/>
                  </a:lnTo>
                  <a:lnTo>
                    <a:pt x="248" y="328"/>
                  </a:lnTo>
                  <a:lnTo>
                    <a:pt x="247" y="332"/>
                  </a:lnTo>
                  <a:lnTo>
                    <a:pt x="249" y="330"/>
                  </a:lnTo>
                  <a:lnTo>
                    <a:pt x="251" y="330"/>
                  </a:lnTo>
                  <a:lnTo>
                    <a:pt x="254" y="328"/>
                  </a:lnTo>
                  <a:lnTo>
                    <a:pt x="257" y="328"/>
                  </a:lnTo>
                  <a:lnTo>
                    <a:pt x="251" y="332"/>
                  </a:lnTo>
                  <a:lnTo>
                    <a:pt x="244" y="337"/>
                  </a:lnTo>
                  <a:lnTo>
                    <a:pt x="238" y="341"/>
                  </a:lnTo>
                  <a:lnTo>
                    <a:pt x="231" y="346"/>
                  </a:lnTo>
                  <a:lnTo>
                    <a:pt x="224" y="349"/>
                  </a:lnTo>
                  <a:lnTo>
                    <a:pt x="218" y="354"/>
                  </a:lnTo>
                  <a:lnTo>
                    <a:pt x="211" y="358"/>
                  </a:lnTo>
                  <a:lnTo>
                    <a:pt x="204" y="363"/>
                  </a:lnTo>
                  <a:lnTo>
                    <a:pt x="200" y="368"/>
                  </a:lnTo>
                  <a:lnTo>
                    <a:pt x="196" y="371"/>
                  </a:lnTo>
                  <a:lnTo>
                    <a:pt x="192" y="377"/>
                  </a:lnTo>
                  <a:lnTo>
                    <a:pt x="188" y="382"/>
                  </a:lnTo>
                  <a:lnTo>
                    <a:pt x="184" y="387"/>
                  </a:lnTo>
                  <a:lnTo>
                    <a:pt x="179" y="392"/>
                  </a:lnTo>
                  <a:lnTo>
                    <a:pt x="175" y="395"/>
                  </a:lnTo>
                  <a:lnTo>
                    <a:pt x="171" y="401"/>
                  </a:lnTo>
                  <a:lnTo>
                    <a:pt x="159" y="401"/>
                  </a:lnTo>
                  <a:lnTo>
                    <a:pt x="146" y="402"/>
                  </a:lnTo>
                  <a:lnTo>
                    <a:pt x="134" y="402"/>
                  </a:lnTo>
                  <a:lnTo>
                    <a:pt x="120" y="402"/>
                  </a:lnTo>
                  <a:lnTo>
                    <a:pt x="108" y="404"/>
                  </a:lnTo>
                  <a:lnTo>
                    <a:pt x="95" y="404"/>
                  </a:lnTo>
                  <a:lnTo>
                    <a:pt x="82" y="406"/>
                  </a:lnTo>
                  <a:lnTo>
                    <a:pt x="69" y="406"/>
                  </a:lnTo>
                  <a:lnTo>
                    <a:pt x="62" y="402"/>
                  </a:lnTo>
                  <a:lnTo>
                    <a:pt x="54" y="397"/>
                  </a:lnTo>
                  <a:lnTo>
                    <a:pt x="46" y="394"/>
                  </a:lnTo>
                  <a:lnTo>
                    <a:pt x="38" y="389"/>
                  </a:lnTo>
                  <a:lnTo>
                    <a:pt x="31" y="385"/>
                  </a:lnTo>
                  <a:lnTo>
                    <a:pt x="22" y="382"/>
                  </a:lnTo>
                  <a:lnTo>
                    <a:pt x="15" y="377"/>
                  </a:lnTo>
                  <a:lnTo>
                    <a:pt x="7" y="373"/>
                  </a:lnTo>
                  <a:lnTo>
                    <a:pt x="7" y="356"/>
                  </a:lnTo>
                  <a:lnTo>
                    <a:pt x="7" y="339"/>
                  </a:lnTo>
                  <a:lnTo>
                    <a:pt x="7" y="322"/>
                  </a:lnTo>
                  <a:lnTo>
                    <a:pt x="6" y="304"/>
                  </a:lnTo>
                  <a:lnTo>
                    <a:pt x="6" y="301"/>
                  </a:lnTo>
                  <a:lnTo>
                    <a:pt x="6" y="296"/>
                  </a:lnTo>
                  <a:lnTo>
                    <a:pt x="5" y="292"/>
                  </a:lnTo>
                  <a:lnTo>
                    <a:pt x="5" y="289"/>
                  </a:lnTo>
                  <a:close/>
                </a:path>
              </a:pathLst>
            </a:custGeom>
            <a:solidFill>
              <a:srgbClr val="FFAF00"/>
            </a:solidFill>
            <a:ln w="9525">
              <a:solidFill>
                <a:schemeClr val="accent4"/>
              </a:solidFill>
              <a:round/>
              <a:headEnd/>
              <a:tailEnd/>
            </a:ln>
          </p:spPr>
          <p:txBody>
            <a:bodyPr/>
            <a:lstStyle/>
            <a:p>
              <a:pPr>
                <a:defRPr/>
              </a:pPr>
              <a:endParaRPr lang="en-US" dirty="0"/>
            </a:p>
          </p:txBody>
        </p:sp>
        <p:sp>
          <p:nvSpPr>
            <p:cNvPr id="40" name="Freeform 40"/>
            <p:cNvSpPr>
              <a:spLocks/>
            </p:cNvSpPr>
            <p:nvPr/>
          </p:nvSpPr>
          <p:spPr bwMode="auto">
            <a:xfrm>
              <a:off x="4378" y="3001"/>
              <a:ext cx="309" cy="190"/>
            </a:xfrm>
            <a:custGeom>
              <a:avLst/>
              <a:gdLst/>
              <a:ahLst/>
              <a:cxnLst>
                <a:cxn ang="0">
                  <a:pos x="10" y="236"/>
                </a:cxn>
                <a:cxn ang="0">
                  <a:pos x="10" y="205"/>
                </a:cxn>
                <a:cxn ang="0">
                  <a:pos x="17" y="172"/>
                </a:cxn>
                <a:cxn ang="0">
                  <a:pos x="33" y="136"/>
                </a:cxn>
                <a:cxn ang="0">
                  <a:pos x="46" y="88"/>
                </a:cxn>
                <a:cxn ang="0">
                  <a:pos x="61" y="30"/>
                </a:cxn>
                <a:cxn ang="0">
                  <a:pos x="72" y="2"/>
                </a:cxn>
                <a:cxn ang="0">
                  <a:pos x="81" y="7"/>
                </a:cxn>
                <a:cxn ang="0">
                  <a:pos x="88" y="12"/>
                </a:cxn>
                <a:cxn ang="0">
                  <a:pos x="96" y="18"/>
                </a:cxn>
                <a:cxn ang="0">
                  <a:pos x="107" y="33"/>
                </a:cxn>
                <a:cxn ang="0">
                  <a:pos x="119" y="64"/>
                </a:cxn>
                <a:cxn ang="0">
                  <a:pos x="131" y="85"/>
                </a:cxn>
                <a:cxn ang="0">
                  <a:pos x="141" y="95"/>
                </a:cxn>
                <a:cxn ang="0">
                  <a:pos x="151" y="95"/>
                </a:cxn>
                <a:cxn ang="0">
                  <a:pos x="163" y="86"/>
                </a:cxn>
                <a:cxn ang="0">
                  <a:pos x="175" y="76"/>
                </a:cxn>
                <a:cxn ang="0">
                  <a:pos x="187" y="66"/>
                </a:cxn>
                <a:cxn ang="0">
                  <a:pos x="199" y="61"/>
                </a:cxn>
                <a:cxn ang="0">
                  <a:pos x="211" y="59"/>
                </a:cxn>
                <a:cxn ang="0">
                  <a:pos x="223" y="59"/>
                </a:cxn>
                <a:cxn ang="0">
                  <a:pos x="234" y="59"/>
                </a:cxn>
                <a:cxn ang="0">
                  <a:pos x="244" y="73"/>
                </a:cxn>
                <a:cxn ang="0">
                  <a:pos x="249" y="100"/>
                </a:cxn>
                <a:cxn ang="0">
                  <a:pos x="258" y="124"/>
                </a:cxn>
                <a:cxn ang="0">
                  <a:pos x="270" y="145"/>
                </a:cxn>
                <a:cxn ang="0">
                  <a:pos x="279" y="155"/>
                </a:cxn>
                <a:cxn ang="0">
                  <a:pos x="287" y="153"/>
                </a:cxn>
                <a:cxn ang="0">
                  <a:pos x="297" y="152"/>
                </a:cxn>
                <a:cxn ang="0">
                  <a:pos x="305" y="150"/>
                </a:cxn>
                <a:cxn ang="0">
                  <a:pos x="304" y="159"/>
                </a:cxn>
                <a:cxn ang="0">
                  <a:pos x="293" y="179"/>
                </a:cxn>
                <a:cxn ang="0">
                  <a:pos x="282" y="202"/>
                </a:cxn>
                <a:cxn ang="0">
                  <a:pos x="271" y="224"/>
                </a:cxn>
                <a:cxn ang="0">
                  <a:pos x="262" y="255"/>
                </a:cxn>
                <a:cxn ang="0">
                  <a:pos x="252" y="293"/>
                </a:cxn>
                <a:cxn ang="0">
                  <a:pos x="245" y="313"/>
                </a:cxn>
                <a:cxn ang="0">
                  <a:pos x="239" y="318"/>
                </a:cxn>
                <a:cxn ang="0">
                  <a:pos x="236" y="318"/>
                </a:cxn>
                <a:cxn ang="0">
                  <a:pos x="237" y="318"/>
                </a:cxn>
                <a:cxn ang="0">
                  <a:pos x="230" y="320"/>
                </a:cxn>
                <a:cxn ang="0">
                  <a:pos x="218" y="327"/>
                </a:cxn>
                <a:cxn ang="0">
                  <a:pos x="205" y="334"/>
                </a:cxn>
                <a:cxn ang="0">
                  <a:pos x="193" y="339"/>
                </a:cxn>
                <a:cxn ang="0">
                  <a:pos x="183" y="348"/>
                </a:cxn>
                <a:cxn ang="0">
                  <a:pos x="174" y="356"/>
                </a:cxn>
                <a:cxn ang="0">
                  <a:pos x="166" y="363"/>
                </a:cxn>
                <a:cxn ang="0">
                  <a:pos x="158" y="372"/>
                </a:cxn>
                <a:cxn ang="0">
                  <a:pos x="142" y="375"/>
                </a:cxn>
                <a:cxn ang="0">
                  <a:pos x="118" y="377"/>
                </a:cxn>
                <a:cxn ang="0">
                  <a:pos x="95" y="379"/>
                </a:cxn>
                <a:cxn ang="0">
                  <a:pos x="71" y="380"/>
                </a:cxn>
                <a:cxn ang="0">
                  <a:pos x="53" y="375"/>
                </a:cxn>
                <a:cxn ang="0">
                  <a:pos x="38" y="366"/>
                </a:cxn>
                <a:cxn ang="0">
                  <a:pos x="23" y="360"/>
                </a:cxn>
                <a:cxn ang="0">
                  <a:pos x="7" y="351"/>
                </a:cxn>
                <a:cxn ang="0">
                  <a:pos x="1" y="330"/>
                </a:cxn>
                <a:cxn ang="0">
                  <a:pos x="4" y="296"/>
                </a:cxn>
                <a:cxn ang="0">
                  <a:pos x="6" y="272"/>
                </a:cxn>
                <a:cxn ang="0">
                  <a:pos x="8" y="260"/>
                </a:cxn>
              </a:cxnLst>
              <a:rect l="0" t="0" r="r" b="b"/>
              <a:pathLst>
                <a:path w="309" h="380">
                  <a:moveTo>
                    <a:pt x="9" y="253"/>
                  </a:moveTo>
                  <a:lnTo>
                    <a:pt x="10" y="236"/>
                  </a:lnTo>
                  <a:lnTo>
                    <a:pt x="10" y="220"/>
                  </a:lnTo>
                  <a:lnTo>
                    <a:pt x="10" y="205"/>
                  </a:lnTo>
                  <a:lnTo>
                    <a:pt x="10" y="188"/>
                  </a:lnTo>
                  <a:lnTo>
                    <a:pt x="17" y="172"/>
                  </a:lnTo>
                  <a:lnTo>
                    <a:pt x="26" y="155"/>
                  </a:lnTo>
                  <a:lnTo>
                    <a:pt x="33" y="136"/>
                  </a:lnTo>
                  <a:lnTo>
                    <a:pt x="40" y="119"/>
                  </a:lnTo>
                  <a:lnTo>
                    <a:pt x="46" y="88"/>
                  </a:lnTo>
                  <a:lnTo>
                    <a:pt x="54" y="59"/>
                  </a:lnTo>
                  <a:lnTo>
                    <a:pt x="61" y="30"/>
                  </a:lnTo>
                  <a:lnTo>
                    <a:pt x="68" y="0"/>
                  </a:lnTo>
                  <a:lnTo>
                    <a:pt x="72" y="2"/>
                  </a:lnTo>
                  <a:lnTo>
                    <a:pt x="77" y="4"/>
                  </a:lnTo>
                  <a:lnTo>
                    <a:pt x="81" y="7"/>
                  </a:lnTo>
                  <a:lnTo>
                    <a:pt x="85" y="9"/>
                  </a:lnTo>
                  <a:lnTo>
                    <a:pt x="88" y="12"/>
                  </a:lnTo>
                  <a:lnTo>
                    <a:pt x="92" y="14"/>
                  </a:lnTo>
                  <a:lnTo>
                    <a:pt x="96" y="18"/>
                  </a:lnTo>
                  <a:lnTo>
                    <a:pt x="100" y="19"/>
                  </a:lnTo>
                  <a:lnTo>
                    <a:pt x="107" y="33"/>
                  </a:lnTo>
                  <a:lnTo>
                    <a:pt x="113" y="49"/>
                  </a:lnTo>
                  <a:lnTo>
                    <a:pt x="119" y="64"/>
                  </a:lnTo>
                  <a:lnTo>
                    <a:pt x="125" y="78"/>
                  </a:lnTo>
                  <a:lnTo>
                    <a:pt x="131" y="85"/>
                  </a:lnTo>
                  <a:lnTo>
                    <a:pt x="136" y="90"/>
                  </a:lnTo>
                  <a:lnTo>
                    <a:pt x="141" y="95"/>
                  </a:lnTo>
                  <a:lnTo>
                    <a:pt x="145" y="100"/>
                  </a:lnTo>
                  <a:lnTo>
                    <a:pt x="151" y="95"/>
                  </a:lnTo>
                  <a:lnTo>
                    <a:pt x="157" y="92"/>
                  </a:lnTo>
                  <a:lnTo>
                    <a:pt x="163" y="86"/>
                  </a:lnTo>
                  <a:lnTo>
                    <a:pt x="169" y="81"/>
                  </a:lnTo>
                  <a:lnTo>
                    <a:pt x="175" y="76"/>
                  </a:lnTo>
                  <a:lnTo>
                    <a:pt x="181" y="71"/>
                  </a:lnTo>
                  <a:lnTo>
                    <a:pt x="187" y="66"/>
                  </a:lnTo>
                  <a:lnTo>
                    <a:pt x="193" y="61"/>
                  </a:lnTo>
                  <a:lnTo>
                    <a:pt x="199" y="61"/>
                  </a:lnTo>
                  <a:lnTo>
                    <a:pt x="204" y="59"/>
                  </a:lnTo>
                  <a:lnTo>
                    <a:pt x="211" y="59"/>
                  </a:lnTo>
                  <a:lnTo>
                    <a:pt x="217" y="59"/>
                  </a:lnTo>
                  <a:lnTo>
                    <a:pt x="223" y="59"/>
                  </a:lnTo>
                  <a:lnTo>
                    <a:pt x="229" y="59"/>
                  </a:lnTo>
                  <a:lnTo>
                    <a:pt x="234" y="59"/>
                  </a:lnTo>
                  <a:lnTo>
                    <a:pt x="241" y="59"/>
                  </a:lnTo>
                  <a:lnTo>
                    <a:pt x="244" y="73"/>
                  </a:lnTo>
                  <a:lnTo>
                    <a:pt x="247" y="86"/>
                  </a:lnTo>
                  <a:lnTo>
                    <a:pt x="249" y="100"/>
                  </a:lnTo>
                  <a:lnTo>
                    <a:pt x="252" y="114"/>
                  </a:lnTo>
                  <a:lnTo>
                    <a:pt x="258" y="124"/>
                  </a:lnTo>
                  <a:lnTo>
                    <a:pt x="264" y="135"/>
                  </a:lnTo>
                  <a:lnTo>
                    <a:pt x="270" y="145"/>
                  </a:lnTo>
                  <a:lnTo>
                    <a:pt x="275" y="157"/>
                  </a:lnTo>
                  <a:lnTo>
                    <a:pt x="279" y="155"/>
                  </a:lnTo>
                  <a:lnTo>
                    <a:pt x="283" y="155"/>
                  </a:lnTo>
                  <a:lnTo>
                    <a:pt x="287" y="153"/>
                  </a:lnTo>
                  <a:lnTo>
                    <a:pt x="293" y="152"/>
                  </a:lnTo>
                  <a:lnTo>
                    <a:pt x="297" y="152"/>
                  </a:lnTo>
                  <a:lnTo>
                    <a:pt x="301" y="150"/>
                  </a:lnTo>
                  <a:lnTo>
                    <a:pt x="305" y="150"/>
                  </a:lnTo>
                  <a:lnTo>
                    <a:pt x="309" y="148"/>
                  </a:lnTo>
                  <a:lnTo>
                    <a:pt x="304" y="159"/>
                  </a:lnTo>
                  <a:lnTo>
                    <a:pt x="299" y="169"/>
                  </a:lnTo>
                  <a:lnTo>
                    <a:pt x="293" y="179"/>
                  </a:lnTo>
                  <a:lnTo>
                    <a:pt x="287" y="191"/>
                  </a:lnTo>
                  <a:lnTo>
                    <a:pt x="282" y="202"/>
                  </a:lnTo>
                  <a:lnTo>
                    <a:pt x="277" y="214"/>
                  </a:lnTo>
                  <a:lnTo>
                    <a:pt x="271" y="224"/>
                  </a:lnTo>
                  <a:lnTo>
                    <a:pt x="266" y="236"/>
                  </a:lnTo>
                  <a:lnTo>
                    <a:pt x="262" y="255"/>
                  </a:lnTo>
                  <a:lnTo>
                    <a:pt x="256" y="274"/>
                  </a:lnTo>
                  <a:lnTo>
                    <a:pt x="252" y="293"/>
                  </a:lnTo>
                  <a:lnTo>
                    <a:pt x="247" y="312"/>
                  </a:lnTo>
                  <a:lnTo>
                    <a:pt x="245" y="313"/>
                  </a:lnTo>
                  <a:lnTo>
                    <a:pt x="242" y="315"/>
                  </a:lnTo>
                  <a:lnTo>
                    <a:pt x="239" y="318"/>
                  </a:lnTo>
                  <a:lnTo>
                    <a:pt x="236" y="320"/>
                  </a:lnTo>
                  <a:lnTo>
                    <a:pt x="236" y="318"/>
                  </a:lnTo>
                  <a:lnTo>
                    <a:pt x="237" y="318"/>
                  </a:lnTo>
                  <a:lnTo>
                    <a:pt x="237" y="318"/>
                  </a:lnTo>
                  <a:lnTo>
                    <a:pt x="237" y="317"/>
                  </a:lnTo>
                  <a:lnTo>
                    <a:pt x="230" y="320"/>
                  </a:lnTo>
                  <a:lnTo>
                    <a:pt x="224" y="324"/>
                  </a:lnTo>
                  <a:lnTo>
                    <a:pt x="218" y="327"/>
                  </a:lnTo>
                  <a:lnTo>
                    <a:pt x="212" y="330"/>
                  </a:lnTo>
                  <a:lnTo>
                    <a:pt x="205" y="334"/>
                  </a:lnTo>
                  <a:lnTo>
                    <a:pt x="199" y="337"/>
                  </a:lnTo>
                  <a:lnTo>
                    <a:pt x="193" y="339"/>
                  </a:lnTo>
                  <a:lnTo>
                    <a:pt x="187" y="342"/>
                  </a:lnTo>
                  <a:lnTo>
                    <a:pt x="183" y="348"/>
                  </a:lnTo>
                  <a:lnTo>
                    <a:pt x="178" y="351"/>
                  </a:lnTo>
                  <a:lnTo>
                    <a:pt x="174" y="356"/>
                  </a:lnTo>
                  <a:lnTo>
                    <a:pt x="170" y="360"/>
                  </a:lnTo>
                  <a:lnTo>
                    <a:pt x="166" y="363"/>
                  </a:lnTo>
                  <a:lnTo>
                    <a:pt x="162" y="366"/>
                  </a:lnTo>
                  <a:lnTo>
                    <a:pt x="158" y="372"/>
                  </a:lnTo>
                  <a:lnTo>
                    <a:pt x="153" y="375"/>
                  </a:lnTo>
                  <a:lnTo>
                    <a:pt x="142" y="375"/>
                  </a:lnTo>
                  <a:lnTo>
                    <a:pt x="131" y="377"/>
                  </a:lnTo>
                  <a:lnTo>
                    <a:pt x="118" y="377"/>
                  </a:lnTo>
                  <a:lnTo>
                    <a:pt x="107" y="377"/>
                  </a:lnTo>
                  <a:lnTo>
                    <a:pt x="95" y="379"/>
                  </a:lnTo>
                  <a:lnTo>
                    <a:pt x="84" y="379"/>
                  </a:lnTo>
                  <a:lnTo>
                    <a:pt x="71" y="380"/>
                  </a:lnTo>
                  <a:lnTo>
                    <a:pt x="60" y="380"/>
                  </a:lnTo>
                  <a:lnTo>
                    <a:pt x="53" y="375"/>
                  </a:lnTo>
                  <a:lnTo>
                    <a:pt x="45" y="372"/>
                  </a:lnTo>
                  <a:lnTo>
                    <a:pt x="38" y="366"/>
                  </a:lnTo>
                  <a:lnTo>
                    <a:pt x="30" y="363"/>
                  </a:lnTo>
                  <a:lnTo>
                    <a:pt x="23" y="360"/>
                  </a:lnTo>
                  <a:lnTo>
                    <a:pt x="15" y="354"/>
                  </a:lnTo>
                  <a:lnTo>
                    <a:pt x="7" y="351"/>
                  </a:lnTo>
                  <a:lnTo>
                    <a:pt x="0" y="346"/>
                  </a:lnTo>
                  <a:lnTo>
                    <a:pt x="1" y="330"/>
                  </a:lnTo>
                  <a:lnTo>
                    <a:pt x="2" y="313"/>
                  </a:lnTo>
                  <a:lnTo>
                    <a:pt x="4" y="296"/>
                  </a:lnTo>
                  <a:lnTo>
                    <a:pt x="5" y="279"/>
                  </a:lnTo>
                  <a:lnTo>
                    <a:pt x="6" y="272"/>
                  </a:lnTo>
                  <a:lnTo>
                    <a:pt x="7" y="265"/>
                  </a:lnTo>
                  <a:lnTo>
                    <a:pt x="8" y="260"/>
                  </a:lnTo>
                  <a:lnTo>
                    <a:pt x="9" y="253"/>
                  </a:lnTo>
                  <a:close/>
                </a:path>
              </a:pathLst>
            </a:custGeom>
            <a:solidFill>
              <a:srgbClr val="FFBF00"/>
            </a:solidFill>
            <a:ln w="9525">
              <a:solidFill>
                <a:schemeClr val="accent4"/>
              </a:solidFill>
              <a:round/>
              <a:headEnd/>
              <a:tailEnd/>
            </a:ln>
          </p:spPr>
          <p:txBody>
            <a:bodyPr/>
            <a:lstStyle/>
            <a:p>
              <a:pPr>
                <a:defRPr/>
              </a:pPr>
              <a:endParaRPr lang="en-US" dirty="0"/>
            </a:p>
          </p:txBody>
        </p:sp>
        <p:sp>
          <p:nvSpPr>
            <p:cNvPr id="41" name="Freeform 41"/>
            <p:cNvSpPr>
              <a:spLocks/>
            </p:cNvSpPr>
            <p:nvPr/>
          </p:nvSpPr>
          <p:spPr bwMode="auto">
            <a:xfrm>
              <a:off x="4371" y="3014"/>
              <a:ext cx="310" cy="179"/>
            </a:xfrm>
            <a:custGeom>
              <a:avLst/>
              <a:gdLst/>
              <a:ahLst/>
              <a:cxnLst>
                <a:cxn ang="0">
                  <a:pos x="23" y="205"/>
                </a:cxn>
                <a:cxn ang="0">
                  <a:pos x="27" y="176"/>
                </a:cxn>
                <a:cxn ang="0">
                  <a:pos x="37" y="148"/>
                </a:cxn>
                <a:cxn ang="0">
                  <a:pos x="50" y="117"/>
                </a:cxn>
                <a:cxn ang="0">
                  <a:pos x="65" y="76"/>
                </a:cxn>
                <a:cxn ang="0">
                  <a:pos x="77" y="26"/>
                </a:cxn>
                <a:cxn ang="0">
                  <a:pos x="92" y="2"/>
                </a:cxn>
                <a:cxn ang="0">
                  <a:pos x="107" y="5"/>
                </a:cxn>
                <a:cxn ang="0">
                  <a:pos x="120" y="21"/>
                </a:cxn>
                <a:cxn ang="0">
                  <a:pos x="132" y="52"/>
                </a:cxn>
                <a:cxn ang="0">
                  <a:pos x="144" y="72"/>
                </a:cxn>
                <a:cxn ang="0">
                  <a:pos x="153" y="88"/>
                </a:cxn>
                <a:cxn ang="0">
                  <a:pos x="163" y="91"/>
                </a:cxn>
                <a:cxn ang="0">
                  <a:pos x="174" y="83"/>
                </a:cxn>
                <a:cxn ang="0">
                  <a:pos x="185" y="74"/>
                </a:cxn>
                <a:cxn ang="0">
                  <a:pos x="197" y="66"/>
                </a:cxn>
                <a:cxn ang="0">
                  <a:pos x="208" y="60"/>
                </a:cxn>
                <a:cxn ang="0">
                  <a:pos x="220" y="59"/>
                </a:cxn>
                <a:cxn ang="0">
                  <a:pos x="230" y="55"/>
                </a:cxn>
                <a:cxn ang="0">
                  <a:pos x="241" y="54"/>
                </a:cxn>
                <a:cxn ang="0">
                  <a:pos x="252" y="66"/>
                </a:cxn>
                <a:cxn ang="0">
                  <a:pos x="260" y="91"/>
                </a:cxn>
                <a:cxn ang="0">
                  <a:pos x="269" y="115"/>
                </a:cxn>
                <a:cxn ang="0">
                  <a:pos x="278" y="141"/>
                </a:cxn>
                <a:cxn ang="0">
                  <a:pos x="289" y="151"/>
                </a:cxn>
                <a:cxn ang="0">
                  <a:pos x="303" y="148"/>
                </a:cxn>
                <a:cxn ang="0">
                  <a:pos x="305" y="158"/>
                </a:cxn>
                <a:cxn ang="0">
                  <a:pos x="294" y="177"/>
                </a:cxn>
                <a:cxn ang="0">
                  <a:pos x="283" y="198"/>
                </a:cxn>
                <a:cxn ang="0">
                  <a:pos x="273" y="218"/>
                </a:cxn>
                <a:cxn ang="0">
                  <a:pos x="263" y="248"/>
                </a:cxn>
                <a:cxn ang="0">
                  <a:pos x="254" y="286"/>
                </a:cxn>
                <a:cxn ang="0">
                  <a:pos x="246" y="306"/>
                </a:cxn>
                <a:cxn ang="0">
                  <a:pos x="236" y="310"/>
                </a:cxn>
                <a:cxn ang="0">
                  <a:pos x="229" y="310"/>
                </a:cxn>
                <a:cxn ang="0">
                  <a:pos x="226" y="310"/>
                </a:cxn>
                <a:cxn ang="0">
                  <a:pos x="218" y="310"/>
                </a:cxn>
                <a:cxn ang="0">
                  <a:pos x="206" y="315"/>
                </a:cxn>
                <a:cxn ang="0">
                  <a:pos x="195" y="320"/>
                </a:cxn>
                <a:cxn ang="0">
                  <a:pos x="183" y="325"/>
                </a:cxn>
                <a:cxn ang="0">
                  <a:pos x="173" y="332"/>
                </a:cxn>
                <a:cxn ang="0">
                  <a:pos x="165" y="337"/>
                </a:cxn>
                <a:cxn ang="0">
                  <a:pos x="156" y="342"/>
                </a:cxn>
                <a:cxn ang="0">
                  <a:pos x="149" y="349"/>
                </a:cxn>
                <a:cxn ang="0">
                  <a:pos x="134" y="353"/>
                </a:cxn>
                <a:cxn ang="0">
                  <a:pos x="113" y="354"/>
                </a:cxn>
                <a:cxn ang="0">
                  <a:pos x="91" y="356"/>
                </a:cxn>
                <a:cxn ang="0">
                  <a:pos x="70" y="358"/>
                </a:cxn>
                <a:cxn ang="0">
                  <a:pos x="52" y="353"/>
                </a:cxn>
                <a:cxn ang="0">
                  <a:pos x="38" y="344"/>
                </a:cxn>
                <a:cxn ang="0">
                  <a:pos x="22" y="335"/>
                </a:cxn>
                <a:cxn ang="0">
                  <a:pos x="8" y="327"/>
                </a:cxn>
                <a:cxn ang="0">
                  <a:pos x="2" y="306"/>
                </a:cxn>
                <a:cxn ang="0">
                  <a:pos x="8" y="272"/>
                </a:cxn>
                <a:cxn ang="0">
                  <a:pos x="13" y="246"/>
                </a:cxn>
                <a:cxn ang="0">
                  <a:pos x="19" y="227"/>
                </a:cxn>
              </a:cxnLst>
              <a:rect l="0" t="0" r="r" b="b"/>
              <a:pathLst>
                <a:path w="310" h="358">
                  <a:moveTo>
                    <a:pt x="21" y="218"/>
                  </a:moveTo>
                  <a:lnTo>
                    <a:pt x="23" y="205"/>
                  </a:lnTo>
                  <a:lnTo>
                    <a:pt x="25" y="189"/>
                  </a:lnTo>
                  <a:lnTo>
                    <a:pt x="27" y="176"/>
                  </a:lnTo>
                  <a:lnTo>
                    <a:pt x="30" y="162"/>
                  </a:lnTo>
                  <a:lnTo>
                    <a:pt x="37" y="148"/>
                  </a:lnTo>
                  <a:lnTo>
                    <a:pt x="44" y="133"/>
                  </a:lnTo>
                  <a:lnTo>
                    <a:pt x="50" y="117"/>
                  </a:lnTo>
                  <a:lnTo>
                    <a:pt x="58" y="100"/>
                  </a:lnTo>
                  <a:lnTo>
                    <a:pt x="65" y="76"/>
                  </a:lnTo>
                  <a:lnTo>
                    <a:pt x="71" y="50"/>
                  </a:lnTo>
                  <a:lnTo>
                    <a:pt x="77" y="26"/>
                  </a:lnTo>
                  <a:lnTo>
                    <a:pt x="85" y="0"/>
                  </a:lnTo>
                  <a:lnTo>
                    <a:pt x="92" y="2"/>
                  </a:lnTo>
                  <a:lnTo>
                    <a:pt x="100" y="4"/>
                  </a:lnTo>
                  <a:lnTo>
                    <a:pt x="107" y="5"/>
                  </a:lnTo>
                  <a:lnTo>
                    <a:pt x="115" y="7"/>
                  </a:lnTo>
                  <a:lnTo>
                    <a:pt x="120" y="21"/>
                  </a:lnTo>
                  <a:lnTo>
                    <a:pt x="126" y="36"/>
                  </a:lnTo>
                  <a:lnTo>
                    <a:pt x="132" y="52"/>
                  </a:lnTo>
                  <a:lnTo>
                    <a:pt x="139" y="66"/>
                  </a:lnTo>
                  <a:lnTo>
                    <a:pt x="144" y="72"/>
                  </a:lnTo>
                  <a:lnTo>
                    <a:pt x="148" y="81"/>
                  </a:lnTo>
                  <a:lnTo>
                    <a:pt x="153" y="88"/>
                  </a:lnTo>
                  <a:lnTo>
                    <a:pt x="157" y="96"/>
                  </a:lnTo>
                  <a:lnTo>
                    <a:pt x="163" y="91"/>
                  </a:lnTo>
                  <a:lnTo>
                    <a:pt x="169" y="88"/>
                  </a:lnTo>
                  <a:lnTo>
                    <a:pt x="174" y="83"/>
                  </a:lnTo>
                  <a:lnTo>
                    <a:pt x="180" y="78"/>
                  </a:lnTo>
                  <a:lnTo>
                    <a:pt x="185" y="74"/>
                  </a:lnTo>
                  <a:lnTo>
                    <a:pt x="191" y="69"/>
                  </a:lnTo>
                  <a:lnTo>
                    <a:pt x="197" y="66"/>
                  </a:lnTo>
                  <a:lnTo>
                    <a:pt x="202" y="60"/>
                  </a:lnTo>
                  <a:lnTo>
                    <a:pt x="208" y="60"/>
                  </a:lnTo>
                  <a:lnTo>
                    <a:pt x="213" y="59"/>
                  </a:lnTo>
                  <a:lnTo>
                    <a:pt x="220" y="59"/>
                  </a:lnTo>
                  <a:lnTo>
                    <a:pt x="225" y="57"/>
                  </a:lnTo>
                  <a:lnTo>
                    <a:pt x="230" y="55"/>
                  </a:lnTo>
                  <a:lnTo>
                    <a:pt x="236" y="55"/>
                  </a:lnTo>
                  <a:lnTo>
                    <a:pt x="241" y="54"/>
                  </a:lnTo>
                  <a:lnTo>
                    <a:pt x="248" y="54"/>
                  </a:lnTo>
                  <a:lnTo>
                    <a:pt x="252" y="66"/>
                  </a:lnTo>
                  <a:lnTo>
                    <a:pt x="256" y="78"/>
                  </a:lnTo>
                  <a:lnTo>
                    <a:pt x="260" y="91"/>
                  </a:lnTo>
                  <a:lnTo>
                    <a:pt x="264" y="103"/>
                  </a:lnTo>
                  <a:lnTo>
                    <a:pt x="269" y="115"/>
                  </a:lnTo>
                  <a:lnTo>
                    <a:pt x="274" y="129"/>
                  </a:lnTo>
                  <a:lnTo>
                    <a:pt x="278" y="141"/>
                  </a:lnTo>
                  <a:lnTo>
                    <a:pt x="282" y="153"/>
                  </a:lnTo>
                  <a:lnTo>
                    <a:pt x="289" y="151"/>
                  </a:lnTo>
                  <a:lnTo>
                    <a:pt x="297" y="150"/>
                  </a:lnTo>
                  <a:lnTo>
                    <a:pt x="303" y="148"/>
                  </a:lnTo>
                  <a:lnTo>
                    <a:pt x="310" y="148"/>
                  </a:lnTo>
                  <a:lnTo>
                    <a:pt x="305" y="158"/>
                  </a:lnTo>
                  <a:lnTo>
                    <a:pt x="300" y="167"/>
                  </a:lnTo>
                  <a:lnTo>
                    <a:pt x="294" y="177"/>
                  </a:lnTo>
                  <a:lnTo>
                    <a:pt x="289" y="188"/>
                  </a:lnTo>
                  <a:lnTo>
                    <a:pt x="283" y="198"/>
                  </a:lnTo>
                  <a:lnTo>
                    <a:pt x="278" y="208"/>
                  </a:lnTo>
                  <a:lnTo>
                    <a:pt x="273" y="218"/>
                  </a:lnTo>
                  <a:lnTo>
                    <a:pt x="267" y="229"/>
                  </a:lnTo>
                  <a:lnTo>
                    <a:pt x="263" y="248"/>
                  </a:lnTo>
                  <a:lnTo>
                    <a:pt x="258" y="267"/>
                  </a:lnTo>
                  <a:lnTo>
                    <a:pt x="254" y="286"/>
                  </a:lnTo>
                  <a:lnTo>
                    <a:pt x="250" y="304"/>
                  </a:lnTo>
                  <a:lnTo>
                    <a:pt x="246" y="306"/>
                  </a:lnTo>
                  <a:lnTo>
                    <a:pt x="240" y="308"/>
                  </a:lnTo>
                  <a:lnTo>
                    <a:pt x="236" y="310"/>
                  </a:lnTo>
                  <a:lnTo>
                    <a:pt x="231" y="311"/>
                  </a:lnTo>
                  <a:lnTo>
                    <a:pt x="229" y="310"/>
                  </a:lnTo>
                  <a:lnTo>
                    <a:pt x="228" y="310"/>
                  </a:lnTo>
                  <a:lnTo>
                    <a:pt x="226" y="310"/>
                  </a:lnTo>
                  <a:lnTo>
                    <a:pt x="224" y="308"/>
                  </a:lnTo>
                  <a:lnTo>
                    <a:pt x="218" y="310"/>
                  </a:lnTo>
                  <a:lnTo>
                    <a:pt x="212" y="313"/>
                  </a:lnTo>
                  <a:lnTo>
                    <a:pt x="206" y="315"/>
                  </a:lnTo>
                  <a:lnTo>
                    <a:pt x="201" y="318"/>
                  </a:lnTo>
                  <a:lnTo>
                    <a:pt x="195" y="320"/>
                  </a:lnTo>
                  <a:lnTo>
                    <a:pt x="188" y="323"/>
                  </a:lnTo>
                  <a:lnTo>
                    <a:pt x="183" y="325"/>
                  </a:lnTo>
                  <a:lnTo>
                    <a:pt x="177" y="328"/>
                  </a:lnTo>
                  <a:lnTo>
                    <a:pt x="173" y="332"/>
                  </a:lnTo>
                  <a:lnTo>
                    <a:pt x="169" y="334"/>
                  </a:lnTo>
                  <a:lnTo>
                    <a:pt x="165" y="337"/>
                  </a:lnTo>
                  <a:lnTo>
                    <a:pt x="160" y="340"/>
                  </a:lnTo>
                  <a:lnTo>
                    <a:pt x="156" y="342"/>
                  </a:lnTo>
                  <a:lnTo>
                    <a:pt x="153" y="346"/>
                  </a:lnTo>
                  <a:lnTo>
                    <a:pt x="149" y="349"/>
                  </a:lnTo>
                  <a:lnTo>
                    <a:pt x="145" y="353"/>
                  </a:lnTo>
                  <a:lnTo>
                    <a:pt x="134" y="353"/>
                  </a:lnTo>
                  <a:lnTo>
                    <a:pt x="123" y="354"/>
                  </a:lnTo>
                  <a:lnTo>
                    <a:pt x="113" y="354"/>
                  </a:lnTo>
                  <a:lnTo>
                    <a:pt x="102" y="354"/>
                  </a:lnTo>
                  <a:lnTo>
                    <a:pt x="91" y="356"/>
                  </a:lnTo>
                  <a:lnTo>
                    <a:pt x="80" y="356"/>
                  </a:lnTo>
                  <a:lnTo>
                    <a:pt x="70" y="358"/>
                  </a:lnTo>
                  <a:lnTo>
                    <a:pt x="60" y="358"/>
                  </a:lnTo>
                  <a:lnTo>
                    <a:pt x="52" y="353"/>
                  </a:lnTo>
                  <a:lnTo>
                    <a:pt x="45" y="349"/>
                  </a:lnTo>
                  <a:lnTo>
                    <a:pt x="38" y="344"/>
                  </a:lnTo>
                  <a:lnTo>
                    <a:pt x="31" y="339"/>
                  </a:lnTo>
                  <a:lnTo>
                    <a:pt x="22" y="335"/>
                  </a:lnTo>
                  <a:lnTo>
                    <a:pt x="15" y="330"/>
                  </a:lnTo>
                  <a:lnTo>
                    <a:pt x="8" y="327"/>
                  </a:lnTo>
                  <a:lnTo>
                    <a:pt x="0" y="322"/>
                  </a:lnTo>
                  <a:lnTo>
                    <a:pt x="2" y="306"/>
                  </a:lnTo>
                  <a:lnTo>
                    <a:pt x="6" y="289"/>
                  </a:lnTo>
                  <a:lnTo>
                    <a:pt x="8" y="272"/>
                  </a:lnTo>
                  <a:lnTo>
                    <a:pt x="11" y="255"/>
                  </a:lnTo>
                  <a:lnTo>
                    <a:pt x="13" y="246"/>
                  </a:lnTo>
                  <a:lnTo>
                    <a:pt x="16" y="236"/>
                  </a:lnTo>
                  <a:lnTo>
                    <a:pt x="19" y="227"/>
                  </a:lnTo>
                  <a:lnTo>
                    <a:pt x="21" y="218"/>
                  </a:lnTo>
                  <a:close/>
                </a:path>
              </a:pathLst>
            </a:custGeom>
            <a:solidFill>
              <a:srgbClr val="FFCE00"/>
            </a:solidFill>
            <a:ln w="9525">
              <a:solidFill>
                <a:schemeClr val="accent4"/>
              </a:solidFill>
              <a:round/>
              <a:headEnd/>
              <a:tailEnd/>
            </a:ln>
          </p:spPr>
          <p:txBody>
            <a:bodyPr/>
            <a:lstStyle/>
            <a:p>
              <a:pPr>
                <a:defRPr/>
              </a:pPr>
              <a:endParaRPr lang="en-US" dirty="0"/>
            </a:p>
          </p:txBody>
        </p:sp>
        <p:sp>
          <p:nvSpPr>
            <p:cNvPr id="42" name="Freeform 42"/>
            <p:cNvSpPr>
              <a:spLocks/>
            </p:cNvSpPr>
            <p:nvPr/>
          </p:nvSpPr>
          <p:spPr bwMode="auto">
            <a:xfrm>
              <a:off x="4364" y="3024"/>
              <a:ext cx="311" cy="171"/>
            </a:xfrm>
            <a:custGeom>
              <a:avLst/>
              <a:gdLst/>
              <a:ahLst/>
              <a:cxnLst>
                <a:cxn ang="0">
                  <a:pos x="38" y="179"/>
                </a:cxn>
                <a:cxn ang="0">
                  <a:pos x="44" y="153"/>
                </a:cxn>
                <a:cxn ang="0">
                  <a:pos x="54" y="127"/>
                </a:cxn>
                <a:cxn ang="0">
                  <a:pos x="68" y="101"/>
                </a:cxn>
                <a:cxn ang="0">
                  <a:pos x="82" y="69"/>
                </a:cxn>
                <a:cxn ang="0">
                  <a:pos x="95" y="27"/>
                </a:cxn>
                <a:cxn ang="0">
                  <a:pos x="108" y="7"/>
                </a:cxn>
                <a:cxn ang="0">
                  <a:pos x="122" y="2"/>
                </a:cxn>
                <a:cxn ang="0">
                  <a:pos x="134" y="15"/>
                </a:cxn>
                <a:cxn ang="0">
                  <a:pos x="146" y="45"/>
                </a:cxn>
                <a:cxn ang="0">
                  <a:pos x="155" y="69"/>
                </a:cxn>
                <a:cxn ang="0">
                  <a:pos x="164" y="89"/>
                </a:cxn>
                <a:cxn ang="0">
                  <a:pos x="175" y="94"/>
                </a:cxn>
                <a:cxn ang="0">
                  <a:pos x="185" y="86"/>
                </a:cxn>
                <a:cxn ang="0">
                  <a:pos x="195" y="79"/>
                </a:cxn>
                <a:cxn ang="0">
                  <a:pos x="207" y="70"/>
                </a:cxn>
                <a:cxn ang="0">
                  <a:pos x="217" y="65"/>
                </a:cxn>
                <a:cxn ang="0">
                  <a:pos x="228" y="62"/>
                </a:cxn>
                <a:cxn ang="0">
                  <a:pos x="239" y="58"/>
                </a:cxn>
                <a:cxn ang="0">
                  <a:pos x="250" y="57"/>
                </a:cxn>
                <a:cxn ang="0">
                  <a:pos x="260" y="65"/>
                </a:cxn>
                <a:cxn ang="0">
                  <a:pos x="271" y="86"/>
                </a:cxn>
                <a:cxn ang="0">
                  <a:pos x="280" y="112"/>
                </a:cxn>
                <a:cxn ang="0">
                  <a:pos x="285" y="141"/>
                </a:cxn>
                <a:cxn ang="0">
                  <a:pos x="293" y="155"/>
                </a:cxn>
                <a:cxn ang="0">
                  <a:pos x="306" y="151"/>
                </a:cxn>
                <a:cxn ang="0">
                  <a:pos x="306" y="160"/>
                </a:cxn>
                <a:cxn ang="0">
                  <a:pos x="295" y="179"/>
                </a:cxn>
                <a:cxn ang="0">
                  <a:pos x="286" y="199"/>
                </a:cxn>
                <a:cxn ang="0">
                  <a:pos x="276" y="218"/>
                </a:cxn>
                <a:cxn ang="0">
                  <a:pos x="266" y="247"/>
                </a:cxn>
                <a:cxn ang="0">
                  <a:pos x="257" y="283"/>
                </a:cxn>
                <a:cxn ang="0">
                  <a:pos x="246" y="302"/>
                </a:cxn>
                <a:cxn ang="0">
                  <a:pos x="234" y="304"/>
                </a:cxn>
                <a:cxn ang="0">
                  <a:pos x="224" y="304"/>
                </a:cxn>
                <a:cxn ang="0">
                  <a:pos x="215" y="304"/>
                </a:cxn>
                <a:cxn ang="0">
                  <a:pos x="206" y="306"/>
                </a:cxn>
                <a:cxn ang="0">
                  <a:pos x="195" y="309"/>
                </a:cxn>
                <a:cxn ang="0">
                  <a:pos x="184" y="313"/>
                </a:cxn>
                <a:cxn ang="0">
                  <a:pos x="174" y="316"/>
                </a:cxn>
                <a:cxn ang="0">
                  <a:pos x="164" y="319"/>
                </a:cxn>
                <a:cxn ang="0">
                  <a:pos x="156" y="323"/>
                </a:cxn>
                <a:cxn ang="0">
                  <a:pos x="148" y="328"/>
                </a:cxn>
                <a:cxn ang="0">
                  <a:pos x="139" y="332"/>
                </a:cxn>
                <a:cxn ang="0">
                  <a:pos x="126" y="335"/>
                </a:cxn>
                <a:cxn ang="0">
                  <a:pos x="106" y="337"/>
                </a:cxn>
                <a:cxn ang="0">
                  <a:pos x="87" y="338"/>
                </a:cxn>
                <a:cxn ang="0">
                  <a:pos x="68" y="340"/>
                </a:cxn>
                <a:cxn ang="0">
                  <a:pos x="51" y="335"/>
                </a:cxn>
                <a:cxn ang="0">
                  <a:pos x="37" y="326"/>
                </a:cxn>
                <a:cxn ang="0">
                  <a:pos x="22" y="316"/>
                </a:cxn>
                <a:cxn ang="0">
                  <a:pos x="7" y="307"/>
                </a:cxn>
                <a:cxn ang="0">
                  <a:pos x="4" y="287"/>
                </a:cxn>
                <a:cxn ang="0">
                  <a:pos x="13" y="254"/>
                </a:cxn>
                <a:cxn ang="0">
                  <a:pos x="21" y="225"/>
                </a:cxn>
                <a:cxn ang="0">
                  <a:pos x="29" y="203"/>
                </a:cxn>
              </a:cxnLst>
              <a:rect l="0" t="0" r="r" b="b"/>
              <a:pathLst>
                <a:path w="311" h="340">
                  <a:moveTo>
                    <a:pt x="33" y="191"/>
                  </a:moveTo>
                  <a:lnTo>
                    <a:pt x="38" y="179"/>
                  </a:lnTo>
                  <a:lnTo>
                    <a:pt x="41" y="165"/>
                  </a:lnTo>
                  <a:lnTo>
                    <a:pt x="44" y="153"/>
                  </a:lnTo>
                  <a:lnTo>
                    <a:pt x="48" y="141"/>
                  </a:lnTo>
                  <a:lnTo>
                    <a:pt x="54" y="127"/>
                  </a:lnTo>
                  <a:lnTo>
                    <a:pt x="61" y="113"/>
                  </a:lnTo>
                  <a:lnTo>
                    <a:pt x="68" y="101"/>
                  </a:lnTo>
                  <a:lnTo>
                    <a:pt x="75" y="88"/>
                  </a:lnTo>
                  <a:lnTo>
                    <a:pt x="82" y="69"/>
                  </a:lnTo>
                  <a:lnTo>
                    <a:pt x="88" y="48"/>
                  </a:lnTo>
                  <a:lnTo>
                    <a:pt x="95" y="27"/>
                  </a:lnTo>
                  <a:lnTo>
                    <a:pt x="102" y="8"/>
                  </a:lnTo>
                  <a:lnTo>
                    <a:pt x="108" y="7"/>
                  </a:lnTo>
                  <a:lnTo>
                    <a:pt x="115" y="3"/>
                  </a:lnTo>
                  <a:lnTo>
                    <a:pt x="122" y="2"/>
                  </a:lnTo>
                  <a:lnTo>
                    <a:pt x="129" y="0"/>
                  </a:lnTo>
                  <a:lnTo>
                    <a:pt x="134" y="15"/>
                  </a:lnTo>
                  <a:lnTo>
                    <a:pt x="140" y="29"/>
                  </a:lnTo>
                  <a:lnTo>
                    <a:pt x="146" y="45"/>
                  </a:lnTo>
                  <a:lnTo>
                    <a:pt x="151" y="58"/>
                  </a:lnTo>
                  <a:lnTo>
                    <a:pt x="155" y="69"/>
                  </a:lnTo>
                  <a:lnTo>
                    <a:pt x="160" y="79"/>
                  </a:lnTo>
                  <a:lnTo>
                    <a:pt x="164" y="89"/>
                  </a:lnTo>
                  <a:lnTo>
                    <a:pt x="170" y="98"/>
                  </a:lnTo>
                  <a:lnTo>
                    <a:pt x="175" y="94"/>
                  </a:lnTo>
                  <a:lnTo>
                    <a:pt x="180" y="89"/>
                  </a:lnTo>
                  <a:lnTo>
                    <a:pt x="185" y="86"/>
                  </a:lnTo>
                  <a:lnTo>
                    <a:pt x="190" y="82"/>
                  </a:lnTo>
                  <a:lnTo>
                    <a:pt x="195" y="79"/>
                  </a:lnTo>
                  <a:lnTo>
                    <a:pt x="202" y="74"/>
                  </a:lnTo>
                  <a:lnTo>
                    <a:pt x="207" y="70"/>
                  </a:lnTo>
                  <a:lnTo>
                    <a:pt x="212" y="67"/>
                  </a:lnTo>
                  <a:lnTo>
                    <a:pt x="217" y="65"/>
                  </a:lnTo>
                  <a:lnTo>
                    <a:pt x="223" y="63"/>
                  </a:lnTo>
                  <a:lnTo>
                    <a:pt x="228" y="62"/>
                  </a:lnTo>
                  <a:lnTo>
                    <a:pt x="234" y="60"/>
                  </a:lnTo>
                  <a:lnTo>
                    <a:pt x="239" y="58"/>
                  </a:lnTo>
                  <a:lnTo>
                    <a:pt x="244" y="58"/>
                  </a:lnTo>
                  <a:lnTo>
                    <a:pt x="250" y="57"/>
                  </a:lnTo>
                  <a:lnTo>
                    <a:pt x="255" y="55"/>
                  </a:lnTo>
                  <a:lnTo>
                    <a:pt x="260" y="65"/>
                  </a:lnTo>
                  <a:lnTo>
                    <a:pt x="265" y="75"/>
                  </a:lnTo>
                  <a:lnTo>
                    <a:pt x="271" y="86"/>
                  </a:lnTo>
                  <a:lnTo>
                    <a:pt x="277" y="96"/>
                  </a:lnTo>
                  <a:lnTo>
                    <a:pt x="280" y="112"/>
                  </a:lnTo>
                  <a:lnTo>
                    <a:pt x="283" y="125"/>
                  </a:lnTo>
                  <a:lnTo>
                    <a:pt x="285" y="141"/>
                  </a:lnTo>
                  <a:lnTo>
                    <a:pt x="288" y="156"/>
                  </a:lnTo>
                  <a:lnTo>
                    <a:pt x="293" y="155"/>
                  </a:lnTo>
                  <a:lnTo>
                    <a:pt x="299" y="153"/>
                  </a:lnTo>
                  <a:lnTo>
                    <a:pt x="306" y="151"/>
                  </a:lnTo>
                  <a:lnTo>
                    <a:pt x="311" y="149"/>
                  </a:lnTo>
                  <a:lnTo>
                    <a:pt x="306" y="160"/>
                  </a:lnTo>
                  <a:lnTo>
                    <a:pt x="300" y="168"/>
                  </a:lnTo>
                  <a:lnTo>
                    <a:pt x="295" y="179"/>
                  </a:lnTo>
                  <a:lnTo>
                    <a:pt x="291" y="189"/>
                  </a:lnTo>
                  <a:lnTo>
                    <a:pt x="286" y="199"/>
                  </a:lnTo>
                  <a:lnTo>
                    <a:pt x="281" y="210"/>
                  </a:lnTo>
                  <a:lnTo>
                    <a:pt x="276" y="218"/>
                  </a:lnTo>
                  <a:lnTo>
                    <a:pt x="270" y="228"/>
                  </a:lnTo>
                  <a:lnTo>
                    <a:pt x="266" y="247"/>
                  </a:lnTo>
                  <a:lnTo>
                    <a:pt x="261" y="266"/>
                  </a:lnTo>
                  <a:lnTo>
                    <a:pt x="257" y="283"/>
                  </a:lnTo>
                  <a:lnTo>
                    <a:pt x="252" y="301"/>
                  </a:lnTo>
                  <a:lnTo>
                    <a:pt x="246" y="302"/>
                  </a:lnTo>
                  <a:lnTo>
                    <a:pt x="240" y="302"/>
                  </a:lnTo>
                  <a:lnTo>
                    <a:pt x="234" y="304"/>
                  </a:lnTo>
                  <a:lnTo>
                    <a:pt x="228" y="306"/>
                  </a:lnTo>
                  <a:lnTo>
                    <a:pt x="224" y="304"/>
                  </a:lnTo>
                  <a:lnTo>
                    <a:pt x="219" y="304"/>
                  </a:lnTo>
                  <a:lnTo>
                    <a:pt x="215" y="304"/>
                  </a:lnTo>
                  <a:lnTo>
                    <a:pt x="211" y="304"/>
                  </a:lnTo>
                  <a:lnTo>
                    <a:pt x="206" y="306"/>
                  </a:lnTo>
                  <a:lnTo>
                    <a:pt x="201" y="307"/>
                  </a:lnTo>
                  <a:lnTo>
                    <a:pt x="195" y="309"/>
                  </a:lnTo>
                  <a:lnTo>
                    <a:pt x="190" y="311"/>
                  </a:lnTo>
                  <a:lnTo>
                    <a:pt x="184" y="313"/>
                  </a:lnTo>
                  <a:lnTo>
                    <a:pt x="179" y="314"/>
                  </a:lnTo>
                  <a:lnTo>
                    <a:pt x="174" y="316"/>
                  </a:lnTo>
                  <a:lnTo>
                    <a:pt x="168" y="318"/>
                  </a:lnTo>
                  <a:lnTo>
                    <a:pt x="164" y="319"/>
                  </a:lnTo>
                  <a:lnTo>
                    <a:pt x="160" y="321"/>
                  </a:lnTo>
                  <a:lnTo>
                    <a:pt x="156" y="323"/>
                  </a:lnTo>
                  <a:lnTo>
                    <a:pt x="152" y="325"/>
                  </a:lnTo>
                  <a:lnTo>
                    <a:pt x="148" y="328"/>
                  </a:lnTo>
                  <a:lnTo>
                    <a:pt x="144" y="330"/>
                  </a:lnTo>
                  <a:lnTo>
                    <a:pt x="139" y="332"/>
                  </a:lnTo>
                  <a:lnTo>
                    <a:pt x="135" y="333"/>
                  </a:lnTo>
                  <a:lnTo>
                    <a:pt x="126" y="335"/>
                  </a:lnTo>
                  <a:lnTo>
                    <a:pt x="115" y="335"/>
                  </a:lnTo>
                  <a:lnTo>
                    <a:pt x="106" y="337"/>
                  </a:lnTo>
                  <a:lnTo>
                    <a:pt x="97" y="337"/>
                  </a:lnTo>
                  <a:lnTo>
                    <a:pt x="87" y="338"/>
                  </a:lnTo>
                  <a:lnTo>
                    <a:pt x="78" y="338"/>
                  </a:lnTo>
                  <a:lnTo>
                    <a:pt x="68" y="340"/>
                  </a:lnTo>
                  <a:lnTo>
                    <a:pt x="58" y="340"/>
                  </a:lnTo>
                  <a:lnTo>
                    <a:pt x="51" y="335"/>
                  </a:lnTo>
                  <a:lnTo>
                    <a:pt x="44" y="332"/>
                  </a:lnTo>
                  <a:lnTo>
                    <a:pt x="37" y="326"/>
                  </a:lnTo>
                  <a:lnTo>
                    <a:pt x="29" y="321"/>
                  </a:lnTo>
                  <a:lnTo>
                    <a:pt x="22" y="316"/>
                  </a:lnTo>
                  <a:lnTo>
                    <a:pt x="15" y="311"/>
                  </a:lnTo>
                  <a:lnTo>
                    <a:pt x="7" y="307"/>
                  </a:lnTo>
                  <a:lnTo>
                    <a:pt x="0" y="302"/>
                  </a:lnTo>
                  <a:lnTo>
                    <a:pt x="4" y="287"/>
                  </a:lnTo>
                  <a:lnTo>
                    <a:pt x="8" y="270"/>
                  </a:lnTo>
                  <a:lnTo>
                    <a:pt x="13" y="254"/>
                  </a:lnTo>
                  <a:lnTo>
                    <a:pt x="17" y="237"/>
                  </a:lnTo>
                  <a:lnTo>
                    <a:pt x="21" y="225"/>
                  </a:lnTo>
                  <a:lnTo>
                    <a:pt x="25" y="213"/>
                  </a:lnTo>
                  <a:lnTo>
                    <a:pt x="29" y="203"/>
                  </a:lnTo>
                  <a:lnTo>
                    <a:pt x="33" y="191"/>
                  </a:lnTo>
                  <a:close/>
                </a:path>
              </a:pathLst>
            </a:custGeom>
            <a:solidFill>
              <a:srgbClr val="FFDD00"/>
            </a:solidFill>
            <a:ln w="9525">
              <a:solidFill>
                <a:schemeClr val="accent4"/>
              </a:solidFill>
              <a:round/>
              <a:headEnd/>
              <a:tailEnd/>
            </a:ln>
          </p:spPr>
          <p:txBody>
            <a:bodyPr/>
            <a:lstStyle/>
            <a:p>
              <a:pPr>
                <a:defRPr/>
              </a:pPr>
              <a:endParaRPr lang="en-US" dirty="0"/>
            </a:p>
          </p:txBody>
        </p:sp>
        <p:sp>
          <p:nvSpPr>
            <p:cNvPr id="43" name="Freeform 43"/>
            <p:cNvSpPr>
              <a:spLocks/>
            </p:cNvSpPr>
            <p:nvPr/>
          </p:nvSpPr>
          <p:spPr bwMode="auto">
            <a:xfrm>
              <a:off x="4358" y="3032"/>
              <a:ext cx="311" cy="164"/>
            </a:xfrm>
            <a:custGeom>
              <a:avLst/>
              <a:gdLst/>
              <a:ahLst/>
              <a:cxnLst>
                <a:cxn ang="0">
                  <a:pos x="50" y="157"/>
                </a:cxn>
                <a:cxn ang="0">
                  <a:pos x="60" y="136"/>
                </a:cxn>
                <a:cxn ang="0">
                  <a:pos x="72" y="114"/>
                </a:cxn>
                <a:cxn ang="0">
                  <a:pos x="85" y="91"/>
                </a:cxn>
                <a:cxn ang="0">
                  <a:pos x="99" y="66"/>
                </a:cxn>
                <a:cxn ang="0">
                  <a:pos x="111" y="36"/>
                </a:cxn>
                <a:cxn ang="0">
                  <a:pos x="124" y="16"/>
                </a:cxn>
                <a:cxn ang="0">
                  <a:pos x="136" y="5"/>
                </a:cxn>
                <a:cxn ang="0">
                  <a:pos x="147" y="14"/>
                </a:cxn>
                <a:cxn ang="0">
                  <a:pos x="157" y="43"/>
                </a:cxn>
                <a:cxn ang="0">
                  <a:pos x="166" y="69"/>
                </a:cxn>
                <a:cxn ang="0">
                  <a:pos x="176" y="93"/>
                </a:cxn>
                <a:cxn ang="0">
                  <a:pos x="185" y="102"/>
                </a:cxn>
                <a:cxn ang="0">
                  <a:pos x="195" y="95"/>
                </a:cxn>
                <a:cxn ang="0">
                  <a:pos x="205" y="88"/>
                </a:cxn>
                <a:cxn ang="0">
                  <a:pos x="215" y="81"/>
                </a:cxn>
                <a:cxn ang="0">
                  <a:pos x="225" y="76"/>
                </a:cxn>
                <a:cxn ang="0">
                  <a:pos x="236" y="71"/>
                </a:cxn>
                <a:cxn ang="0">
                  <a:pos x="245" y="67"/>
                </a:cxn>
                <a:cxn ang="0">
                  <a:pos x="256" y="62"/>
                </a:cxn>
                <a:cxn ang="0">
                  <a:pos x="267" y="69"/>
                </a:cxn>
                <a:cxn ang="0">
                  <a:pos x="280" y="88"/>
                </a:cxn>
                <a:cxn ang="0">
                  <a:pos x="289" y="114"/>
                </a:cxn>
                <a:cxn ang="0">
                  <a:pos x="292" y="148"/>
                </a:cxn>
                <a:cxn ang="0">
                  <a:pos x="297" y="164"/>
                </a:cxn>
                <a:cxn ang="0">
                  <a:pos x="306" y="160"/>
                </a:cxn>
                <a:cxn ang="0">
                  <a:pos x="305" y="169"/>
                </a:cxn>
                <a:cxn ang="0">
                  <a:pos x="296" y="188"/>
                </a:cxn>
                <a:cxn ang="0">
                  <a:pos x="287" y="207"/>
                </a:cxn>
                <a:cxn ang="0">
                  <a:pos x="276" y="225"/>
                </a:cxn>
                <a:cxn ang="0">
                  <a:pos x="267" y="251"/>
                </a:cxn>
                <a:cxn ang="0">
                  <a:pos x="258" y="287"/>
                </a:cxn>
                <a:cxn ang="0">
                  <a:pos x="246" y="304"/>
                </a:cxn>
                <a:cxn ang="0">
                  <a:pos x="231" y="306"/>
                </a:cxn>
                <a:cxn ang="0">
                  <a:pos x="217" y="306"/>
                </a:cxn>
                <a:cxn ang="0">
                  <a:pos x="204" y="306"/>
                </a:cxn>
                <a:cxn ang="0">
                  <a:pos x="192" y="306"/>
                </a:cxn>
                <a:cxn ang="0">
                  <a:pos x="183" y="308"/>
                </a:cxn>
                <a:cxn ang="0">
                  <a:pos x="173" y="311"/>
                </a:cxn>
                <a:cxn ang="0">
                  <a:pos x="164" y="313"/>
                </a:cxn>
                <a:cxn ang="0">
                  <a:pos x="155" y="315"/>
                </a:cxn>
                <a:cxn ang="0">
                  <a:pos x="146" y="317"/>
                </a:cxn>
                <a:cxn ang="0">
                  <a:pos x="137" y="320"/>
                </a:cxn>
                <a:cxn ang="0">
                  <a:pos x="129" y="322"/>
                </a:cxn>
                <a:cxn ang="0">
                  <a:pos x="116" y="322"/>
                </a:cxn>
                <a:cxn ang="0">
                  <a:pos x="99" y="323"/>
                </a:cxn>
                <a:cxn ang="0">
                  <a:pos x="82" y="325"/>
                </a:cxn>
                <a:cxn ang="0">
                  <a:pos x="66" y="327"/>
                </a:cxn>
                <a:cxn ang="0">
                  <a:pos x="51" y="323"/>
                </a:cxn>
                <a:cxn ang="0">
                  <a:pos x="36" y="313"/>
                </a:cxn>
                <a:cxn ang="0">
                  <a:pos x="22" y="304"/>
                </a:cxn>
                <a:cxn ang="0">
                  <a:pos x="7" y="294"/>
                </a:cxn>
                <a:cxn ang="0">
                  <a:pos x="5" y="274"/>
                </a:cxn>
                <a:cxn ang="0">
                  <a:pos x="17" y="241"/>
                </a:cxn>
                <a:cxn ang="0">
                  <a:pos x="28" y="210"/>
                </a:cxn>
                <a:cxn ang="0">
                  <a:pos x="39" y="182"/>
                </a:cxn>
              </a:cxnLst>
              <a:rect l="0" t="0" r="r" b="b"/>
              <a:pathLst>
                <a:path w="311" h="329">
                  <a:moveTo>
                    <a:pt x="45" y="169"/>
                  </a:moveTo>
                  <a:lnTo>
                    <a:pt x="50" y="157"/>
                  </a:lnTo>
                  <a:lnTo>
                    <a:pt x="55" y="146"/>
                  </a:lnTo>
                  <a:lnTo>
                    <a:pt x="60" y="136"/>
                  </a:lnTo>
                  <a:lnTo>
                    <a:pt x="64" y="124"/>
                  </a:lnTo>
                  <a:lnTo>
                    <a:pt x="72" y="114"/>
                  </a:lnTo>
                  <a:lnTo>
                    <a:pt x="79" y="102"/>
                  </a:lnTo>
                  <a:lnTo>
                    <a:pt x="85" y="91"/>
                  </a:lnTo>
                  <a:lnTo>
                    <a:pt x="92" y="79"/>
                  </a:lnTo>
                  <a:lnTo>
                    <a:pt x="99" y="66"/>
                  </a:lnTo>
                  <a:lnTo>
                    <a:pt x="105" y="50"/>
                  </a:lnTo>
                  <a:lnTo>
                    <a:pt x="111" y="36"/>
                  </a:lnTo>
                  <a:lnTo>
                    <a:pt x="117" y="23"/>
                  </a:lnTo>
                  <a:lnTo>
                    <a:pt x="124" y="16"/>
                  </a:lnTo>
                  <a:lnTo>
                    <a:pt x="130" y="11"/>
                  </a:lnTo>
                  <a:lnTo>
                    <a:pt x="136" y="5"/>
                  </a:lnTo>
                  <a:lnTo>
                    <a:pt x="142" y="0"/>
                  </a:lnTo>
                  <a:lnTo>
                    <a:pt x="147" y="14"/>
                  </a:lnTo>
                  <a:lnTo>
                    <a:pt x="153" y="28"/>
                  </a:lnTo>
                  <a:lnTo>
                    <a:pt x="157" y="43"/>
                  </a:lnTo>
                  <a:lnTo>
                    <a:pt x="162" y="57"/>
                  </a:lnTo>
                  <a:lnTo>
                    <a:pt x="166" y="69"/>
                  </a:lnTo>
                  <a:lnTo>
                    <a:pt x="170" y="81"/>
                  </a:lnTo>
                  <a:lnTo>
                    <a:pt x="176" y="93"/>
                  </a:lnTo>
                  <a:lnTo>
                    <a:pt x="180" y="105"/>
                  </a:lnTo>
                  <a:lnTo>
                    <a:pt x="185" y="102"/>
                  </a:lnTo>
                  <a:lnTo>
                    <a:pt x="190" y="98"/>
                  </a:lnTo>
                  <a:lnTo>
                    <a:pt x="195" y="95"/>
                  </a:lnTo>
                  <a:lnTo>
                    <a:pt x="200" y="91"/>
                  </a:lnTo>
                  <a:lnTo>
                    <a:pt x="205" y="88"/>
                  </a:lnTo>
                  <a:lnTo>
                    <a:pt x="210" y="85"/>
                  </a:lnTo>
                  <a:lnTo>
                    <a:pt x="215" y="81"/>
                  </a:lnTo>
                  <a:lnTo>
                    <a:pt x="220" y="78"/>
                  </a:lnTo>
                  <a:lnTo>
                    <a:pt x="225" y="76"/>
                  </a:lnTo>
                  <a:lnTo>
                    <a:pt x="231" y="74"/>
                  </a:lnTo>
                  <a:lnTo>
                    <a:pt x="236" y="71"/>
                  </a:lnTo>
                  <a:lnTo>
                    <a:pt x="241" y="69"/>
                  </a:lnTo>
                  <a:lnTo>
                    <a:pt x="245" y="67"/>
                  </a:lnTo>
                  <a:lnTo>
                    <a:pt x="250" y="64"/>
                  </a:lnTo>
                  <a:lnTo>
                    <a:pt x="256" y="62"/>
                  </a:lnTo>
                  <a:lnTo>
                    <a:pt x="261" y="60"/>
                  </a:lnTo>
                  <a:lnTo>
                    <a:pt x="267" y="69"/>
                  </a:lnTo>
                  <a:lnTo>
                    <a:pt x="274" y="78"/>
                  </a:lnTo>
                  <a:lnTo>
                    <a:pt x="280" y="88"/>
                  </a:lnTo>
                  <a:lnTo>
                    <a:pt x="288" y="97"/>
                  </a:lnTo>
                  <a:lnTo>
                    <a:pt x="289" y="114"/>
                  </a:lnTo>
                  <a:lnTo>
                    <a:pt x="291" y="131"/>
                  </a:lnTo>
                  <a:lnTo>
                    <a:pt x="292" y="148"/>
                  </a:lnTo>
                  <a:lnTo>
                    <a:pt x="293" y="165"/>
                  </a:lnTo>
                  <a:lnTo>
                    <a:pt x="297" y="164"/>
                  </a:lnTo>
                  <a:lnTo>
                    <a:pt x="302" y="162"/>
                  </a:lnTo>
                  <a:lnTo>
                    <a:pt x="306" y="160"/>
                  </a:lnTo>
                  <a:lnTo>
                    <a:pt x="311" y="158"/>
                  </a:lnTo>
                  <a:lnTo>
                    <a:pt x="305" y="169"/>
                  </a:lnTo>
                  <a:lnTo>
                    <a:pt x="301" y="177"/>
                  </a:lnTo>
                  <a:lnTo>
                    <a:pt x="296" y="188"/>
                  </a:lnTo>
                  <a:lnTo>
                    <a:pt x="291" y="196"/>
                  </a:lnTo>
                  <a:lnTo>
                    <a:pt x="287" y="207"/>
                  </a:lnTo>
                  <a:lnTo>
                    <a:pt x="282" y="215"/>
                  </a:lnTo>
                  <a:lnTo>
                    <a:pt x="276" y="225"/>
                  </a:lnTo>
                  <a:lnTo>
                    <a:pt x="271" y="234"/>
                  </a:lnTo>
                  <a:lnTo>
                    <a:pt x="267" y="251"/>
                  </a:lnTo>
                  <a:lnTo>
                    <a:pt x="263" y="268"/>
                  </a:lnTo>
                  <a:lnTo>
                    <a:pt x="258" y="287"/>
                  </a:lnTo>
                  <a:lnTo>
                    <a:pt x="253" y="304"/>
                  </a:lnTo>
                  <a:lnTo>
                    <a:pt x="246" y="304"/>
                  </a:lnTo>
                  <a:lnTo>
                    <a:pt x="239" y="304"/>
                  </a:lnTo>
                  <a:lnTo>
                    <a:pt x="231" y="306"/>
                  </a:lnTo>
                  <a:lnTo>
                    <a:pt x="223" y="306"/>
                  </a:lnTo>
                  <a:lnTo>
                    <a:pt x="217" y="306"/>
                  </a:lnTo>
                  <a:lnTo>
                    <a:pt x="211" y="306"/>
                  </a:lnTo>
                  <a:lnTo>
                    <a:pt x="204" y="306"/>
                  </a:lnTo>
                  <a:lnTo>
                    <a:pt x="197" y="306"/>
                  </a:lnTo>
                  <a:lnTo>
                    <a:pt x="192" y="306"/>
                  </a:lnTo>
                  <a:lnTo>
                    <a:pt x="187" y="308"/>
                  </a:lnTo>
                  <a:lnTo>
                    <a:pt x="183" y="308"/>
                  </a:lnTo>
                  <a:lnTo>
                    <a:pt x="178" y="310"/>
                  </a:lnTo>
                  <a:lnTo>
                    <a:pt x="173" y="311"/>
                  </a:lnTo>
                  <a:lnTo>
                    <a:pt x="168" y="311"/>
                  </a:lnTo>
                  <a:lnTo>
                    <a:pt x="164" y="313"/>
                  </a:lnTo>
                  <a:lnTo>
                    <a:pt x="159" y="313"/>
                  </a:lnTo>
                  <a:lnTo>
                    <a:pt x="155" y="315"/>
                  </a:lnTo>
                  <a:lnTo>
                    <a:pt x="151" y="315"/>
                  </a:lnTo>
                  <a:lnTo>
                    <a:pt x="146" y="317"/>
                  </a:lnTo>
                  <a:lnTo>
                    <a:pt x="142" y="318"/>
                  </a:lnTo>
                  <a:lnTo>
                    <a:pt x="137" y="320"/>
                  </a:lnTo>
                  <a:lnTo>
                    <a:pt x="133" y="320"/>
                  </a:lnTo>
                  <a:lnTo>
                    <a:pt x="129" y="322"/>
                  </a:lnTo>
                  <a:lnTo>
                    <a:pt x="125" y="322"/>
                  </a:lnTo>
                  <a:lnTo>
                    <a:pt x="116" y="322"/>
                  </a:lnTo>
                  <a:lnTo>
                    <a:pt x="108" y="323"/>
                  </a:lnTo>
                  <a:lnTo>
                    <a:pt x="99" y="323"/>
                  </a:lnTo>
                  <a:lnTo>
                    <a:pt x="90" y="325"/>
                  </a:lnTo>
                  <a:lnTo>
                    <a:pt x="82" y="325"/>
                  </a:lnTo>
                  <a:lnTo>
                    <a:pt x="74" y="327"/>
                  </a:lnTo>
                  <a:lnTo>
                    <a:pt x="66" y="327"/>
                  </a:lnTo>
                  <a:lnTo>
                    <a:pt x="58" y="329"/>
                  </a:lnTo>
                  <a:lnTo>
                    <a:pt x="51" y="323"/>
                  </a:lnTo>
                  <a:lnTo>
                    <a:pt x="44" y="318"/>
                  </a:lnTo>
                  <a:lnTo>
                    <a:pt x="36" y="313"/>
                  </a:lnTo>
                  <a:lnTo>
                    <a:pt x="29" y="308"/>
                  </a:lnTo>
                  <a:lnTo>
                    <a:pt x="22" y="304"/>
                  </a:lnTo>
                  <a:lnTo>
                    <a:pt x="14" y="299"/>
                  </a:lnTo>
                  <a:lnTo>
                    <a:pt x="7" y="294"/>
                  </a:lnTo>
                  <a:lnTo>
                    <a:pt x="0" y="289"/>
                  </a:lnTo>
                  <a:lnTo>
                    <a:pt x="5" y="274"/>
                  </a:lnTo>
                  <a:lnTo>
                    <a:pt x="11" y="256"/>
                  </a:lnTo>
                  <a:lnTo>
                    <a:pt x="17" y="241"/>
                  </a:lnTo>
                  <a:lnTo>
                    <a:pt x="23" y="224"/>
                  </a:lnTo>
                  <a:lnTo>
                    <a:pt x="28" y="210"/>
                  </a:lnTo>
                  <a:lnTo>
                    <a:pt x="34" y="196"/>
                  </a:lnTo>
                  <a:lnTo>
                    <a:pt x="39" y="182"/>
                  </a:lnTo>
                  <a:lnTo>
                    <a:pt x="45" y="169"/>
                  </a:lnTo>
                  <a:close/>
                </a:path>
              </a:pathLst>
            </a:custGeom>
            <a:solidFill>
              <a:srgbClr val="FFEF00"/>
            </a:solidFill>
            <a:ln w="9525">
              <a:solidFill>
                <a:schemeClr val="accent4"/>
              </a:solidFill>
              <a:round/>
              <a:headEnd/>
              <a:tailEnd/>
            </a:ln>
          </p:spPr>
          <p:txBody>
            <a:bodyPr/>
            <a:lstStyle/>
            <a:p>
              <a:pPr>
                <a:defRPr/>
              </a:pPr>
              <a:endParaRPr lang="en-US" dirty="0"/>
            </a:p>
          </p:txBody>
        </p:sp>
        <p:sp>
          <p:nvSpPr>
            <p:cNvPr id="44" name="Freeform 44"/>
            <p:cNvSpPr>
              <a:spLocks/>
            </p:cNvSpPr>
            <p:nvPr/>
          </p:nvSpPr>
          <p:spPr bwMode="auto">
            <a:xfrm>
              <a:off x="4351" y="3039"/>
              <a:ext cx="312" cy="158"/>
            </a:xfrm>
            <a:custGeom>
              <a:avLst/>
              <a:gdLst/>
              <a:ahLst/>
              <a:cxnLst>
                <a:cxn ang="0">
                  <a:pos x="57" y="146"/>
                </a:cxn>
                <a:cxn ang="0">
                  <a:pos x="110" y="74"/>
                </a:cxn>
                <a:cxn ang="0">
                  <a:pos x="157" y="0"/>
                </a:cxn>
                <a:cxn ang="0">
                  <a:pos x="192" y="112"/>
                </a:cxn>
                <a:cxn ang="0">
                  <a:pos x="268" y="67"/>
                </a:cxn>
                <a:cxn ang="0">
                  <a:pos x="300" y="98"/>
                </a:cxn>
                <a:cxn ang="0">
                  <a:pos x="299" y="175"/>
                </a:cxn>
                <a:cxn ang="0">
                  <a:pos x="312" y="170"/>
                </a:cxn>
                <a:cxn ang="0">
                  <a:pos x="274" y="241"/>
                </a:cxn>
                <a:cxn ang="0">
                  <a:pos x="255" y="309"/>
                </a:cxn>
                <a:cxn ang="0">
                  <a:pos x="115" y="311"/>
                </a:cxn>
                <a:cxn ang="0">
                  <a:pos x="57" y="316"/>
                </a:cxn>
                <a:cxn ang="0">
                  <a:pos x="0" y="278"/>
                </a:cxn>
                <a:cxn ang="0">
                  <a:pos x="57" y="146"/>
                </a:cxn>
              </a:cxnLst>
              <a:rect l="0" t="0" r="r" b="b"/>
              <a:pathLst>
                <a:path w="312" h="316">
                  <a:moveTo>
                    <a:pt x="57" y="146"/>
                  </a:moveTo>
                  <a:lnTo>
                    <a:pt x="110" y="74"/>
                  </a:lnTo>
                  <a:lnTo>
                    <a:pt x="157" y="0"/>
                  </a:lnTo>
                  <a:lnTo>
                    <a:pt x="192" y="112"/>
                  </a:lnTo>
                  <a:lnTo>
                    <a:pt x="268" y="67"/>
                  </a:lnTo>
                  <a:lnTo>
                    <a:pt x="300" y="98"/>
                  </a:lnTo>
                  <a:lnTo>
                    <a:pt x="299" y="175"/>
                  </a:lnTo>
                  <a:lnTo>
                    <a:pt x="312" y="170"/>
                  </a:lnTo>
                  <a:lnTo>
                    <a:pt x="274" y="241"/>
                  </a:lnTo>
                  <a:lnTo>
                    <a:pt x="255" y="309"/>
                  </a:lnTo>
                  <a:lnTo>
                    <a:pt x="115" y="311"/>
                  </a:lnTo>
                  <a:lnTo>
                    <a:pt x="57" y="316"/>
                  </a:lnTo>
                  <a:lnTo>
                    <a:pt x="0" y="278"/>
                  </a:lnTo>
                  <a:lnTo>
                    <a:pt x="57" y="146"/>
                  </a:lnTo>
                  <a:close/>
                </a:path>
              </a:pathLst>
            </a:custGeom>
            <a:solidFill>
              <a:srgbClr val="FFFF00"/>
            </a:solidFill>
            <a:ln w="9525">
              <a:solidFill>
                <a:schemeClr val="accent4"/>
              </a:solidFill>
              <a:round/>
              <a:headEnd/>
              <a:tailEnd/>
            </a:ln>
          </p:spPr>
          <p:txBody>
            <a:bodyPr/>
            <a:lstStyle/>
            <a:p>
              <a:pPr>
                <a:defRPr/>
              </a:pPr>
              <a:endParaRPr lang="en-US" dirty="0"/>
            </a:p>
          </p:txBody>
        </p:sp>
        <p:sp>
          <p:nvSpPr>
            <p:cNvPr id="45" name="Freeform 45"/>
            <p:cNvSpPr>
              <a:spLocks/>
            </p:cNvSpPr>
            <p:nvPr/>
          </p:nvSpPr>
          <p:spPr bwMode="auto">
            <a:xfrm>
              <a:off x="3590" y="3148"/>
              <a:ext cx="2069" cy="981"/>
            </a:xfrm>
            <a:custGeom>
              <a:avLst/>
              <a:gdLst/>
              <a:ahLst/>
              <a:cxnLst>
                <a:cxn ang="0">
                  <a:pos x="659" y="31"/>
                </a:cxn>
                <a:cxn ang="0">
                  <a:pos x="575" y="78"/>
                </a:cxn>
                <a:cxn ang="0">
                  <a:pos x="499" y="282"/>
                </a:cxn>
                <a:cxn ang="0">
                  <a:pos x="329" y="330"/>
                </a:cxn>
                <a:cxn ang="0">
                  <a:pos x="179" y="423"/>
                </a:cxn>
                <a:cxn ang="0">
                  <a:pos x="122" y="676"/>
                </a:cxn>
                <a:cxn ang="0">
                  <a:pos x="0" y="896"/>
                </a:cxn>
                <a:cxn ang="0">
                  <a:pos x="19" y="1963"/>
                </a:cxn>
                <a:cxn ang="0">
                  <a:pos x="2069" y="1963"/>
                </a:cxn>
                <a:cxn ang="0">
                  <a:pos x="2069" y="282"/>
                </a:cxn>
                <a:cxn ang="0">
                  <a:pos x="1806" y="31"/>
                </a:cxn>
                <a:cxn ang="0">
                  <a:pos x="1758" y="78"/>
                </a:cxn>
                <a:cxn ang="0">
                  <a:pos x="1646" y="109"/>
                </a:cxn>
                <a:cxn ang="0">
                  <a:pos x="1570" y="16"/>
                </a:cxn>
                <a:cxn ang="0">
                  <a:pos x="1466" y="78"/>
                </a:cxn>
                <a:cxn ang="0">
                  <a:pos x="1250" y="78"/>
                </a:cxn>
                <a:cxn ang="0">
                  <a:pos x="1196" y="124"/>
                </a:cxn>
                <a:cxn ang="0">
                  <a:pos x="1064" y="141"/>
                </a:cxn>
                <a:cxn ang="0">
                  <a:pos x="923" y="109"/>
                </a:cxn>
                <a:cxn ang="0">
                  <a:pos x="866" y="109"/>
                </a:cxn>
                <a:cxn ang="0">
                  <a:pos x="838" y="0"/>
                </a:cxn>
                <a:cxn ang="0">
                  <a:pos x="781" y="0"/>
                </a:cxn>
                <a:cxn ang="0">
                  <a:pos x="768" y="26"/>
                </a:cxn>
                <a:cxn ang="0">
                  <a:pos x="755" y="47"/>
                </a:cxn>
                <a:cxn ang="0">
                  <a:pos x="744" y="64"/>
                </a:cxn>
                <a:cxn ang="0">
                  <a:pos x="735" y="76"/>
                </a:cxn>
                <a:cxn ang="0">
                  <a:pos x="726" y="85"/>
                </a:cxn>
                <a:cxn ang="0">
                  <a:pos x="721" y="90"/>
                </a:cxn>
                <a:cxn ang="0">
                  <a:pos x="717" y="93"/>
                </a:cxn>
                <a:cxn ang="0">
                  <a:pos x="716" y="93"/>
                </a:cxn>
                <a:cxn ang="0">
                  <a:pos x="659" y="31"/>
                </a:cxn>
              </a:cxnLst>
              <a:rect l="0" t="0" r="r" b="b"/>
              <a:pathLst>
                <a:path w="2069" h="1963">
                  <a:moveTo>
                    <a:pt x="659" y="31"/>
                  </a:moveTo>
                  <a:lnTo>
                    <a:pt x="575" y="78"/>
                  </a:lnTo>
                  <a:lnTo>
                    <a:pt x="499" y="282"/>
                  </a:lnTo>
                  <a:lnTo>
                    <a:pt x="329" y="330"/>
                  </a:lnTo>
                  <a:lnTo>
                    <a:pt x="179" y="423"/>
                  </a:lnTo>
                  <a:lnTo>
                    <a:pt x="122" y="676"/>
                  </a:lnTo>
                  <a:lnTo>
                    <a:pt x="0" y="896"/>
                  </a:lnTo>
                  <a:lnTo>
                    <a:pt x="19" y="1963"/>
                  </a:lnTo>
                  <a:lnTo>
                    <a:pt x="2069" y="1963"/>
                  </a:lnTo>
                  <a:lnTo>
                    <a:pt x="2069" y="282"/>
                  </a:lnTo>
                  <a:lnTo>
                    <a:pt x="1806" y="31"/>
                  </a:lnTo>
                  <a:lnTo>
                    <a:pt x="1758" y="78"/>
                  </a:lnTo>
                  <a:lnTo>
                    <a:pt x="1646" y="109"/>
                  </a:lnTo>
                  <a:lnTo>
                    <a:pt x="1570" y="16"/>
                  </a:lnTo>
                  <a:lnTo>
                    <a:pt x="1466" y="78"/>
                  </a:lnTo>
                  <a:lnTo>
                    <a:pt x="1250" y="78"/>
                  </a:lnTo>
                  <a:lnTo>
                    <a:pt x="1196" y="124"/>
                  </a:lnTo>
                  <a:lnTo>
                    <a:pt x="1064" y="141"/>
                  </a:lnTo>
                  <a:lnTo>
                    <a:pt x="923" y="109"/>
                  </a:lnTo>
                  <a:lnTo>
                    <a:pt x="866" y="109"/>
                  </a:lnTo>
                  <a:lnTo>
                    <a:pt x="838" y="0"/>
                  </a:lnTo>
                  <a:lnTo>
                    <a:pt x="781" y="0"/>
                  </a:lnTo>
                  <a:lnTo>
                    <a:pt x="768" y="26"/>
                  </a:lnTo>
                  <a:lnTo>
                    <a:pt x="755" y="47"/>
                  </a:lnTo>
                  <a:lnTo>
                    <a:pt x="744" y="64"/>
                  </a:lnTo>
                  <a:lnTo>
                    <a:pt x="735" y="76"/>
                  </a:lnTo>
                  <a:lnTo>
                    <a:pt x="726" y="85"/>
                  </a:lnTo>
                  <a:lnTo>
                    <a:pt x="721" y="90"/>
                  </a:lnTo>
                  <a:lnTo>
                    <a:pt x="717" y="93"/>
                  </a:lnTo>
                  <a:lnTo>
                    <a:pt x="716" y="93"/>
                  </a:lnTo>
                  <a:lnTo>
                    <a:pt x="659" y="31"/>
                  </a:lnTo>
                  <a:close/>
                </a:path>
              </a:pathLst>
            </a:custGeom>
            <a:solidFill>
              <a:srgbClr val="1C0000"/>
            </a:solidFill>
            <a:ln w="9525">
              <a:solidFill>
                <a:schemeClr val="accent4"/>
              </a:solidFill>
              <a:round/>
              <a:headEnd/>
              <a:tailEnd/>
            </a:ln>
          </p:spPr>
          <p:txBody>
            <a:bodyPr/>
            <a:lstStyle/>
            <a:p>
              <a:pPr>
                <a:defRPr/>
              </a:pPr>
              <a:endParaRPr lang="en-US" dirty="0"/>
            </a:p>
          </p:txBody>
        </p:sp>
        <p:sp>
          <p:nvSpPr>
            <p:cNvPr id="46" name="Freeform 46"/>
            <p:cNvSpPr>
              <a:spLocks/>
            </p:cNvSpPr>
            <p:nvPr/>
          </p:nvSpPr>
          <p:spPr bwMode="auto">
            <a:xfrm>
              <a:off x="3635" y="3158"/>
              <a:ext cx="2002" cy="934"/>
            </a:xfrm>
            <a:custGeom>
              <a:avLst/>
              <a:gdLst/>
              <a:ahLst/>
              <a:cxnLst>
                <a:cxn ang="0">
                  <a:pos x="536" y="74"/>
                </a:cxn>
                <a:cxn ang="0">
                  <a:pos x="485" y="158"/>
                </a:cxn>
                <a:cxn ang="0">
                  <a:pos x="429" y="280"/>
                </a:cxn>
                <a:cxn ang="0">
                  <a:pos x="313" y="316"/>
                </a:cxn>
                <a:cxn ang="0">
                  <a:pos x="210" y="371"/>
                </a:cxn>
                <a:cxn ang="0">
                  <a:pos x="141" y="490"/>
                </a:cxn>
                <a:cxn ang="0">
                  <a:pos x="96" y="663"/>
                </a:cxn>
                <a:cxn ang="0">
                  <a:pos x="13" y="821"/>
                </a:cxn>
                <a:cxn ang="0">
                  <a:pos x="16" y="1471"/>
                </a:cxn>
                <a:cxn ang="0">
                  <a:pos x="73" y="1842"/>
                </a:cxn>
                <a:cxn ang="0">
                  <a:pos x="166" y="1842"/>
                </a:cxn>
                <a:cxn ang="0">
                  <a:pos x="259" y="1842"/>
                </a:cxn>
                <a:cxn ang="0">
                  <a:pos x="355" y="1844"/>
                </a:cxn>
                <a:cxn ang="0">
                  <a:pos x="450" y="1844"/>
                </a:cxn>
                <a:cxn ang="0">
                  <a:pos x="544" y="1846"/>
                </a:cxn>
                <a:cxn ang="0">
                  <a:pos x="636" y="1842"/>
                </a:cxn>
                <a:cxn ang="0">
                  <a:pos x="728" y="1840"/>
                </a:cxn>
                <a:cxn ang="0">
                  <a:pos x="820" y="1839"/>
                </a:cxn>
                <a:cxn ang="0">
                  <a:pos x="911" y="1840"/>
                </a:cxn>
                <a:cxn ang="0">
                  <a:pos x="1001" y="1840"/>
                </a:cxn>
                <a:cxn ang="0">
                  <a:pos x="1098" y="1844"/>
                </a:cxn>
                <a:cxn ang="0">
                  <a:pos x="1195" y="1847"/>
                </a:cxn>
                <a:cxn ang="0">
                  <a:pos x="1289" y="1852"/>
                </a:cxn>
                <a:cxn ang="0">
                  <a:pos x="1381" y="1858"/>
                </a:cxn>
                <a:cxn ang="0">
                  <a:pos x="1472" y="1861"/>
                </a:cxn>
                <a:cxn ang="0">
                  <a:pos x="1566" y="1864"/>
                </a:cxn>
                <a:cxn ang="0">
                  <a:pos x="1660" y="1866"/>
                </a:cxn>
                <a:cxn ang="0">
                  <a:pos x="1754" y="1868"/>
                </a:cxn>
                <a:cxn ang="0">
                  <a:pos x="1842" y="1861"/>
                </a:cxn>
                <a:cxn ang="0">
                  <a:pos x="1929" y="1852"/>
                </a:cxn>
                <a:cxn ang="0">
                  <a:pos x="1999" y="1746"/>
                </a:cxn>
                <a:cxn ang="0">
                  <a:pos x="1988" y="1143"/>
                </a:cxn>
                <a:cxn ang="0">
                  <a:pos x="1964" y="239"/>
                </a:cxn>
                <a:cxn ang="0">
                  <a:pos x="1869" y="151"/>
                </a:cxn>
                <a:cxn ang="0">
                  <a:pos x="1773" y="62"/>
                </a:cxn>
                <a:cxn ang="0">
                  <a:pos x="1708" y="34"/>
                </a:cxn>
                <a:cxn ang="0">
                  <a:pos x="1664" y="69"/>
                </a:cxn>
                <a:cxn ang="0">
                  <a:pos x="1576" y="93"/>
                </a:cxn>
                <a:cxn ang="0">
                  <a:pos x="1514" y="39"/>
                </a:cxn>
                <a:cxn ang="0">
                  <a:pos x="1448" y="27"/>
                </a:cxn>
                <a:cxn ang="0">
                  <a:pos x="1372" y="62"/>
                </a:cxn>
                <a:cxn ang="0">
                  <a:pos x="1294" y="60"/>
                </a:cxn>
                <a:cxn ang="0">
                  <a:pos x="1218" y="58"/>
                </a:cxn>
                <a:cxn ang="0">
                  <a:pos x="1158" y="74"/>
                </a:cxn>
                <a:cxn ang="0">
                  <a:pos x="1106" y="105"/>
                </a:cxn>
                <a:cxn ang="0">
                  <a:pos x="1013" y="120"/>
                </a:cxn>
                <a:cxn ang="0">
                  <a:pos x="913" y="101"/>
                </a:cxn>
                <a:cxn ang="0">
                  <a:pos x="840" y="89"/>
                </a:cxn>
                <a:cxn ang="0">
                  <a:pos x="795" y="69"/>
                </a:cxn>
                <a:cxn ang="0">
                  <a:pos x="749" y="2"/>
                </a:cxn>
                <a:cxn ang="0">
                  <a:pos x="697" y="29"/>
                </a:cxn>
                <a:cxn ang="0">
                  <a:pos x="644" y="96"/>
                </a:cxn>
                <a:cxn ang="0">
                  <a:pos x="604" y="69"/>
                </a:cxn>
              </a:cxnLst>
              <a:rect l="0" t="0" r="r" b="b"/>
              <a:pathLst>
                <a:path w="2002" h="1868">
                  <a:moveTo>
                    <a:pt x="582" y="51"/>
                  </a:moveTo>
                  <a:lnTo>
                    <a:pt x="572" y="57"/>
                  </a:lnTo>
                  <a:lnTo>
                    <a:pt x="564" y="60"/>
                  </a:lnTo>
                  <a:lnTo>
                    <a:pt x="555" y="65"/>
                  </a:lnTo>
                  <a:lnTo>
                    <a:pt x="545" y="69"/>
                  </a:lnTo>
                  <a:lnTo>
                    <a:pt x="536" y="74"/>
                  </a:lnTo>
                  <a:lnTo>
                    <a:pt x="527" y="79"/>
                  </a:lnTo>
                  <a:lnTo>
                    <a:pt x="516" y="82"/>
                  </a:lnTo>
                  <a:lnTo>
                    <a:pt x="507" y="88"/>
                  </a:lnTo>
                  <a:lnTo>
                    <a:pt x="499" y="112"/>
                  </a:lnTo>
                  <a:lnTo>
                    <a:pt x="492" y="136"/>
                  </a:lnTo>
                  <a:lnTo>
                    <a:pt x="485" y="158"/>
                  </a:lnTo>
                  <a:lnTo>
                    <a:pt x="478" y="182"/>
                  </a:lnTo>
                  <a:lnTo>
                    <a:pt x="470" y="204"/>
                  </a:lnTo>
                  <a:lnTo>
                    <a:pt x="463" y="228"/>
                  </a:lnTo>
                  <a:lnTo>
                    <a:pt x="455" y="251"/>
                  </a:lnTo>
                  <a:lnTo>
                    <a:pt x="448" y="275"/>
                  </a:lnTo>
                  <a:lnTo>
                    <a:pt x="429" y="280"/>
                  </a:lnTo>
                  <a:lnTo>
                    <a:pt x="409" y="287"/>
                  </a:lnTo>
                  <a:lnTo>
                    <a:pt x="390" y="292"/>
                  </a:lnTo>
                  <a:lnTo>
                    <a:pt x="372" y="297"/>
                  </a:lnTo>
                  <a:lnTo>
                    <a:pt x="352" y="304"/>
                  </a:lnTo>
                  <a:lnTo>
                    <a:pt x="333" y="309"/>
                  </a:lnTo>
                  <a:lnTo>
                    <a:pt x="313" y="316"/>
                  </a:lnTo>
                  <a:lnTo>
                    <a:pt x="295" y="321"/>
                  </a:lnTo>
                  <a:lnTo>
                    <a:pt x="278" y="332"/>
                  </a:lnTo>
                  <a:lnTo>
                    <a:pt x="262" y="342"/>
                  </a:lnTo>
                  <a:lnTo>
                    <a:pt x="244" y="352"/>
                  </a:lnTo>
                  <a:lnTo>
                    <a:pt x="227" y="361"/>
                  </a:lnTo>
                  <a:lnTo>
                    <a:pt x="210" y="371"/>
                  </a:lnTo>
                  <a:lnTo>
                    <a:pt x="193" y="381"/>
                  </a:lnTo>
                  <a:lnTo>
                    <a:pt x="175" y="392"/>
                  </a:lnTo>
                  <a:lnTo>
                    <a:pt x="159" y="402"/>
                  </a:lnTo>
                  <a:lnTo>
                    <a:pt x="152" y="431"/>
                  </a:lnTo>
                  <a:lnTo>
                    <a:pt x="147" y="460"/>
                  </a:lnTo>
                  <a:lnTo>
                    <a:pt x="141" y="490"/>
                  </a:lnTo>
                  <a:lnTo>
                    <a:pt x="135" y="519"/>
                  </a:lnTo>
                  <a:lnTo>
                    <a:pt x="129" y="548"/>
                  </a:lnTo>
                  <a:lnTo>
                    <a:pt x="122" y="577"/>
                  </a:lnTo>
                  <a:lnTo>
                    <a:pt x="116" y="607"/>
                  </a:lnTo>
                  <a:lnTo>
                    <a:pt x="110" y="636"/>
                  </a:lnTo>
                  <a:lnTo>
                    <a:pt x="96" y="663"/>
                  </a:lnTo>
                  <a:lnTo>
                    <a:pt x="82" y="689"/>
                  </a:lnTo>
                  <a:lnTo>
                    <a:pt x="68" y="717"/>
                  </a:lnTo>
                  <a:lnTo>
                    <a:pt x="55" y="742"/>
                  </a:lnTo>
                  <a:lnTo>
                    <a:pt x="41" y="768"/>
                  </a:lnTo>
                  <a:lnTo>
                    <a:pt x="28" y="794"/>
                  </a:lnTo>
                  <a:lnTo>
                    <a:pt x="13" y="821"/>
                  </a:lnTo>
                  <a:lnTo>
                    <a:pt x="0" y="847"/>
                  </a:lnTo>
                  <a:lnTo>
                    <a:pt x="3" y="973"/>
                  </a:lnTo>
                  <a:lnTo>
                    <a:pt x="6" y="1098"/>
                  </a:lnTo>
                  <a:lnTo>
                    <a:pt x="9" y="1223"/>
                  </a:lnTo>
                  <a:lnTo>
                    <a:pt x="12" y="1349"/>
                  </a:lnTo>
                  <a:lnTo>
                    <a:pt x="16" y="1471"/>
                  </a:lnTo>
                  <a:lnTo>
                    <a:pt x="19" y="1595"/>
                  </a:lnTo>
                  <a:lnTo>
                    <a:pt x="23" y="1718"/>
                  </a:lnTo>
                  <a:lnTo>
                    <a:pt x="27" y="1842"/>
                  </a:lnTo>
                  <a:lnTo>
                    <a:pt x="42" y="1842"/>
                  </a:lnTo>
                  <a:lnTo>
                    <a:pt x="58" y="1842"/>
                  </a:lnTo>
                  <a:lnTo>
                    <a:pt x="73" y="1842"/>
                  </a:lnTo>
                  <a:lnTo>
                    <a:pt x="88" y="1842"/>
                  </a:lnTo>
                  <a:lnTo>
                    <a:pt x="104" y="1842"/>
                  </a:lnTo>
                  <a:lnTo>
                    <a:pt x="119" y="1842"/>
                  </a:lnTo>
                  <a:lnTo>
                    <a:pt x="135" y="1842"/>
                  </a:lnTo>
                  <a:lnTo>
                    <a:pt x="150" y="1842"/>
                  </a:lnTo>
                  <a:lnTo>
                    <a:pt x="166" y="1842"/>
                  </a:lnTo>
                  <a:lnTo>
                    <a:pt x="182" y="1842"/>
                  </a:lnTo>
                  <a:lnTo>
                    <a:pt x="197" y="1842"/>
                  </a:lnTo>
                  <a:lnTo>
                    <a:pt x="213" y="1842"/>
                  </a:lnTo>
                  <a:lnTo>
                    <a:pt x="228" y="1842"/>
                  </a:lnTo>
                  <a:lnTo>
                    <a:pt x="244" y="1842"/>
                  </a:lnTo>
                  <a:lnTo>
                    <a:pt x="259" y="1842"/>
                  </a:lnTo>
                  <a:lnTo>
                    <a:pt x="275" y="1842"/>
                  </a:lnTo>
                  <a:lnTo>
                    <a:pt x="291" y="1842"/>
                  </a:lnTo>
                  <a:lnTo>
                    <a:pt x="307" y="1842"/>
                  </a:lnTo>
                  <a:lnTo>
                    <a:pt x="323" y="1842"/>
                  </a:lnTo>
                  <a:lnTo>
                    <a:pt x="338" y="1844"/>
                  </a:lnTo>
                  <a:lnTo>
                    <a:pt x="355" y="1844"/>
                  </a:lnTo>
                  <a:lnTo>
                    <a:pt x="371" y="1844"/>
                  </a:lnTo>
                  <a:lnTo>
                    <a:pt x="386" y="1844"/>
                  </a:lnTo>
                  <a:lnTo>
                    <a:pt x="402" y="1844"/>
                  </a:lnTo>
                  <a:lnTo>
                    <a:pt x="418" y="1844"/>
                  </a:lnTo>
                  <a:lnTo>
                    <a:pt x="434" y="1844"/>
                  </a:lnTo>
                  <a:lnTo>
                    <a:pt x="450" y="1844"/>
                  </a:lnTo>
                  <a:lnTo>
                    <a:pt x="465" y="1844"/>
                  </a:lnTo>
                  <a:lnTo>
                    <a:pt x="481" y="1846"/>
                  </a:lnTo>
                  <a:lnTo>
                    <a:pt x="497" y="1846"/>
                  </a:lnTo>
                  <a:lnTo>
                    <a:pt x="513" y="1846"/>
                  </a:lnTo>
                  <a:lnTo>
                    <a:pt x="529" y="1846"/>
                  </a:lnTo>
                  <a:lnTo>
                    <a:pt x="544" y="1846"/>
                  </a:lnTo>
                  <a:lnTo>
                    <a:pt x="559" y="1844"/>
                  </a:lnTo>
                  <a:lnTo>
                    <a:pt x="574" y="1844"/>
                  </a:lnTo>
                  <a:lnTo>
                    <a:pt x="590" y="1844"/>
                  </a:lnTo>
                  <a:lnTo>
                    <a:pt x="604" y="1842"/>
                  </a:lnTo>
                  <a:lnTo>
                    <a:pt x="620" y="1842"/>
                  </a:lnTo>
                  <a:lnTo>
                    <a:pt x="636" y="1842"/>
                  </a:lnTo>
                  <a:lnTo>
                    <a:pt x="651" y="1842"/>
                  </a:lnTo>
                  <a:lnTo>
                    <a:pt x="666" y="1840"/>
                  </a:lnTo>
                  <a:lnTo>
                    <a:pt x="681" y="1840"/>
                  </a:lnTo>
                  <a:lnTo>
                    <a:pt x="697" y="1840"/>
                  </a:lnTo>
                  <a:lnTo>
                    <a:pt x="713" y="1840"/>
                  </a:lnTo>
                  <a:lnTo>
                    <a:pt x="728" y="1840"/>
                  </a:lnTo>
                  <a:lnTo>
                    <a:pt x="743" y="1839"/>
                  </a:lnTo>
                  <a:lnTo>
                    <a:pt x="758" y="1839"/>
                  </a:lnTo>
                  <a:lnTo>
                    <a:pt x="774" y="1839"/>
                  </a:lnTo>
                  <a:lnTo>
                    <a:pt x="789" y="1839"/>
                  </a:lnTo>
                  <a:lnTo>
                    <a:pt x="804" y="1839"/>
                  </a:lnTo>
                  <a:lnTo>
                    <a:pt x="820" y="1839"/>
                  </a:lnTo>
                  <a:lnTo>
                    <a:pt x="835" y="1839"/>
                  </a:lnTo>
                  <a:lnTo>
                    <a:pt x="850" y="1839"/>
                  </a:lnTo>
                  <a:lnTo>
                    <a:pt x="865" y="1839"/>
                  </a:lnTo>
                  <a:lnTo>
                    <a:pt x="880" y="1839"/>
                  </a:lnTo>
                  <a:lnTo>
                    <a:pt x="895" y="1839"/>
                  </a:lnTo>
                  <a:lnTo>
                    <a:pt x="911" y="1840"/>
                  </a:lnTo>
                  <a:lnTo>
                    <a:pt x="926" y="1840"/>
                  </a:lnTo>
                  <a:lnTo>
                    <a:pt x="941" y="1840"/>
                  </a:lnTo>
                  <a:lnTo>
                    <a:pt x="957" y="1840"/>
                  </a:lnTo>
                  <a:lnTo>
                    <a:pt x="971" y="1840"/>
                  </a:lnTo>
                  <a:lnTo>
                    <a:pt x="987" y="1840"/>
                  </a:lnTo>
                  <a:lnTo>
                    <a:pt x="1001" y="1840"/>
                  </a:lnTo>
                  <a:lnTo>
                    <a:pt x="1017" y="1840"/>
                  </a:lnTo>
                  <a:lnTo>
                    <a:pt x="1034" y="1840"/>
                  </a:lnTo>
                  <a:lnTo>
                    <a:pt x="1049" y="1842"/>
                  </a:lnTo>
                  <a:lnTo>
                    <a:pt x="1066" y="1842"/>
                  </a:lnTo>
                  <a:lnTo>
                    <a:pt x="1081" y="1844"/>
                  </a:lnTo>
                  <a:lnTo>
                    <a:pt x="1098" y="1844"/>
                  </a:lnTo>
                  <a:lnTo>
                    <a:pt x="1114" y="1844"/>
                  </a:lnTo>
                  <a:lnTo>
                    <a:pt x="1130" y="1846"/>
                  </a:lnTo>
                  <a:lnTo>
                    <a:pt x="1146" y="1846"/>
                  </a:lnTo>
                  <a:lnTo>
                    <a:pt x="1162" y="1847"/>
                  </a:lnTo>
                  <a:lnTo>
                    <a:pt x="1178" y="1847"/>
                  </a:lnTo>
                  <a:lnTo>
                    <a:pt x="1195" y="1847"/>
                  </a:lnTo>
                  <a:lnTo>
                    <a:pt x="1210" y="1849"/>
                  </a:lnTo>
                  <a:lnTo>
                    <a:pt x="1226" y="1849"/>
                  </a:lnTo>
                  <a:lnTo>
                    <a:pt x="1242" y="1851"/>
                  </a:lnTo>
                  <a:lnTo>
                    <a:pt x="1258" y="1851"/>
                  </a:lnTo>
                  <a:lnTo>
                    <a:pt x="1274" y="1852"/>
                  </a:lnTo>
                  <a:lnTo>
                    <a:pt x="1289" y="1852"/>
                  </a:lnTo>
                  <a:lnTo>
                    <a:pt x="1304" y="1854"/>
                  </a:lnTo>
                  <a:lnTo>
                    <a:pt x="1319" y="1854"/>
                  </a:lnTo>
                  <a:lnTo>
                    <a:pt x="1335" y="1854"/>
                  </a:lnTo>
                  <a:lnTo>
                    <a:pt x="1349" y="1856"/>
                  </a:lnTo>
                  <a:lnTo>
                    <a:pt x="1365" y="1856"/>
                  </a:lnTo>
                  <a:lnTo>
                    <a:pt x="1381" y="1858"/>
                  </a:lnTo>
                  <a:lnTo>
                    <a:pt x="1396" y="1858"/>
                  </a:lnTo>
                  <a:lnTo>
                    <a:pt x="1411" y="1858"/>
                  </a:lnTo>
                  <a:lnTo>
                    <a:pt x="1426" y="1859"/>
                  </a:lnTo>
                  <a:lnTo>
                    <a:pt x="1442" y="1859"/>
                  </a:lnTo>
                  <a:lnTo>
                    <a:pt x="1457" y="1859"/>
                  </a:lnTo>
                  <a:lnTo>
                    <a:pt x="1472" y="1861"/>
                  </a:lnTo>
                  <a:lnTo>
                    <a:pt x="1488" y="1861"/>
                  </a:lnTo>
                  <a:lnTo>
                    <a:pt x="1502" y="1863"/>
                  </a:lnTo>
                  <a:lnTo>
                    <a:pt x="1518" y="1863"/>
                  </a:lnTo>
                  <a:lnTo>
                    <a:pt x="1533" y="1863"/>
                  </a:lnTo>
                  <a:lnTo>
                    <a:pt x="1549" y="1863"/>
                  </a:lnTo>
                  <a:lnTo>
                    <a:pt x="1566" y="1864"/>
                  </a:lnTo>
                  <a:lnTo>
                    <a:pt x="1581" y="1864"/>
                  </a:lnTo>
                  <a:lnTo>
                    <a:pt x="1597" y="1864"/>
                  </a:lnTo>
                  <a:lnTo>
                    <a:pt x="1612" y="1864"/>
                  </a:lnTo>
                  <a:lnTo>
                    <a:pt x="1628" y="1864"/>
                  </a:lnTo>
                  <a:lnTo>
                    <a:pt x="1644" y="1864"/>
                  </a:lnTo>
                  <a:lnTo>
                    <a:pt x="1660" y="1866"/>
                  </a:lnTo>
                  <a:lnTo>
                    <a:pt x="1676" y="1866"/>
                  </a:lnTo>
                  <a:lnTo>
                    <a:pt x="1691" y="1866"/>
                  </a:lnTo>
                  <a:lnTo>
                    <a:pt x="1707" y="1866"/>
                  </a:lnTo>
                  <a:lnTo>
                    <a:pt x="1723" y="1866"/>
                  </a:lnTo>
                  <a:lnTo>
                    <a:pt x="1738" y="1868"/>
                  </a:lnTo>
                  <a:lnTo>
                    <a:pt x="1754" y="1868"/>
                  </a:lnTo>
                  <a:lnTo>
                    <a:pt x="1769" y="1868"/>
                  </a:lnTo>
                  <a:lnTo>
                    <a:pt x="1784" y="1866"/>
                  </a:lnTo>
                  <a:lnTo>
                    <a:pt x="1798" y="1864"/>
                  </a:lnTo>
                  <a:lnTo>
                    <a:pt x="1813" y="1864"/>
                  </a:lnTo>
                  <a:lnTo>
                    <a:pt x="1827" y="1863"/>
                  </a:lnTo>
                  <a:lnTo>
                    <a:pt x="1842" y="1861"/>
                  </a:lnTo>
                  <a:lnTo>
                    <a:pt x="1857" y="1859"/>
                  </a:lnTo>
                  <a:lnTo>
                    <a:pt x="1871" y="1859"/>
                  </a:lnTo>
                  <a:lnTo>
                    <a:pt x="1886" y="1858"/>
                  </a:lnTo>
                  <a:lnTo>
                    <a:pt x="1900" y="1856"/>
                  </a:lnTo>
                  <a:lnTo>
                    <a:pt x="1915" y="1854"/>
                  </a:lnTo>
                  <a:lnTo>
                    <a:pt x="1929" y="1852"/>
                  </a:lnTo>
                  <a:lnTo>
                    <a:pt x="1944" y="1852"/>
                  </a:lnTo>
                  <a:lnTo>
                    <a:pt x="1958" y="1851"/>
                  </a:lnTo>
                  <a:lnTo>
                    <a:pt x="1973" y="1849"/>
                  </a:lnTo>
                  <a:lnTo>
                    <a:pt x="1988" y="1847"/>
                  </a:lnTo>
                  <a:lnTo>
                    <a:pt x="2002" y="1846"/>
                  </a:lnTo>
                  <a:lnTo>
                    <a:pt x="1999" y="1746"/>
                  </a:lnTo>
                  <a:lnTo>
                    <a:pt x="1996" y="1645"/>
                  </a:lnTo>
                  <a:lnTo>
                    <a:pt x="1993" y="1545"/>
                  </a:lnTo>
                  <a:lnTo>
                    <a:pt x="1990" y="1443"/>
                  </a:lnTo>
                  <a:lnTo>
                    <a:pt x="1989" y="1344"/>
                  </a:lnTo>
                  <a:lnTo>
                    <a:pt x="1989" y="1244"/>
                  </a:lnTo>
                  <a:lnTo>
                    <a:pt x="1988" y="1143"/>
                  </a:lnTo>
                  <a:lnTo>
                    <a:pt x="1986" y="1043"/>
                  </a:lnTo>
                  <a:lnTo>
                    <a:pt x="1984" y="845"/>
                  </a:lnTo>
                  <a:lnTo>
                    <a:pt x="1982" y="648"/>
                  </a:lnTo>
                  <a:lnTo>
                    <a:pt x="1981" y="450"/>
                  </a:lnTo>
                  <a:lnTo>
                    <a:pt x="1979" y="253"/>
                  </a:lnTo>
                  <a:lnTo>
                    <a:pt x="1964" y="239"/>
                  </a:lnTo>
                  <a:lnTo>
                    <a:pt x="1948" y="223"/>
                  </a:lnTo>
                  <a:lnTo>
                    <a:pt x="1931" y="210"/>
                  </a:lnTo>
                  <a:lnTo>
                    <a:pt x="1916" y="194"/>
                  </a:lnTo>
                  <a:lnTo>
                    <a:pt x="1900" y="180"/>
                  </a:lnTo>
                  <a:lnTo>
                    <a:pt x="1885" y="165"/>
                  </a:lnTo>
                  <a:lnTo>
                    <a:pt x="1869" y="151"/>
                  </a:lnTo>
                  <a:lnTo>
                    <a:pt x="1852" y="136"/>
                  </a:lnTo>
                  <a:lnTo>
                    <a:pt x="1837" y="120"/>
                  </a:lnTo>
                  <a:lnTo>
                    <a:pt x="1821" y="106"/>
                  </a:lnTo>
                  <a:lnTo>
                    <a:pt x="1806" y="91"/>
                  </a:lnTo>
                  <a:lnTo>
                    <a:pt x="1789" y="77"/>
                  </a:lnTo>
                  <a:lnTo>
                    <a:pt x="1773" y="62"/>
                  </a:lnTo>
                  <a:lnTo>
                    <a:pt x="1758" y="48"/>
                  </a:lnTo>
                  <a:lnTo>
                    <a:pt x="1741" y="33"/>
                  </a:lnTo>
                  <a:lnTo>
                    <a:pt x="1726" y="19"/>
                  </a:lnTo>
                  <a:lnTo>
                    <a:pt x="1719" y="24"/>
                  </a:lnTo>
                  <a:lnTo>
                    <a:pt x="1714" y="29"/>
                  </a:lnTo>
                  <a:lnTo>
                    <a:pt x="1708" y="34"/>
                  </a:lnTo>
                  <a:lnTo>
                    <a:pt x="1703" y="41"/>
                  </a:lnTo>
                  <a:lnTo>
                    <a:pt x="1697" y="46"/>
                  </a:lnTo>
                  <a:lnTo>
                    <a:pt x="1690" y="53"/>
                  </a:lnTo>
                  <a:lnTo>
                    <a:pt x="1685" y="58"/>
                  </a:lnTo>
                  <a:lnTo>
                    <a:pt x="1679" y="65"/>
                  </a:lnTo>
                  <a:lnTo>
                    <a:pt x="1664" y="69"/>
                  </a:lnTo>
                  <a:lnTo>
                    <a:pt x="1650" y="72"/>
                  </a:lnTo>
                  <a:lnTo>
                    <a:pt x="1635" y="77"/>
                  </a:lnTo>
                  <a:lnTo>
                    <a:pt x="1621" y="81"/>
                  </a:lnTo>
                  <a:lnTo>
                    <a:pt x="1605" y="84"/>
                  </a:lnTo>
                  <a:lnTo>
                    <a:pt x="1591" y="88"/>
                  </a:lnTo>
                  <a:lnTo>
                    <a:pt x="1576" y="93"/>
                  </a:lnTo>
                  <a:lnTo>
                    <a:pt x="1561" y="96"/>
                  </a:lnTo>
                  <a:lnTo>
                    <a:pt x="1552" y="84"/>
                  </a:lnTo>
                  <a:lnTo>
                    <a:pt x="1543" y="74"/>
                  </a:lnTo>
                  <a:lnTo>
                    <a:pt x="1533" y="62"/>
                  </a:lnTo>
                  <a:lnTo>
                    <a:pt x="1524" y="50"/>
                  </a:lnTo>
                  <a:lnTo>
                    <a:pt x="1514" y="39"/>
                  </a:lnTo>
                  <a:lnTo>
                    <a:pt x="1504" y="27"/>
                  </a:lnTo>
                  <a:lnTo>
                    <a:pt x="1495" y="17"/>
                  </a:lnTo>
                  <a:lnTo>
                    <a:pt x="1486" y="7"/>
                  </a:lnTo>
                  <a:lnTo>
                    <a:pt x="1473" y="14"/>
                  </a:lnTo>
                  <a:lnTo>
                    <a:pt x="1461" y="21"/>
                  </a:lnTo>
                  <a:lnTo>
                    <a:pt x="1448" y="27"/>
                  </a:lnTo>
                  <a:lnTo>
                    <a:pt x="1436" y="34"/>
                  </a:lnTo>
                  <a:lnTo>
                    <a:pt x="1423" y="41"/>
                  </a:lnTo>
                  <a:lnTo>
                    <a:pt x="1411" y="48"/>
                  </a:lnTo>
                  <a:lnTo>
                    <a:pt x="1398" y="55"/>
                  </a:lnTo>
                  <a:lnTo>
                    <a:pt x="1386" y="62"/>
                  </a:lnTo>
                  <a:lnTo>
                    <a:pt x="1372" y="62"/>
                  </a:lnTo>
                  <a:lnTo>
                    <a:pt x="1360" y="62"/>
                  </a:lnTo>
                  <a:lnTo>
                    <a:pt x="1346" y="62"/>
                  </a:lnTo>
                  <a:lnTo>
                    <a:pt x="1333" y="60"/>
                  </a:lnTo>
                  <a:lnTo>
                    <a:pt x="1320" y="60"/>
                  </a:lnTo>
                  <a:lnTo>
                    <a:pt x="1307" y="60"/>
                  </a:lnTo>
                  <a:lnTo>
                    <a:pt x="1294" y="60"/>
                  </a:lnTo>
                  <a:lnTo>
                    <a:pt x="1281" y="60"/>
                  </a:lnTo>
                  <a:lnTo>
                    <a:pt x="1268" y="60"/>
                  </a:lnTo>
                  <a:lnTo>
                    <a:pt x="1256" y="60"/>
                  </a:lnTo>
                  <a:lnTo>
                    <a:pt x="1242" y="60"/>
                  </a:lnTo>
                  <a:lnTo>
                    <a:pt x="1230" y="60"/>
                  </a:lnTo>
                  <a:lnTo>
                    <a:pt x="1218" y="58"/>
                  </a:lnTo>
                  <a:lnTo>
                    <a:pt x="1204" y="58"/>
                  </a:lnTo>
                  <a:lnTo>
                    <a:pt x="1192" y="58"/>
                  </a:lnTo>
                  <a:lnTo>
                    <a:pt x="1179" y="58"/>
                  </a:lnTo>
                  <a:lnTo>
                    <a:pt x="1172" y="64"/>
                  </a:lnTo>
                  <a:lnTo>
                    <a:pt x="1165" y="69"/>
                  </a:lnTo>
                  <a:lnTo>
                    <a:pt x="1158" y="74"/>
                  </a:lnTo>
                  <a:lnTo>
                    <a:pt x="1151" y="79"/>
                  </a:lnTo>
                  <a:lnTo>
                    <a:pt x="1144" y="86"/>
                  </a:lnTo>
                  <a:lnTo>
                    <a:pt x="1136" y="91"/>
                  </a:lnTo>
                  <a:lnTo>
                    <a:pt x="1129" y="96"/>
                  </a:lnTo>
                  <a:lnTo>
                    <a:pt x="1122" y="101"/>
                  </a:lnTo>
                  <a:lnTo>
                    <a:pt x="1106" y="105"/>
                  </a:lnTo>
                  <a:lnTo>
                    <a:pt x="1092" y="106"/>
                  </a:lnTo>
                  <a:lnTo>
                    <a:pt x="1076" y="110"/>
                  </a:lnTo>
                  <a:lnTo>
                    <a:pt x="1061" y="112"/>
                  </a:lnTo>
                  <a:lnTo>
                    <a:pt x="1045" y="115"/>
                  </a:lnTo>
                  <a:lnTo>
                    <a:pt x="1029" y="117"/>
                  </a:lnTo>
                  <a:lnTo>
                    <a:pt x="1013" y="120"/>
                  </a:lnTo>
                  <a:lnTo>
                    <a:pt x="997" y="124"/>
                  </a:lnTo>
                  <a:lnTo>
                    <a:pt x="981" y="119"/>
                  </a:lnTo>
                  <a:lnTo>
                    <a:pt x="964" y="115"/>
                  </a:lnTo>
                  <a:lnTo>
                    <a:pt x="946" y="110"/>
                  </a:lnTo>
                  <a:lnTo>
                    <a:pt x="930" y="105"/>
                  </a:lnTo>
                  <a:lnTo>
                    <a:pt x="913" y="101"/>
                  </a:lnTo>
                  <a:lnTo>
                    <a:pt x="895" y="96"/>
                  </a:lnTo>
                  <a:lnTo>
                    <a:pt x="879" y="93"/>
                  </a:lnTo>
                  <a:lnTo>
                    <a:pt x="862" y="88"/>
                  </a:lnTo>
                  <a:lnTo>
                    <a:pt x="855" y="88"/>
                  </a:lnTo>
                  <a:lnTo>
                    <a:pt x="848" y="89"/>
                  </a:lnTo>
                  <a:lnTo>
                    <a:pt x="840" y="89"/>
                  </a:lnTo>
                  <a:lnTo>
                    <a:pt x="832" y="89"/>
                  </a:lnTo>
                  <a:lnTo>
                    <a:pt x="825" y="89"/>
                  </a:lnTo>
                  <a:lnTo>
                    <a:pt x="817" y="89"/>
                  </a:lnTo>
                  <a:lnTo>
                    <a:pt x="809" y="91"/>
                  </a:lnTo>
                  <a:lnTo>
                    <a:pt x="802" y="91"/>
                  </a:lnTo>
                  <a:lnTo>
                    <a:pt x="795" y="69"/>
                  </a:lnTo>
                  <a:lnTo>
                    <a:pt x="787" y="45"/>
                  </a:lnTo>
                  <a:lnTo>
                    <a:pt x="779" y="22"/>
                  </a:lnTo>
                  <a:lnTo>
                    <a:pt x="772" y="0"/>
                  </a:lnTo>
                  <a:lnTo>
                    <a:pt x="764" y="0"/>
                  </a:lnTo>
                  <a:lnTo>
                    <a:pt x="756" y="2"/>
                  </a:lnTo>
                  <a:lnTo>
                    <a:pt x="749" y="2"/>
                  </a:lnTo>
                  <a:lnTo>
                    <a:pt x="741" y="2"/>
                  </a:lnTo>
                  <a:lnTo>
                    <a:pt x="733" y="2"/>
                  </a:lnTo>
                  <a:lnTo>
                    <a:pt x="725" y="2"/>
                  </a:lnTo>
                  <a:lnTo>
                    <a:pt x="718" y="3"/>
                  </a:lnTo>
                  <a:lnTo>
                    <a:pt x="710" y="3"/>
                  </a:lnTo>
                  <a:lnTo>
                    <a:pt x="697" y="29"/>
                  </a:lnTo>
                  <a:lnTo>
                    <a:pt x="684" y="50"/>
                  </a:lnTo>
                  <a:lnTo>
                    <a:pt x="673" y="65"/>
                  </a:lnTo>
                  <a:lnTo>
                    <a:pt x="663" y="79"/>
                  </a:lnTo>
                  <a:lnTo>
                    <a:pt x="654" y="88"/>
                  </a:lnTo>
                  <a:lnTo>
                    <a:pt x="648" y="93"/>
                  </a:lnTo>
                  <a:lnTo>
                    <a:pt x="644" y="96"/>
                  </a:lnTo>
                  <a:lnTo>
                    <a:pt x="642" y="98"/>
                  </a:lnTo>
                  <a:lnTo>
                    <a:pt x="635" y="93"/>
                  </a:lnTo>
                  <a:lnTo>
                    <a:pt x="627" y="86"/>
                  </a:lnTo>
                  <a:lnTo>
                    <a:pt x="619" y="81"/>
                  </a:lnTo>
                  <a:lnTo>
                    <a:pt x="612" y="74"/>
                  </a:lnTo>
                  <a:lnTo>
                    <a:pt x="604" y="69"/>
                  </a:lnTo>
                  <a:lnTo>
                    <a:pt x="596" y="64"/>
                  </a:lnTo>
                  <a:lnTo>
                    <a:pt x="589" y="57"/>
                  </a:lnTo>
                  <a:lnTo>
                    <a:pt x="582" y="51"/>
                  </a:lnTo>
                  <a:close/>
                </a:path>
              </a:pathLst>
            </a:custGeom>
            <a:solidFill>
              <a:srgbClr val="210000"/>
            </a:solidFill>
            <a:ln w="9525">
              <a:solidFill>
                <a:schemeClr val="accent4"/>
              </a:solidFill>
              <a:round/>
              <a:headEnd/>
              <a:tailEnd/>
            </a:ln>
          </p:spPr>
          <p:txBody>
            <a:bodyPr/>
            <a:lstStyle/>
            <a:p>
              <a:pPr>
                <a:defRPr/>
              </a:pPr>
              <a:endParaRPr lang="en-US" dirty="0"/>
            </a:p>
          </p:txBody>
        </p:sp>
        <p:sp>
          <p:nvSpPr>
            <p:cNvPr id="47" name="Freeform 47"/>
            <p:cNvSpPr>
              <a:spLocks/>
            </p:cNvSpPr>
            <p:nvPr/>
          </p:nvSpPr>
          <p:spPr bwMode="auto">
            <a:xfrm>
              <a:off x="3680" y="3168"/>
              <a:ext cx="1934" cy="887"/>
            </a:xfrm>
            <a:custGeom>
              <a:avLst/>
              <a:gdLst/>
              <a:ahLst/>
              <a:cxnLst>
                <a:cxn ang="0">
                  <a:pos x="465" y="91"/>
                </a:cxn>
                <a:cxn ang="0">
                  <a:pos x="424" y="165"/>
                </a:cxn>
                <a:cxn ang="0">
                  <a:pos x="380" y="277"/>
                </a:cxn>
                <a:cxn ang="0">
                  <a:pos x="277" y="311"/>
                </a:cxn>
                <a:cxn ang="0">
                  <a:pos x="184" y="357"/>
                </a:cxn>
                <a:cxn ang="0">
                  <a:pos x="123" y="464"/>
                </a:cxn>
                <a:cxn ang="0">
                  <a:pos x="86" y="625"/>
                </a:cxn>
                <a:cxn ang="0">
                  <a:pos x="12" y="775"/>
                </a:cxn>
                <a:cxn ang="0">
                  <a:pos x="20" y="1381"/>
                </a:cxn>
                <a:cxn ang="0">
                  <a:pos x="79" y="1722"/>
                </a:cxn>
                <a:cxn ang="0">
                  <a:pos x="170" y="1722"/>
                </a:cxn>
                <a:cxn ang="0">
                  <a:pos x="260" y="1722"/>
                </a:cxn>
                <a:cxn ang="0">
                  <a:pos x="354" y="1723"/>
                </a:cxn>
                <a:cxn ang="0">
                  <a:pos x="447" y="1725"/>
                </a:cxn>
                <a:cxn ang="0">
                  <a:pos x="540" y="1727"/>
                </a:cxn>
                <a:cxn ang="0">
                  <a:pos x="627" y="1722"/>
                </a:cxn>
                <a:cxn ang="0">
                  <a:pos x="715" y="1717"/>
                </a:cxn>
                <a:cxn ang="0">
                  <a:pos x="803" y="1715"/>
                </a:cxn>
                <a:cxn ang="0">
                  <a:pos x="889" y="1717"/>
                </a:cxn>
                <a:cxn ang="0">
                  <a:pos x="974" y="1717"/>
                </a:cxn>
                <a:cxn ang="0">
                  <a:pos x="1070" y="1723"/>
                </a:cxn>
                <a:cxn ang="0">
                  <a:pos x="1166" y="1734"/>
                </a:cxn>
                <a:cxn ang="0">
                  <a:pos x="1262" y="1742"/>
                </a:cxn>
                <a:cxn ang="0">
                  <a:pos x="1349" y="1749"/>
                </a:cxn>
                <a:cxn ang="0">
                  <a:pos x="1436" y="1758"/>
                </a:cxn>
                <a:cxn ang="0">
                  <a:pos x="1526" y="1765"/>
                </a:cxn>
                <a:cxn ang="0">
                  <a:pos x="1618" y="1768"/>
                </a:cxn>
                <a:cxn ang="0">
                  <a:pos x="1711" y="1773"/>
                </a:cxn>
                <a:cxn ang="0">
                  <a:pos x="1791" y="1760"/>
                </a:cxn>
                <a:cxn ang="0">
                  <a:pos x="1870" y="1744"/>
                </a:cxn>
                <a:cxn ang="0">
                  <a:pos x="1928" y="1634"/>
                </a:cxn>
                <a:cxn ang="0">
                  <a:pos x="1904" y="1060"/>
                </a:cxn>
                <a:cxn ang="0">
                  <a:pos x="1873" y="213"/>
                </a:cxn>
                <a:cxn ang="0">
                  <a:pos x="1782" y="130"/>
                </a:cxn>
                <a:cxn ang="0">
                  <a:pos x="1691" y="48"/>
                </a:cxn>
                <a:cxn ang="0">
                  <a:pos x="1629" y="24"/>
                </a:cxn>
                <a:cxn ang="0">
                  <a:pos x="1584" y="58"/>
                </a:cxn>
                <a:cxn ang="0">
                  <a:pos x="1494" y="81"/>
                </a:cxn>
                <a:cxn ang="0">
                  <a:pos x="1430" y="31"/>
                </a:cxn>
                <a:cxn ang="0">
                  <a:pos x="1365" y="17"/>
                </a:cxn>
                <a:cxn ang="0">
                  <a:pos x="1291" y="50"/>
                </a:cxn>
                <a:cxn ang="0">
                  <a:pos x="1216" y="46"/>
                </a:cxn>
                <a:cxn ang="0">
                  <a:pos x="1142" y="43"/>
                </a:cxn>
                <a:cxn ang="0">
                  <a:pos x="1084" y="55"/>
                </a:cxn>
                <a:cxn ang="0">
                  <a:pos x="1034" y="82"/>
                </a:cxn>
                <a:cxn ang="0">
                  <a:pos x="947" y="105"/>
                </a:cxn>
                <a:cxn ang="0">
                  <a:pos x="850" y="84"/>
                </a:cxn>
                <a:cxn ang="0">
                  <a:pos x="778" y="70"/>
                </a:cxn>
                <a:cxn ang="0">
                  <a:pos x="735" y="65"/>
                </a:cxn>
                <a:cxn ang="0">
                  <a:pos x="710" y="12"/>
                </a:cxn>
                <a:cxn ang="0">
                  <a:pos x="663" y="7"/>
                </a:cxn>
                <a:cxn ang="0">
                  <a:pos x="601" y="69"/>
                </a:cxn>
                <a:cxn ang="0">
                  <a:pos x="559" y="101"/>
                </a:cxn>
                <a:cxn ang="0">
                  <a:pos x="513" y="77"/>
                </a:cxn>
              </a:cxnLst>
              <a:rect l="0" t="0" r="r" b="b"/>
              <a:pathLst>
                <a:path w="1934" h="1773">
                  <a:moveTo>
                    <a:pt x="505" y="74"/>
                  </a:moveTo>
                  <a:lnTo>
                    <a:pt x="497" y="77"/>
                  </a:lnTo>
                  <a:lnTo>
                    <a:pt x="489" y="81"/>
                  </a:lnTo>
                  <a:lnTo>
                    <a:pt x="480" y="84"/>
                  </a:lnTo>
                  <a:lnTo>
                    <a:pt x="473" y="87"/>
                  </a:lnTo>
                  <a:lnTo>
                    <a:pt x="465" y="91"/>
                  </a:lnTo>
                  <a:lnTo>
                    <a:pt x="457" y="94"/>
                  </a:lnTo>
                  <a:lnTo>
                    <a:pt x="448" y="98"/>
                  </a:lnTo>
                  <a:lnTo>
                    <a:pt x="440" y="101"/>
                  </a:lnTo>
                  <a:lnTo>
                    <a:pt x="435" y="122"/>
                  </a:lnTo>
                  <a:lnTo>
                    <a:pt x="430" y="144"/>
                  </a:lnTo>
                  <a:lnTo>
                    <a:pt x="424" y="165"/>
                  </a:lnTo>
                  <a:lnTo>
                    <a:pt x="418" y="185"/>
                  </a:lnTo>
                  <a:lnTo>
                    <a:pt x="413" y="208"/>
                  </a:lnTo>
                  <a:lnTo>
                    <a:pt x="408" y="228"/>
                  </a:lnTo>
                  <a:lnTo>
                    <a:pt x="402" y="251"/>
                  </a:lnTo>
                  <a:lnTo>
                    <a:pt x="396" y="271"/>
                  </a:lnTo>
                  <a:lnTo>
                    <a:pt x="380" y="277"/>
                  </a:lnTo>
                  <a:lnTo>
                    <a:pt x="362" y="283"/>
                  </a:lnTo>
                  <a:lnTo>
                    <a:pt x="345" y="289"/>
                  </a:lnTo>
                  <a:lnTo>
                    <a:pt x="329" y="294"/>
                  </a:lnTo>
                  <a:lnTo>
                    <a:pt x="311" y="299"/>
                  </a:lnTo>
                  <a:lnTo>
                    <a:pt x="294" y="304"/>
                  </a:lnTo>
                  <a:lnTo>
                    <a:pt x="277" y="311"/>
                  </a:lnTo>
                  <a:lnTo>
                    <a:pt x="260" y="316"/>
                  </a:lnTo>
                  <a:lnTo>
                    <a:pt x="246" y="325"/>
                  </a:lnTo>
                  <a:lnTo>
                    <a:pt x="230" y="333"/>
                  </a:lnTo>
                  <a:lnTo>
                    <a:pt x="216" y="342"/>
                  </a:lnTo>
                  <a:lnTo>
                    <a:pt x="200" y="349"/>
                  </a:lnTo>
                  <a:lnTo>
                    <a:pt x="184" y="357"/>
                  </a:lnTo>
                  <a:lnTo>
                    <a:pt x="169" y="366"/>
                  </a:lnTo>
                  <a:lnTo>
                    <a:pt x="154" y="374"/>
                  </a:lnTo>
                  <a:lnTo>
                    <a:pt x="139" y="383"/>
                  </a:lnTo>
                  <a:lnTo>
                    <a:pt x="133" y="411"/>
                  </a:lnTo>
                  <a:lnTo>
                    <a:pt x="128" y="436"/>
                  </a:lnTo>
                  <a:lnTo>
                    <a:pt x="123" y="464"/>
                  </a:lnTo>
                  <a:lnTo>
                    <a:pt x="118" y="491"/>
                  </a:lnTo>
                  <a:lnTo>
                    <a:pt x="113" y="519"/>
                  </a:lnTo>
                  <a:lnTo>
                    <a:pt x="108" y="545"/>
                  </a:lnTo>
                  <a:lnTo>
                    <a:pt x="103" y="572"/>
                  </a:lnTo>
                  <a:lnTo>
                    <a:pt x="98" y="600"/>
                  </a:lnTo>
                  <a:lnTo>
                    <a:pt x="86" y="625"/>
                  </a:lnTo>
                  <a:lnTo>
                    <a:pt x="73" y="649"/>
                  </a:lnTo>
                  <a:lnTo>
                    <a:pt x="61" y="675"/>
                  </a:lnTo>
                  <a:lnTo>
                    <a:pt x="48" y="699"/>
                  </a:lnTo>
                  <a:lnTo>
                    <a:pt x="36" y="725"/>
                  </a:lnTo>
                  <a:lnTo>
                    <a:pt x="24" y="751"/>
                  </a:lnTo>
                  <a:lnTo>
                    <a:pt x="12" y="775"/>
                  </a:lnTo>
                  <a:lnTo>
                    <a:pt x="0" y="801"/>
                  </a:lnTo>
                  <a:lnTo>
                    <a:pt x="5" y="918"/>
                  </a:lnTo>
                  <a:lnTo>
                    <a:pt x="9" y="1034"/>
                  </a:lnTo>
                  <a:lnTo>
                    <a:pt x="12" y="1151"/>
                  </a:lnTo>
                  <a:lnTo>
                    <a:pt x="16" y="1268"/>
                  </a:lnTo>
                  <a:lnTo>
                    <a:pt x="20" y="1381"/>
                  </a:lnTo>
                  <a:lnTo>
                    <a:pt x="24" y="1495"/>
                  </a:lnTo>
                  <a:lnTo>
                    <a:pt x="29" y="1608"/>
                  </a:lnTo>
                  <a:lnTo>
                    <a:pt x="34" y="1722"/>
                  </a:lnTo>
                  <a:lnTo>
                    <a:pt x="49" y="1722"/>
                  </a:lnTo>
                  <a:lnTo>
                    <a:pt x="64" y="1722"/>
                  </a:lnTo>
                  <a:lnTo>
                    <a:pt x="79" y="1722"/>
                  </a:lnTo>
                  <a:lnTo>
                    <a:pt x="94" y="1722"/>
                  </a:lnTo>
                  <a:lnTo>
                    <a:pt x="110" y="1722"/>
                  </a:lnTo>
                  <a:lnTo>
                    <a:pt x="124" y="1722"/>
                  </a:lnTo>
                  <a:lnTo>
                    <a:pt x="140" y="1722"/>
                  </a:lnTo>
                  <a:lnTo>
                    <a:pt x="155" y="1722"/>
                  </a:lnTo>
                  <a:lnTo>
                    <a:pt x="170" y="1722"/>
                  </a:lnTo>
                  <a:lnTo>
                    <a:pt x="185" y="1722"/>
                  </a:lnTo>
                  <a:lnTo>
                    <a:pt x="200" y="1722"/>
                  </a:lnTo>
                  <a:lnTo>
                    <a:pt x="216" y="1722"/>
                  </a:lnTo>
                  <a:lnTo>
                    <a:pt x="230" y="1722"/>
                  </a:lnTo>
                  <a:lnTo>
                    <a:pt x="246" y="1722"/>
                  </a:lnTo>
                  <a:lnTo>
                    <a:pt x="260" y="1722"/>
                  </a:lnTo>
                  <a:lnTo>
                    <a:pt x="276" y="1722"/>
                  </a:lnTo>
                  <a:lnTo>
                    <a:pt x="291" y="1722"/>
                  </a:lnTo>
                  <a:lnTo>
                    <a:pt x="307" y="1722"/>
                  </a:lnTo>
                  <a:lnTo>
                    <a:pt x="323" y="1723"/>
                  </a:lnTo>
                  <a:lnTo>
                    <a:pt x="338" y="1723"/>
                  </a:lnTo>
                  <a:lnTo>
                    <a:pt x="354" y="1723"/>
                  </a:lnTo>
                  <a:lnTo>
                    <a:pt x="369" y="1723"/>
                  </a:lnTo>
                  <a:lnTo>
                    <a:pt x="385" y="1723"/>
                  </a:lnTo>
                  <a:lnTo>
                    <a:pt x="400" y="1723"/>
                  </a:lnTo>
                  <a:lnTo>
                    <a:pt x="416" y="1725"/>
                  </a:lnTo>
                  <a:lnTo>
                    <a:pt x="432" y="1725"/>
                  </a:lnTo>
                  <a:lnTo>
                    <a:pt x="447" y="1725"/>
                  </a:lnTo>
                  <a:lnTo>
                    <a:pt x="463" y="1725"/>
                  </a:lnTo>
                  <a:lnTo>
                    <a:pt x="478" y="1725"/>
                  </a:lnTo>
                  <a:lnTo>
                    <a:pt x="494" y="1727"/>
                  </a:lnTo>
                  <a:lnTo>
                    <a:pt x="510" y="1727"/>
                  </a:lnTo>
                  <a:lnTo>
                    <a:pt x="525" y="1727"/>
                  </a:lnTo>
                  <a:lnTo>
                    <a:pt x="540" y="1727"/>
                  </a:lnTo>
                  <a:lnTo>
                    <a:pt x="554" y="1725"/>
                  </a:lnTo>
                  <a:lnTo>
                    <a:pt x="569" y="1725"/>
                  </a:lnTo>
                  <a:lnTo>
                    <a:pt x="583" y="1723"/>
                  </a:lnTo>
                  <a:lnTo>
                    <a:pt x="598" y="1723"/>
                  </a:lnTo>
                  <a:lnTo>
                    <a:pt x="612" y="1722"/>
                  </a:lnTo>
                  <a:lnTo>
                    <a:pt x="627" y="1722"/>
                  </a:lnTo>
                  <a:lnTo>
                    <a:pt x="643" y="1720"/>
                  </a:lnTo>
                  <a:lnTo>
                    <a:pt x="657" y="1720"/>
                  </a:lnTo>
                  <a:lnTo>
                    <a:pt x="672" y="1720"/>
                  </a:lnTo>
                  <a:lnTo>
                    <a:pt x="686" y="1718"/>
                  </a:lnTo>
                  <a:lnTo>
                    <a:pt x="701" y="1718"/>
                  </a:lnTo>
                  <a:lnTo>
                    <a:pt x="715" y="1717"/>
                  </a:lnTo>
                  <a:lnTo>
                    <a:pt x="730" y="1717"/>
                  </a:lnTo>
                  <a:lnTo>
                    <a:pt x="744" y="1715"/>
                  </a:lnTo>
                  <a:lnTo>
                    <a:pt x="759" y="1715"/>
                  </a:lnTo>
                  <a:lnTo>
                    <a:pt x="774" y="1715"/>
                  </a:lnTo>
                  <a:lnTo>
                    <a:pt x="788" y="1715"/>
                  </a:lnTo>
                  <a:lnTo>
                    <a:pt x="803" y="1715"/>
                  </a:lnTo>
                  <a:lnTo>
                    <a:pt x="816" y="1715"/>
                  </a:lnTo>
                  <a:lnTo>
                    <a:pt x="831" y="1715"/>
                  </a:lnTo>
                  <a:lnTo>
                    <a:pt x="845" y="1715"/>
                  </a:lnTo>
                  <a:lnTo>
                    <a:pt x="860" y="1715"/>
                  </a:lnTo>
                  <a:lnTo>
                    <a:pt x="874" y="1715"/>
                  </a:lnTo>
                  <a:lnTo>
                    <a:pt x="889" y="1717"/>
                  </a:lnTo>
                  <a:lnTo>
                    <a:pt x="903" y="1717"/>
                  </a:lnTo>
                  <a:lnTo>
                    <a:pt x="917" y="1717"/>
                  </a:lnTo>
                  <a:lnTo>
                    <a:pt x="931" y="1717"/>
                  </a:lnTo>
                  <a:lnTo>
                    <a:pt x="946" y="1717"/>
                  </a:lnTo>
                  <a:lnTo>
                    <a:pt x="961" y="1717"/>
                  </a:lnTo>
                  <a:lnTo>
                    <a:pt x="974" y="1717"/>
                  </a:lnTo>
                  <a:lnTo>
                    <a:pt x="989" y="1717"/>
                  </a:lnTo>
                  <a:lnTo>
                    <a:pt x="1005" y="1718"/>
                  </a:lnTo>
                  <a:lnTo>
                    <a:pt x="1021" y="1720"/>
                  </a:lnTo>
                  <a:lnTo>
                    <a:pt x="1037" y="1722"/>
                  </a:lnTo>
                  <a:lnTo>
                    <a:pt x="1054" y="1723"/>
                  </a:lnTo>
                  <a:lnTo>
                    <a:pt x="1070" y="1723"/>
                  </a:lnTo>
                  <a:lnTo>
                    <a:pt x="1086" y="1725"/>
                  </a:lnTo>
                  <a:lnTo>
                    <a:pt x="1102" y="1727"/>
                  </a:lnTo>
                  <a:lnTo>
                    <a:pt x="1118" y="1729"/>
                  </a:lnTo>
                  <a:lnTo>
                    <a:pt x="1134" y="1730"/>
                  </a:lnTo>
                  <a:lnTo>
                    <a:pt x="1150" y="1732"/>
                  </a:lnTo>
                  <a:lnTo>
                    <a:pt x="1166" y="1734"/>
                  </a:lnTo>
                  <a:lnTo>
                    <a:pt x="1182" y="1734"/>
                  </a:lnTo>
                  <a:lnTo>
                    <a:pt x="1199" y="1736"/>
                  </a:lnTo>
                  <a:lnTo>
                    <a:pt x="1215" y="1737"/>
                  </a:lnTo>
                  <a:lnTo>
                    <a:pt x="1231" y="1739"/>
                  </a:lnTo>
                  <a:lnTo>
                    <a:pt x="1247" y="1741"/>
                  </a:lnTo>
                  <a:lnTo>
                    <a:pt x="1262" y="1742"/>
                  </a:lnTo>
                  <a:lnTo>
                    <a:pt x="1276" y="1744"/>
                  </a:lnTo>
                  <a:lnTo>
                    <a:pt x="1291" y="1744"/>
                  </a:lnTo>
                  <a:lnTo>
                    <a:pt x="1306" y="1746"/>
                  </a:lnTo>
                  <a:lnTo>
                    <a:pt x="1320" y="1748"/>
                  </a:lnTo>
                  <a:lnTo>
                    <a:pt x="1335" y="1749"/>
                  </a:lnTo>
                  <a:lnTo>
                    <a:pt x="1349" y="1749"/>
                  </a:lnTo>
                  <a:lnTo>
                    <a:pt x="1364" y="1751"/>
                  </a:lnTo>
                  <a:lnTo>
                    <a:pt x="1378" y="1753"/>
                  </a:lnTo>
                  <a:lnTo>
                    <a:pt x="1393" y="1754"/>
                  </a:lnTo>
                  <a:lnTo>
                    <a:pt x="1407" y="1756"/>
                  </a:lnTo>
                  <a:lnTo>
                    <a:pt x="1422" y="1756"/>
                  </a:lnTo>
                  <a:lnTo>
                    <a:pt x="1436" y="1758"/>
                  </a:lnTo>
                  <a:lnTo>
                    <a:pt x="1451" y="1760"/>
                  </a:lnTo>
                  <a:lnTo>
                    <a:pt x="1466" y="1761"/>
                  </a:lnTo>
                  <a:lnTo>
                    <a:pt x="1480" y="1763"/>
                  </a:lnTo>
                  <a:lnTo>
                    <a:pt x="1496" y="1763"/>
                  </a:lnTo>
                  <a:lnTo>
                    <a:pt x="1511" y="1765"/>
                  </a:lnTo>
                  <a:lnTo>
                    <a:pt x="1526" y="1765"/>
                  </a:lnTo>
                  <a:lnTo>
                    <a:pt x="1541" y="1765"/>
                  </a:lnTo>
                  <a:lnTo>
                    <a:pt x="1557" y="1766"/>
                  </a:lnTo>
                  <a:lnTo>
                    <a:pt x="1573" y="1766"/>
                  </a:lnTo>
                  <a:lnTo>
                    <a:pt x="1588" y="1768"/>
                  </a:lnTo>
                  <a:lnTo>
                    <a:pt x="1604" y="1768"/>
                  </a:lnTo>
                  <a:lnTo>
                    <a:pt x="1618" y="1768"/>
                  </a:lnTo>
                  <a:lnTo>
                    <a:pt x="1634" y="1770"/>
                  </a:lnTo>
                  <a:lnTo>
                    <a:pt x="1649" y="1770"/>
                  </a:lnTo>
                  <a:lnTo>
                    <a:pt x="1665" y="1770"/>
                  </a:lnTo>
                  <a:lnTo>
                    <a:pt x="1681" y="1772"/>
                  </a:lnTo>
                  <a:lnTo>
                    <a:pt x="1695" y="1772"/>
                  </a:lnTo>
                  <a:lnTo>
                    <a:pt x="1711" y="1773"/>
                  </a:lnTo>
                  <a:lnTo>
                    <a:pt x="1726" y="1773"/>
                  </a:lnTo>
                  <a:lnTo>
                    <a:pt x="1739" y="1770"/>
                  </a:lnTo>
                  <a:lnTo>
                    <a:pt x="1752" y="1768"/>
                  </a:lnTo>
                  <a:lnTo>
                    <a:pt x="1765" y="1765"/>
                  </a:lnTo>
                  <a:lnTo>
                    <a:pt x="1778" y="1763"/>
                  </a:lnTo>
                  <a:lnTo>
                    <a:pt x="1791" y="1760"/>
                  </a:lnTo>
                  <a:lnTo>
                    <a:pt x="1804" y="1758"/>
                  </a:lnTo>
                  <a:lnTo>
                    <a:pt x="1817" y="1754"/>
                  </a:lnTo>
                  <a:lnTo>
                    <a:pt x="1830" y="1751"/>
                  </a:lnTo>
                  <a:lnTo>
                    <a:pt x="1844" y="1749"/>
                  </a:lnTo>
                  <a:lnTo>
                    <a:pt x="1856" y="1746"/>
                  </a:lnTo>
                  <a:lnTo>
                    <a:pt x="1870" y="1744"/>
                  </a:lnTo>
                  <a:lnTo>
                    <a:pt x="1882" y="1741"/>
                  </a:lnTo>
                  <a:lnTo>
                    <a:pt x="1896" y="1739"/>
                  </a:lnTo>
                  <a:lnTo>
                    <a:pt x="1908" y="1736"/>
                  </a:lnTo>
                  <a:lnTo>
                    <a:pt x="1922" y="1734"/>
                  </a:lnTo>
                  <a:lnTo>
                    <a:pt x="1934" y="1730"/>
                  </a:lnTo>
                  <a:lnTo>
                    <a:pt x="1928" y="1634"/>
                  </a:lnTo>
                  <a:lnTo>
                    <a:pt x="1923" y="1540"/>
                  </a:lnTo>
                  <a:lnTo>
                    <a:pt x="1917" y="1443"/>
                  </a:lnTo>
                  <a:lnTo>
                    <a:pt x="1910" y="1349"/>
                  </a:lnTo>
                  <a:lnTo>
                    <a:pt x="1908" y="1253"/>
                  </a:lnTo>
                  <a:lnTo>
                    <a:pt x="1906" y="1156"/>
                  </a:lnTo>
                  <a:lnTo>
                    <a:pt x="1904" y="1060"/>
                  </a:lnTo>
                  <a:lnTo>
                    <a:pt x="1902" y="964"/>
                  </a:lnTo>
                  <a:lnTo>
                    <a:pt x="1899" y="780"/>
                  </a:lnTo>
                  <a:lnTo>
                    <a:pt x="1896" y="594"/>
                  </a:lnTo>
                  <a:lnTo>
                    <a:pt x="1892" y="411"/>
                  </a:lnTo>
                  <a:lnTo>
                    <a:pt x="1888" y="227"/>
                  </a:lnTo>
                  <a:lnTo>
                    <a:pt x="1873" y="213"/>
                  </a:lnTo>
                  <a:lnTo>
                    <a:pt x="1858" y="199"/>
                  </a:lnTo>
                  <a:lnTo>
                    <a:pt x="1843" y="185"/>
                  </a:lnTo>
                  <a:lnTo>
                    <a:pt x="1828" y="172"/>
                  </a:lnTo>
                  <a:lnTo>
                    <a:pt x="1813" y="158"/>
                  </a:lnTo>
                  <a:lnTo>
                    <a:pt x="1797" y="144"/>
                  </a:lnTo>
                  <a:lnTo>
                    <a:pt x="1782" y="130"/>
                  </a:lnTo>
                  <a:lnTo>
                    <a:pt x="1767" y="117"/>
                  </a:lnTo>
                  <a:lnTo>
                    <a:pt x="1752" y="103"/>
                  </a:lnTo>
                  <a:lnTo>
                    <a:pt x="1737" y="89"/>
                  </a:lnTo>
                  <a:lnTo>
                    <a:pt x="1721" y="75"/>
                  </a:lnTo>
                  <a:lnTo>
                    <a:pt x="1707" y="62"/>
                  </a:lnTo>
                  <a:lnTo>
                    <a:pt x="1691" y="48"/>
                  </a:lnTo>
                  <a:lnTo>
                    <a:pt x="1676" y="34"/>
                  </a:lnTo>
                  <a:lnTo>
                    <a:pt x="1661" y="20"/>
                  </a:lnTo>
                  <a:lnTo>
                    <a:pt x="1646" y="7"/>
                  </a:lnTo>
                  <a:lnTo>
                    <a:pt x="1640" y="12"/>
                  </a:lnTo>
                  <a:lnTo>
                    <a:pt x="1635" y="19"/>
                  </a:lnTo>
                  <a:lnTo>
                    <a:pt x="1629" y="24"/>
                  </a:lnTo>
                  <a:lnTo>
                    <a:pt x="1624" y="31"/>
                  </a:lnTo>
                  <a:lnTo>
                    <a:pt x="1617" y="36"/>
                  </a:lnTo>
                  <a:lnTo>
                    <a:pt x="1611" y="43"/>
                  </a:lnTo>
                  <a:lnTo>
                    <a:pt x="1606" y="48"/>
                  </a:lnTo>
                  <a:lnTo>
                    <a:pt x="1600" y="55"/>
                  </a:lnTo>
                  <a:lnTo>
                    <a:pt x="1584" y="58"/>
                  </a:lnTo>
                  <a:lnTo>
                    <a:pt x="1569" y="62"/>
                  </a:lnTo>
                  <a:lnTo>
                    <a:pt x="1554" y="65"/>
                  </a:lnTo>
                  <a:lnTo>
                    <a:pt x="1539" y="69"/>
                  </a:lnTo>
                  <a:lnTo>
                    <a:pt x="1524" y="74"/>
                  </a:lnTo>
                  <a:lnTo>
                    <a:pt x="1508" y="77"/>
                  </a:lnTo>
                  <a:lnTo>
                    <a:pt x="1494" y="81"/>
                  </a:lnTo>
                  <a:lnTo>
                    <a:pt x="1478" y="84"/>
                  </a:lnTo>
                  <a:lnTo>
                    <a:pt x="1469" y="74"/>
                  </a:lnTo>
                  <a:lnTo>
                    <a:pt x="1459" y="62"/>
                  </a:lnTo>
                  <a:lnTo>
                    <a:pt x="1450" y="51"/>
                  </a:lnTo>
                  <a:lnTo>
                    <a:pt x="1440" y="41"/>
                  </a:lnTo>
                  <a:lnTo>
                    <a:pt x="1430" y="31"/>
                  </a:lnTo>
                  <a:lnTo>
                    <a:pt x="1421" y="20"/>
                  </a:lnTo>
                  <a:lnTo>
                    <a:pt x="1410" y="10"/>
                  </a:lnTo>
                  <a:lnTo>
                    <a:pt x="1401" y="0"/>
                  </a:lnTo>
                  <a:lnTo>
                    <a:pt x="1389" y="5"/>
                  </a:lnTo>
                  <a:lnTo>
                    <a:pt x="1376" y="12"/>
                  </a:lnTo>
                  <a:lnTo>
                    <a:pt x="1365" y="17"/>
                  </a:lnTo>
                  <a:lnTo>
                    <a:pt x="1352" y="24"/>
                  </a:lnTo>
                  <a:lnTo>
                    <a:pt x="1340" y="31"/>
                  </a:lnTo>
                  <a:lnTo>
                    <a:pt x="1328" y="38"/>
                  </a:lnTo>
                  <a:lnTo>
                    <a:pt x="1316" y="43"/>
                  </a:lnTo>
                  <a:lnTo>
                    <a:pt x="1303" y="50"/>
                  </a:lnTo>
                  <a:lnTo>
                    <a:pt x="1291" y="50"/>
                  </a:lnTo>
                  <a:lnTo>
                    <a:pt x="1279" y="48"/>
                  </a:lnTo>
                  <a:lnTo>
                    <a:pt x="1266" y="48"/>
                  </a:lnTo>
                  <a:lnTo>
                    <a:pt x="1254" y="48"/>
                  </a:lnTo>
                  <a:lnTo>
                    <a:pt x="1241" y="46"/>
                  </a:lnTo>
                  <a:lnTo>
                    <a:pt x="1229" y="46"/>
                  </a:lnTo>
                  <a:lnTo>
                    <a:pt x="1216" y="46"/>
                  </a:lnTo>
                  <a:lnTo>
                    <a:pt x="1204" y="45"/>
                  </a:lnTo>
                  <a:lnTo>
                    <a:pt x="1191" y="45"/>
                  </a:lnTo>
                  <a:lnTo>
                    <a:pt x="1179" y="45"/>
                  </a:lnTo>
                  <a:lnTo>
                    <a:pt x="1167" y="45"/>
                  </a:lnTo>
                  <a:lnTo>
                    <a:pt x="1155" y="43"/>
                  </a:lnTo>
                  <a:lnTo>
                    <a:pt x="1142" y="43"/>
                  </a:lnTo>
                  <a:lnTo>
                    <a:pt x="1130" y="43"/>
                  </a:lnTo>
                  <a:lnTo>
                    <a:pt x="1118" y="41"/>
                  </a:lnTo>
                  <a:lnTo>
                    <a:pt x="1106" y="41"/>
                  </a:lnTo>
                  <a:lnTo>
                    <a:pt x="1099" y="46"/>
                  </a:lnTo>
                  <a:lnTo>
                    <a:pt x="1091" y="50"/>
                  </a:lnTo>
                  <a:lnTo>
                    <a:pt x="1084" y="55"/>
                  </a:lnTo>
                  <a:lnTo>
                    <a:pt x="1077" y="60"/>
                  </a:lnTo>
                  <a:lnTo>
                    <a:pt x="1070" y="65"/>
                  </a:lnTo>
                  <a:lnTo>
                    <a:pt x="1063" y="70"/>
                  </a:lnTo>
                  <a:lnTo>
                    <a:pt x="1056" y="74"/>
                  </a:lnTo>
                  <a:lnTo>
                    <a:pt x="1049" y="79"/>
                  </a:lnTo>
                  <a:lnTo>
                    <a:pt x="1034" y="82"/>
                  </a:lnTo>
                  <a:lnTo>
                    <a:pt x="1020" y="86"/>
                  </a:lnTo>
                  <a:lnTo>
                    <a:pt x="1005" y="89"/>
                  </a:lnTo>
                  <a:lnTo>
                    <a:pt x="991" y="93"/>
                  </a:lnTo>
                  <a:lnTo>
                    <a:pt x="976" y="98"/>
                  </a:lnTo>
                  <a:lnTo>
                    <a:pt x="962" y="101"/>
                  </a:lnTo>
                  <a:lnTo>
                    <a:pt x="947" y="105"/>
                  </a:lnTo>
                  <a:lnTo>
                    <a:pt x="932" y="108"/>
                  </a:lnTo>
                  <a:lnTo>
                    <a:pt x="916" y="103"/>
                  </a:lnTo>
                  <a:lnTo>
                    <a:pt x="899" y="98"/>
                  </a:lnTo>
                  <a:lnTo>
                    <a:pt x="883" y="93"/>
                  </a:lnTo>
                  <a:lnTo>
                    <a:pt x="867" y="89"/>
                  </a:lnTo>
                  <a:lnTo>
                    <a:pt x="850" y="84"/>
                  </a:lnTo>
                  <a:lnTo>
                    <a:pt x="834" y="79"/>
                  </a:lnTo>
                  <a:lnTo>
                    <a:pt x="817" y="75"/>
                  </a:lnTo>
                  <a:lnTo>
                    <a:pt x="802" y="70"/>
                  </a:lnTo>
                  <a:lnTo>
                    <a:pt x="793" y="70"/>
                  </a:lnTo>
                  <a:lnTo>
                    <a:pt x="786" y="70"/>
                  </a:lnTo>
                  <a:lnTo>
                    <a:pt x="778" y="70"/>
                  </a:lnTo>
                  <a:lnTo>
                    <a:pt x="770" y="72"/>
                  </a:lnTo>
                  <a:lnTo>
                    <a:pt x="762" y="72"/>
                  </a:lnTo>
                  <a:lnTo>
                    <a:pt x="755" y="72"/>
                  </a:lnTo>
                  <a:lnTo>
                    <a:pt x="746" y="74"/>
                  </a:lnTo>
                  <a:lnTo>
                    <a:pt x="739" y="74"/>
                  </a:lnTo>
                  <a:lnTo>
                    <a:pt x="735" y="65"/>
                  </a:lnTo>
                  <a:lnTo>
                    <a:pt x="731" y="57"/>
                  </a:lnTo>
                  <a:lnTo>
                    <a:pt x="727" y="46"/>
                  </a:lnTo>
                  <a:lnTo>
                    <a:pt x="723" y="38"/>
                  </a:lnTo>
                  <a:lnTo>
                    <a:pt x="718" y="29"/>
                  </a:lnTo>
                  <a:lnTo>
                    <a:pt x="714" y="20"/>
                  </a:lnTo>
                  <a:lnTo>
                    <a:pt x="710" y="12"/>
                  </a:lnTo>
                  <a:lnTo>
                    <a:pt x="706" y="3"/>
                  </a:lnTo>
                  <a:lnTo>
                    <a:pt x="698" y="3"/>
                  </a:lnTo>
                  <a:lnTo>
                    <a:pt x="689" y="5"/>
                  </a:lnTo>
                  <a:lnTo>
                    <a:pt x="681" y="5"/>
                  </a:lnTo>
                  <a:lnTo>
                    <a:pt x="673" y="5"/>
                  </a:lnTo>
                  <a:lnTo>
                    <a:pt x="663" y="7"/>
                  </a:lnTo>
                  <a:lnTo>
                    <a:pt x="655" y="7"/>
                  </a:lnTo>
                  <a:lnTo>
                    <a:pt x="647" y="7"/>
                  </a:lnTo>
                  <a:lnTo>
                    <a:pt x="638" y="7"/>
                  </a:lnTo>
                  <a:lnTo>
                    <a:pt x="625" y="32"/>
                  </a:lnTo>
                  <a:lnTo>
                    <a:pt x="612" y="53"/>
                  </a:lnTo>
                  <a:lnTo>
                    <a:pt x="601" y="69"/>
                  </a:lnTo>
                  <a:lnTo>
                    <a:pt x="591" y="81"/>
                  </a:lnTo>
                  <a:lnTo>
                    <a:pt x="582" y="91"/>
                  </a:lnTo>
                  <a:lnTo>
                    <a:pt x="575" y="98"/>
                  </a:lnTo>
                  <a:lnTo>
                    <a:pt x="571" y="101"/>
                  </a:lnTo>
                  <a:lnTo>
                    <a:pt x="568" y="105"/>
                  </a:lnTo>
                  <a:lnTo>
                    <a:pt x="559" y="101"/>
                  </a:lnTo>
                  <a:lnTo>
                    <a:pt x="552" y="96"/>
                  </a:lnTo>
                  <a:lnTo>
                    <a:pt x="544" y="93"/>
                  </a:lnTo>
                  <a:lnTo>
                    <a:pt x="537" y="89"/>
                  </a:lnTo>
                  <a:lnTo>
                    <a:pt x="528" y="86"/>
                  </a:lnTo>
                  <a:lnTo>
                    <a:pt x="521" y="81"/>
                  </a:lnTo>
                  <a:lnTo>
                    <a:pt x="513" y="77"/>
                  </a:lnTo>
                  <a:lnTo>
                    <a:pt x="505" y="74"/>
                  </a:lnTo>
                  <a:close/>
                </a:path>
              </a:pathLst>
            </a:custGeom>
            <a:solidFill>
              <a:srgbClr val="260000"/>
            </a:solidFill>
            <a:ln w="9525">
              <a:solidFill>
                <a:schemeClr val="accent4"/>
              </a:solidFill>
              <a:round/>
              <a:headEnd/>
              <a:tailEnd/>
            </a:ln>
          </p:spPr>
          <p:txBody>
            <a:bodyPr/>
            <a:lstStyle/>
            <a:p>
              <a:pPr>
                <a:defRPr/>
              </a:pPr>
              <a:endParaRPr lang="en-US" dirty="0"/>
            </a:p>
          </p:txBody>
        </p:sp>
        <p:sp>
          <p:nvSpPr>
            <p:cNvPr id="48" name="Freeform 48"/>
            <p:cNvSpPr>
              <a:spLocks/>
            </p:cNvSpPr>
            <p:nvPr/>
          </p:nvSpPr>
          <p:spPr bwMode="auto">
            <a:xfrm>
              <a:off x="3724" y="3173"/>
              <a:ext cx="1867" cy="845"/>
            </a:xfrm>
            <a:custGeom>
              <a:avLst/>
              <a:gdLst/>
              <a:ahLst/>
              <a:cxnLst>
                <a:cxn ang="0">
                  <a:pos x="395" y="117"/>
                </a:cxn>
                <a:cxn ang="0">
                  <a:pos x="353" y="237"/>
                </a:cxn>
                <a:cxn ang="0">
                  <a:pos x="271" y="303"/>
                </a:cxn>
                <a:cxn ang="0">
                  <a:pos x="187" y="339"/>
                </a:cxn>
                <a:cxn ang="0">
                  <a:pos x="115" y="399"/>
                </a:cxn>
                <a:cxn ang="0">
                  <a:pos x="89" y="547"/>
                </a:cxn>
                <a:cxn ang="0">
                  <a:pos x="32" y="691"/>
                </a:cxn>
                <a:cxn ang="0">
                  <a:pos x="15" y="1088"/>
                </a:cxn>
                <a:cxn ang="0">
                  <a:pos x="57" y="1612"/>
                </a:cxn>
                <a:cxn ang="0">
                  <a:pos x="146" y="1612"/>
                </a:cxn>
                <a:cxn ang="0">
                  <a:pos x="233" y="1612"/>
                </a:cxn>
                <a:cxn ang="0">
                  <a:pos x="323" y="1614"/>
                </a:cxn>
                <a:cxn ang="0">
                  <a:pos x="415" y="1616"/>
                </a:cxn>
                <a:cxn ang="0">
                  <a:pos x="506" y="1619"/>
                </a:cxn>
                <a:cxn ang="0">
                  <a:pos x="591" y="1614"/>
                </a:cxn>
                <a:cxn ang="0">
                  <a:pos x="675" y="1607"/>
                </a:cxn>
                <a:cxn ang="0">
                  <a:pos x="759" y="1602"/>
                </a:cxn>
                <a:cxn ang="0">
                  <a:pos x="840" y="1603"/>
                </a:cxn>
                <a:cxn ang="0">
                  <a:pos x="922" y="1603"/>
                </a:cxn>
                <a:cxn ang="0">
                  <a:pos x="1011" y="1610"/>
                </a:cxn>
                <a:cxn ang="0">
                  <a:pos x="1108" y="1624"/>
                </a:cxn>
                <a:cxn ang="0">
                  <a:pos x="1204" y="1640"/>
                </a:cxn>
                <a:cxn ang="0">
                  <a:pos x="1291" y="1652"/>
                </a:cxn>
                <a:cxn ang="0">
                  <a:pos x="1374" y="1662"/>
                </a:cxn>
                <a:cxn ang="0">
                  <a:pos x="1458" y="1674"/>
                </a:cxn>
                <a:cxn ang="0">
                  <a:pos x="1548" y="1681"/>
                </a:cxn>
                <a:cxn ang="0">
                  <a:pos x="1639" y="1686"/>
                </a:cxn>
                <a:cxn ang="0">
                  <a:pos x="1718" y="1677"/>
                </a:cxn>
                <a:cxn ang="0">
                  <a:pos x="1787" y="1652"/>
                </a:cxn>
                <a:cxn ang="0">
                  <a:pos x="1856" y="1628"/>
                </a:cxn>
                <a:cxn ang="0">
                  <a:pos x="1844" y="1396"/>
                </a:cxn>
                <a:cxn ang="0">
                  <a:pos x="1824" y="987"/>
                </a:cxn>
                <a:cxn ang="0">
                  <a:pos x="1784" y="198"/>
                </a:cxn>
                <a:cxn ang="0">
                  <a:pos x="1697" y="120"/>
                </a:cxn>
                <a:cxn ang="0">
                  <a:pos x="1611" y="43"/>
                </a:cxn>
                <a:cxn ang="0">
                  <a:pos x="1549" y="22"/>
                </a:cxn>
                <a:cxn ang="0">
                  <a:pos x="1505" y="57"/>
                </a:cxn>
                <a:cxn ang="0">
                  <a:pos x="1411" y="77"/>
                </a:cxn>
                <a:cxn ang="0">
                  <a:pos x="1347" y="31"/>
                </a:cxn>
                <a:cxn ang="0">
                  <a:pos x="1282" y="17"/>
                </a:cxn>
                <a:cxn ang="0">
                  <a:pos x="1211" y="45"/>
                </a:cxn>
                <a:cxn ang="0">
                  <a:pos x="1140" y="40"/>
                </a:cxn>
                <a:cxn ang="0">
                  <a:pos x="1069" y="36"/>
                </a:cxn>
                <a:cxn ang="0">
                  <a:pos x="1012" y="47"/>
                </a:cxn>
                <a:cxn ang="0">
                  <a:pos x="963" y="71"/>
                </a:cxn>
                <a:cxn ang="0">
                  <a:pos x="881" y="96"/>
                </a:cxn>
                <a:cxn ang="0">
                  <a:pos x="789" y="76"/>
                </a:cxn>
                <a:cxn ang="0">
                  <a:pos x="717" y="62"/>
                </a:cxn>
                <a:cxn ang="0">
                  <a:pos x="672" y="59"/>
                </a:cxn>
                <a:cxn ang="0">
                  <a:pos x="644" y="21"/>
                </a:cxn>
                <a:cxn ang="0">
                  <a:pos x="595" y="19"/>
                </a:cxn>
                <a:cxn ang="0">
                  <a:pos x="531" y="83"/>
                </a:cxn>
                <a:cxn ang="0">
                  <a:pos x="486" y="119"/>
                </a:cxn>
                <a:cxn ang="0">
                  <a:pos x="438" y="108"/>
                </a:cxn>
              </a:cxnLst>
              <a:rect l="0" t="0" r="r" b="b"/>
              <a:pathLst>
                <a:path w="1867" h="1689">
                  <a:moveTo>
                    <a:pt x="429" y="107"/>
                  </a:moveTo>
                  <a:lnTo>
                    <a:pt x="422" y="108"/>
                  </a:lnTo>
                  <a:lnTo>
                    <a:pt x="416" y="110"/>
                  </a:lnTo>
                  <a:lnTo>
                    <a:pt x="408" y="112"/>
                  </a:lnTo>
                  <a:lnTo>
                    <a:pt x="401" y="114"/>
                  </a:lnTo>
                  <a:lnTo>
                    <a:pt x="395" y="117"/>
                  </a:lnTo>
                  <a:lnTo>
                    <a:pt x="388" y="119"/>
                  </a:lnTo>
                  <a:lnTo>
                    <a:pt x="381" y="120"/>
                  </a:lnTo>
                  <a:lnTo>
                    <a:pt x="375" y="122"/>
                  </a:lnTo>
                  <a:lnTo>
                    <a:pt x="368" y="160"/>
                  </a:lnTo>
                  <a:lnTo>
                    <a:pt x="361" y="199"/>
                  </a:lnTo>
                  <a:lnTo>
                    <a:pt x="353" y="237"/>
                  </a:lnTo>
                  <a:lnTo>
                    <a:pt x="346" y="277"/>
                  </a:lnTo>
                  <a:lnTo>
                    <a:pt x="330" y="282"/>
                  </a:lnTo>
                  <a:lnTo>
                    <a:pt x="316" y="287"/>
                  </a:lnTo>
                  <a:lnTo>
                    <a:pt x="301" y="292"/>
                  </a:lnTo>
                  <a:lnTo>
                    <a:pt x="287" y="297"/>
                  </a:lnTo>
                  <a:lnTo>
                    <a:pt x="271" y="303"/>
                  </a:lnTo>
                  <a:lnTo>
                    <a:pt x="257" y="308"/>
                  </a:lnTo>
                  <a:lnTo>
                    <a:pt x="242" y="313"/>
                  </a:lnTo>
                  <a:lnTo>
                    <a:pt x="227" y="318"/>
                  </a:lnTo>
                  <a:lnTo>
                    <a:pt x="213" y="325"/>
                  </a:lnTo>
                  <a:lnTo>
                    <a:pt x="200" y="332"/>
                  </a:lnTo>
                  <a:lnTo>
                    <a:pt x="187" y="339"/>
                  </a:lnTo>
                  <a:lnTo>
                    <a:pt x="174" y="346"/>
                  </a:lnTo>
                  <a:lnTo>
                    <a:pt x="160" y="352"/>
                  </a:lnTo>
                  <a:lnTo>
                    <a:pt x="147" y="359"/>
                  </a:lnTo>
                  <a:lnTo>
                    <a:pt x="133" y="366"/>
                  </a:lnTo>
                  <a:lnTo>
                    <a:pt x="120" y="373"/>
                  </a:lnTo>
                  <a:lnTo>
                    <a:pt x="115" y="399"/>
                  </a:lnTo>
                  <a:lnTo>
                    <a:pt x="111" y="423"/>
                  </a:lnTo>
                  <a:lnTo>
                    <a:pt x="107" y="449"/>
                  </a:lnTo>
                  <a:lnTo>
                    <a:pt x="103" y="473"/>
                  </a:lnTo>
                  <a:lnTo>
                    <a:pt x="98" y="499"/>
                  </a:lnTo>
                  <a:lnTo>
                    <a:pt x="94" y="523"/>
                  </a:lnTo>
                  <a:lnTo>
                    <a:pt x="89" y="547"/>
                  </a:lnTo>
                  <a:lnTo>
                    <a:pt x="85" y="571"/>
                  </a:lnTo>
                  <a:lnTo>
                    <a:pt x="75" y="595"/>
                  </a:lnTo>
                  <a:lnTo>
                    <a:pt x="64" y="619"/>
                  </a:lnTo>
                  <a:lnTo>
                    <a:pt x="54" y="643"/>
                  </a:lnTo>
                  <a:lnTo>
                    <a:pt x="44" y="667"/>
                  </a:lnTo>
                  <a:lnTo>
                    <a:pt x="32" y="691"/>
                  </a:lnTo>
                  <a:lnTo>
                    <a:pt x="22" y="715"/>
                  </a:lnTo>
                  <a:lnTo>
                    <a:pt x="10" y="739"/>
                  </a:lnTo>
                  <a:lnTo>
                    <a:pt x="0" y="763"/>
                  </a:lnTo>
                  <a:lnTo>
                    <a:pt x="5" y="871"/>
                  </a:lnTo>
                  <a:lnTo>
                    <a:pt x="10" y="980"/>
                  </a:lnTo>
                  <a:lnTo>
                    <a:pt x="15" y="1088"/>
                  </a:lnTo>
                  <a:lnTo>
                    <a:pt x="20" y="1196"/>
                  </a:lnTo>
                  <a:lnTo>
                    <a:pt x="25" y="1301"/>
                  </a:lnTo>
                  <a:lnTo>
                    <a:pt x="31" y="1404"/>
                  </a:lnTo>
                  <a:lnTo>
                    <a:pt x="37" y="1507"/>
                  </a:lnTo>
                  <a:lnTo>
                    <a:pt x="43" y="1612"/>
                  </a:lnTo>
                  <a:lnTo>
                    <a:pt x="57" y="1612"/>
                  </a:lnTo>
                  <a:lnTo>
                    <a:pt x="72" y="1612"/>
                  </a:lnTo>
                  <a:lnTo>
                    <a:pt x="86" y="1612"/>
                  </a:lnTo>
                  <a:lnTo>
                    <a:pt x="101" y="1612"/>
                  </a:lnTo>
                  <a:lnTo>
                    <a:pt x="115" y="1612"/>
                  </a:lnTo>
                  <a:lnTo>
                    <a:pt x="130" y="1612"/>
                  </a:lnTo>
                  <a:lnTo>
                    <a:pt x="146" y="1612"/>
                  </a:lnTo>
                  <a:lnTo>
                    <a:pt x="160" y="1612"/>
                  </a:lnTo>
                  <a:lnTo>
                    <a:pt x="175" y="1612"/>
                  </a:lnTo>
                  <a:lnTo>
                    <a:pt x="189" y="1612"/>
                  </a:lnTo>
                  <a:lnTo>
                    <a:pt x="204" y="1612"/>
                  </a:lnTo>
                  <a:lnTo>
                    <a:pt x="218" y="1612"/>
                  </a:lnTo>
                  <a:lnTo>
                    <a:pt x="233" y="1612"/>
                  </a:lnTo>
                  <a:lnTo>
                    <a:pt x="248" y="1612"/>
                  </a:lnTo>
                  <a:lnTo>
                    <a:pt x="263" y="1612"/>
                  </a:lnTo>
                  <a:lnTo>
                    <a:pt x="277" y="1612"/>
                  </a:lnTo>
                  <a:lnTo>
                    <a:pt x="293" y="1612"/>
                  </a:lnTo>
                  <a:lnTo>
                    <a:pt x="308" y="1612"/>
                  </a:lnTo>
                  <a:lnTo>
                    <a:pt x="323" y="1614"/>
                  </a:lnTo>
                  <a:lnTo>
                    <a:pt x="339" y="1614"/>
                  </a:lnTo>
                  <a:lnTo>
                    <a:pt x="353" y="1614"/>
                  </a:lnTo>
                  <a:lnTo>
                    <a:pt x="369" y="1614"/>
                  </a:lnTo>
                  <a:lnTo>
                    <a:pt x="385" y="1614"/>
                  </a:lnTo>
                  <a:lnTo>
                    <a:pt x="400" y="1616"/>
                  </a:lnTo>
                  <a:lnTo>
                    <a:pt x="415" y="1616"/>
                  </a:lnTo>
                  <a:lnTo>
                    <a:pt x="430" y="1616"/>
                  </a:lnTo>
                  <a:lnTo>
                    <a:pt x="446" y="1616"/>
                  </a:lnTo>
                  <a:lnTo>
                    <a:pt x="460" y="1617"/>
                  </a:lnTo>
                  <a:lnTo>
                    <a:pt x="476" y="1617"/>
                  </a:lnTo>
                  <a:lnTo>
                    <a:pt x="492" y="1617"/>
                  </a:lnTo>
                  <a:lnTo>
                    <a:pt x="506" y="1619"/>
                  </a:lnTo>
                  <a:lnTo>
                    <a:pt x="522" y="1619"/>
                  </a:lnTo>
                  <a:lnTo>
                    <a:pt x="535" y="1617"/>
                  </a:lnTo>
                  <a:lnTo>
                    <a:pt x="550" y="1617"/>
                  </a:lnTo>
                  <a:lnTo>
                    <a:pt x="563" y="1616"/>
                  </a:lnTo>
                  <a:lnTo>
                    <a:pt x="578" y="1616"/>
                  </a:lnTo>
                  <a:lnTo>
                    <a:pt x="591" y="1614"/>
                  </a:lnTo>
                  <a:lnTo>
                    <a:pt x="606" y="1612"/>
                  </a:lnTo>
                  <a:lnTo>
                    <a:pt x="619" y="1612"/>
                  </a:lnTo>
                  <a:lnTo>
                    <a:pt x="634" y="1610"/>
                  </a:lnTo>
                  <a:lnTo>
                    <a:pt x="647" y="1609"/>
                  </a:lnTo>
                  <a:lnTo>
                    <a:pt x="662" y="1609"/>
                  </a:lnTo>
                  <a:lnTo>
                    <a:pt x="675" y="1607"/>
                  </a:lnTo>
                  <a:lnTo>
                    <a:pt x="690" y="1605"/>
                  </a:lnTo>
                  <a:lnTo>
                    <a:pt x="704" y="1605"/>
                  </a:lnTo>
                  <a:lnTo>
                    <a:pt x="717" y="1603"/>
                  </a:lnTo>
                  <a:lnTo>
                    <a:pt x="732" y="1603"/>
                  </a:lnTo>
                  <a:lnTo>
                    <a:pt x="745" y="1602"/>
                  </a:lnTo>
                  <a:lnTo>
                    <a:pt x="759" y="1602"/>
                  </a:lnTo>
                  <a:lnTo>
                    <a:pt x="772" y="1602"/>
                  </a:lnTo>
                  <a:lnTo>
                    <a:pt x="786" y="1602"/>
                  </a:lnTo>
                  <a:lnTo>
                    <a:pt x="799" y="1603"/>
                  </a:lnTo>
                  <a:lnTo>
                    <a:pt x="813" y="1603"/>
                  </a:lnTo>
                  <a:lnTo>
                    <a:pt x="826" y="1603"/>
                  </a:lnTo>
                  <a:lnTo>
                    <a:pt x="840" y="1603"/>
                  </a:lnTo>
                  <a:lnTo>
                    <a:pt x="854" y="1603"/>
                  </a:lnTo>
                  <a:lnTo>
                    <a:pt x="868" y="1603"/>
                  </a:lnTo>
                  <a:lnTo>
                    <a:pt x="881" y="1603"/>
                  </a:lnTo>
                  <a:lnTo>
                    <a:pt x="895" y="1603"/>
                  </a:lnTo>
                  <a:lnTo>
                    <a:pt x="908" y="1603"/>
                  </a:lnTo>
                  <a:lnTo>
                    <a:pt x="922" y="1603"/>
                  </a:lnTo>
                  <a:lnTo>
                    <a:pt x="935" y="1603"/>
                  </a:lnTo>
                  <a:lnTo>
                    <a:pt x="949" y="1603"/>
                  </a:lnTo>
                  <a:lnTo>
                    <a:pt x="962" y="1603"/>
                  </a:lnTo>
                  <a:lnTo>
                    <a:pt x="979" y="1605"/>
                  </a:lnTo>
                  <a:lnTo>
                    <a:pt x="994" y="1609"/>
                  </a:lnTo>
                  <a:lnTo>
                    <a:pt x="1011" y="1610"/>
                  </a:lnTo>
                  <a:lnTo>
                    <a:pt x="1028" y="1612"/>
                  </a:lnTo>
                  <a:lnTo>
                    <a:pt x="1043" y="1616"/>
                  </a:lnTo>
                  <a:lnTo>
                    <a:pt x="1060" y="1617"/>
                  </a:lnTo>
                  <a:lnTo>
                    <a:pt x="1076" y="1619"/>
                  </a:lnTo>
                  <a:lnTo>
                    <a:pt x="1092" y="1622"/>
                  </a:lnTo>
                  <a:lnTo>
                    <a:pt x="1108" y="1624"/>
                  </a:lnTo>
                  <a:lnTo>
                    <a:pt x="1123" y="1626"/>
                  </a:lnTo>
                  <a:lnTo>
                    <a:pt x="1140" y="1629"/>
                  </a:lnTo>
                  <a:lnTo>
                    <a:pt x="1156" y="1631"/>
                  </a:lnTo>
                  <a:lnTo>
                    <a:pt x="1172" y="1634"/>
                  </a:lnTo>
                  <a:lnTo>
                    <a:pt x="1189" y="1636"/>
                  </a:lnTo>
                  <a:lnTo>
                    <a:pt x="1204" y="1640"/>
                  </a:lnTo>
                  <a:lnTo>
                    <a:pt x="1221" y="1641"/>
                  </a:lnTo>
                  <a:lnTo>
                    <a:pt x="1235" y="1643"/>
                  </a:lnTo>
                  <a:lnTo>
                    <a:pt x="1249" y="1645"/>
                  </a:lnTo>
                  <a:lnTo>
                    <a:pt x="1263" y="1646"/>
                  </a:lnTo>
                  <a:lnTo>
                    <a:pt x="1277" y="1648"/>
                  </a:lnTo>
                  <a:lnTo>
                    <a:pt x="1291" y="1652"/>
                  </a:lnTo>
                  <a:lnTo>
                    <a:pt x="1305" y="1653"/>
                  </a:lnTo>
                  <a:lnTo>
                    <a:pt x="1319" y="1655"/>
                  </a:lnTo>
                  <a:lnTo>
                    <a:pt x="1332" y="1657"/>
                  </a:lnTo>
                  <a:lnTo>
                    <a:pt x="1347" y="1658"/>
                  </a:lnTo>
                  <a:lnTo>
                    <a:pt x="1360" y="1660"/>
                  </a:lnTo>
                  <a:lnTo>
                    <a:pt x="1374" y="1662"/>
                  </a:lnTo>
                  <a:lnTo>
                    <a:pt x="1388" y="1664"/>
                  </a:lnTo>
                  <a:lnTo>
                    <a:pt x="1402" y="1667"/>
                  </a:lnTo>
                  <a:lnTo>
                    <a:pt x="1415" y="1669"/>
                  </a:lnTo>
                  <a:lnTo>
                    <a:pt x="1430" y="1671"/>
                  </a:lnTo>
                  <a:lnTo>
                    <a:pt x="1443" y="1672"/>
                  </a:lnTo>
                  <a:lnTo>
                    <a:pt x="1458" y="1674"/>
                  </a:lnTo>
                  <a:lnTo>
                    <a:pt x="1474" y="1674"/>
                  </a:lnTo>
                  <a:lnTo>
                    <a:pt x="1488" y="1676"/>
                  </a:lnTo>
                  <a:lnTo>
                    <a:pt x="1504" y="1677"/>
                  </a:lnTo>
                  <a:lnTo>
                    <a:pt x="1518" y="1677"/>
                  </a:lnTo>
                  <a:lnTo>
                    <a:pt x="1534" y="1679"/>
                  </a:lnTo>
                  <a:lnTo>
                    <a:pt x="1548" y="1681"/>
                  </a:lnTo>
                  <a:lnTo>
                    <a:pt x="1564" y="1681"/>
                  </a:lnTo>
                  <a:lnTo>
                    <a:pt x="1578" y="1683"/>
                  </a:lnTo>
                  <a:lnTo>
                    <a:pt x="1594" y="1684"/>
                  </a:lnTo>
                  <a:lnTo>
                    <a:pt x="1609" y="1684"/>
                  </a:lnTo>
                  <a:lnTo>
                    <a:pt x="1624" y="1686"/>
                  </a:lnTo>
                  <a:lnTo>
                    <a:pt x="1639" y="1686"/>
                  </a:lnTo>
                  <a:lnTo>
                    <a:pt x="1653" y="1688"/>
                  </a:lnTo>
                  <a:lnTo>
                    <a:pt x="1669" y="1688"/>
                  </a:lnTo>
                  <a:lnTo>
                    <a:pt x="1683" y="1689"/>
                  </a:lnTo>
                  <a:lnTo>
                    <a:pt x="1695" y="1686"/>
                  </a:lnTo>
                  <a:lnTo>
                    <a:pt x="1706" y="1681"/>
                  </a:lnTo>
                  <a:lnTo>
                    <a:pt x="1718" y="1677"/>
                  </a:lnTo>
                  <a:lnTo>
                    <a:pt x="1729" y="1672"/>
                  </a:lnTo>
                  <a:lnTo>
                    <a:pt x="1741" y="1669"/>
                  </a:lnTo>
                  <a:lnTo>
                    <a:pt x="1752" y="1664"/>
                  </a:lnTo>
                  <a:lnTo>
                    <a:pt x="1763" y="1660"/>
                  </a:lnTo>
                  <a:lnTo>
                    <a:pt x="1776" y="1657"/>
                  </a:lnTo>
                  <a:lnTo>
                    <a:pt x="1787" y="1652"/>
                  </a:lnTo>
                  <a:lnTo>
                    <a:pt x="1799" y="1648"/>
                  </a:lnTo>
                  <a:lnTo>
                    <a:pt x="1810" y="1645"/>
                  </a:lnTo>
                  <a:lnTo>
                    <a:pt x="1822" y="1640"/>
                  </a:lnTo>
                  <a:lnTo>
                    <a:pt x="1833" y="1636"/>
                  </a:lnTo>
                  <a:lnTo>
                    <a:pt x="1844" y="1633"/>
                  </a:lnTo>
                  <a:lnTo>
                    <a:pt x="1856" y="1628"/>
                  </a:lnTo>
                  <a:lnTo>
                    <a:pt x="1867" y="1624"/>
                  </a:lnTo>
                  <a:lnTo>
                    <a:pt x="1863" y="1578"/>
                  </a:lnTo>
                  <a:lnTo>
                    <a:pt x="1858" y="1533"/>
                  </a:lnTo>
                  <a:lnTo>
                    <a:pt x="1854" y="1487"/>
                  </a:lnTo>
                  <a:lnTo>
                    <a:pt x="1850" y="1442"/>
                  </a:lnTo>
                  <a:lnTo>
                    <a:pt x="1844" y="1396"/>
                  </a:lnTo>
                  <a:lnTo>
                    <a:pt x="1840" y="1351"/>
                  </a:lnTo>
                  <a:lnTo>
                    <a:pt x="1835" y="1304"/>
                  </a:lnTo>
                  <a:lnTo>
                    <a:pt x="1831" y="1260"/>
                  </a:lnTo>
                  <a:lnTo>
                    <a:pt x="1829" y="1169"/>
                  </a:lnTo>
                  <a:lnTo>
                    <a:pt x="1826" y="1078"/>
                  </a:lnTo>
                  <a:lnTo>
                    <a:pt x="1824" y="987"/>
                  </a:lnTo>
                  <a:lnTo>
                    <a:pt x="1821" y="895"/>
                  </a:lnTo>
                  <a:lnTo>
                    <a:pt x="1815" y="724"/>
                  </a:lnTo>
                  <a:lnTo>
                    <a:pt x="1810" y="552"/>
                  </a:lnTo>
                  <a:lnTo>
                    <a:pt x="1804" y="382"/>
                  </a:lnTo>
                  <a:lnTo>
                    <a:pt x="1799" y="210"/>
                  </a:lnTo>
                  <a:lnTo>
                    <a:pt x="1784" y="198"/>
                  </a:lnTo>
                  <a:lnTo>
                    <a:pt x="1770" y="184"/>
                  </a:lnTo>
                  <a:lnTo>
                    <a:pt x="1755" y="172"/>
                  </a:lnTo>
                  <a:lnTo>
                    <a:pt x="1741" y="160"/>
                  </a:lnTo>
                  <a:lnTo>
                    <a:pt x="1726" y="146"/>
                  </a:lnTo>
                  <a:lnTo>
                    <a:pt x="1711" y="134"/>
                  </a:lnTo>
                  <a:lnTo>
                    <a:pt x="1697" y="120"/>
                  </a:lnTo>
                  <a:lnTo>
                    <a:pt x="1683" y="108"/>
                  </a:lnTo>
                  <a:lnTo>
                    <a:pt x="1669" y="95"/>
                  </a:lnTo>
                  <a:lnTo>
                    <a:pt x="1654" y="83"/>
                  </a:lnTo>
                  <a:lnTo>
                    <a:pt x="1640" y="69"/>
                  </a:lnTo>
                  <a:lnTo>
                    <a:pt x="1625" y="57"/>
                  </a:lnTo>
                  <a:lnTo>
                    <a:pt x="1611" y="43"/>
                  </a:lnTo>
                  <a:lnTo>
                    <a:pt x="1596" y="31"/>
                  </a:lnTo>
                  <a:lnTo>
                    <a:pt x="1582" y="17"/>
                  </a:lnTo>
                  <a:lnTo>
                    <a:pt x="1567" y="5"/>
                  </a:lnTo>
                  <a:lnTo>
                    <a:pt x="1561" y="10"/>
                  </a:lnTo>
                  <a:lnTo>
                    <a:pt x="1556" y="17"/>
                  </a:lnTo>
                  <a:lnTo>
                    <a:pt x="1549" y="22"/>
                  </a:lnTo>
                  <a:lnTo>
                    <a:pt x="1544" y="29"/>
                  </a:lnTo>
                  <a:lnTo>
                    <a:pt x="1538" y="35"/>
                  </a:lnTo>
                  <a:lnTo>
                    <a:pt x="1532" y="41"/>
                  </a:lnTo>
                  <a:lnTo>
                    <a:pt x="1527" y="47"/>
                  </a:lnTo>
                  <a:lnTo>
                    <a:pt x="1520" y="53"/>
                  </a:lnTo>
                  <a:lnTo>
                    <a:pt x="1505" y="57"/>
                  </a:lnTo>
                  <a:lnTo>
                    <a:pt x="1489" y="60"/>
                  </a:lnTo>
                  <a:lnTo>
                    <a:pt x="1474" y="64"/>
                  </a:lnTo>
                  <a:lnTo>
                    <a:pt x="1458" y="67"/>
                  </a:lnTo>
                  <a:lnTo>
                    <a:pt x="1442" y="71"/>
                  </a:lnTo>
                  <a:lnTo>
                    <a:pt x="1427" y="74"/>
                  </a:lnTo>
                  <a:lnTo>
                    <a:pt x="1411" y="77"/>
                  </a:lnTo>
                  <a:lnTo>
                    <a:pt x="1396" y="81"/>
                  </a:lnTo>
                  <a:lnTo>
                    <a:pt x="1386" y="71"/>
                  </a:lnTo>
                  <a:lnTo>
                    <a:pt x="1376" y="62"/>
                  </a:lnTo>
                  <a:lnTo>
                    <a:pt x="1366" y="52"/>
                  </a:lnTo>
                  <a:lnTo>
                    <a:pt x="1357" y="41"/>
                  </a:lnTo>
                  <a:lnTo>
                    <a:pt x="1347" y="31"/>
                  </a:lnTo>
                  <a:lnTo>
                    <a:pt x="1337" y="21"/>
                  </a:lnTo>
                  <a:lnTo>
                    <a:pt x="1327" y="10"/>
                  </a:lnTo>
                  <a:lnTo>
                    <a:pt x="1318" y="0"/>
                  </a:lnTo>
                  <a:lnTo>
                    <a:pt x="1306" y="5"/>
                  </a:lnTo>
                  <a:lnTo>
                    <a:pt x="1294" y="12"/>
                  </a:lnTo>
                  <a:lnTo>
                    <a:pt x="1282" y="17"/>
                  </a:lnTo>
                  <a:lnTo>
                    <a:pt x="1270" y="22"/>
                  </a:lnTo>
                  <a:lnTo>
                    <a:pt x="1258" y="29"/>
                  </a:lnTo>
                  <a:lnTo>
                    <a:pt x="1246" y="35"/>
                  </a:lnTo>
                  <a:lnTo>
                    <a:pt x="1235" y="40"/>
                  </a:lnTo>
                  <a:lnTo>
                    <a:pt x="1222" y="45"/>
                  </a:lnTo>
                  <a:lnTo>
                    <a:pt x="1211" y="45"/>
                  </a:lnTo>
                  <a:lnTo>
                    <a:pt x="1198" y="43"/>
                  </a:lnTo>
                  <a:lnTo>
                    <a:pt x="1187" y="43"/>
                  </a:lnTo>
                  <a:lnTo>
                    <a:pt x="1175" y="41"/>
                  </a:lnTo>
                  <a:lnTo>
                    <a:pt x="1163" y="41"/>
                  </a:lnTo>
                  <a:lnTo>
                    <a:pt x="1151" y="41"/>
                  </a:lnTo>
                  <a:lnTo>
                    <a:pt x="1140" y="40"/>
                  </a:lnTo>
                  <a:lnTo>
                    <a:pt x="1127" y="40"/>
                  </a:lnTo>
                  <a:lnTo>
                    <a:pt x="1116" y="38"/>
                  </a:lnTo>
                  <a:lnTo>
                    <a:pt x="1105" y="38"/>
                  </a:lnTo>
                  <a:lnTo>
                    <a:pt x="1092" y="38"/>
                  </a:lnTo>
                  <a:lnTo>
                    <a:pt x="1081" y="36"/>
                  </a:lnTo>
                  <a:lnTo>
                    <a:pt x="1069" y="36"/>
                  </a:lnTo>
                  <a:lnTo>
                    <a:pt x="1057" y="35"/>
                  </a:lnTo>
                  <a:lnTo>
                    <a:pt x="1045" y="35"/>
                  </a:lnTo>
                  <a:lnTo>
                    <a:pt x="1033" y="33"/>
                  </a:lnTo>
                  <a:lnTo>
                    <a:pt x="1026" y="38"/>
                  </a:lnTo>
                  <a:lnTo>
                    <a:pt x="1019" y="41"/>
                  </a:lnTo>
                  <a:lnTo>
                    <a:pt x="1012" y="47"/>
                  </a:lnTo>
                  <a:lnTo>
                    <a:pt x="1005" y="50"/>
                  </a:lnTo>
                  <a:lnTo>
                    <a:pt x="999" y="53"/>
                  </a:lnTo>
                  <a:lnTo>
                    <a:pt x="991" y="59"/>
                  </a:lnTo>
                  <a:lnTo>
                    <a:pt x="984" y="62"/>
                  </a:lnTo>
                  <a:lnTo>
                    <a:pt x="977" y="67"/>
                  </a:lnTo>
                  <a:lnTo>
                    <a:pt x="963" y="71"/>
                  </a:lnTo>
                  <a:lnTo>
                    <a:pt x="950" y="76"/>
                  </a:lnTo>
                  <a:lnTo>
                    <a:pt x="935" y="79"/>
                  </a:lnTo>
                  <a:lnTo>
                    <a:pt x="922" y="84"/>
                  </a:lnTo>
                  <a:lnTo>
                    <a:pt x="908" y="88"/>
                  </a:lnTo>
                  <a:lnTo>
                    <a:pt x="895" y="93"/>
                  </a:lnTo>
                  <a:lnTo>
                    <a:pt x="881" y="96"/>
                  </a:lnTo>
                  <a:lnTo>
                    <a:pt x="868" y="102"/>
                  </a:lnTo>
                  <a:lnTo>
                    <a:pt x="852" y="96"/>
                  </a:lnTo>
                  <a:lnTo>
                    <a:pt x="835" y="91"/>
                  </a:lnTo>
                  <a:lnTo>
                    <a:pt x="820" y="86"/>
                  </a:lnTo>
                  <a:lnTo>
                    <a:pt x="804" y="81"/>
                  </a:lnTo>
                  <a:lnTo>
                    <a:pt x="789" y="76"/>
                  </a:lnTo>
                  <a:lnTo>
                    <a:pt x="773" y="71"/>
                  </a:lnTo>
                  <a:lnTo>
                    <a:pt x="758" y="65"/>
                  </a:lnTo>
                  <a:lnTo>
                    <a:pt x="742" y="60"/>
                  </a:lnTo>
                  <a:lnTo>
                    <a:pt x="734" y="60"/>
                  </a:lnTo>
                  <a:lnTo>
                    <a:pt x="725" y="62"/>
                  </a:lnTo>
                  <a:lnTo>
                    <a:pt x="717" y="62"/>
                  </a:lnTo>
                  <a:lnTo>
                    <a:pt x="709" y="62"/>
                  </a:lnTo>
                  <a:lnTo>
                    <a:pt x="700" y="64"/>
                  </a:lnTo>
                  <a:lnTo>
                    <a:pt x="692" y="64"/>
                  </a:lnTo>
                  <a:lnTo>
                    <a:pt x="685" y="65"/>
                  </a:lnTo>
                  <a:lnTo>
                    <a:pt x="677" y="65"/>
                  </a:lnTo>
                  <a:lnTo>
                    <a:pt x="672" y="59"/>
                  </a:lnTo>
                  <a:lnTo>
                    <a:pt x="667" y="52"/>
                  </a:lnTo>
                  <a:lnTo>
                    <a:pt x="663" y="47"/>
                  </a:lnTo>
                  <a:lnTo>
                    <a:pt x="659" y="40"/>
                  </a:lnTo>
                  <a:lnTo>
                    <a:pt x="654" y="33"/>
                  </a:lnTo>
                  <a:lnTo>
                    <a:pt x="649" y="26"/>
                  </a:lnTo>
                  <a:lnTo>
                    <a:pt x="644" y="21"/>
                  </a:lnTo>
                  <a:lnTo>
                    <a:pt x="640" y="14"/>
                  </a:lnTo>
                  <a:lnTo>
                    <a:pt x="631" y="16"/>
                  </a:lnTo>
                  <a:lnTo>
                    <a:pt x="622" y="16"/>
                  </a:lnTo>
                  <a:lnTo>
                    <a:pt x="613" y="17"/>
                  </a:lnTo>
                  <a:lnTo>
                    <a:pt x="605" y="17"/>
                  </a:lnTo>
                  <a:lnTo>
                    <a:pt x="595" y="19"/>
                  </a:lnTo>
                  <a:lnTo>
                    <a:pt x="587" y="19"/>
                  </a:lnTo>
                  <a:lnTo>
                    <a:pt x="578" y="21"/>
                  </a:lnTo>
                  <a:lnTo>
                    <a:pt x="569" y="21"/>
                  </a:lnTo>
                  <a:lnTo>
                    <a:pt x="556" y="45"/>
                  </a:lnTo>
                  <a:lnTo>
                    <a:pt x="542" y="65"/>
                  </a:lnTo>
                  <a:lnTo>
                    <a:pt x="531" y="83"/>
                  </a:lnTo>
                  <a:lnTo>
                    <a:pt x="520" y="95"/>
                  </a:lnTo>
                  <a:lnTo>
                    <a:pt x="511" y="105"/>
                  </a:lnTo>
                  <a:lnTo>
                    <a:pt x="504" y="112"/>
                  </a:lnTo>
                  <a:lnTo>
                    <a:pt x="498" y="117"/>
                  </a:lnTo>
                  <a:lnTo>
                    <a:pt x="495" y="120"/>
                  </a:lnTo>
                  <a:lnTo>
                    <a:pt x="486" y="119"/>
                  </a:lnTo>
                  <a:lnTo>
                    <a:pt x="478" y="117"/>
                  </a:lnTo>
                  <a:lnTo>
                    <a:pt x="470" y="115"/>
                  </a:lnTo>
                  <a:lnTo>
                    <a:pt x="462" y="114"/>
                  </a:lnTo>
                  <a:lnTo>
                    <a:pt x="454" y="112"/>
                  </a:lnTo>
                  <a:lnTo>
                    <a:pt x="446" y="110"/>
                  </a:lnTo>
                  <a:lnTo>
                    <a:pt x="438" y="108"/>
                  </a:lnTo>
                  <a:lnTo>
                    <a:pt x="429" y="107"/>
                  </a:lnTo>
                  <a:close/>
                </a:path>
              </a:pathLst>
            </a:custGeom>
            <a:solidFill>
              <a:srgbClr val="2D0000"/>
            </a:solidFill>
            <a:ln w="9525">
              <a:solidFill>
                <a:schemeClr val="accent4"/>
              </a:solidFill>
              <a:round/>
              <a:headEnd/>
              <a:tailEnd/>
            </a:ln>
          </p:spPr>
          <p:txBody>
            <a:bodyPr/>
            <a:lstStyle/>
            <a:p>
              <a:pPr>
                <a:defRPr/>
              </a:pPr>
              <a:endParaRPr lang="en-US" dirty="0"/>
            </a:p>
          </p:txBody>
        </p:sp>
        <p:sp>
          <p:nvSpPr>
            <p:cNvPr id="49" name="Freeform 49"/>
            <p:cNvSpPr>
              <a:spLocks/>
            </p:cNvSpPr>
            <p:nvPr/>
          </p:nvSpPr>
          <p:spPr bwMode="auto">
            <a:xfrm>
              <a:off x="3770" y="3179"/>
              <a:ext cx="1798" cy="801"/>
            </a:xfrm>
            <a:custGeom>
              <a:avLst/>
              <a:gdLst/>
              <a:ahLst/>
              <a:cxnLst>
                <a:cxn ang="0">
                  <a:pos x="329" y="139"/>
                </a:cxn>
                <a:cxn ang="0">
                  <a:pos x="303" y="177"/>
                </a:cxn>
                <a:cxn ang="0">
                  <a:pos x="268" y="289"/>
                </a:cxn>
                <a:cxn ang="0">
                  <a:pos x="204" y="315"/>
                </a:cxn>
                <a:cxn ang="0">
                  <a:pos x="145" y="340"/>
                </a:cxn>
                <a:cxn ang="0">
                  <a:pos x="92" y="407"/>
                </a:cxn>
                <a:cxn ang="0">
                  <a:pos x="54" y="586"/>
                </a:cxn>
                <a:cxn ang="0">
                  <a:pos x="9" y="701"/>
                </a:cxn>
                <a:cxn ang="0">
                  <a:pos x="23" y="1124"/>
                </a:cxn>
                <a:cxn ang="0">
                  <a:pos x="63" y="1499"/>
                </a:cxn>
                <a:cxn ang="0">
                  <a:pos x="134" y="1499"/>
                </a:cxn>
                <a:cxn ang="0">
                  <a:pos x="206" y="1499"/>
                </a:cxn>
                <a:cxn ang="0">
                  <a:pos x="276" y="1499"/>
                </a:cxn>
                <a:cxn ang="0">
                  <a:pos x="351" y="1502"/>
                </a:cxn>
                <a:cxn ang="0">
                  <a:pos x="427" y="1506"/>
                </a:cxn>
                <a:cxn ang="0">
                  <a:pos x="503" y="1509"/>
                </a:cxn>
                <a:cxn ang="0">
                  <a:pos x="570" y="1504"/>
                </a:cxn>
                <a:cxn ang="0">
                  <a:pos x="637" y="1497"/>
                </a:cxn>
                <a:cxn ang="0">
                  <a:pos x="703" y="1490"/>
                </a:cxn>
                <a:cxn ang="0">
                  <a:pos x="768" y="1487"/>
                </a:cxn>
                <a:cxn ang="0">
                  <a:pos x="831" y="1488"/>
                </a:cxn>
                <a:cxn ang="0">
                  <a:pos x="895" y="1490"/>
                </a:cxn>
                <a:cxn ang="0">
                  <a:pos x="966" y="1495"/>
                </a:cxn>
                <a:cxn ang="0">
                  <a:pos x="1047" y="1509"/>
                </a:cxn>
                <a:cxn ang="0">
                  <a:pos x="1128" y="1524"/>
                </a:cxn>
                <a:cxn ang="0">
                  <a:pos x="1207" y="1540"/>
                </a:cxn>
                <a:cxn ang="0">
                  <a:pos x="1273" y="1552"/>
                </a:cxn>
                <a:cxn ang="0">
                  <a:pos x="1339" y="1566"/>
                </a:cxn>
                <a:cxn ang="0">
                  <a:pos x="1405" y="1579"/>
                </a:cxn>
                <a:cxn ang="0">
                  <a:pos x="1478" y="1586"/>
                </a:cxn>
                <a:cxn ang="0">
                  <a:pos x="1551" y="1593"/>
                </a:cxn>
                <a:cxn ang="0">
                  <a:pos x="1625" y="1600"/>
                </a:cxn>
                <a:cxn ang="0">
                  <a:pos x="1720" y="1559"/>
                </a:cxn>
                <a:cxn ang="0">
                  <a:pos x="1792" y="1473"/>
                </a:cxn>
                <a:cxn ang="0">
                  <a:pos x="1763" y="1256"/>
                </a:cxn>
                <a:cxn ang="0">
                  <a:pos x="1740" y="911"/>
                </a:cxn>
                <a:cxn ang="0">
                  <a:pos x="1707" y="189"/>
                </a:cxn>
                <a:cxn ang="0">
                  <a:pos x="1638" y="131"/>
                </a:cxn>
                <a:cxn ang="0">
                  <a:pos x="1569" y="72"/>
                </a:cxn>
                <a:cxn ang="0">
                  <a:pos x="1499" y="14"/>
                </a:cxn>
                <a:cxn ang="0">
                  <a:pos x="1464" y="26"/>
                </a:cxn>
                <a:cxn ang="0">
                  <a:pos x="1424" y="53"/>
                </a:cxn>
                <a:cxn ang="0">
                  <a:pos x="1342" y="71"/>
                </a:cxn>
                <a:cxn ang="0">
                  <a:pos x="1281" y="48"/>
                </a:cxn>
                <a:cxn ang="0">
                  <a:pos x="1232" y="0"/>
                </a:cxn>
                <a:cxn ang="0">
                  <a:pos x="1174" y="24"/>
                </a:cxn>
                <a:cxn ang="0">
                  <a:pos x="1118" y="38"/>
                </a:cxn>
                <a:cxn ang="0">
                  <a:pos x="1061" y="33"/>
                </a:cxn>
                <a:cxn ang="0">
                  <a:pos x="1005" y="28"/>
                </a:cxn>
                <a:cxn ang="0">
                  <a:pos x="953" y="26"/>
                </a:cxn>
                <a:cxn ang="0">
                  <a:pos x="917" y="45"/>
                </a:cxn>
                <a:cxn ang="0">
                  <a:pos x="864" y="67"/>
                </a:cxn>
                <a:cxn ang="0">
                  <a:pos x="801" y="93"/>
                </a:cxn>
                <a:cxn ang="0">
                  <a:pos x="725" y="65"/>
                </a:cxn>
                <a:cxn ang="0">
                  <a:pos x="663" y="50"/>
                </a:cxn>
                <a:cxn ang="0">
                  <a:pos x="620" y="55"/>
                </a:cxn>
                <a:cxn ang="0">
                  <a:pos x="592" y="40"/>
                </a:cxn>
                <a:cxn ang="0">
                  <a:pos x="563" y="26"/>
                </a:cxn>
                <a:cxn ang="0">
                  <a:pos x="516" y="31"/>
                </a:cxn>
                <a:cxn ang="0">
                  <a:pos x="458" y="95"/>
                </a:cxn>
                <a:cxn ang="0">
                  <a:pos x="420" y="136"/>
                </a:cxn>
                <a:cxn ang="0">
                  <a:pos x="377" y="136"/>
                </a:cxn>
              </a:cxnLst>
              <a:rect l="0" t="0" r="r" b="b"/>
              <a:pathLst>
                <a:path w="1798" h="1602">
                  <a:moveTo>
                    <a:pt x="351" y="136"/>
                  </a:moveTo>
                  <a:lnTo>
                    <a:pt x="346" y="138"/>
                  </a:lnTo>
                  <a:lnTo>
                    <a:pt x="340" y="138"/>
                  </a:lnTo>
                  <a:lnTo>
                    <a:pt x="334" y="139"/>
                  </a:lnTo>
                  <a:lnTo>
                    <a:pt x="329" y="139"/>
                  </a:lnTo>
                  <a:lnTo>
                    <a:pt x="324" y="141"/>
                  </a:lnTo>
                  <a:lnTo>
                    <a:pt x="318" y="141"/>
                  </a:lnTo>
                  <a:lnTo>
                    <a:pt x="313" y="143"/>
                  </a:lnTo>
                  <a:lnTo>
                    <a:pt x="306" y="143"/>
                  </a:lnTo>
                  <a:lnTo>
                    <a:pt x="303" y="177"/>
                  </a:lnTo>
                  <a:lnTo>
                    <a:pt x="300" y="210"/>
                  </a:lnTo>
                  <a:lnTo>
                    <a:pt x="297" y="244"/>
                  </a:lnTo>
                  <a:lnTo>
                    <a:pt x="294" y="279"/>
                  </a:lnTo>
                  <a:lnTo>
                    <a:pt x="281" y="284"/>
                  </a:lnTo>
                  <a:lnTo>
                    <a:pt x="268" y="289"/>
                  </a:lnTo>
                  <a:lnTo>
                    <a:pt x="255" y="294"/>
                  </a:lnTo>
                  <a:lnTo>
                    <a:pt x="243" y="299"/>
                  </a:lnTo>
                  <a:lnTo>
                    <a:pt x="230" y="304"/>
                  </a:lnTo>
                  <a:lnTo>
                    <a:pt x="217" y="310"/>
                  </a:lnTo>
                  <a:lnTo>
                    <a:pt x="204" y="315"/>
                  </a:lnTo>
                  <a:lnTo>
                    <a:pt x="191" y="320"/>
                  </a:lnTo>
                  <a:lnTo>
                    <a:pt x="180" y="325"/>
                  </a:lnTo>
                  <a:lnTo>
                    <a:pt x="168" y="330"/>
                  </a:lnTo>
                  <a:lnTo>
                    <a:pt x="157" y="335"/>
                  </a:lnTo>
                  <a:lnTo>
                    <a:pt x="145" y="340"/>
                  </a:lnTo>
                  <a:lnTo>
                    <a:pt x="133" y="346"/>
                  </a:lnTo>
                  <a:lnTo>
                    <a:pt x="121" y="351"/>
                  </a:lnTo>
                  <a:lnTo>
                    <a:pt x="110" y="358"/>
                  </a:lnTo>
                  <a:lnTo>
                    <a:pt x="98" y="363"/>
                  </a:lnTo>
                  <a:lnTo>
                    <a:pt x="92" y="407"/>
                  </a:lnTo>
                  <a:lnTo>
                    <a:pt x="86" y="452"/>
                  </a:lnTo>
                  <a:lnTo>
                    <a:pt x="79" y="497"/>
                  </a:lnTo>
                  <a:lnTo>
                    <a:pt x="73" y="542"/>
                  </a:lnTo>
                  <a:lnTo>
                    <a:pt x="63" y="564"/>
                  </a:lnTo>
                  <a:lnTo>
                    <a:pt x="54" y="586"/>
                  </a:lnTo>
                  <a:lnTo>
                    <a:pt x="45" y="610"/>
                  </a:lnTo>
                  <a:lnTo>
                    <a:pt x="36" y="633"/>
                  </a:lnTo>
                  <a:lnTo>
                    <a:pt x="27" y="655"/>
                  </a:lnTo>
                  <a:lnTo>
                    <a:pt x="18" y="679"/>
                  </a:lnTo>
                  <a:lnTo>
                    <a:pt x="9" y="701"/>
                  </a:lnTo>
                  <a:lnTo>
                    <a:pt x="0" y="724"/>
                  </a:lnTo>
                  <a:lnTo>
                    <a:pt x="5" y="823"/>
                  </a:lnTo>
                  <a:lnTo>
                    <a:pt x="11" y="923"/>
                  </a:lnTo>
                  <a:lnTo>
                    <a:pt x="17" y="1024"/>
                  </a:lnTo>
                  <a:lnTo>
                    <a:pt x="23" y="1124"/>
                  </a:lnTo>
                  <a:lnTo>
                    <a:pt x="29" y="1219"/>
                  </a:lnTo>
                  <a:lnTo>
                    <a:pt x="36" y="1311"/>
                  </a:lnTo>
                  <a:lnTo>
                    <a:pt x="42" y="1404"/>
                  </a:lnTo>
                  <a:lnTo>
                    <a:pt x="49" y="1499"/>
                  </a:lnTo>
                  <a:lnTo>
                    <a:pt x="63" y="1499"/>
                  </a:lnTo>
                  <a:lnTo>
                    <a:pt x="77" y="1499"/>
                  </a:lnTo>
                  <a:lnTo>
                    <a:pt x="91" y="1499"/>
                  </a:lnTo>
                  <a:lnTo>
                    <a:pt x="106" y="1499"/>
                  </a:lnTo>
                  <a:lnTo>
                    <a:pt x="119" y="1499"/>
                  </a:lnTo>
                  <a:lnTo>
                    <a:pt x="134" y="1499"/>
                  </a:lnTo>
                  <a:lnTo>
                    <a:pt x="148" y="1499"/>
                  </a:lnTo>
                  <a:lnTo>
                    <a:pt x="163" y="1499"/>
                  </a:lnTo>
                  <a:lnTo>
                    <a:pt x="176" y="1499"/>
                  </a:lnTo>
                  <a:lnTo>
                    <a:pt x="191" y="1499"/>
                  </a:lnTo>
                  <a:lnTo>
                    <a:pt x="206" y="1499"/>
                  </a:lnTo>
                  <a:lnTo>
                    <a:pt x="219" y="1499"/>
                  </a:lnTo>
                  <a:lnTo>
                    <a:pt x="234" y="1499"/>
                  </a:lnTo>
                  <a:lnTo>
                    <a:pt x="248" y="1499"/>
                  </a:lnTo>
                  <a:lnTo>
                    <a:pt x="262" y="1499"/>
                  </a:lnTo>
                  <a:lnTo>
                    <a:pt x="276" y="1499"/>
                  </a:lnTo>
                  <a:lnTo>
                    <a:pt x="291" y="1499"/>
                  </a:lnTo>
                  <a:lnTo>
                    <a:pt x="306" y="1500"/>
                  </a:lnTo>
                  <a:lnTo>
                    <a:pt x="321" y="1500"/>
                  </a:lnTo>
                  <a:lnTo>
                    <a:pt x="336" y="1500"/>
                  </a:lnTo>
                  <a:lnTo>
                    <a:pt x="351" y="1502"/>
                  </a:lnTo>
                  <a:lnTo>
                    <a:pt x="367" y="1502"/>
                  </a:lnTo>
                  <a:lnTo>
                    <a:pt x="382" y="1504"/>
                  </a:lnTo>
                  <a:lnTo>
                    <a:pt x="397" y="1504"/>
                  </a:lnTo>
                  <a:lnTo>
                    <a:pt x="412" y="1504"/>
                  </a:lnTo>
                  <a:lnTo>
                    <a:pt x="427" y="1506"/>
                  </a:lnTo>
                  <a:lnTo>
                    <a:pt x="442" y="1506"/>
                  </a:lnTo>
                  <a:lnTo>
                    <a:pt x="458" y="1506"/>
                  </a:lnTo>
                  <a:lnTo>
                    <a:pt x="473" y="1507"/>
                  </a:lnTo>
                  <a:lnTo>
                    <a:pt x="488" y="1507"/>
                  </a:lnTo>
                  <a:lnTo>
                    <a:pt x="503" y="1509"/>
                  </a:lnTo>
                  <a:lnTo>
                    <a:pt x="518" y="1509"/>
                  </a:lnTo>
                  <a:lnTo>
                    <a:pt x="532" y="1507"/>
                  </a:lnTo>
                  <a:lnTo>
                    <a:pt x="544" y="1506"/>
                  </a:lnTo>
                  <a:lnTo>
                    <a:pt x="558" y="1506"/>
                  </a:lnTo>
                  <a:lnTo>
                    <a:pt x="570" y="1504"/>
                  </a:lnTo>
                  <a:lnTo>
                    <a:pt x="584" y="1502"/>
                  </a:lnTo>
                  <a:lnTo>
                    <a:pt x="597" y="1500"/>
                  </a:lnTo>
                  <a:lnTo>
                    <a:pt x="610" y="1499"/>
                  </a:lnTo>
                  <a:lnTo>
                    <a:pt x="623" y="1497"/>
                  </a:lnTo>
                  <a:lnTo>
                    <a:pt x="637" y="1497"/>
                  </a:lnTo>
                  <a:lnTo>
                    <a:pt x="650" y="1495"/>
                  </a:lnTo>
                  <a:lnTo>
                    <a:pt x="663" y="1494"/>
                  </a:lnTo>
                  <a:lnTo>
                    <a:pt x="676" y="1492"/>
                  </a:lnTo>
                  <a:lnTo>
                    <a:pt x="690" y="1490"/>
                  </a:lnTo>
                  <a:lnTo>
                    <a:pt x="703" y="1490"/>
                  </a:lnTo>
                  <a:lnTo>
                    <a:pt x="716" y="1488"/>
                  </a:lnTo>
                  <a:lnTo>
                    <a:pt x="729" y="1487"/>
                  </a:lnTo>
                  <a:lnTo>
                    <a:pt x="742" y="1487"/>
                  </a:lnTo>
                  <a:lnTo>
                    <a:pt x="754" y="1487"/>
                  </a:lnTo>
                  <a:lnTo>
                    <a:pt x="768" y="1487"/>
                  </a:lnTo>
                  <a:lnTo>
                    <a:pt x="780" y="1488"/>
                  </a:lnTo>
                  <a:lnTo>
                    <a:pt x="793" y="1488"/>
                  </a:lnTo>
                  <a:lnTo>
                    <a:pt x="805" y="1488"/>
                  </a:lnTo>
                  <a:lnTo>
                    <a:pt x="819" y="1488"/>
                  </a:lnTo>
                  <a:lnTo>
                    <a:pt x="831" y="1488"/>
                  </a:lnTo>
                  <a:lnTo>
                    <a:pt x="844" y="1488"/>
                  </a:lnTo>
                  <a:lnTo>
                    <a:pt x="857" y="1488"/>
                  </a:lnTo>
                  <a:lnTo>
                    <a:pt x="870" y="1488"/>
                  </a:lnTo>
                  <a:lnTo>
                    <a:pt x="883" y="1488"/>
                  </a:lnTo>
                  <a:lnTo>
                    <a:pt x="895" y="1490"/>
                  </a:lnTo>
                  <a:lnTo>
                    <a:pt x="908" y="1490"/>
                  </a:lnTo>
                  <a:lnTo>
                    <a:pt x="921" y="1490"/>
                  </a:lnTo>
                  <a:lnTo>
                    <a:pt x="934" y="1490"/>
                  </a:lnTo>
                  <a:lnTo>
                    <a:pt x="951" y="1494"/>
                  </a:lnTo>
                  <a:lnTo>
                    <a:pt x="966" y="1495"/>
                  </a:lnTo>
                  <a:lnTo>
                    <a:pt x="983" y="1499"/>
                  </a:lnTo>
                  <a:lnTo>
                    <a:pt x="999" y="1502"/>
                  </a:lnTo>
                  <a:lnTo>
                    <a:pt x="1015" y="1504"/>
                  </a:lnTo>
                  <a:lnTo>
                    <a:pt x="1032" y="1507"/>
                  </a:lnTo>
                  <a:lnTo>
                    <a:pt x="1047" y="1509"/>
                  </a:lnTo>
                  <a:lnTo>
                    <a:pt x="1064" y="1512"/>
                  </a:lnTo>
                  <a:lnTo>
                    <a:pt x="1080" y="1516"/>
                  </a:lnTo>
                  <a:lnTo>
                    <a:pt x="1096" y="1518"/>
                  </a:lnTo>
                  <a:lnTo>
                    <a:pt x="1113" y="1521"/>
                  </a:lnTo>
                  <a:lnTo>
                    <a:pt x="1128" y="1524"/>
                  </a:lnTo>
                  <a:lnTo>
                    <a:pt x="1145" y="1528"/>
                  </a:lnTo>
                  <a:lnTo>
                    <a:pt x="1162" y="1530"/>
                  </a:lnTo>
                  <a:lnTo>
                    <a:pt x="1177" y="1533"/>
                  </a:lnTo>
                  <a:lnTo>
                    <a:pt x="1194" y="1536"/>
                  </a:lnTo>
                  <a:lnTo>
                    <a:pt x="1207" y="1540"/>
                  </a:lnTo>
                  <a:lnTo>
                    <a:pt x="1220" y="1542"/>
                  </a:lnTo>
                  <a:lnTo>
                    <a:pt x="1233" y="1545"/>
                  </a:lnTo>
                  <a:lnTo>
                    <a:pt x="1247" y="1547"/>
                  </a:lnTo>
                  <a:lnTo>
                    <a:pt x="1260" y="1550"/>
                  </a:lnTo>
                  <a:lnTo>
                    <a:pt x="1273" y="1552"/>
                  </a:lnTo>
                  <a:lnTo>
                    <a:pt x="1286" y="1555"/>
                  </a:lnTo>
                  <a:lnTo>
                    <a:pt x="1300" y="1557"/>
                  </a:lnTo>
                  <a:lnTo>
                    <a:pt x="1313" y="1561"/>
                  </a:lnTo>
                  <a:lnTo>
                    <a:pt x="1326" y="1562"/>
                  </a:lnTo>
                  <a:lnTo>
                    <a:pt x="1339" y="1566"/>
                  </a:lnTo>
                  <a:lnTo>
                    <a:pt x="1353" y="1567"/>
                  </a:lnTo>
                  <a:lnTo>
                    <a:pt x="1365" y="1571"/>
                  </a:lnTo>
                  <a:lnTo>
                    <a:pt x="1379" y="1574"/>
                  </a:lnTo>
                  <a:lnTo>
                    <a:pt x="1391" y="1576"/>
                  </a:lnTo>
                  <a:lnTo>
                    <a:pt x="1405" y="1579"/>
                  </a:lnTo>
                  <a:lnTo>
                    <a:pt x="1419" y="1581"/>
                  </a:lnTo>
                  <a:lnTo>
                    <a:pt x="1434" y="1583"/>
                  </a:lnTo>
                  <a:lnTo>
                    <a:pt x="1448" y="1583"/>
                  </a:lnTo>
                  <a:lnTo>
                    <a:pt x="1463" y="1585"/>
                  </a:lnTo>
                  <a:lnTo>
                    <a:pt x="1478" y="1586"/>
                  </a:lnTo>
                  <a:lnTo>
                    <a:pt x="1493" y="1588"/>
                  </a:lnTo>
                  <a:lnTo>
                    <a:pt x="1508" y="1590"/>
                  </a:lnTo>
                  <a:lnTo>
                    <a:pt x="1522" y="1590"/>
                  </a:lnTo>
                  <a:lnTo>
                    <a:pt x="1537" y="1591"/>
                  </a:lnTo>
                  <a:lnTo>
                    <a:pt x="1551" y="1593"/>
                  </a:lnTo>
                  <a:lnTo>
                    <a:pt x="1566" y="1595"/>
                  </a:lnTo>
                  <a:lnTo>
                    <a:pt x="1581" y="1597"/>
                  </a:lnTo>
                  <a:lnTo>
                    <a:pt x="1596" y="1598"/>
                  </a:lnTo>
                  <a:lnTo>
                    <a:pt x="1610" y="1598"/>
                  </a:lnTo>
                  <a:lnTo>
                    <a:pt x="1625" y="1600"/>
                  </a:lnTo>
                  <a:lnTo>
                    <a:pt x="1639" y="1602"/>
                  </a:lnTo>
                  <a:lnTo>
                    <a:pt x="1659" y="1591"/>
                  </a:lnTo>
                  <a:lnTo>
                    <a:pt x="1679" y="1579"/>
                  </a:lnTo>
                  <a:lnTo>
                    <a:pt x="1699" y="1569"/>
                  </a:lnTo>
                  <a:lnTo>
                    <a:pt x="1720" y="1559"/>
                  </a:lnTo>
                  <a:lnTo>
                    <a:pt x="1739" y="1547"/>
                  </a:lnTo>
                  <a:lnTo>
                    <a:pt x="1759" y="1536"/>
                  </a:lnTo>
                  <a:lnTo>
                    <a:pt x="1779" y="1526"/>
                  </a:lnTo>
                  <a:lnTo>
                    <a:pt x="1798" y="1516"/>
                  </a:lnTo>
                  <a:lnTo>
                    <a:pt x="1792" y="1473"/>
                  </a:lnTo>
                  <a:lnTo>
                    <a:pt x="1787" y="1428"/>
                  </a:lnTo>
                  <a:lnTo>
                    <a:pt x="1781" y="1385"/>
                  </a:lnTo>
                  <a:lnTo>
                    <a:pt x="1776" y="1342"/>
                  </a:lnTo>
                  <a:lnTo>
                    <a:pt x="1769" y="1299"/>
                  </a:lnTo>
                  <a:lnTo>
                    <a:pt x="1763" y="1256"/>
                  </a:lnTo>
                  <a:lnTo>
                    <a:pt x="1758" y="1213"/>
                  </a:lnTo>
                  <a:lnTo>
                    <a:pt x="1752" y="1170"/>
                  </a:lnTo>
                  <a:lnTo>
                    <a:pt x="1748" y="1083"/>
                  </a:lnTo>
                  <a:lnTo>
                    <a:pt x="1744" y="997"/>
                  </a:lnTo>
                  <a:lnTo>
                    <a:pt x="1740" y="911"/>
                  </a:lnTo>
                  <a:lnTo>
                    <a:pt x="1736" y="825"/>
                  </a:lnTo>
                  <a:lnTo>
                    <a:pt x="1729" y="667"/>
                  </a:lnTo>
                  <a:lnTo>
                    <a:pt x="1722" y="507"/>
                  </a:lnTo>
                  <a:lnTo>
                    <a:pt x="1714" y="347"/>
                  </a:lnTo>
                  <a:lnTo>
                    <a:pt x="1707" y="189"/>
                  </a:lnTo>
                  <a:lnTo>
                    <a:pt x="1694" y="177"/>
                  </a:lnTo>
                  <a:lnTo>
                    <a:pt x="1679" y="165"/>
                  </a:lnTo>
                  <a:lnTo>
                    <a:pt x="1665" y="155"/>
                  </a:lnTo>
                  <a:lnTo>
                    <a:pt x="1652" y="143"/>
                  </a:lnTo>
                  <a:lnTo>
                    <a:pt x="1638" y="131"/>
                  </a:lnTo>
                  <a:lnTo>
                    <a:pt x="1624" y="119"/>
                  </a:lnTo>
                  <a:lnTo>
                    <a:pt x="1610" y="108"/>
                  </a:lnTo>
                  <a:lnTo>
                    <a:pt x="1597" y="96"/>
                  </a:lnTo>
                  <a:lnTo>
                    <a:pt x="1583" y="84"/>
                  </a:lnTo>
                  <a:lnTo>
                    <a:pt x="1569" y="72"/>
                  </a:lnTo>
                  <a:lnTo>
                    <a:pt x="1555" y="60"/>
                  </a:lnTo>
                  <a:lnTo>
                    <a:pt x="1542" y="50"/>
                  </a:lnTo>
                  <a:lnTo>
                    <a:pt x="1527" y="38"/>
                  </a:lnTo>
                  <a:lnTo>
                    <a:pt x="1514" y="26"/>
                  </a:lnTo>
                  <a:lnTo>
                    <a:pt x="1499" y="14"/>
                  </a:lnTo>
                  <a:lnTo>
                    <a:pt x="1486" y="2"/>
                  </a:lnTo>
                  <a:lnTo>
                    <a:pt x="1481" y="7"/>
                  </a:lnTo>
                  <a:lnTo>
                    <a:pt x="1474" y="14"/>
                  </a:lnTo>
                  <a:lnTo>
                    <a:pt x="1469" y="19"/>
                  </a:lnTo>
                  <a:lnTo>
                    <a:pt x="1464" y="26"/>
                  </a:lnTo>
                  <a:lnTo>
                    <a:pt x="1458" y="31"/>
                  </a:lnTo>
                  <a:lnTo>
                    <a:pt x="1452" y="38"/>
                  </a:lnTo>
                  <a:lnTo>
                    <a:pt x="1446" y="43"/>
                  </a:lnTo>
                  <a:lnTo>
                    <a:pt x="1441" y="50"/>
                  </a:lnTo>
                  <a:lnTo>
                    <a:pt x="1424" y="53"/>
                  </a:lnTo>
                  <a:lnTo>
                    <a:pt x="1408" y="57"/>
                  </a:lnTo>
                  <a:lnTo>
                    <a:pt x="1391" y="60"/>
                  </a:lnTo>
                  <a:lnTo>
                    <a:pt x="1376" y="64"/>
                  </a:lnTo>
                  <a:lnTo>
                    <a:pt x="1359" y="67"/>
                  </a:lnTo>
                  <a:lnTo>
                    <a:pt x="1342" y="71"/>
                  </a:lnTo>
                  <a:lnTo>
                    <a:pt x="1327" y="74"/>
                  </a:lnTo>
                  <a:lnTo>
                    <a:pt x="1310" y="78"/>
                  </a:lnTo>
                  <a:lnTo>
                    <a:pt x="1301" y="67"/>
                  </a:lnTo>
                  <a:lnTo>
                    <a:pt x="1290" y="59"/>
                  </a:lnTo>
                  <a:lnTo>
                    <a:pt x="1281" y="48"/>
                  </a:lnTo>
                  <a:lnTo>
                    <a:pt x="1272" y="38"/>
                  </a:lnTo>
                  <a:lnTo>
                    <a:pt x="1261" y="29"/>
                  </a:lnTo>
                  <a:lnTo>
                    <a:pt x="1252" y="19"/>
                  </a:lnTo>
                  <a:lnTo>
                    <a:pt x="1242" y="10"/>
                  </a:lnTo>
                  <a:lnTo>
                    <a:pt x="1232" y="0"/>
                  </a:lnTo>
                  <a:lnTo>
                    <a:pt x="1221" y="5"/>
                  </a:lnTo>
                  <a:lnTo>
                    <a:pt x="1209" y="9"/>
                  </a:lnTo>
                  <a:lnTo>
                    <a:pt x="1197" y="14"/>
                  </a:lnTo>
                  <a:lnTo>
                    <a:pt x="1185" y="19"/>
                  </a:lnTo>
                  <a:lnTo>
                    <a:pt x="1174" y="24"/>
                  </a:lnTo>
                  <a:lnTo>
                    <a:pt x="1163" y="29"/>
                  </a:lnTo>
                  <a:lnTo>
                    <a:pt x="1152" y="35"/>
                  </a:lnTo>
                  <a:lnTo>
                    <a:pt x="1141" y="40"/>
                  </a:lnTo>
                  <a:lnTo>
                    <a:pt x="1129" y="38"/>
                  </a:lnTo>
                  <a:lnTo>
                    <a:pt x="1118" y="38"/>
                  </a:lnTo>
                  <a:lnTo>
                    <a:pt x="1106" y="36"/>
                  </a:lnTo>
                  <a:lnTo>
                    <a:pt x="1095" y="36"/>
                  </a:lnTo>
                  <a:lnTo>
                    <a:pt x="1084" y="35"/>
                  </a:lnTo>
                  <a:lnTo>
                    <a:pt x="1072" y="35"/>
                  </a:lnTo>
                  <a:lnTo>
                    <a:pt x="1061" y="33"/>
                  </a:lnTo>
                  <a:lnTo>
                    <a:pt x="1049" y="31"/>
                  </a:lnTo>
                  <a:lnTo>
                    <a:pt x="1038" y="31"/>
                  </a:lnTo>
                  <a:lnTo>
                    <a:pt x="1026" y="29"/>
                  </a:lnTo>
                  <a:lnTo>
                    <a:pt x="1016" y="28"/>
                  </a:lnTo>
                  <a:lnTo>
                    <a:pt x="1005" y="28"/>
                  </a:lnTo>
                  <a:lnTo>
                    <a:pt x="993" y="26"/>
                  </a:lnTo>
                  <a:lnTo>
                    <a:pt x="982" y="24"/>
                  </a:lnTo>
                  <a:lnTo>
                    <a:pt x="970" y="24"/>
                  </a:lnTo>
                  <a:lnTo>
                    <a:pt x="959" y="23"/>
                  </a:lnTo>
                  <a:lnTo>
                    <a:pt x="953" y="26"/>
                  </a:lnTo>
                  <a:lnTo>
                    <a:pt x="945" y="29"/>
                  </a:lnTo>
                  <a:lnTo>
                    <a:pt x="938" y="35"/>
                  </a:lnTo>
                  <a:lnTo>
                    <a:pt x="931" y="38"/>
                  </a:lnTo>
                  <a:lnTo>
                    <a:pt x="925" y="41"/>
                  </a:lnTo>
                  <a:lnTo>
                    <a:pt x="917" y="45"/>
                  </a:lnTo>
                  <a:lnTo>
                    <a:pt x="910" y="48"/>
                  </a:lnTo>
                  <a:lnTo>
                    <a:pt x="903" y="52"/>
                  </a:lnTo>
                  <a:lnTo>
                    <a:pt x="890" y="57"/>
                  </a:lnTo>
                  <a:lnTo>
                    <a:pt x="877" y="62"/>
                  </a:lnTo>
                  <a:lnTo>
                    <a:pt x="864" y="67"/>
                  </a:lnTo>
                  <a:lnTo>
                    <a:pt x="852" y="72"/>
                  </a:lnTo>
                  <a:lnTo>
                    <a:pt x="839" y="78"/>
                  </a:lnTo>
                  <a:lnTo>
                    <a:pt x="827" y="83"/>
                  </a:lnTo>
                  <a:lnTo>
                    <a:pt x="813" y="88"/>
                  </a:lnTo>
                  <a:lnTo>
                    <a:pt x="801" y="93"/>
                  </a:lnTo>
                  <a:lnTo>
                    <a:pt x="785" y="88"/>
                  </a:lnTo>
                  <a:lnTo>
                    <a:pt x="770" y="81"/>
                  </a:lnTo>
                  <a:lnTo>
                    <a:pt x="755" y="76"/>
                  </a:lnTo>
                  <a:lnTo>
                    <a:pt x="740" y="71"/>
                  </a:lnTo>
                  <a:lnTo>
                    <a:pt x="725" y="65"/>
                  </a:lnTo>
                  <a:lnTo>
                    <a:pt x="709" y="60"/>
                  </a:lnTo>
                  <a:lnTo>
                    <a:pt x="695" y="53"/>
                  </a:lnTo>
                  <a:lnTo>
                    <a:pt x="679" y="48"/>
                  </a:lnTo>
                  <a:lnTo>
                    <a:pt x="671" y="50"/>
                  </a:lnTo>
                  <a:lnTo>
                    <a:pt x="663" y="50"/>
                  </a:lnTo>
                  <a:lnTo>
                    <a:pt x="654" y="52"/>
                  </a:lnTo>
                  <a:lnTo>
                    <a:pt x="646" y="52"/>
                  </a:lnTo>
                  <a:lnTo>
                    <a:pt x="637" y="53"/>
                  </a:lnTo>
                  <a:lnTo>
                    <a:pt x="628" y="55"/>
                  </a:lnTo>
                  <a:lnTo>
                    <a:pt x="620" y="55"/>
                  </a:lnTo>
                  <a:lnTo>
                    <a:pt x="612" y="57"/>
                  </a:lnTo>
                  <a:lnTo>
                    <a:pt x="607" y="52"/>
                  </a:lnTo>
                  <a:lnTo>
                    <a:pt x="601" y="48"/>
                  </a:lnTo>
                  <a:lnTo>
                    <a:pt x="597" y="43"/>
                  </a:lnTo>
                  <a:lnTo>
                    <a:pt x="592" y="40"/>
                  </a:lnTo>
                  <a:lnTo>
                    <a:pt x="587" y="36"/>
                  </a:lnTo>
                  <a:lnTo>
                    <a:pt x="583" y="33"/>
                  </a:lnTo>
                  <a:lnTo>
                    <a:pt x="578" y="28"/>
                  </a:lnTo>
                  <a:lnTo>
                    <a:pt x="572" y="24"/>
                  </a:lnTo>
                  <a:lnTo>
                    <a:pt x="563" y="26"/>
                  </a:lnTo>
                  <a:lnTo>
                    <a:pt x="554" y="26"/>
                  </a:lnTo>
                  <a:lnTo>
                    <a:pt x="544" y="28"/>
                  </a:lnTo>
                  <a:lnTo>
                    <a:pt x="535" y="29"/>
                  </a:lnTo>
                  <a:lnTo>
                    <a:pt x="526" y="31"/>
                  </a:lnTo>
                  <a:lnTo>
                    <a:pt x="516" y="31"/>
                  </a:lnTo>
                  <a:lnTo>
                    <a:pt x="506" y="33"/>
                  </a:lnTo>
                  <a:lnTo>
                    <a:pt x="496" y="35"/>
                  </a:lnTo>
                  <a:lnTo>
                    <a:pt x="483" y="59"/>
                  </a:lnTo>
                  <a:lnTo>
                    <a:pt x="470" y="78"/>
                  </a:lnTo>
                  <a:lnTo>
                    <a:pt x="458" y="95"/>
                  </a:lnTo>
                  <a:lnTo>
                    <a:pt x="448" y="107"/>
                  </a:lnTo>
                  <a:lnTo>
                    <a:pt x="438" y="117"/>
                  </a:lnTo>
                  <a:lnTo>
                    <a:pt x="430" y="126"/>
                  </a:lnTo>
                  <a:lnTo>
                    <a:pt x="424" y="131"/>
                  </a:lnTo>
                  <a:lnTo>
                    <a:pt x="420" y="136"/>
                  </a:lnTo>
                  <a:lnTo>
                    <a:pt x="411" y="136"/>
                  </a:lnTo>
                  <a:lnTo>
                    <a:pt x="403" y="136"/>
                  </a:lnTo>
                  <a:lnTo>
                    <a:pt x="394" y="136"/>
                  </a:lnTo>
                  <a:lnTo>
                    <a:pt x="385" y="136"/>
                  </a:lnTo>
                  <a:lnTo>
                    <a:pt x="377" y="136"/>
                  </a:lnTo>
                  <a:lnTo>
                    <a:pt x="369" y="136"/>
                  </a:lnTo>
                  <a:lnTo>
                    <a:pt x="359" y="136"/>
                  </a:lnTo>
                  <a:lnTo>
                    <a:pt x="351" y="136"/>
                  </a:lnTo>
                  <a:close/>
                </a:path>
              </a:pathLst>
            </a:custGeom>
            <a:solidFill>
              <a:srgbClr val="330000"/>
            </a:solidFill>
            <a:ln w="9525">
              <a:solidFill>
                <a:schemeClr val="accent4"/>
              </a:solidFill>
              <a:round/>
              <a:headEnd/>
              <a:tailEnd/>
            </a:ln>
          </p:spPr>
          <p:txBody>
            <a:bodyPr/>
            <a:lstStyle/>
            <a:p>
              <a:pPr>
                <a:defRPr/>
              </a:pPr>
              <a:endParaRPr lang="en-US" dirty="0"/>
            </a:p>
          </p:txBody>
        </p:sp>
        <p:sp>
          <p:nvSpPr>
            <p:cNvPr id="50" name="Freeform 50"/>
            <p:cNvSpPr>
              <a:spLocks/>
            </p:cNvSpPr>
            <p:nvPr/>
          </p:nvSpPr>
          <p:spPr bwMode="auto">
            <a:xfrm>
              <a:off x="3814" y="3184"/>
              <a:ext cx="1733" cy="758"/>
            </a:xfrm>
            <a:custGeom>
              <a:avLst/>
              <a:gdLst/>
              <a:ahLst/>
              <a:cxnLst>
                <a:cxn ang="0">
                  <a:pos x="254" y="164"/>
                </a:cxn>
                <a:cxn ang="0">
                  <a:pos x="243" y="253"/>
                </a:cxn>
                <a:cxn ang="0">
                  <a:pos x="190" y="308"/>
                </a:cxn>
                <a:cxn ang="0">
                  <a:pos x="128" y="332"/>
                </a:cxn>
                <a:cxn ang="0">
                  <a:pos x="75" y="392"/>
                </a:cxn>
                <a:cxn ang="0">
                  <a:pos x="38" y="578"/>
                </a:cxn>
                <a:cxn ang="0">
                  <a:pos x="7" y="779"/>
                </a:cxn>
                <a:cxn ang="0">
                  <a:pos x="38" y="1179"/>
                </a:cxn>
                <a:cxn ang="0">
                  <a:pos x="71" y="1387"/>
                </a:cxn>
                <a:cxn ang="0">
                  <a:pos x="153" y="1387"/>
                </a:cxn>
                <a:cxn ang="0">
                  <a:pos x="236" y="1387"/>
                </a:cxn>
                <a:cxn ang="0">
                  <a:pos x="323" y="1389"/>
                </a:cxn>
                <a:cxn ang="0">
                  <a:pos x="411" y="1394"/>
                </a:cxn>
                <a:cxn ang="0">
                  <a:pos x="500" y="1399"/>
                </a:cxn>
                <a:cxn ang="0">
                  <a:pos x="578" y="1391"/>
                </a:cxn>
                <a:cxn ang="0">
                  <a:pos x="653" y="1380"/>
                </a:cxn>
                <a:cxn ang="0">
                  <a:pos x="728" y="1372"/>
                </a:cxn>
                <a:cxn ang="0">
                  <a:pos x="800" y="1374"/>
                </a:cxn>
                <a:cxn ang="0">
                  <a:pos x="870" y="1375"/>
                </a:cxn>
                <a:cxn ang="0">
                  <a:pos x="956" y="1387"/>
                </a:cxn>
                <a:cxn ang="0">
                  <a:pos x="1054" y="1410"/>
                </a:cxn>
                <a:cxn ang="0">
                  <a:pos x="1152" y="1432"/>
                </a:cxn>
                <a:cxn ang="0">
                  <a:pos x="1231" y="1453"/>
                </a:cxn>
                <a:cxn ang="0">
                  <a:pos x="1306" y="1473"/>
                </a:cxn>
                <a:cxn ang="0">
                  <a:pos x="1382" y="1490"/>
                </a:cxn>
                <a:cxn ang="0">
                  <a:pos x="1468" y="1502"/>
                </a:cxn>
                <a:cxn ang="0">
                  <a:pos x="1554" y="1513"/>
                </a:cxn>
                <a:cxn ang="0">
                  <a:pos x="1647" y="1477"/>
                </a:cxn>
                <a:cxn ang="0">
                  <a:pos x="1725" y="1367"/>
                </a:cxn>
                <a:cxn ang="0">
                  <a:pos x="1680" y="1123"/>
                </a:cxn>
                <a:cxn ang="0">
                  <a:pos x="1650" y="683"/>
                </a:cxn>
                <a:cxn ang="0">
                  <a:pos x="1623" y="245"/>
                </a:cxn>
                <a:cxn ang="0">
                  <a:pos x="1552" y="119"/>
                </a:cxn>
                <a:cxn ang="0">
                  <a:pos x="1473" y="54"/>
                </a:cxn>
                <a:cxn ang="0">
                  <a:pos x="1401" y="6"/>
                </a:cxn>
                <a:cxn ang="0">
                  <a:pos x="1368" y="42"/>
                </a:cxn>
                <a:cxn ang="0">
                  <a:pos x="1278" y="64"/>
                </a:cxn>
                <a:cxn ang="0">
                  <a:pos x="1198" y="47"/>
                </a:cxn>
                <a:cxn ang="0">
                  <a:pos x="1137" y="6"/>
                </a:cxn>
                <a:cxn ang="0">
                  <a:pos x="1071" y="31"/>
                </a:cxn>
                <a:cxn ang="0">
                  <a:pos x="1006" y="30"/>
                </a:cxn>
                <a:cxn ang="0">
                  <a:pos x="942" y="23"/>
                </a:cxn>
                <a:cxn ang="0">
                  <a:pos x="881" y="19"/>
                </a:cxn>
                <a:cxn ang="0">
                  <a:pos x="837" y="37"/>
                </a:cxn>
                <a:cxn ang="0">
                  <a:pos x="771" y="69"/>
                </a:cxn>
                <a:cxn ang="0">
                  <a:pos x="693" y="69"/>
                </a:cxn>
                <a:cxn ang="0">
                  <a:pos x="611" y="40"/>
                </a:cxn>
                <a:cxn ang="0">
                  <a:pos x="558" y="47"/>
                </a:cxn>
                <a:cxn ang="0">
                  <a:pos x="522" y="42"/>
                </a:cxn>
                <a:cxn ang="0">
                  <a:pos x="477" y="42"/>
                </a:cxn>
                <a:cxn ang="0">
                  <a:pos x="413" y="71"/>
                </a:cxn>
                <a:cxn ang="0">
                  <a:pos x="352" y="145"/>
                </a:cxn>
                <a:cxn ang="0">
                  <a:pos x="302" y="160"/>
                </a:cxn>
              </a:cxnLst>
              <a:rect l="0" t="0" r="r" b="b"/>
              <a:pathLst>
                <a:path w="1733" h="1516">
                  <a:moveTo>
                    <a:pt x="276" y="167"/>
                  </a:moveTo>
                  <a:lnTo>
                    <a:pt x="272" y="167"/>
                  </a:lnTo>
                  <a:lnTo>
                    <a:pt x="268" y="165"/>
                  </a:lnTo>
                  <a:lnTo>
                    <a:pt x="262" y="165"/>
                  </a:lnTo>
                  <a:lnTo>
                    <a:pt x="258" y="165"/>
                  </a:lnTo>
                  <a:lnTo>
                    <a:pt x="254" y="164"/>
                  </a:lnTo>
                  <a:lnTo>
                    <a:pt x="249" y="164"/>
                  </a:lnTo>
                  <a:lnTo>
                    <a:pt x="245" y="164"/>
                  </a:lnTo>
                  <a:lnTo>
                    <a:pt x="240" y="164"/>
                  </a:lnTo>
                  <a:lnTo>
                    <a:pt x="242" y="193"/>
                  </a:lnTo>
                  <a:lnTo>
                    <a:pt x="243" y="224"/>
                  </a:lnTo>
                  <a:lnTo>
                    <a:pt x="243" y="253"/>
                  </a:lnTo>
                  <a:lnTo>
                    <a:pt x="244" y="284"/>
                  </a:lnTo>
                  <a:lnTo>
                    <a:pt x="233" y="289"/>
                  </a:lnTo>
                  <a:lnTo>
                    <a:pt x="222" y="293"/>
                  </a:lnTo>
                  <a:lnTo>
                    <a:pt x="211" y="298"/>
                  </a:lnTo>
                  <a:lnTo>
                    <a:pt x="201" y="303"/>
                  </a:lnTo>
                  <a:lnTo>
                    <a:pt x="190" y="308"/>
                  </a:lnTo>
                  <a:lnTo>
                    <a:pt x="179" y="312"/>
                  </a:lnTo>
                  <a:lnTo>
                    <a:pt x="169" y="317"/>
                  </a:lnTo>
                  <a:lnTo>
                    <a:pt x="158" y="320"/>
                  </a:lnTo>
                  <a:lnTo>
                    <a:pt x="148" y="324"/>
                  </a:lnTo>
                  <a:lnTo>
                    <a:pt x="139" y="329"/>
                  </a:lnTo>
                  <a:lnTo>
                    <a:pt x="128" y="332"/>
                  </a:lnTo>
                  <a:lnTo>
                    <a:pt x="119" y="336"/>
                  </a:lnTo>
                  <a:lnTo>
                    <a:pt x="109" y="341"/>
                  </a:lnTo>
                  <a:lnTo>
                    <a:pt x="99" y="344"/>
                  </a:lnTo>
                  <a:lnTo>
                    <a:pt x="90" y="349"/>
                  </a:lnTo>
                  <a:lnTo>
                    <a:pt x="80" y="353"/>
                  </a:lnTo>
                  <a:lnTo>
                    <a:pt x="75" y="392"/>
                  </a:lnTo>
                  <a:lnTo>
                    <a:pt x="71" y="434"/>
                  </a:lnTo>
                  <a:lnTo>
                    <a:pt x="66" y="473"/>
                  </a:lnTo>
                  <a:lnTo>
                    <a:pt x="61" y="513"/>
                  </a:lnTo>
                  <a:lnTo>
                    <a:pt x="53" y="535"/>
                  </a:lnTo>
                  <a:lnTo>
                    <a:pt x="46" y="556"/>
                  </a:lnTo>
                  <a:lnTo>
                    <a:pt x="38" y="578"/>
                  </a:lnTo>
                  <a:lnTo>
                    <a:pt x="31" y="600"/>
                  </a:lnTo>
                  <a:lnTo>
                    <a:pt x="23" y="623"/>
                  </a:lnTo>
                  <a:lnTo>
                    <a:pt x="15" y="643"/>
                  </a:lnTo>
                  <a:lnTo>
                    <a:pt x="8" y="666"/>
                  </a:lnTo>
                  <a:lnTo>
                    <a:pt x="0" y="686"/>
                  </a:lnTo>
                  <a:lnTo>
                    <a:pt x="7" y="779"/>
                  </a:lnTo>
                  <a:lnTo>
                    <a:pt x="14" y="870"/>
                  </a:lnTo>
                  <a:lnTo>
                    <a:pt x="20" y="963"/>
                  </a:lnTo>
                  <a:lnTo>
                    <a:pt x="26" y="1054"/>
                  </a:lnTo>
                  <a:lnTo>
                    <a:pt x="31" y="1095"/>
                  </a:lnTo>
                  <a:lnTo>
                    <a:pt x="35" y="1138"/>
                  </a:lnTo>
                  <a:lnTo>
                    <a:pt x="38" y="1179"/>
                  </a:lnTo>
                  <a:lnTo>
                    <a:pt x="42" y="1221"/>
                  </a:lnTo>
                  <a:lnTo>
                    <a:pt x="46" y="1264"/>
                  </a:lnTo>
                  <a:lnTo>
                    <a:pt x="50" y="1305"/>
                  </a:lnTo>
                  <a:lnTo>
                    <a:pt x="53" y="1346"/>
                  </a:lnTo>
                  <a:lnTo>
                    <a:pt x="58" y="1387"/>
                  </a:lnTo>
                  <a:lnTo>
                    <a:pt x="71" y="1387"/>
                  </a:lnTo>
                  <a:lnTo>
                    <a:pt x="85" y="1387"/>
                  </a:lnTo>
                  <a:lnTo>
                    <a:pt x="98" y="1387"/>
                  </a:lnTo>
                  <a:lnTo>
                    <a:pt x="113" y="1387"/>
                  </a:lnTo>
                  <a:lnTo>
                    <a:pt x="126" y="1387"/>
                  </a:lnTo>
                  <a:lnTo>
                    <a:pt x="140" y="1387"/>
                  </a:lnTo>
                  <a:lnTo>
                    <a:pt x="153" y="1387"/>
                  </a:lnTo>
                  <a:lnTo>
                    <a:pt x="167" y="1387"/>
                  </a:lnTo>
                  <a:lnTo>
                    <a:pt x="180" y="1387"/>
                  </a:lnTo>
                  <a:lnTo>
                    <a:pt x="195" y="1387"/>
                  </a:lnTo>
                  <a:lnTo>
                    <a:pt x="208" y="1387"/>
                  </a:lnTo>
                  <a:lnTo>
                    <a:pt x="222" y="1387"/>
                  </a:lnTo>
                  <a:lnTo>
                    <a:pt x="236" y="1387"/>
                  </a:lnTo>
                  <a:lnTo>
                    <a:pt x="250" y="1387"/>
                  </a:lnTo>
                  <a:lnTo>
                    <a:pt x="264" y="1387"/>
                  </a:lnTo>
                  <a:lnTo>
                    <a:pt x="278" y="1387"/>
                  </a:lnTo>
                  <a:lnTo>
                    <a:pt x="292" y="1387"/>
                  </a:lnTo>
                  <a:lnTo>
                    <a:pt x="308" y="1389"/>
                  </a:lnTo>
                  <a:lnTo>
                    <a:pt x="323" y="1389"/>
                  </a:lnTo>
                  <a:lnTo>
                    <a:pt x="337" y="1391"/>
                  </a:lnTo>
                  <a:lnTo>
                    <a:pt x="352" y="1391"/>
                  </a:lnTo>
                  <a:lnTo>
                    <a:pt x="367" y="1392"/>
                  </a:lnTo>
                  <a:lnTo>
                    <a:pt x="382" y="1392"/>
                  </a:lnTo>
                  <a:lnTo>
                    <a:pt x="396" y="1392"/>
                  </a:lnTo>
                  <a:lnTo>
                    <a:pt x="411" y="1394"/>
                  </a:lnTo>
                  <a:lnTo>
                    <a:pt x="426" y="1394"/>
                  </a:lnTo>
                  <a:lnTo>
                    <a:pt x="441" y="1396"/>
                  </a:lnTo>
                  <a:lnTo>
                    <a:pt x="456" y="1396"/>
                  </a:lnTo>
                  <a:lnTo>
                    <a:pt x="470" y="1398"/>
                  </a:lnTo>
                  <a:lnTo>
                    <a:pt x="486" y="1398"/>
                  </a:lnTo>
                  <a:lnTo>
                    <a:pt x="500" y="1399"/>
                  </a:lnTo>
                  <a:lnTo>
                    <a:pt x="515" y="1399"/>
                  </a:lnTo>
                  <a:lnTo>
                    <a:pt x="527" y="1398"/>
                  </a:lnTo>
                  <a:lnTo>
                    <a:pt x="540" y="1396"/>
                  </a:lnTo>
                  <a:lnTo>
                    <a:pt x="552" y="1394"/>
                  </a:lnTo>
                  <a:lnTo>
                    <a:pt x="566" y="1392"/>
                  </a:lnTo>
                  <a:lnTo>
                    <a:pt x="578" y="1391"/>
                  </a:lnTo>
                  <a:lnTo>
                    <a:pt x="591" y="1389"/>
                  </a:lnTo>
                  <a:lnTo>
                    <a:pt x="603" y="1387"/>
                  </a:lnTo>
                  <a:lnTo>
                    <a:pt x="616" y="1386"/>
                  </a:lnTo>
                  <a:lnTo>
                    <a:pt x="628" y="1384"/>
                  </a:lnTo>
                  <a:lnTo>
                    <a:pt x="641" y="1382"/>
                  </a:lnTo>
                  <a:lnTo>
                    <a:pt x="653" y="1380"/>
                  </a:lnTo>
                  <a:lnTo>
                    <a:pt x="665" y="1379"/>
                  </a:lnTo>
                  <a:lnTo>
                    <a:pt x="678" y="1377"/>
                  </a:lnTo>
                  <a:lnTo>
                    <a:pt x="690" y="1375"/>
                  </a:lnTo>
                  <a:lnTo>
                    <a:pt x="703" y="1374"/>
                  </a:lnTo>
                  <a:lnTo>
                    <a:pt x="715" y="1372"/>
                  </a:lnTo>
                  <a:lnTo>
                    <a:pt x="728" y="1372"/>
                  </a:lnTo>
                  <a:lnTo>
                    <a:pt x="739" y="1372"/>
                  </a:lnTo>
                  <a:lnTo>
                    <a:pt x="752" y="1372"/>
                  </a:lnTo>
                  <a:lnTo>
                    <a:pt x="763" y="1374"/>
                  </a:lnTo>
                  <a:lnTo>
                    <a:pt x="776" y="1374"/>
                  </a:lnTo>
                  <a:lnTo>
                    <a:pt x="787" y="1374"/>
                  </a:lnTo>
                  <a:lnTo>
                    <a:pt x="800" y="1374"/>
                  </a:lnTo>
                  <a:lnTo>
                    <a:pt x="811" y="1374"/>
                  </a:lnTo>
                  <a:lnTo>
                    <a:pt x="822" y="1374"/>
                  </a:lnTo>
                  <a:lnTo>
                    <a:pt x="835" y="1374"/>
                  </a:lnTo>
                  <a:lnTo>
                    <a:pt x="846" y="1374"/>
                  </a:lnTo>
                  <a:lnTo>
                    <a:pt x="859" y="1374"/>
                  </a:lnTo>
                  <a:lnTo>
                    <a:pt x="870" y="1375"/>
                  </a:lnTo>
                  <a:lnTo>
                    <a:pt x="883" y="1375"/>
                  </a:lnTo>
                  <a:lnTo>
                    <a:pt x="894" y="1375"/>
                  </a:lnTo>
                  <a:lnTo>
                    <a:pt x="907" y="1375"/>
                  </a:lnTo>
                  <a:lnTo>
                    <a:pt x="923" y="1379"/>
                  </a:lnTo>
                  <a:lnTo>
                    <a:pt x="940" y="1382"/>
                  </a:lnTo>
                  <a:lnTo>
                    <a:pt x="956" y="1387"/>
                  </a:lnTo>
                  <a:lnTo>
                    <a:pt x="972" y="1391"/>
                  </a:lnTo>
                  <a:lnTo>
                    <a:pt x="989" y="1394"/>
                  </a:lnTo>
                  <a:lnTo>
                    <a:pt x="1005" y="1398"/>
                  </a:lnTo>
                  <a:lnTo>
                    <a:pt x="1022" y="1401"/>
                  </a:lnTo>
                  <a:lnTo>
                    <a:pt x="1037" y="1404"/>
                  </a:lnTo>
                  <a:lnTo>
                    <a:pt x="1054" y="1410"/>
                  </a:lnTo>
                  <a:lnTo>
                    <a:pt x="1071" y="1413"/>
                  </a:lnTo>
                  <a:lnTo>
                    <a:pt x="1086" y="1417"/>
                  </a:lnTo>
                  <a:lnTo>
                    <a:pt x="1103" y="1420"/>
                  </a:lnTo>
                  <a:lnTo>
                    <a:pt x="1120" y="1423"/>
                  </a:lnTo>
                  <a:lnTo>
                    <a:pt x="1136" y="1429"/>
                  </a:lnTo>
                  <a:lnTo>
                    <a:pt x="1152" y="1432"/>
                  </a:lnTo>
                  <a:lnTo>
                    <a:pt x="1168" y="1435"/>
                  </a:lnTo>
                  <a:lnTo>
                    <a:pt x="1181" y="1439"/>
                  </a:lnTo>
                  <a:lnTo>
                    <a:pt x="1193" y="1442"/>
                  </a:lnTo>
                  <a:lnTo>
                    <a:pt x="1206" y="1446"/>
                  </a:lnTo>
                  <a:lnTo>
                    <a:pt x="1218" y="1449"/>
                  </a:lnTo>
                  <a:lnTo>
                    <a:pt x="1231" y="1453"/>
                  </a:lnTo>
                  <a:lnTo>
                    <a:pt x="1243" y="1456"/>
                  </a:lnTo>
                  <a:lnTo>
                    <a:pt x="1256" y="1459"/>
                  </a:lnTo>
                  <a:lnTo>
                    <a:pt x="1268" y="1463"/>
                  </a:lnTo>
                  <a:lnTo>
                    <a:pt x="1281" y="1466"/>
                  </a:lnTo>
                  <a:lnTo>
                    <a:pt x="1293" y="1470"/>
                  </a:lnTo>
                  <a:lnTo>
                    <a:pt x="1306" y="1473"/>
                  </a:lnTo>
                  <a:lnTo>
                    <a:pt x="1318" y="1475"/>
                  </a:lnTo>
                  <a:lnTo>
                    <a:pt x="1331" y="1478"/>
                  </a:lnTo>
                  <a:lnTo>
                    <a:pt x="1343" y="1482"/>
                  </a:lnTo>
                  <a:lnTo>
                    <a:pt x="1355" y="1485"/>
                  </a:lnTo>
                  <a:lnTo>
                    <a:pt x="1368" y="1489"/>
                  </a:lnTo>
                  <a:lnTo>
                    <a:pt x="1382" y="1490"/>
                  </a:lnTo>
                  <a:lnTo>
                    <a:pt x="1396" y="1492"/>
                  </a:lnTo>
                  <a:lnTo>
                    <a:pt x="1411" y="1494"/>
                  </a:lnTo>
                  <a:lnTo>
                    <a:pt x="1425" y="1496"/>
                  </a:lnTo>
                  <a:lnTo>
                    <a:pt x="1440" y="1499"/>
                  </a:lnTo>
                  <a:lnTo>
                    <a:pt x="1453" y="1501"/>
                  </a:lnTo>
                  <a:lnTo>
                    <a:pt x="1468" y="1502"/>
                  </a:lnTo>
                  <a:lnTo>
                    <a:pt x="1482" y="1504"/>
                  </a:lnTo>
                  <a:lnTo>
                    <a:pt x="1497" y="1506"/>
                  </a:lnTo>
                  <a:lnTo>
                    <a:pt x="1511" y="1508"/>
                  </a:lnTo>
                  <a:lnTo>
                    <a:pt x="1526" y="1509"/>
                  </a:lnTo>
                  <a:lnTo>
                    <a:pt x="1540" y="1511"/>
                  </a:lnTo>
                  <a:lnTo>
                    <a:pt x="1554" y="1513"/>
                  </a:lnTo>
                  <a:lnTo>
                    <a:pt x="1568" y="1513"/>
                  </a:lnTo>
                  <a:lnTo>
                    <a:pt x="1583" y="1514"/>
                  </a:lnTo>
                  <a:lnTo>
                    <a:pt x="1598" y="1516"/>
                  </a:lnTo>
                  <a:lnTo>
                    <a:pt x="1614" y="1502"/>
                  </a:lnTo>
                  <a:lnTo>
                    <a:pt x="1631" y="1490"/>
                  </a:lnTo>
                  <a:lnTo>
                    <a:pt x="1647" y="1477"/>
                  </a:lnTo>
                  <a:lnTo>
                    <a:pt x="1664" y="1463"/>
                  </a:lnTo>
                  <a:lnTo>
                    <a:pt x="1682" y="1449"/>
                  </a:lnTo>
                  <a:lnTo>
                    <a:pt x="1698" y="1435"/>
                  </a:lnTo>
                  <a:lnTo>
                    <a:pt x="1716" y="1422"/>
                  </a:lnTo>
                  <a:lnTo>
                    <a:pt x="1733" y="1408"/>
                  </a:lnTo>
                  <a:lnTo>
                    <a:pt x="1725" y="1367"/>
                  </a:lnTo>
                  <a:lnTo>
                    <a:pt x="1718" y="1327"/>
                  </a:lnTo>
                  <a:lnTo>
                    <a:pt x="1710" y="1286"/>
                  </a:lnTo>
                  <a:lnTo>
                    <a:pt x="1703" y="1245"/>
                  </a:lnTo>
                  <a:lnTo>
                    <a:pt x="1695" y="1203"/>
                  </a:lnTo>
                  <a:lnTo>
                    <a:pt x="1687" y="1162"/>
                  </a:lnTo>
                  <a:lnTo>
                    <a:pt x="1680" y="1123"/>
                  </a:lnTo>
                  <a:lnTo>
                    <a:pt x="1672" y="1081"/>
                  </a:lnTo>
                  <a:lnTo>
                    <a:pt x="1668" y="1001"/>
                  </a:lnTo>
                  <a:lnTo>
                    <a:pt x="1663" y="918"/>
                  </a:lnTo>
                  <a:lnTo>
                    <a:pt x="1659" y="836"/>
                  </a:lnTo>
                  <a:lnTo>
                    <a:pt x="1654" y="755"/>
                  </a:lnTo>
                  <a:lnTo>
                    <a:pt x="1650" y="683"/>
                  </a:lnTo>
                  <a:lnTo>
                    <a:pt x="1644" y="609"/>
                  </a:lnTo>
                  <a:lnTo>
                    <a:pt x="1640" y="537"/>
                  </a:lnTo>
                  <a:lnTo>
                    <a:pt x="1636" y="463"/>
                  </a:lnTo>
                  <a:lnTo>
                    <a:pt x="1632" y="391"/>
                  </a:lnTo>
                  <a:lnTo>
                    <a:pt x="1628" y="318"/>
                  </a:lnTo>
                  <a:lnTo>
                    <a:pt x="1623" y="245"/>
                  </a:lnTo>
                  <a:lnTo>
                    <a:pt x="1618" y="172"/>
                  </a:lnTo>
                  <a:lnTo>
                    <a:pt x="1605" y="162"/>
                  </a:lnTo>
                  <a:lnTo>
                    <a:pt x="1592" y="152"/>
                  </a:lnTo>
                  <a:lnTo>
                    <a:pt x="1579" y="140"/>
                  </a:lnTo>
                  <a:lnTo>
                    <a:pt x="1565" y="129"/>
                  </a:lnTo>
                  <a:lnTo>
                    <a:pt x="1552" y="119"/>
                  </a:lnTo>
                  <a:lnTo>
                    <a:pt x="1539" y="109"/>
                  </a:lnTo>
                  <a:lnTo>
                    <a:pt x="1526" y="97"/>
                  </a:lnTo>
                  <a:lnTo>
                    <a:pt x="1512" y="86"/>
                  </a:lnTo>
                  <a:lnTo>
                    <a:pt x="1499" y="76"/>
                  </a:lnTo>
                  <a:lnTo>
                    <a:pt x="1486" y="64"/>
                  </a:lnTo>
                  <a:lnTo>
                    <a:pt x="1473" y="54"/>
                  </a:lnTo>
                  <a:lnTo>
                    <a:pt x="1459" y="43"/>
                  </a:lnTo>
                  <a:lnTo>
                    <a:pt x="1447" y="33"/>
                  </a:lnTo>
                  <a:lnTo>
                    <a:pt x="1433" y="21"/>
                  </a:lnTo>
                  <a:lnTo>
                    <a:pt x="1421" y="11"/>
                  </a:lnTo>
                  <a:lnTo>
                    <a:pt x="1407" y="0"/>
                  </a:lnTo>
                  <a:lnTo>
                    <a:pt x="1401" y="6"/>
                  </a:lnTo>
                  <a:lnTo>
                    <a:pt x="1396" y="13"/>
                  </a:lnTo>
                  <a:lnTo>
                    <a:pt x="1390" y="18"/>
                  </a:lnTo>
                  <a:lnTo>
                    <a:pt x="1385" y="25"/>
                  </a:lnTo>
                  <a:lnTo>
                    <a:pt x="1379" y="30"/>
                  </a:lnTo>
                  <a:lnTo>
                    <a:pt x="1373" y="37"/>
                  </a:lnTo>
                  <a:lnTo>
                    <a:pt x="1368" y="42"/>
                  </a:lnTo>
                  <a:lnTo>
                    <a:pt x="1362" y="49"/>
                  </a:lnTo>
                  <a:lnTo>
                    <a:pt x="1345" y="52"/>
                  </a:lnTo>
                  <a:lnTo>
                    <a:pt x="1328" y="55"/>
                  </a:lnTo>
                  <a:lnTo>
                    <a:pt x="1312" y="59"/>
                  </a:lnTo>
                  <a:lnTo>
                    <a:pt x="1294" y="61"/>
                  </a:lnTo>
                  <a:lnTo>
                    <a:pt x="1278" y="64"/>
                  </a:lnTo>
                  <a:lnTo>
                    <a:pt x="1261" y="68"/>
                  </a:lnTo>
                  <a:lnTo>
                    <a:pt x="1243" y="71"/>
                  </a:lnTo>
                  <a:lnTo>
                    <a:pt x="1227" y="74"/>
                  </a:lnTo>
                  <a:lnTo>
                    <a:pt x="1217" y="66"/>
                  </a:lnTo>
                  <a:lnTo>
                    <a:pt x="1208" y="55"/>
                  </a:lnTo>
                  <a:lnTo>
                    <a:pt x="1198" y="47"/>
                  </a:lnTo>
                  <a:lnTo>
                    <a:pt x="1188" y="38"/>
                  </a:lnTo>
                  <a:lnTo>
                    <a:pt x="1178" y="30"/>
                  </a:lnTo>
                  <a:lnTo>
                    <a:pt x="1168" y="19"/>
                  </a:lnTo>
                  <a:lnTo>
                    <a:pt x="1158" y="11"/>
                  </a:lnTo>
                  <a:lnTo>
                    <a:pt x="1149" y="2"/>
                  </a:lnTo>
                  <a:lnTo>
                    <a:pt x="1137" y="6"/>
                  </a:lnTo>
                  <a:lnTo>
                    <a:pt x="1126" y="11"/>
                  </a:lnTo>
                  <a:lnTo>
                    <a:pt x="1115" y="14"/>
                  </a:lnTo>
                  <a:lnTo>
                    <a:pt x="1104" y="19"/>
                  </a:lnTo>
                  <a:lnTo>
                    <a:pt x="1093" y="23"/>
                  </a:lnTo>
                  <a:lnTo>
                    <a:pt x="1082" y="28"/>
                  </a:lnTo>
                  <a:lnTo>
                    <a:pt x="1071" y="31"/>
                  </a:lnTo>
                  <a:lnTo>
                    <a:pt x="1059" y="37"/>
                  </a:lnTo>
                  <a:lnTo>
                    <a:pt x="1049" y="35"/>
                  </a:lnTo>
                  <a:lnTo>
                    <a:pt x="1039" y="33"/>
                  </a:lnTo>
                  <a:lnTo>
                    <a:pt x="1027" y="33"/>
                  </a:lnTo>
                  <a:lnTo>
                    <a:pt x="1017" y="31"/>
                  </a:lnTo>
                  <a:lnTo>
                    <a:pt x="1006" y="30"/>
                  </a:lnTo>
                  <a:lnTo>
                    <a:pt x="996" y="28"/>
                  </a:lnTo>
                  <a:lnTo>
                    <a:pt x="984" y="28"/>
                  </a:lnTo>
                  <a:lnTo>
                    <a:pt x="974" y="26"/>
                  </a:lnTo>
                  <a:lnTo>
                    <a:pt x="964" y="25"/>
                  </a:lnTo>
                  <a:lnTo>
                    <a:pt x="952" y="23"/>
                  </a:lnTo>
                  <a:lnTo>
                    <a:pt x="942" y="23"/>
                  </a:lnTo>
                  <a:lnTo>
                    <a:pt x="930" y="21"/>
                  </a:lnTo>
                  <a:lnTo>
                    <a:pt x="920" y="19"/>
                  </a:lnTo>
                  <a:lnTo>
                    <a:pt x="910" y="18"/>
                  </a:lnTo>
                  <a:lnTo>
                    <a:pt x="898" y="18"/>
                  </a:lnTo>
                  <a:lnTo>
                    <a:pt x="888" y="16"/>
                  </a:lnTo>
                  <a:lnTo>
                    <a:pt x="881" y="19"/>
                  </a:lnTo>
                  <a:lnTo>
                    <a:pt x="873" y="21"/>
                  </a:lnTo>
                  <a:lnTo>
                    <a:pt x="866" y="25"/>
                  </a:lnTo>
                  <a:lnTo>
                    <a:pt x="859" y="28"/>
                  </a:lnTo>
                  <a:lnTo>
                    <a:pt x="851" y="30"/>
                  </a:lnTo>
                  <a:lnTo>
                    <a:pt x="844" y="33"/>
                  </a:lnTo>
                  <a:lnTo>
                    <a:pt x="837" y="37"/>
                  </a:lnTo>
                  <a:lnTo>
                    <a:pt x="830" y="40"/>
                  </a:lnTo>
                  <a:lnTo>
                    <a:pt x="818" y="45"/>
                  </a:lnTo>
                  <a:lnTo>
                    <a:pt x="807" y="52"/>
                  </a:lnTo>
                  <a:lnTo>
                    <a:pt x="795" y="57"/>
                  </a:lnTo>
                  <a:lnTo>
                    <a:pt x="783" y="62"/>
                  </a:lnTo>
                  <a:lnTo>
                    <a:pt x="771" y="69"/>
                  </a:lnTo>
                  <a:lnTo>
                    <a:pt x="759" y="74"/>
                  </a:lnTo>
                  <a:lnTo>
                    <a:pt x="748" y="81"/>
                  </a:lnTo>
                  <a:lnTo>
                    <a:pt x="735" y="86"/>
                  </a:lnTo>
                  <a:lnTo>
                    <a:pt x="721" y="81"/>
                  </a:lnTo>
                  <a:lnTo>
                    <a:pt x="707" y="74"/>
                  </a:lnTo>
                  <a:lnTo>
                    <a:pt x="693" y="69"/>
                  </a:lnTo>
                  <a:lnTo>
                    <a:pt x="678" y="62"/>
                  </a:lnTo>
                  <a:lnTo>
                    <a:pt x="663" y="57"/>
                  </a:lnTo>
                  <a:lnTo>
                    <a:pt x="649" y="52"/>
                  </a:lnTo>
                  <a:lnTo>
                    <a:pt x="634" y="45"/>
                  </a:lnTo>
                  <a:lnTo>
                    <a:pt x="620" y="40"/>
                  </a:lnTo>
                  <a:lnTo>
                    <a:pt x="611" y="40"/>
                  </a:lnTo>
                  <a:lnTo>
                    <a:pt x="602" y="42"/>
                  </a:lnTo>
                  <a:lnTo>
                    <a:pt x="594" y="42"/>
                  </a:lnTo>
                  <a:lnTo>
                    <a:pt x="584" y="43"/>
                  </a:lnTo>
                  <a:lnTo>
                    <a:pt x="576" y="45"/>
                  </a:lnTo>
                  <a:lnTo>
                    <a:pt x="567" y="47"/>
                  </a:lnTo>
                  <a:lnTo>
                    <a:pt x="558" y="47"/>
                  </a:lnTo>
                  <a:lnTo>
                    <a:pt x="549" y="49"/>
                  </a:lnTo>
                  <a:lnTo>
                    <a:pt x="544" y="47"/>
                  </a:lnTo>
                  <a:lnTo>
                    <a:pt x="539" y="45"/>
                  </a:lnTo>
                  <a:lnTo>
                    <a:pt x="534" y="43"/>
                  </a:lnTo>
                  <a:lnTo>
                    <a:pt x="528" y="42"/>
                  </a:lnTo>
                  <a:lnTo>
                    <a:pt x="522" y="42"/>
                  </a:lnTo>
                  <a:lnTo>
                    <a:pt x="517" y="40"/>
                  </a:lnTo>
                  <a:lnTo>
                    <a:pt x="512" y="38"/>
                  </a:lnTo>
                  <a:lnTo>
                    <a:pt x="506" y="37"/>
                  </a:lnTo>
                  <a:lnTo>
                    <a:pt x="497" y="38"/>
                  </a:lnTo>
                  <a:lnTo>
                    <a:pt x="487" y="40"/>
                  </a:lnTo>
                  <a:lnTo>
                    <a:pt x="477" y="42"/>
                  </a:lnTo>
                  <a:lnTo>
                    <a:pt x="467" y="42"/>
                  </a:lnTo>
                  <a:lnTo>
                    <a:pt x="457" y="43"/>
                  </a:lnTo>
                  <a:lnTo>
                    <a:pt x="446" y="45"/>
                  </a:lnTo>
                  <a:lnTo>
                    <a:pt x="437" y="47"/>
                  </a:lnTo>
                  <a:lnTo>
                    <a:pt x="426" y="49"/>
                  </a:lnTo>
                  <a:lnTo>
                    <a:pt x="413" y="71"/>
                  </a:lnTo>
                  <a:lnTo>
                    <a:pt x="401" y="92"/>
                  </a:lnTo>
                  <a:lnTo>
                    <a:pt x="388" y="107"/>
                  </a:lnTo>
                  <a:lnTo>
                    <a:pt x="378" y="121"/>
                  </a:lnTo>
                  <a:lnTo>
                    <a:pt x="367" y="131"/>
                  </a:lnTo>
                  <a:lnTo>
                    <a:pt x="359" y="140"/>
                  </a:lnTo>
                  <a:lnTo>
                    <a:pt x="352" y="145"/>
                  </a:lnTo>
                  <a:lnTo>
                    <a:pt x="346" y="150"/>
                  </a:lnTo>
                  <a:lnTo>
                    <a:pt x="337" y="152"/>
                  </a:lnTo>
                  <a:lnTo>
                    <a:pt x="329" y="153"/>
                  </a:lnTo>
                  <a:lnTo>
                    <a:pt x="319" y="157"/>
                  </a:lnTo>
                  <a:lnTo>
                    <a:pt x="311" y="159"/>
                  </a:lnTo>
                  <a:lnTo>
                    <a:pt x="302" y="160"/>
                  </a:lnTo>
                  <a:lnTo>
                    <a:pt x="293" y="164"/>
                  </a:lnTo>
                  <a:lnTo>
                    <a:pt x="284" y="165"/>
                  </a:lnTo>
                  <a:lnTo>
                    <a:pt x="276" y="167"/>
                  </a:lnTo>
                  <a:close/>
                </a:path>
              </a:pathLst>
            </a:custGeom>
            <a:solidFill>
              <a:srgbClr val="380000"/>
            </a:solidFill>
            <a:ln w="9525">
              <a:solidFill>
                <a:schemeClr val="accent4"/>
              </a:solidFill>
              <a:round/>
              <a:headEnd/>
              <a:tailEnd/>
            </a:ln>
          </p:spPr>
          <p:txBody>
            <a:bodyPr/>
            <a:lstStyle/>
            <a:p>
              <a:pPr>
                <a:defRPr/>
              </a:pPr>
              <a:endParaRPr lang="en-US" dirty="0"/>
            </a:p>
          </p:txBody>
        </p:sp>
        <p:sp>
          <p:nvSpPr>
            <p:cNvPr id="51" name="Freeform 51"/>
            <p:cNvSpPr>
              <a:spLocks/>
            </p:cNvSpPr>
            <p:nvPr/>
          </p:nvSpPr>
          <p:spPr bwMode="auto">
            <a:xfrm>
              <a:off x="3859" y="3189"/>
              <a:ext cx="1665" cy="716"/>
            </a:xfrm>
            <a:custGeom>
              <a:avLst/>
              <a:gdLst/>
              <a:ahLst/>
              <a:cxnLst>
                <a:cxn ang="0">
                  <a:pos x="174" y="186"/>
                </a:cxn>
                <a:cxn ang="0">
                  <a:pos x="183" y="294"/>
                </a:cxn>
                <a:cxn ang="0">
                  <a:pos x="140" y="316"/>
                </a:cxn>
                <a:cxn ang="0">
                  <a:pos x="100" y="332"/>
                </a:cxn>
                <a:cxn ang="0">
                  <a:pos x="59" y="344"/>
                </a:cxn>
                <a:cxn ang="0">
                  <a:pos x="42" y="507"/>
                </a:cxn>
                <a:cxn ang="0">
                  <a:pos x="13" y="610"/>
                </a:cxn>
                <a:cxn ang="0">
                  <a:pos x="23" y="901"/>
                </a:cxn>
                <a:cxn ang="0">
                  <a:pos x="48" y="1131"/>
                </a:cxn>
                <a:cxn ang="0">
                  <a:pos x="78" y="1279"/>
                </a:cxn>
                <a:cxn ang="0">
                  <a:pos x="145" y="1279"/>
                </a:cxn>
                <a:cxn ang="0">
                  <a:pos x="211" y="1279"/>
                </a:cxn>
                <a:cxn ang="0">
                  <a:pos x="277" y="1279"/>
                </a:cxn>
                <a:cxn ang="0">
                  <a:pos x="350" y="1284"/>
                </a:cxn>
                <a:cxn ang="0">
                  <a:pos x="424" y="1287"/>
                </a:cxn>
                <a:cxn ang="0">
                  <a:pos x="498" y="1291"/>
                </a:cxn>
                <a:cxn ang="0">
                  <a:pos x="559" y="1284"/>
                </a:cxn>
                <a:cxn ang="0">
                  <a:pos x="618" y="1273"/>
                </a:cxn>
                <a:cxn ang="0">
                  <a:pos x="677" y="1263"/>
                </a:cxn>
                <a:cxn ang="0">
                  <a:pos x="734" y="1260"/>
                </a:cxn>
                <a:cxn ang="0">
                  <a:pos x="790" y="1261"/>
                </a:cxn>
                <a:cxn ang="0">
                  <a:pos x="845" y="1263"/>
                </a:cxn>
                <a:cxn ang="0">
                  <a:pos x="911" y="1272"/>
                </a:cxn>
                <a:cxn ang="0">
                  <a:pos x="995" y="1294"/>
                </a:cxn>
                <a:cxn ang="0">
                  <a:pos x="1077" y="1316"/>
                </a:cxn>
                <a:cxn ang="0">
                  <a:pos x="1154" y="1339"/>
                </a:cxn>
                <a:cxn ang="0">
                  <a:pos x="1213" y="1359"/>
                </a:cxn>
                <a:cxn ang="0">
                  <a:pos x="1271" y="1378"/>
                </a:cxn>
                <a:cxn ang="0">
                  <a:pos x="1329" y="1399"/>
                </a:cxn>
                <a:cxn ang="0">
                  <a:pos x="1400" y="1409"/>
                </a:cxn>
                <a:cxn ang="0">
                  <a:pos x="1469" y="1420"/>
                </a:cxn>
                <a:cxn ang="0">
                  <a:pos x="1540" y="1432"/>
                </a:cxn>
                <a:cxn ang="0">
                  <a:pos x="1609" y="1368"/>
                </a:cxn>
                <a:cxn ang="0">
                  <a:pos x="1655" y="1265"/>
                </a:cxn>
                <a:cxn ang="0">
                  <a:pos x="1611" y="1072"/>
                </a:cxn>
                <a:cxn ang="0">
                  <a:pos x="1576" y="763"/>
                </a:cxn>
                <a:cxn ang="0">
                  <a:pos x="1549" y="419"/>
                </a:cxn>
                <a:cxn ang="0">
                  <a:pos x="1515" y="146"/>
                </a:cxn>
                <a:cxn ang="0">
                  <a:pos x="1453" y="98"/>
                </a:cxn>
                <a:cxn ang="0">
                  <a:pos x="1389" y="48"/>
                </a:cxn>
                <a:cxn ang="0">
                  <a:pos x="1327" y="0"/>
                </a:cxn>
                <a:cxn ang="0">
                  <a:pos x="1299" y="29"/>
                </a:cxn>
                <a:cxn ang="0">
                  <a:pos x="1247" y="55"/>
                </a:cxn>
                <a:cxn ang="0">
                  <a:pos x="1161" y="71"/>
                </a:cxn>
                <a:cxn ang="0">
                  <a:pos x="1104" y="40"/>
                </a:cxn>
                <a:cxn ang="0">
                  <a:pos x="1054" y="9"/>
                </a:cxn>
                <a:cxn ang="0">
                  <a:pos x="999" y="26"/>
                </a:cxn>
                <a:cxn ang="0">
                  <a:pos x="918" y="24"/>
                </a:cxn>
                <a:cxn ang="0">
                  <a:pos x="814" y="9"/>
                </a:cxn>
                <a:cxn ang="0">
                  <a:pos x="778" y="21"/>
                </a:cxn>
                <a:cxn ang="0">
                  <a:pos x="735" y="41"/>
                </a:cxn>
                <a:cxn ang="0">
                  <a:pos x="681" y="74"/>
                </a:cxn>
                <a:cxn ang="0">
                  <a:pos x="615" y="55"/>
                </a:cxn>
                <a:cxn ang="0">
                  <a:pos x="551" y="33"/>
                </a:cxn>
                <a:cxn ang="0">
                  <a:pos x="504" y="38"/>
                </a:cxn>
                <a:cxn ang="0">
                  <a:pos x="469" y="45"/>
                </a:cxn>
                <a:cxn ang="0">
                  <a:pos x="442" y="50"/>
                </a:cxn>
                <a:cxn ang="0">
                  <a:pos x="388" y="59"/>
                </a:cxn>
                <a:cxn ang="0">
                  <a:pos x="328" y="105"/>
                </a:cxn>
                <a:cxn ang="0">
                  <a:pos x="279" y="160"/>
                </a:cxn>
                <a:cxn ang="0">
                  <a:pos x="236" y="184"/>
                </a:cxn>
              </a:cxnLst>
              <a:rect l="0" t="0" r="r" b="b"/>
              <a:pathLst>
                <a:path w="1665" h="1433">
                  <a:moveTo>
                    <a:pt x="199" y="201"/>
                  </a:moveTo>
                  <a:lnTo>
                    <a:pt x="192" y="198"/>
                  </a:lnTo>
                  <a:lnTo>
                    <a:pt x="186" y="193"/>
                  </a:lnTo>
                  <a:lnTo>
                    <a:pt x="180" y="189"/>
                  </a:lnTo>
                  <a:lnTo>
                    <a:pt x="174" y="186"/>
                  </a:lnTo>
                  <a:lnTo>
                    <a:pt x="179" y="211"/>
                  </a:lnTo>
                  <a:lnTo>
                    <a:pt x="183" y="237"/>
                  </a:lnTo>
                  <a:lnTo>
                    <a:pt x="188" y="263"/>
                  </a:lnTo>
                  <a:lnTo>
                    <a:pt x="192" y="289"/>
                  </a:lnTo>
                  <a:lnTo>
                    <a:pt x="183" y="294"/>
                  </a:lnTo>
                  <a:lnTo>
                    <a:pt x="175" y="297"/>
                  </a:lnTo>
                  <a:lnTo>
                    <a:pt x="166" y="303"/>
                  </a:lnTo>
                  <a:lnTo>
                    <a:pt x="158" y="306"/>
                  </a:lnTo>
                  <a:lnTo>
                    <a:pt x="149" y="311"/>
                  </a:lnTo>
                  <a:lnTo>
                    <a:pt x="140" y="316"/>
                  </a:lnTo>
                  <a:lnTo>
                    <a:pt x="132" y="320"/>
                  </a:lnTo>
                  <a:lnTo>
                    <a:pt x="124" y="325"/>
                  </a:lnTo>
                  <a:lnTo>
                    <a:pt x="115" y="327"/>
                  </a:lnTo>
                  <a:lnTo>
                    <a:pt x="107" y="330"/>
                  </a:lnTo>
                  <a:lnTo>
                    <a:pt x="100" y="332"/>
                  </a:lnTo>
                  <a:lnTo>
                    <a:pt x="92" y="333"/>
                  </a:lnTo>
                  <a:lnTo>
                    <a:pt x="83" y="337"/>
                  </a:lnTo>
                  <a:lnTo>
                    <a:pt x="76" y="339"/>
                  </a:lnTo>
                  <a:lnTo>
                    <a:pt x="68" y="342"/>
                  </a:lnTo>
                  <a:lnTo>
                    <a:pt x="59" y="344"/>
                  </a:lnTo>
                  <a:lnTo>
                    <a:pt x="56" y="380"/>
                  </a:lnTo>
                  <a:lnTo>
                    <a:pt x="54" y="416"/>
                  </a:lnTo>
                  <a:lnTo>
                    <a:pt x="51" y="452"/>
                  </a:lnTo>
                  <a:lnTo>
                    <a:pt x="48" y="486"/>
                  </a:lnTo>
                  <a:lnTo>
                    <a:pt x="42" y="507"/>
                  </a:lnTo>
                  <a:lnTo>
                    <a:pt x="37" y="528"/>
                  </a:lnTo>
                  <a:lnTo>
                    <a:pt x="30" y="548"/>
                  </a:lnTo>
                  <a:lnTo>
                    <a:pt x="24" y="569"/>
                  </a:lnTo>
                  <a:lnTo>
                    <a:pt x="19" y="590"/>
                  </a:lnTo>
                  <a:lnTo>
                    <a:pt x="13" y="610"/>
                  </a:lnTo>
                  <a:lnTo>
                    <a:pt x="6" y="629"/>
                  </a:lnTo>
                  <a:lnTo>
                    <a:pt x="0" y="650"/>
                  </a:lnTo>
                  <a:lnTo>
                    <a:pt x="7" y="734"/>
                  </a:lnTo>
                  <a:lnTo>
                    <a:pt x="16" y="816"/>
                  </a:lnTo>
                  <a:lnTo>
                    <a:pt x="23" y="901"/>
                  </a:lnTo>
                  <a:lnTo>
                    <a:pt x="30" y="985"/>
                  </a:lnTo>
                  <a:lnTo>
                    <a:pt x="34" y="1021"/>
                  </a:lnTo>
                  <a:lnTo>
                    <a:pt x="39" y="1059"/>
                  </a:lnTo>
                  <a:lnTo>
                    <a:pt x="43" y="1095"/>
                  </a:lnTo>
                  <a:lnTo>
                    <a:pt x="48" y="1131"/>
                  </a:lnTo>
                  <a:lnTo>
                    <a:pt x="52" y="1167"/>
                  </a:lnTo>
                  <a:lnTo>
                    <a:pt x="56" y="1205"/>
                  </a:lnTo>
                  <a:lnTo>
                    <a:pt x="60" y="1241"/>
                  </a:lnTo>
                  <a:lnTo>
                    <a:pt x="65" y="1279"/>
                  </a:lnTo>
                  <a:lnTo>
                    <a:pt x="78" y="1279"/>
                  </a:lnTo>
                  <a:lnTo>
                    <a:pt x="92" y="1279"/>
                  </a:lnTo>
                  <a:lnTo>
                    <a:pt x="105" y="1279"/>
                  </a:lnTo>
                  <a:lnTo>
                    <a:pt x="119" y="1279"/>
                  </a:lnTo>
                  <a:lnTo>
                    <a:pt x="131" y="1279"/>
                  </a:lnTo>
                  <a:lnTo>
                    <a:pt x="145" y="1279"/>
                  </a:lnTo>
                  <a:lnTo>
                    <a:pt x="158" y="1279"/>
                  </a:lnTo>
                  <a:lnTo>
                    <a:pt x="172" y="1279"/>
                  </a:lnTo>
                  <a:lnTo>
                    <a:pt x="184" y="1279"/>
                  </a:lnTo>
                  <a:lnTo>
                    <a:pt x="198" y="1279"/>
                  </a:lnTo>
                  <a:lnTo>
                    <a:pt x="211" y="1279"/>
                  </a:lnTo>
                  <a:lnTo>
                    <a:pt x="225" y="1279"/>
                  </a:lnTo>
                  <a:lnTo>
                    <a:pt x="237" y="1279"/>
                  </a:lnTo>
                  <a:lnTo>
                    <a:pt x="251" y="1279"/>
                  </a:lnTo>
                  <a:lnTo>
                    <a:pt x="263" y="1279"/>
                  </a:lnTo>
                  <a:lnTo>
                    <a:pt x="277" y="1279"/>
                  </a:lnTo>
                  <a:lnTo>
                    <a:pt x="291" y="1280"/>
                  </a:lnTo>
                  <a:lnTo>
                    <a:pt x="306" y="1280"/>
                  </a:lnTo>
                  <a:lnTo>
                    <a:pt x="321" y="1282"/>
                  </a:lnTo>
                  <a:lnTo>
                    <a:pt x="336" y="1282"/>
                  </a:lnTo>
                  <a:lnTo>
                    <a:pt x="350" y="1284"/>
                  </a:lnTo>
                  <a:lnTo>
                    <a:pt x="365" y="1284"/>
                  </a:lnTo>
                  <a:lnTo>
                    <a:pt x="380" y="1286"/>
                  </a:lnTo>
                  <a:lnTo>
                    <a:pt x="395" y="1286"/>
                  </a:lnTo>
                  <a:lnTo>
                    <a:pt x="410" y="1286"/>
                  </a:lnTo>
                  <a:lnTo>
                    <a:pt x="424" y="1287"/>
                  </a:lnTo>
                  <a:lnTo>
                    <a:pt x="439" y="1287"/>
                  </a:lnTo>
                  <a:lnTo>
                    <a:pt x="454" y="1289"/>
                  </a:lnTo>
                  <a:lnTo>
                    <a:pt x="469" y="1289"/>
                  </a:lnTo>
                  <a:lnTo>
                    <a:pt x="483" y="1291"/>
                  </a:lnTo>
                  <a:lnTo>
                    <a:pt x="498" y="1291"/>
                  </a:lnTo>
                  <a:lnTo>
                    <a:pt x="512" y="1292"/>
                  </a:lnTo>
                  <a:lnTo>
                    <a:pt x="524" y="1291"/>
                  </a:lnTo>
                  <a:lnTo>
                    <a:pt x="536" y="1289"/>
                  </a:lnTo>
                  <a:lnTo>
                    <a:pt x="548" y="1287"/>
                  </a:lnTo>
                  <a:lnTo>
                    <a:pt x="559" y="1284"/>
                  </a:lnTo>
                  <a:lnTo>
                    <a:pt x="571" y="1282"/>
                  </a:lnTo>
                  <a:lnTo>
                    <a:pt x="583" y="1280"/>
                  </a:lnTo>
                  <a:lnTo>
                    <a:pt x="595" y="1279"/>
                  </a:lnTo>
                  <a:lnTo>
                    <a:pt x="607" y="1275"/>
                  </a:lnTo>
                  <a:lnTo>
                    <a:pt x="618" y="1273"/>
                  </a:lnTo>
                  <a:lnTo>
                    <a:pt x="630" y="1272"/>
                  </a:lnTo>
                  <a:lnTo>
                    <a:pt x="642" y="1270"/>
                  </a:lnTo>
                  <a:lnTo>
                    <a:pt x="654" y="1268"/>
                  </a:lnTo>
                  <a:lnTo>
                    <a:pt x="665" y="1265"/>
                  </a:lnTo>
                  <a:lnTo>
                    <a:pt x="677" y="1263"/>
                  </a:lnTo>
                  <a:lnTo>
                    <a:pt x="689" y="1261"/>
                  </a:lnTo>
                  <a:lnTo>
                    <a:pt x="700" y="1260"/>
                  </a:lnTo>
                  <a:lnTo>
                    <a:pt x="712" y="1260"/>
                  </a:lnTo>
                  <a:lnTo>
                    <a:pt x="723" y="1260"/>
                  </a:lnTo>
                  <a:lnTo>
                    <a:pt x="734" y="1260"/>
                  </a:lnTo>
                  <a:lnTo>
                    <a:pt x="745" y="1261"/>
                  </a:lnTo>
                  <a:lnTo>
                    <a:pt x="757" y="1261"/>
                  </a:lnTo>
                  <a:lnTo>
                    <a:pt x="768" y="1261"/>
                  </a:lnTo>
                  <a:lnTo>
                    <a:pt x="778" y="1261"/>
                  </a:lnTo>
                  <a:lnTo>
                    <a:pt x="790" y="1261"/>
                  </a:lnTo>
                  <a:lnTo>
                    <a:pt x="801" y="1261"/>
                  </a:lnTo>
                  <a:lnTo>
                    <a:pt x="812" y="1261"/>
                  </a:lnTo>
                  <a:lnTo>
                    <a:pt x="823" y="1261"/>
                  </a:lnTo>
                  <a:lnTo>
                    <a:pt x="834" y="1261"/>
                  </a:lnTo>
                  <a:lnTo>
                    <a:pt x="845" y="1263"/>
                  </a:lnTo>
                  <a:lnTo>
                    <a:pt x="856" y="1263"/>
                  </a:lnTo>
                  <a:lnTo>
                    <a:pt x="867" y="1263"/>
                  </a:lnTo>
                  <a:lnTo>
                    <a:pt x="878" y="1263"/>
                  </a:lnTo>
                  <a:lnTo>
                    <a:pt x="895" y="1268"/>
                  </a:lnTo>
                  <a:lnTo>
                    <a:pt x="911" y="1272"/>
                  </a:lnTo>
                  <a:lnTo>
                    <a:pt x="928" y="1277"/>
                  </a:lnTo>
                  <a:lnTo>
                    <a:pt x="945" y="1280"/>
                  </a:lnTo>
                  <a:lnTo>
                    <a:pt x="961" y="1286"/>
                  </a:lnTo>
                  <a:lnTo>
                    <a:pt x="978" y="1291"/>
                  </a:lnTo>
                  <a:lnTo>
                    <a:pt x="995" y="1294"/>
                  </a:lnTo>
                  <a:lnTo>
                    <a:pt x="1010" y="1299"/>
                  </a:lnTo>
                  <a:lnTo>
                    <a:pt x="1027" y="1304"/>
                  </a:lnTo>
                  <a:lnTo>
                    <a:pt x="1043" y="1308"/>
                  </a:lnTo>
                  <a:lnTo>
                    <a:pt x="1060" y="1313"/>
                  </a:lnTo>
                  <a:lnTo>
                    <a:pt x="1077" y="1316"/>
                  </a:lnTo>
                  <a:lnTo>
                    <a:pt x="1092" y="1322"/>
                  </a:lnTo>
                  <a:lnTo>
                    <a:pt x="1109" y="1327"/>
                  </a:lnTo>
                  <a:lnTo>
                    <a:pt x="1125" y="1330"/>
                  </a:lnTo>
                  <a:lnTo>
                    <a:pt x="1142" y="1335"/>
                  </a:lnTo>
                  <a:lnTo>
                    <a:pt x="1154" y="1339"/>
                  </a:lnTo>
                  <a:lnTo>
                    <a:pt x="1166" y="1344"/>
                  </a:lnTo>
                  <a:lnTo>
                    <a:pt x="1177" y="1347"/>
                  </a:lnTo>
                  <a:lnTo>
                    <a:pt x="1189" y="1351"/>
                  </a:lnTo>
                  <a:lnTo>
                    <a:pt x="1200" y="1354"/>
                  </a:lnTo>
                  <a:lnTo>
                    <a:pt x="1213" y="1359"/>
                  </a:lnTo>
                  <a:lnTo>
                    <a:pt x="1224" y="1363"/>
                  </a:lnTo>
                  <a:lnTo>
                    <a:pt x="1236" y="1366"/>
                  </a:lnTo>
                  <a:lnTo>
                    <a:pt x="1248" y="1370"/>
                  </a:lnTo>
                  <a:lnTo>
                    <a:pt x="1260" y="1375"/>
                  </a:lnTo>
                  <a:lnTo>
                    <a:pt x="1271" y="1378"/>
                  </a:lnTo>
                  <a:lnTo>
                    <a:pt x="1282" y="1382"/>
                  </a:lnTo>
                  <a:lnTo>
                    <a:pt x="1295" y="1387"/>
                  </a:lnTo>
                  <a:lnTo>
                    <a:pt x="1306" y="1390"/>
                  </a:lnTo>
                  <a:lnTo>
                    <a:pt x="1318" y="1395"/>
                  </a:lnTo>
                  <a:lnTo>
                    <a:pt x="1329" y="1399"/>
                  </a:lnTo>
                  <a:lnTo>
                    <a:pt x="1344" y="1401"/>
                  </a:lnTo>
                  <a:lnTo>
                    <a:pt x="1357" y="1404"/>
                  </a:lnTo>
                  <a:lnTo>
                    <a:pt x="1372" y="1406"/>
                  </a:lnTo>
                  <a:lnTo>
                    <a:pt x="1385" y="1408"/>
                  </a:lnTo>
                  <a:lnTo>
                    <a:pt x="1400" y="1409"/>
                  </a:lnTo>
                  <a:lnTo>
                    <a:pt x="1413" y="1413"/>
                  </a:lnTo>
                  <a:lnTo>
                    <a:pt x="1428" y="1414"/>
                  </a:lnTo>
                  <a:lnTo>
                    <a:pt x="1441" y="1416"/>
                  </a:lnTo>
                  <a:lnTo>
                    <a:pt x="1456" y="1418"/>
                  </a:lnTo>
                  <a:lnTo>
                    <a:pt x="1469" y="1420"/>
                  </a:lnTo>
                  <a:lnTo>
                    <a:pt x="1484" y="1423"/>
                  </a:lnTo>
                  <a:lnTo>
                    <a:pt x="1497" y="1425"/>
                  </a:lnTo>
                  <a:lnTo>
                    <a:pt x="1512" y="1426"/>
                  </a:lnTo>
                  <a:lnTo>
                    <a:pt x="1526" y="1428"/>
                  </a:lnTo>
                  <a:lnTo>
                    <a:pt x="1540" y="1432"/>
                  </a:lnTo>
                  <a:lnTo>
                    <a:pt x="1554" y="1433"/>
                  </a:lnTo>
                  <a:lnTo>
                    <a:pt x="1567" y="1416"/>
                  </a:lnTo>
                  <a:lnTo>
                    <a:pt x="1581" y="1401"/>
                  </a:lnTo>
                  <a:lnTo>
                    <a:pt x="1595" y="1383"/>
                  </a:lnTo>
                  <a:lnTo>
                    <a:pt x="1609" y="1368"/>
                  </a:lnTo>
                  <a:lnTo>
                    <a:pt x="1623" y="1351"/>
                  </a:lnTo>
                  <a:lnTo>
                    <a:pt x="1637" y="1335"/>
                  </a:lnTo>
                  <a:lnTo>
                    <a:pt x="1651" y="1318"/>
                  </a:lnTo>
                  <a:lnTo>
                    <a:pt x="1665" y="1303"/>
                  </a:lnTo>
                  <a:lnTo>
                    <a:pt x="1655" y="1265"/>
                  </a:lnTo>
                  <a:lnTo>
                    <a:pt x="1647" y="1225"/>
                  </a:lnTo>
                  <a:lnTo>
                    <a:pt x="1638" y="1188"/>
                  </a:lnTo>
                  <a:lnTo>
                    <a:pt x="1629" y="1148"/>
                  </a:lnTo>
                  <a:lnTo>
                    <a:pt x="1620" y="1110"/>
                  </a:lnTo>
                  <a:lnTo>
                    <a:pt x="1611" y="1072"/>
                  </a:lnTo>
                  <a:lnTo>
                    <a:pt x="1602" y="1033"/>
                  </a:lnTo>
                  <a:lnTo>
                    <a:pt x="1593" y="995"/>
                  </a:lnTo>
                  <a:lnTo>
                    <a:pt x="1588" y="918"/>
                  </a:lnTo>
                  <a:lnTo>
                    <a:pt x="1582" y="840"/>
                  </a:lnTo>
                  <a:lnTo>
                    <a:pt x="1576" y="763"/>
                  </a:lnTo>
                  <a:lnTo>
                    <a:pt x="1570" y="686"/>
                  </a:lnTo>
                  <a:lnTo>
                    <a:pt x="1565" y="619"/>
                  </a:lnTo>
                  <a:lnTo>
                    <a:pt x="1560" y="553"/>
                  </a:lnTo>
                  <a:lnTo>
                    <a:pt x="1555" y="486"/>
                  </a:lnTo>
                  <a:lnTo>
                    <a:pt x="1549" y="419"/>
                  </a:lnTo>
                  <a:lnTo>
                    <a:pt x="1544" y="354"/>
                  </a:lnTo>
                  <a:lnTo>
                    <a:pt x="1538" y="287"/>
                  </a:lnTo>
                  <a:lnTo>
                    <a:pt x="1533" y="222"/>
                  </a:lnTo>
                  <a:lnTo>
                    <a:pt x="1528" y="155"/>
                  </a:lnTo>
                  <a:lnTo>
                    <a:pt x="1515" y="146"/>
                  </a:lnTo>
                  <a:lnTo>
                    <a:pt x="1503" y="136"/>
                  </a:lnTo>
                  <a:lnTo>
                    <a:pt x="1490" y="126"/>
                  </a:lnTo>
                  <a:lnTo>
                    <a:pt x="1478" y="117"/>
                  </a:lnTo>
                  <a:lnTo>
                    <a:pt x="1465" y="107"/>
                  </a:lnTo>
                  <a:lnTo>
                    <a:pt x="1453" y="98"/>
                  </a:lnTo>
                  <a:lnTo>
                    <a:pt x="1440" y="88"/>
                  </a:lnTo>
                  <a:lnTo>
                    <a:pt x="1428" y="77"/>
                  </a:lnTo>
                  <a:lnTo>
                    <a:pt x="1414" y="69"/>
                  </a:lnTo>
                  <a:lnTo>
                    <a:pt x="1402" y="59"/>
                  </a:lnTo>
                  <a:lnTo>
                    <a:pt x="1389" y="48"/>
                  </a:lnTo>
                  <a:lnTo>
                    <a:pt x="1377" y="40"/>
                  </a:lnTo>
                  <a:lnTo>
                    <a:pt x="1364" y="29"/>
                  </a:lnTo>
                  <a:lnTo>
                    <a:pt x="1352" y="19"/>
                  </a:lnTo>
                  <a:lnTo>
                    <a:pt x="1340" y="10"/>
                  </a:lnTo>
                  <a:lnTo>
                    <a:pt x="1327" y="0"/>
                  </a:lnTo>
                  <a:lnTo>
                    <a:pt x="1321" y="5"/>
                  </a:lnTo>
                  <a:lnTo>
                    <a:pt x="1316" y="12"/>
                  </a:lnTo>
                  <a:lnTo>
                    <a:pt x="1309" y="17"/>
                  </a:lnTo>
                  <a:lnTo>
                    <a:pt x="1304" y="24"/>
                  </a:lnTo>
                  <a:lnTo>
                    <a:pt x="1299" y="29"/>
                  </a:lnTo>
                  <a:lnTo>
                    <a:pt x="1293" y="36"/>
                  </a:lnTo>
                  <a:lnTo>
                    <a:pt x="1288" y="41"/>
                  </a:lnTo>
                  <a:lnTo>
                    <a:pt x="1281" y="48"/>
                  </a:lnTo>
                  <a:lnTo>
                    <a:pt x="1264" y="52"/>
                  </a:lnTo>
                  <a:lnTo>
                    <a:pt x="1247" y="55"/>
                  </a:lnTo>
                  <a:lnTo>
                    <a:pt x="1229" y="59"/>
                  </a:lnTo>
                  <a:lnTo>
                    <a:pt x="1213" y="60"/>
                  </a:lnTo>
                  <a:lnTo>
                    <a:pt x="1195" y="64"/>
                  </a:lnTo>
                  <a:lnTo>
                    <a:pt x="1177" y="67"/>
                  </a:lnTo>
                  <a:lnTo>
                    <a:pt x="1161" y="71"/>
                  </a:lnTo>
                  <a:lnTo>
                    <a:pt x="1143" y="74"/>
                  </a:lnTo>
                  <a:lnTo>
                    <a:pt x="1134" y="65"/>
                  </a:lnTo>
                  <a:lnTo>
                    <a:pt x="1123" y="57"/>
                  </a:lnTo>
                  <a:lnTo>
                    <a:pt x="1114" y="48"/>
                  </a:lnTo>
                  <a:lnTo>
                    <a:pt x="1104" y="40"/>
                  </a:lnTo>
                  <a:lnTo>
                    <a:pt x="1093" y="31"/>
                  </a:lnTo>
                  <a:lnTo>
                    <a:pt x="1084" y="22"/>
                  </a:lnTo>
                  <a:lnTo>
                    <a:pt x="1074" y="14"/>
                  </a:lnTo>
                  <a:lnTo>
                    <a:pt x="1064" y="5"/>
                  </a:lnTo>
                  <a:lnTo>
                    <a:pt x="1054" y="9"/>
                  </a:lnTo>
                  <a:lnTo>
                    <a:pt x="1042" y="12"/>
                  </a:lnTo>
                  <a:lnTo>
                    <a:pt x="1032" y="16"/>
                  </a:lnTo>
                  <a:lnTo>
                    <a:pt x="1021" y="19"/>
                  </a:lnTo>
                  <a:lnTo>
                    <a:pt x="1010" y="22"/>
                  </a:lnTo>
                  <a:lnTo>
                    <a:pt x="999" y="26"/>
                  </a:lnTo>
                  <a:lnTo>
                    <a:pt x="988" y="29"/>
                  </a:lnTo>
                  <a:lnTo>
                    <a:pt x="977" y="33"/>
                  </a:lnTo>
                  <a:lnTo>
                    <a:pt x="957" y="29"/>
                  </a:lnTo>
                  <a:lnTo>
                    <a:pt x="937" y="26"/>
                  </a:lnTo>
                  <a:lnTo>
                    <a:pt x="918" y="24"/>
                  </a:lnTo>
                  <a:lnTo>
                    <a:pt x="897" y="21"/>
                  </a:lnTo>
                  <a:lnTo>
                    <a:pt x="876" y="17"/>
                  </a:lnTo>
                  <a:lnTo>
                    <a:pt x="855" y="16"/>
                  </a:lnTo>
                  <a:lnTo>
                    <a:pt x="835" y="12"/>
                  </a:lnTo>
                  <a:lnTo>
                    <a:pt x="814" y="9"/>
                  </a:lnTo>
                  <a:lnTo>
                    <a:pt x="806" y="10"/>
                  </a:lnTo>
                  <a:lnTo>
                    <a:pt x="799" y="12"/>
                  </a:lnTo>
                  <a:lnTo>
                    <a:pt x="792" y="16"/>
                  </a:lnTo>
                  <a:lnTo>
                    <a:pt x="786" y="17"/>
                  </a:lnTo>
                  <a:lnTo>
                    <a:pt x="778" y="21"/>
                  </a:lnTo>
                  <a:lnTo>
                    <a:pt x="771" y="22"/>
                  </a:lnTo>
                  <a:lnTo>
                    <a:pt x="764" y="26"/>
                  </a:lnTo>
                  <a:lnTo>
                    <a:pt x="758" y="28"/>
                  </a:lnTo>
                  <a:lnTo>
                    <a:pt x="746" y="34"/>
                  </a:lnTo>
                  <a:lnTo>
                    <a:pt x="735" y="41"/>
                  </a:lnTo>
                  <a:lnTo>
                    <a:pt x="724" y="46"/>
                  </a:lnTo>
                  <a:lnTo>
                    <a:pt x="713" y="53"/>
                  </a:lnTo>
                  <a:lnTo>
                    <a:pt x="703" y="60"/>
                  </a:lnTo>
                  <a:lnTo>
                    <a:pt x="691" y="67"/>
                  </a:lnTo>
                  <a:lnTo>
                    <a:pt x="681" y="74"/>
                  </a:lnTo>
                  <a:lnTo>
                    <a:pt x="669" y="81"/>
                  </a:lnTo>
                  <a:lnTo>
                    <a:pt x="656" y="74"/>
                  </a:lnTo>
                  <a:lnTo>
                    <a:pt x="642" y="69"/>
                  </a:lnTo>
                  <a:lnTo>
                    <a:pt x="629" y="62"/>
                  </a:lnTo>
                  <a:lnTo>
                    <a:pt x="615" y="55"/>
                  </a:lnTo>
                  <a:lnTo>
                    <a:pt x="601" y="48"/>
                  </a:lnTo>
                  <a:lnTo>
                    <a:pt x="587" y="43"/>
                  </a:lnTo>
                  <a:lnTo>
                    <a:pt x="574" y="36"/>
                  </a:lnTo>
                  <a:lnTo>
                    <a:pt x="560" y="31"/>
                  </a:lnTo>
                  <a:lnTo>
                    <a:pt x="551" y="33"/>
                  </a:lnTo>
                  <a:lnTo>
                    <a:pt x="542" y="33"/>
                  </a:lnTo>
                  <a:lnTo>
                    <a:pt x="532" y="34"/>
                  </a:lnTo>
                  <a:lnTo>
                    <a:pt x="523" y="36"/>
                  </a:lnTo>
                  <a:lnTo>
                    <a:pt x="513" y="38"/>
                  </a:lnTo>
                  <a:lnTo>
                    <a:pt x="504" y="38"/>
                  </a:lnTo>
                  <a:lnTo>
                    <a:pt x="494" y="40"/>
                  </a:lnTo>
                  <a:lnTo>
                    <a:pt x="484" y="41"/>
                  </a:lnTo>
                  <a:lnTo>
                    <a:pt x="479" y="43"/>
                  </a:lnTo>
                  <a:lnTo>
                    <a:pt x="474" y="43"/>
                  </a:lnTo>
                  <a:lnTo>
                    <a:pt x="469" y="45"/>
                  </a:lnTo>
                  <a:lnTo>
                    <a:pt x="464" y="45"/>
                  </a:lnTo>
                  <a:lnTo>
                    <a:pt x="457" y="46"/>
                  </a:lnTo>
                  <a:lnTo>
                    <a:pt x="452" y="48"/>
                  </a:lnTo>
                  <a:lnTo>
                    <a:pt x="447" y="48"/>
                  </a:lnTo>
                  <a:lnTo>
                    <a:pt x="442" y="50"/>
                  </a:lnTo>
                  <a:lnTo>
                    <a:pt x="431" y="52"/>
                  </a:lnTo>
                  <a:lnTo>
                    <a:pt x="420" y="53"/>
                  </a:lnTo>
                  <a:lnTo>
                    <a:pt x="410" y="55"/>
                  </a:lnTo>
                  <a:lnTo>
                    <a:pt x="398" y="57"/>
                  </a:lnTo>
                  <a:lnTo>
                    <a:pt x="388" y="59"/>
                  </a:lnTo>
                  <a:lnTo>
                    <a:pt x="376" y="60"/>
                  </a:lnTo>
                  <a:lnTo>
                    <a:pt x="366" y="62"/>
                  </a:lnTo>
                  <a:lnTo>
                    <a:pt x="356" y="64"/>
                  </a:lnTo>
                  <a:lnTo>
                    <a:pt x="342" y="86"/>
                  </a:lnTo>
                  <a:lnTo>
                    <a:pt x="328" y="105"/>
                  </a:lnTo>
                  <a:lnTo>
                    <a:pt x="317" y="120"/>
                  </a:lnTo>
                  <a:lnTo>
                    <a:pt x="306" y="134"/>
                  </a:lnTo>
                  <a:lnTo>
                    <a:pt x="295" y="144"/>
                  </a:lnTo>
                  <a:lnTo>
                    <a:pt x="286" y="153"/>
                  </a:lnTo>
                  <a:lnTo>
                    <a:pt x="279" y="160"/>
                  </a:lnTo>
                  <a:lnTo>
                    <a:pt x="272" y="167"/>
                  </a:lnTo>
                  <a:lnTo>
                    <a:pt x="263" y="170"/>
                  </a:lnTo>
                  <a:lnTo>
                    <a:pt x="255" y="175"/>
                  </a:lnTo>
                  <a:lnTo>
                    <a:pt x="245" y="179"/>
                  </a:lnTo>
                  <a:lnTo>
                    <a:pt x="236" y="184"/>
                  </a:lnTo>
                  <a:lnTo>
                    <a:pt x="227" y="187"/>
                  </a:lnTo>
                  <a:lnTo>
                    <a:pt x="217" y="193"/>
                  </a:lnTo>
                  <a:lnTo>
                    <a:pt x="208" y="196"/>
                  </a:lnTo>
                  <a:lnTo>
                    <a:pt x="199" y="201"/>
                  </a:lnTo>
                  <a:close/>
                </a:path>
              </a:pathLst>
            </a:custGeom>
            <a:solidFill>
              <a:srgbClr val="3D0000"/>
            </a:solidFill>
            <a:ln w="9525">
              <a:solidFill>
                <a:schemeClr val="accent4"/>
              </a:solidFill>
              <a:round/>
              <a:headEnd/>
              <a:tailEnd/>
            </a:ln>
          </p:spPr>
          <p:txBody>
            <a:bodyPr/>
            <a:lstStyle/>
            <a:p>
              <a:pPr>
                <a:defRPr/>
              </a:pPr>
              <a:endParaRPr lang="en-US" dirty="0"/>
            </a:p>
          </p:txBody>
        </p:sp>
        <p:sp>
          <p:nvSpPr>
            <p:cNvPr id="52" name="Freeform 52"/>
            <p:cNvSpPr>
              <a:spLocks/>
            </p:cNvSpPr>
            <p:nvPr/>
          </p:nvSpPr>
          <p:spPr bwMode="auto">
            <a:xfrm>
              <a:off x="3905" y="3193"/>
              <a:ext cx="1596" cy="674"/>
            </a:xfrm>
            <a:custGeom>
              <a:avLst/>
              <a:gdLst/>
              <a:ahLst/>
              <a:cxnLst>
                <a:cxn ang="0">
                  <a:pos x="106" y="209"/>
                </a:cxn>
                <a:cxn ang="0">
                  <a:pos x="128" y="263"/>
                </a:cxn>
                <a:cxn ang="0">
                  <a:pos x="127" y="304"/>
                </a:cxn>
                <a:cxn ang="0">
                  <a:pos x="94" y="324"/>
                </a:cxn>
                <a:cxn ang="0">
                  <a:pos x="63" y="331"/>
                </a:cxn>
                <a:cxn ang="0">
                  <a:pos x="37" y="366"/>
                </a:cxn>
                <a:cxn ang="0">
                  <a:pos x="26" y="498"/>
                </a:cxn>
                <a:cxn ang="0">
                  <a:pos x="4" y="594"/>
                </a:cxn>
                <a:cxn ang="0">
                  <a:pos x="16" y="763"/>
                </a:cxn>
                <a:cxn ang="0">
                  <a:pos x="37" y="945"/>
                </a:cxn>
                <a:cxn ang="0">
                  <a:pos x="61" y="1105"/>
                </a:cxn>
                <a:cxn ang="0">
                  <a:pos x="110" y="1167"/>
                </a:cxn>
                <a:cxn ang="0">
                  <a:pos x="173" y="1167"/>
                </a:cxn>
                <a:cxn ang="0">
                  <a:pos x="238" y="1167"/>
                </a:cxn>
                <a:cxn ang="0">
                  <a:pos x="305" y="1168"/>
                </a:cxn>
                <a:cxn ang="0">
                  <a:pos x="377" y="1175"/>
                </a:cxn>
                <a:cxn ang="0">
                  <a:pos x="450" y="1180"/>
                </a:cxn>
                <a:cxn ang="0">
                  <a:pos x="519" y="1182"/>
                </a:cxn>
                <a:cxn ang="0">
                  <a:pos x="573" y="1170"/>
                </a:cxn>
                <a:cxn ang="0">
                  <a:pos x="630" y="1158"/>
                </a:cxn>
                <a:cxn ang="0">
                  <a:pos x="685" y="1148"/>
                </a:cxn>
                <a:cxn ang="0">
                  <a:pos x="788" y="1151"/>
                </a:cxn>
                <a:cxn ang="0">
                  <a:pos x="882" y="1161"/>
                </a:cxn>
                <a:cxn ang="0">
                  <a:pos x="965" y="1187"/>
                </a:cxn>
                <a:cxn ang="0">
                  <a:pos x="1048" y="1213"/>
                </a:cxn>
                <a:cxn ang="0">
                  <a:pos x="1127" y="1240"/>
                </a:cxn>
                <a:cxn ang="0">
                  <a:pos x="1181" y="1264"/>
                </a:cxn>
                <a:cxn ang="0">
                  <a:pos x="1236" y="1287"/>
                </a:cxn>
                <a:cxn ang="0">
                  <a:pos x="1290" y="1309"/>
                </a:cxn>
                <a:cxn ang="0">
                  <a:pos x="1359" y="1321"/>
                </a:cxn>
                <a:cxn ang="0">
                  <a:pos x="1428" y="1333"/>
                </a:cxn>
                <a:cxn ang="0">
                  <a:pos x="1496" y="1347"/>
                </a:cxn>
                <a:cxn ang="0">
                  <a:pos x="1553" y="1273"/>
                </a:cxn>
                <a:cxn ang="0">
                  <a:pos x="1586" y="1160"/>
                </a:cxn>
                <a:cxn ang="0">
                  <a:pos x="1534" y="981"/>
                </a:cxn>
                <a:cxn ang="0">
                  <a:pos x="1493" y="691"/>
                </a:cxn>
                <a:cxn ang="0">
                  <a:pos x="1461" y="379"/>
                </a:cxn>
                <a:cxn ang="0">
                  <a:pos x="1424" y="130"/>
                </a:cxn>
                <a:cxn ang="0">
                  <a:pos x="1365" y="87"/>
                </a:cxn>
                <a:cxn ang="0">
                  <a:pos x="1305" y="44"/>
                </a:cxn>
                <a:cxn ang="0">
                  <a:pos x="1246" y="0"/>
                </a:cxn>
                <a:cxn ang="0">
                  <a:pos x="1219" y="29"/>
                </a:cxn>
                <a:cxn ang="0">
                  <a:pos x="1166" y="55"/>
                </a:cxn>
                <a:cxn ang="0">
                  <a:pos x="1076" y="68"/>
                </a:cxn>
                <a:cxn ang="0">
                  <a:pos x="1019" y="39"/>
                </a:cxn>
                <a:cxn ang="0">
                  <a:pos x="968" y="12"/>
                </a:cxn>
                <a:cxn ang="0">
                  <a:pos x="917" y="24"/>
                </a:cxn>
                <a:cxn ang="0">
                  <a:pos x="838" y="20"/>
                </a:cxn>
                <a:cxn ang="0">
                  <a:pos x="740" y="1"/>
                </a:cxn>
                <a:cxn ang="0">
                  <a:pos x="704" y="10"/>
                </a:cxn>
                <a:cxn ang="0">
                  <a:pos x="663" y="31"/>
                </a:cxn>
                <a:cxn ang="0">
                  <a:pos x="613" y="68"/>
                </a:cxn>
                <a:cxn ang="0">
                  <a:pos x="551" y="48"/>
                </a:cxn>
                <a:cxn ang="0">
                  <a:pos x="489" y="24"/>
                </a:cxn>
                <a:cxn ang="0">
                  <a:pos x="439" y="32"/>
                </a:cxn>
                <a:cxn ang="0">
                  <a:pos x="403" y="46"/>
                </a:cxn>
                <a:cxn ang="0">
                  <a:pos x="374" y="63"/>
                </a:cxn>
                <a:cxn ang="0">
                  <a:pos x="318" y="74"/>
                </a:cxn>
                <a:cxn ang="0">
                  <a:pos x="257" y="120"/>
                </a:cxn>
                <a:cxn ang="0">
                  <a:pos x="205" y="177"/>
                </a:cxn>
                <a:cxn ang="0">
                  <a:pos x="160" y="208"/>
                </a:cxn>
              </a:cxnLst>
              <a:rect l="0" t="0" r="r" b="b"/>
              <a:pathLst>
                <a:path w="1596" h="1349">
                  <a:moveTo>
                    <a:pt x="120" y="233"/>
                  </a:moveTo>
                  <a:lnTo>
                    <a:pt x="116" y="227"/>
                  </a:lnTo>
                  <a:lnTo>
                    <a:pt x="113" y="221"/>
                  </a:lnTo>
                  <a:lnTo>
                    <a:pt x="109" y="216"/>
                  </a:lnTo>
                  <a:lnTo>
                    <a:pt x="106" y="209"/>
                  </a:lnTo>
                  <a:lnTo>
                    <a:pt x="110" y="220"/>
                  </a:lnTo>
                  <a:lnTo>
                    <a:pt x="114" y="230"/>
                  </a:lnTo>
                  <a:lnTo>
                    <a:pt x="118" y="240"/>
                  </a:lnTo>
                  <a:lnTo>
                    <a:pt x="124" y="252"/>
                  </a:lnTo>
                  <a:lnTo>
                    <a:pt x="128" y="263"/>
                  </a:lnTo>
                  <a:lnTo>
                    <a:pt x="132" y="273"/>
                  </a:lnTo>
                  <a:lnTo>
                    <a:pt x="136" y="285"/>
                  </a:lnTo>
                  <a:lnTo>
                    <a:pt x="140" y="295"/>
                  </a:lnTo>
                  <a:lnTo>
                    <a:pt x="134" y="299"/>
                  </a:lnTo>
                  <a:lnTo>
                    <a:pt x="127" y="304"/>
                  </a:lnTo>
                  <a:lnTo>
                    <a:pt x="120" y="307"/>
                  </a:lnTo>
                  <a:lnTo>
                    <a:pt x="114" y="311"/>
                  </a:lnTo>
                  <a:lnTo>
                    <a:pt x="107" y="316"/>
                  </a:lnTo>
                  <a:lnTo>
                    <a:pt x="101" y="319"/>
                  </a:lnTo>
                  <a:lnTo>
                    <a:pt x="94" y="324"/>
                  </a:lnTo>
                  <a:lnTo>
                    <a:pt x="88" y="328"/>
                  </a:lnTo>
                  <a:lnTo>
                    <a:pt x="82" y="330"/>
                  </a:lnTo>
                  <a:lnTo>
                    <a:pt x="76" y="330"/>
                  </a:lnTo>
                  <a:lnTo>
                    <a:pt x="69" y="331"/>
                  </a:lnTo>
                  <a:lnTo>
                    <a:pt x="63" y="331"/>
                  </a:lnTo>
                  <a:lnTo>
                    <a:pt x="57" y="333"/>
                  </a:lnTo>
                  <a:lnTo>
                    <a:pt x="51" y="333"/>
                  </a:lnTo>
                  <a:lnTo>
                    <a:pt x="45" y="335"/>
                  </a:lnTo>
                  <a:lnTo>
                    <a:pt x="38" y="335"/>
                  </a:lnTo>
                  <a:lnTo>
                    <a:pt x="37" y="366"/>
                  </a:lnTo>
                  <a:lnTo>
                    <a:pt x="37" y="397"/>
                  </a:lnTo>
                  <a:lnTo>
                    <a:pt x="36" y="429"/>
                  </a:lnTo>
                  <a:lnTo>
                    <a:pt x="35" y="460"/>
                  </a:lnTo>
                  <a:lnTo>
                    <a:pt x="31" y="479"/>
                  </a:lnTo>
                  <a:lnTo>
                    <a:pt x="26" y="498"/>
                  </a:lnTo>
                  <a:lnTo>
                    <a:pt x="22" y="517"/>
                  </a:lnTo>
                  <a:lnTo>
                    <a:pt x="18" y="536"/>
                  </a:lnTo>
                  <a:lnTo>
                    <a:pt x="12" y="556"/>
                  </a:lnTo>
                  <a:lnTo>
                    <a:pt x="8" y="575"/>
                  </a:lnTo>
                  <a:lnTo>
                    <a:pt x="4" y="594"/>
                  </a:lnTo>
                  <a:lnTo>
                    <a:pt x="0" y="615"/>
                  </a:lnTo>
                  <a:lnTo>
                    <a:pt x="4" y="651"/>
                  </a:lnTo>
                  <a:lnTo>
                    <a:pt x="8" y="689"/>
                  </a:lnTo>
                  <a:lnTo>
                    <a:pt x="12" y="727"/>
                  </a:lnTo>
                  <a:lnTo>
                    <a:pt x="16" y="763"/>
                  </a:lnTo>
                  <a:lnTo>
                    <a:pt x="20" y="800"/>
                  </a:lnTo>
                  <a:lnTo>
                    <a:pt x="24" y="838"/>
                  </a:lnTo>
                  <a:lnTo>
                    <a:pt x="28" y="876"/>
                  </a:lnTo>
                  <a:lnTo>
                    <a:pt x="32" y="914"/>
                  </a:lnTo>
                  <a:lnTo>
                    <a:pt x="37" y="945"/>
                  </a:lnTo>
                  <a:lnTo>
                    <a:pt x="42" y="977"/>
                  </a:lnTo>
                  <a:lnTo>
                    <a:pt x="47" y="1008"/>
                  </a:lnTo>
                  <a:lnTo>
                    <a:pt x="52" y="1041"/>
                  </a:lnTo>
                  <a:lnTo>
                    <a:pt x="57" y="1072"/>
                  </a:lnTo>
                  <a:lnTo>
                    <a:pt x="61" y="1105"/>
                  </a:lnTo>
                  <a:lnTo>
                    <a:pt x="66" y="1136"/>
                  </a:lnTo>
                  <a:lnTo>
                    <a:pt x="72" y="1167"/>
                  </a:lnTo>
                  <a:lnTo>
                    <a:pt x="84" y="1167"/>
                  </a:lnTo>
                  <a:lnTo>
                    <a:pt x="96" y="1167"/>
                  </a:lnTo>
                  <a:lnTo>
                    <a:pt x="110" y="1167"/>
                  </a:lnTo>
                  <a:lnTo>
                    <a:pt x="122" y="1167"/>
                  </a:lnTo>
                  <a:lnTo>
                    <a:pt x="135" y="1167"/>
                  </a:lnTo>
                  <a:lnTo>
                    <a:pt x="147" y="1167"/>
                  </a:lnTo>
                  <a:lnTo>
                    <a:pt x="161" y="1167"/>
                  </a:lnTo>
                  <a:lnTo>
                    <a:pt x="173" y="1167"/>
                  </a:lnTo>
                  <a:lnTo>
                    <a:pt x="186" y="1167"/>
                  </a:lnTo>
                  <a:lnTo>
                    <a:pt x="199" y="1167"/>
                  </a:lnTo>
                  <a:lnTo>
                    <a:pt x="212" y="1167"/>
                  </a:lnTo>
                  <a:lnTo>
                    <a:pt x="225" y="1167"/>
                  </a:lnTo>
                  <a:lnTo>
                    <a:pt x="238" y="1167"/>
                  </a:lnTo>
                  <a:lnTo>
                    <a:pt x="250" y="1167"/>
                  </a:lnTo>
                  <a:lnTo>
                    <a:pt x="264" y="1167"/>
                  </a:lnTo>
                  <a:lnTo>
                    <a:pt x="276" y="1167"/>
                  </a:lnTo>
                  <a:lnTo>
                    <a:pt x="291" y="1168"/>
                  </a:lnTo>
                  <a:lnTo>
                    <a:pt x="305" y="1168"/>
                  </a:lnTo>
                  <a:lnTo>
                    <a:pt x="320" y="1170"/>
                  </a:lnTo>
                  <a:lnTo>
                    <a:pt x="334" y="1172"/>
                  </a:lnTo>
                  <a:lnTo>
                    <a:pt x="348" y="1172"/>
                  </a:lnTo>
                  <a:lnTo>
                    <a:pt x="363" y="1173"/>
                  </a:lnTo>
                  <a:lnTo>
                    <a:pt x="377" y="1175"/>
                  </a:lnTo>
                  <a:lnTo>
                    <a:pt x="392" y="1175"/>
                  </a:lnTo>
                  <a:lnTo>
                    <a:pt x="406" y="1177"/>
                  </a:lnTo>
                  <a:lnTo>
                    <a:pt x="421" y="1179"/>
                  </a:lnTo>
                  <a:lnTo>
                    <a:pt x="435" y="1179"/>
                  </a:lnTo>
                  <a:lnTo>
                    <a:pt x="450" y="1180"/>
                  </a:lnTo>
                  <a:lnTo>
                    <a:pt x="464" y="1180"/>
                  </a:lnTo>
                  <a:lnTo>
                    <a:pt x="479" y="1182"/>
                  </a:lnTo>
                  <a:lnTo>
                    <a:pt x="493" y="1182"/>
                  </a:lnTo>
                  <a:lnTo>
                    <a:pt x="508" y="1184"/>
                  </a:lnTo>
                  <a:lnTo>
                    <a:pt x="519" y="1182"/>
                  </a:lnTo>
                  <a:lnTo>
                    <a:pt x="530" y="1179"/>
                  </a:lnTo>
                  <a:lnTo>
                    <a:pt x="541" y="1177"/>
                  </a:lnTo>
                  <a:lnTo>
                    <a:pt x="552" y="1175"/>
                  </a:lnTo>
                  <a:lnTo>
                    <a:pt x="563" y="1172"/>
                  </a:lnTo>
                  <a:lnTo>
                    <a:pt x="573" y="1170"/>
                  </a:lnTo>
                  <a:lnTo>
                    <a:pt x="585" y="1167"/>
                  </a:lnTo>
                  <a:lnTo>
                    <a:pt x="596" y="1165"/>
                  </a:lnTo>
                  <a:lnTo>
                    <a:pt x="607" y="1163"/>
                  </a:lnTo>
                  <a:lnTo>
                    <a:pt x="618" y="1160"/>
                  </a:lnTo>
                  <a:lnTo>
                    <a:pt x="630" y="1158"/>
                  </a:lnTo>
                  <a:lnTo>
                    <a:pt x="640" y="1156"/>
                  </a:lnTo>
                  <a:lnTo>
                    <a:pt x="651" y="1154"/>
                  </a:lnTo>
                  <a:lnTo>
                    <a:pt x="663" y="1151"/>
                  </a:lnTo>
                  <a:lnTo>
                    <a:pt x="673" y="1149"/>
                  </a:lnTo>
                  <a:lnTo>
                    <a:pt x="685" y="1148"/>
                  </a:lnTo>
                  <a:lnTo>
                    <a:pt x="705" y="1148"/>
                  </a:lnTo>
                  <a:lnTo>
                    <a:pt x="726" y="1149"/>
                  </a:lnTo>
                  <a:lnTo>
                    <a:pt x="747" y="1149"/>
                  </a:lnTo>
                  <a:lnTo>
                    <a:pt x="768" y="1149"/>
                  </a:lnTo>
                  <a:lnTo>
                    <a:pt x="788" y="1151"/>
                  </a:lnTo>
                  <a:lnTo>
                    <a:pt x="808" y="1151"/>
                  </a:lnTo>
                  <a:lnTo>
                    <a:pt x="829" y="1151"/>
                  </a:lnTo>
                  <a:lnTo>
                    <a:pt x="850" y="1151"/>
                  </a:lnTo>
                  <a:lnTo>
                    <a:pt x="866" y="1156"/>
                  </a:lnTo>
                  <a:lnTo>
                    <a:pt x="882" y="1161"/>
                  </a:lnTo>
                  <a:lnTo>
                    <a:pt x="899" y="1167"/>
                  </a:lnTo>
                  <a:lnTo>
                    <a:pt x="915" y="1172"/>
                  </a:lnTo>
                  <a:lnTo>
                    <a:pt x="932" y="1177"/>
                  </a:lnTo>
                  <a:lnTo>
                    <a:pt x="949" y="1182"/>
                  </a:lnTo>
                  <a:lnTo>
                    <a:pt x="965" y="1187"/>
                  </a:lnTo>
                  <a:lnTo>
                    <a:pt x="982" y="1192"/>
                  </a:lnTo>
                  <a:lnTo>
                    <a:pt x="998" y="1197"/>
                  </a:lnTo>
                  <a:lnTo>
                    <a:pt x="1015" y="1203"/>
                  </a:lnTo>
                  <a:lnTo>
                    <a:pt x="1032" y="1208"/>
                  </a:lnTo>
                  <a:lnTo>
                    <a:pt x="1048" y="1213"/>
                  </a:lnTo>
                  <a:lnTo>
                    <a:pt x="1066" y="1220"/>
                  </a:lnTo>
                  <a:lnTo>
                    <a:pt x="1083" y="1225"/>
                  </a:lnTo>
                  <a:lnTo>
                    <a:pt x="1099" y="1230"/>
                  </a:lnTo>
                  <a:lnTo>
                    <a:pt x="1116" y="1235"/>
                  </a:lnTo>
                  <a:lnTo>
                    <a:pt x="1127" y="1240"/>
                  </a:lnTo>
                  <a:lnTo>
                    <a:pt x="1138" y="1246"/>
                  </a:lnTo>
                  <a:lnTo>
                    <a:pt x="1149" y="1249"/>
                  </a:lnTo>
                  <a:lnTo>
                    <a:pt x="1160" y="1254"/>
                  </a:lnTo>
                  <a:lnTo>
                    <a:pt x="1171" y="1259"/>
                  </a:lnTo>
                  <a:lnTo>
                    <a:pt x="1181" y="1264"/>
                  </a:lnTo>
                  <a:lnTo>
                    <a:pt x="1193" y="1268"/>
                  </a:lnTo>
                  <a:lnTo>
                    <a:pt x="1203" y="1273"/>
                  </a:lnTo>
                  <a:lnTo>
                    <a:pt x="1215" y="1278"/>
                  </a:lnTo>
                  <a:lnTo>
                    <a:pt x="1225" y="1282"/>
                  </a:lnTo>
                  <a:lnTo>
                    <a:pt x="1236" y="1287"/>
                  </a:lnTo>
                  <a:lnTo>
                    <a:pt x="1247" y="1290"/>
                  </a:lnTo>
                  <a:lnTo>
                    <a:pt x="1258" y="1295"/>
                  </a:lnTo>
                  <a:lnTo>
                    <a:pt x="1269" y="1301"/>
                  </a:lnTo>
                  <a:lnTo>
                    <a:pt x="1280" y="1304"/>
                  </a:lnTo>
                  <a:lnTo>
                    <a:pt x="1290" y="1309"/>
                  </a:lnTo>
                  <a:lnTo>
                    <a:pt x="1304" y="1311"/>
                  </a:lnTo>
                  <a:lnTo>
                    <a:pt x="1317" y="1314"/>
                  </a:lnTo>
                  <a:lnTo>
                    <a:pt x="1331" y="1316"/>
                  </a:lnTo>
                  <a:lnTo>
                    <a:pt x="1346" y="1318"/>
                  </a:lnTo>
                  <a:lnTo>
                    <a:pt x="1359" y="1321"/>
                  </a:lnTo>
                  <a:lnTo>
                    <a:pt x="1373" y="1323"/>
                  </a:lnTo>
                  <a:lnTo>
                    <a:pt x="1386" y="1326"/>
                  </a:lnTo>
                  <a:lnTo>
                    <a:pt x="1401" y="1328"/>
                  </a:lnTo>
                  <a:lnTo>
                    <a:pt x="1414" y="1331"/>
                  </a:lnTo>
                  <a:lnTo>
                    <a:pt x="1428" y="1333"/>
                  </a:lnTo>
                  <a:lnTo>
                    <a:pt x="1441" y="1337"/>
                  </a:lnTo>
                  <a:lnTo>
                    <a:pt x="1455" y="1338"/>
                  </a:lnTo>
                  <a:lnTo>
                    <a:pt x="1469" y="1342"/>
                  </a:lnTo>
                  <a:lnTo>
                    <a:pt x="1483" y="1344"/>
                  </a:lnTo>
                  <a:lnTo>
                    <a:pt x="1496" y="1347"/>
                  </a:lnTo>
                  <a:lnTo>
                    <a:pt x="1510" y="1349"/>
                  </a:lnTo>
                  <a:lnTo>
                    <a:pt x="1520" y="1330"/>
                  </a:lnTo>
                  <a:lnTo>
                    <a:pt x="1532" y="1311"/>
                  </a:lnTo>
                  <a:lnTo>
                    <a:pt x="1542" y="1292"/>
                  </a:lnTo>
                  <a:lnTo>
                    <a:pt x="1553" y="1273"/>
                  </a:lnTo>
                  <a:lnTo>
                    <a:pt x="1564" y="1254"/>
                  </a:lnTo>
                  <a:lnTo>
                    <a:pt x="1574" y="1234"/>
                  </a:lnTo>
                  <a:lnTo>
                    <a:pt x="1586" y="1215"/>
                  </a:lnTo>
                  <a:lnTo>
                    <a:pt x="1596" y="1196"/>
                  </a:lnTo>
                  <a:lnTo>
                    <a:pt x="1586" y="1160"/>
                  </a:lnTo>
                  <a:lnTo>
                    <a:pt x="1575" y="1124"/>
                  </a:lnTo>
                  <a:lnTo>
                    <a:pt x="1565" y="1087"/>
                  </a:lnTo>
                  <a:lnTo>
                    <a:pt x="1554" y="1051"/>
                  </a:lnTo>
                  <a:lnTo>
                    <a:pt x="1544" y="1017"/>
                  </a:lnTo>
                  <a:lnTo>
                    <a:pt x="1534" y="981"/>
                  </a:lnTo>
                  <a:lnTo>
                    <a:pt x="1523" y="945"/>
                  </a:lnTo>
                  <a:lnTo>
                    <a:pt x="1513" y="909"/>
                  </a:lnTo>
                  <a:lnTo>
                    <a:pt x="1507" y="835"/>
                  </a:lnTo>
                  <a:lnTo>
                    <a:pt x="1499" y="763"/>
                  </a:lnTo>
                  <a:lnTo>
                    <a:pt x="1493" y="691"/>
                  </a:lnTo>
                  <a:lnTo>
                    <a:pt x="1486" y="618"/>
                  </a:lnTo>
                  <a:lnTo>
                    <a:pt x="1480" y="558"/>
                  </a:lnTo>
                  <a:lnTo>
                    <a:pt x="1473" y="500"/>
                  </a:lnTo>
                  <a:lnTo>
                    <a:pt x="1467" y="440"/>
                  </a:lnTo>
                  <a:lnTo>
                    <a:pt x="1461" y="379"/>
                  </a:lnTo>
                  <a:lnTo>
                    <a:pt x="1455" y="319"/>
                  </a:lnTo>
                  <a:lnTo>
                    <a:pt x="1448" y="259"/>
                  </a:lnTo>
                  <a:lnTo>
                    <a:pt x="1443" y="199"/>
                  </a:lnTo>
                  <a:lnTo>
                    <a:pt x="1437" y="139"/>
                  </a:lnTo>
                  <a:lnTo>
                    <a:pt x="1424" y="130"/>
                  </a:lnTo>
                  <a:lnTo>
                    <a:pt x="1413" y="122"/>
                  </a:lnTo>
                  <a:lnTo>
                    <a:pt x="1401" y="113"/>
                  </a:lnTo>
                  <a:lnTo>
                    <a:pt x="1389" y="105"/>
                  </a:lnTo>
                  <a:lnTo>
                    <a:pt x="1377" y="96"/>
                  </a:lnTo>
                  <a:lnTo>
                    <a:pt x="1365" y="87"/>
                  </a:lnTo>
                  <a:lnTo>
                    <a:pt x="1353" y="79"/>
                  </a:lnTo>
                  <a:lnTo>
                    <a:pt x="1341" y="70"/>
                  </a:lnTo>
                  <a:lnTo>
                    <a:pt x="1329" y="62"/>
                  </a:lnTo>
                  <a:lnTo>
                    <a:pt x="1317" y="53"/>
                  </a:lnTo>
                  <a:lnTo>
                    <a:pt x="1305" y="44"/>
                  </a:lnTo>
                  <a:lnTo>
                    <a:pt x="1294" y="34"/>
                  </a:lnTo>
                  <a:lnTo>
                    <a:pt x="1281" y="25"/>
                  </a:lnTo>
                  <a:lnTo>
                    <a:pt x="1270" y="17"/>
                  </a:lnTo>
                  <a:lnTo>
                    <a:pt x="1257" y="8"/>
                  </a:lnTo>
                  <a:lnTo>
                    <a:pt x="1246" y="0"/>
                  </a:lnTo>
                  <a:lnTo>
                    <a:pt x="1241" y="5"/>
                  </a:lnTo>
                  <a:lnTo>
                    <a:pt x="1235" y="12"/>
                  </a:lnTo>
                  <a:lnTo>
                    <a:pt x="1229" y="17"/>
                  </a:lnTo>
                  <a:lnTo>
                    <a:pt x="1224" y="24"/>
                  </a:lnTo>
                  <a:lnTo>
                    <a:pt x="1219" y="29"/>
                  </a:lnTo>
                  <a:lnTo>
                    <a:pt x="1214" y="36"/>
                  </a:lnTo>
                  <a:lnTo>
                    <a:pt x="1207" y="41"/>
                  </a:lnTo>
                  <a:lnTo>
                    <a:pt x="1202" y="48"/>
                  </a:lnTo>
                  <a:lnTo>
                    <a:pt x="1183" y="51"/>
                  </a:lnTo>
                  <a:lnTo>
                    <a:pt x="1166" y="55"/>
                  </a:lnTo>
                  <a:lnTo>
                    <a:pt x="1148" y="56"/>
                  </a:lnTo>
                  <a:lnTo>
                    <a:pt x="1130" y="60"/>
                  </a:lnTo>
                  <a:lnTo>
                    <a:pt x="1112" y="63"/>
                  </a:lnTo>
                  <a:lnTo>
                    <a:pt x="1094" y="65"/>
                  </a:lnTo>
                  <a:lnTo>
                    <a:pt x="1076" y="68"/>
                  </a:lnTo>
                  <a:lnTo>
                    <a:pt x="1059" y="72"/>
                  </a:lnTo>
                  <a:lnTo>
                    <a:pt x="1048" y="63"/>
                  </a:lnTo>
                  <a:lnTo>
                    <a:pt x="1039" y="56"/>
                  </a:lnTo>
                  <a:lnTo>
                    <a:pt x="1029" y="48"/>
                  </a:lnTo>
                  <a:lnTo>
                    <a:pt x="1019" y="39"/>
                  </a:lnTo>
                  <a:lnTo>
                    <a:pt x="1009" y="32"/>
                  </a:lnTo>
                  <a:lnTo>
                    <a:pt x="998" y="24"/>
                  </a:lnTo>
                  <a:lnTo>
                    <a:pt x="989" y="17"/>
                  </a:lnTo>
                  <a:lnTo>
                    <a:pt x="979" y="8"/>
                  </a:lnTo>
                  <a:lnTo>
                    <a:pt x="968" y="12"/>
                  </a:lnTo>
                  <a:lnTo>
                    <a:pt x="958" y="13"/>
                  </a:lnTo>
                  <a:lnTo>
                    <a:pt x="949" y="17"/>
                  </a:lnTo>
                  <a:lnTo>
                    <a:pt x="938" y="19"/>
                  </a:lnTo>
                  <a:lnTo>
                    <a:pt x="928" y="22"/>
                  </a:lnTo>
                  <a:lnTo>
                    <a:pt x="917" y="24"/>
                  </a:lnTo>
                  <a:lnTo>
                    <a:pt x="907" y="27"/>
                  </a:lnTo>
                  <a:lnTo>
                    <a:pt x="897" y="31"/>
                  </a:lnTo>
                  <a:lnTo>
                    <a:pt x="877" y="27"/>
                  </a:lnTo>
                  <a:lnTo>
                    <a:pt x="857" y="24"/>
                  </a:lnTo>
                  <a:lnTo>
                    <a:pt x="838" y="20"/>
                  </a:lnTo>
                  <a:lnTo>
                    <a:pt x="819" y="15"/>
                  </a:lnTo>
                  <a:lnTo>
                    <a:pt x="799" y="12"/>
                  </a:lnTo>
                  <a:lnTo>
                    <a:pt x="779" y="8"/>
                  </a:lnTo>
                  <a:lnTo>
                    <a:pt x="759" y="5"/>
                  </a:lnTo>
                  <a:lnTo>
                    <a:pt x="740" y="1"/>
                  </a:lnTo>
                  <a:lnTo>
                    <a:pt x="732" y="3"/>
                  </a:lnTo>
                  <a:lnTo>
                    <a:pt x="725" y="5"/>
                  </a:lnTo>
                  <a:lnTo>
                    <a:pt x="718" y="7"/>
                  </a:lnTo>
                  <a:lnTo>
                    <a:pt x="712" y="8"/>
                  </a:lnTo>
                  <a:lnTo>
                    <a:pt x="704" y="10"/>
                  </a:lnTo>
                  <a:lnTo>
                    <a:pt x="697" y="12"/>
                  </a:lnTo>
                  <a:lnTo>
                    <a:pt x="690" y="13"/>
                  </a:lnTo>
                  <a:lnTo>
                    <a:pt x="683" y="15"/>
                  </a:lnTo>
                  <a:lnTo>
                    <a:pt x="672" y="22"/>
                  </a:lnTo>
                  <a:lnTo>
                    <a:pt x="663" y="31"/>
                  </a:lnTo>
                  <a:lnTo>
                    <a:pt x="652" y="37"/>
                  </a:lnTo>
                  <a:lnTo>
                    <a:pt x="643" y="44"/>
                  </a:lnTo>
                  <a:lnTo>
                    <a:pt x="633" y="53"/>
                  </a:lnTo>
                  <a:lnTo>
                    <a:pt x="623" y="60"/>
                  </a:lnTo>
                  <a:lnTo>
                    <a:pt x="613" y="68"/>
                  </a:lnTo>
                  <a:lnTo>
                    <a:pt x="604" y="75"/>
                  </a:lnTo>
                  <a:lnTo>
                    <a:pt x="590" y="68"/>
                  </a:lnTo>
                  <a:lnTo>
                    <a:pt x="578" y="62"/>
                  </a:lnTo>
                  <a:lnTo>
                    <a:pt x="564" y="55"/>
                  </a:lnTo>
                  <a:lnTo>
                    <a:pt x="551" y="48"/>
                  </a:lnTo>
                  <a:lnTo>
                    <a:pt x="537" y="41"/>
                  </a:lnTo>
                  <a:lnTo>
                    <a:pt x="525" y="36"/>
                  </a:lnTo>
                  <a:lnTo>
                    <a:pt x="511" y="29"/>
                  </a:lnTo>
                  <a:lnTo>
                    <a:pt x="499" y="22"/>
                  </a:lnTo>
                  <a:lnTo>
                    <a:pt x="489" y="24"/>
                  </a:lnTo>
                  <a:lnTo>
                    <a:pt x="479" y="25"/>
                  </a:lnTo>
                  <a:lnTo>
                    <a:pt x="470" y="27"/>
                  </a:lnTo>
                  <a:lnTo>
                    <a:pt x="459" y="29"/>
                  </a:lnTo>
                  <a:lnTo>
                    <a:pt x="449" y="31"/>
                  </a:lnTo>
                  <a:lnTo>
                    <a:pt x="439" y="32"/>
                  </a:lnTo>
                  <a:lnTo>
                    <a:pt x="429" y="34"/>
                  </a:lnTo>
                  <a:lnTo>
                    <a:pt x="420" y="36"/>
                  </a:lnTo>
                  <a:lnTo>
                    <a:pt x="414" y="39"/>
                  </a:lnTo>
                  <a:lnTo>
                    <a:pt x="408" y="43"/>
                  </a:lnTo>
                  <a:lnTo>
                    <a:pt x="403" y="46"/>
                  </a:lnTo>
                  <a:lnTo>
                    <a:pt x="397" y="50"/>
                  </a:lnTo>
                  <a:lnTo>
                    <a:pt x="392" y="53"/>
                  </a:lnTo>
                  <a:lnTo>
                    <a:pt x="385" y="56"/>
                  </a:lnTo>
                  <a:lnTo>
                    <a:pt x="380" y="60"/>
                  </a:lnTo>
                  <a:lnTo>
                    <a:pt x="374" y="63"/>
                  </a:lnTo>
                  <a:lnTo>
                    <a:pt x="363" y="65"/>
                  </a:lnTo>
                  <a:lnTo>
                    <a:pt x="351" y="67"/>
                  </a:lnTo>
                  <a:lnTo>
                    <a:pt x="340" y="68"/>
                  </a:lnTo>
                  <a:lnTo>
                    <a:pt x="329" y="72"/>
                  </a:lnTo>
                  <a:lnTo>
                    <a:pt x="318" y="74"/>
                  </a:lnTo>
                  <a:lnTo>
                    <a:pt x="306" y="75"/>
                  </a:lnTo>
                  <a:lnTo>
                    <a:pt x="295" y="79"/>
                  </a:lnTo>
                  <a:lnTo>
                    <a:pt x="284" y="80"/>
                  </a:lnTo>
                  <a:lnTo>
                    <a:pt x="270" y="101"/>
                  </a:lnTo>
                  <a:lnTo>
                    <a:pt x="257" y="120"/>
                  </a:lnTo>
                  <a:lnTo>
                    <a:pt x="244" y="135"/>
                  </a:lnTo>
                  <a:lnTo>
                    <a:pt x="233" y="147"/>
                  </a:lnTo>
                  <a:lnTo>
                    <a:pt x="222" y="159"/>
                  </a:lnTo>
                  <a:lnTo>
                    <a:pt x="213" y="168"/>
                  </a:lnTo>
                  <a:lnTo>
                    <a:pt x="205" y="177"/>
                  </a:lnTo>
                  <a:lnTo>
                    <a:pt x="198" y="184"/>
                  </a:lnTo>
                  <a:lnTo>
                    <a:pt x="189" y="190"/>
                  </a:lnTo>
                  <a:lnTo>
                    <a:pt x="179" y="196"/>
                  </a:lnTo>
                  <a:lnTo>
                    <a:pt x="169" y="202"/>
                  </a:lnTo>
                  <a:lnTo>
                    <a:pt x="160" y="208"/>
                  </a:lnTo>
                  <a:lnTo>
                    <a:pt x="149" y="214"/>
                  </a:lnTo>
                  <a:lnTo>
                    <a:pt x="140" y="221"/>
                  </a:lnTo>
                  <a:lnTo>
                    <a:pt x="130" y="227"/>
                  </a:lnTo>
                  <a:lnTo>
                    <a:pt x="120" y="233"/>
                  </a:lnTo>
                  <a:close/>
                </a:path>
              </a:pathLst>
            </a:custGeom>
            <a:solidFill>
              <a:srgbClr val="440000"/>
            </a:solidFill>
            <a:ln w="9525">
              <a:solidFill>
                <a:schemeClr val="accent4"/>
              </a:solidFill>
              <a:round/>
              <a:headEnd/>
              <a:tailEnd/>
            </a:ln>
          </p:spPr>
          <p:txBody>
            <a:bodyPr/>
            <a:lstStyle/>
            <a:p>
              <a:pPr>
                <a:defRPr/>
              </a:pPr>
              <a:endParaRPr lang="en-US" dirty="0"/>
            </a:p>
          </p:txBody>
        </p:sp>
        <p:sp>
          <p:nvSpPr>
            <p:cNvPr id="53" name="Freeform 53"/>
            <p:cNvSpPr>
              <a:spLocks/>
            </p:cNvSpPr>
            <p:nvPr/>
          </p:nvSpPr>
          <p:spPr bwMode="auto">
            <a:xfrm>
              <a:off x="3950" y="3195"/>
              <a:ext cx="1528" cy="635"/>
            </a:xfrm>
            <a:custGeom>
              <a:avLst/>
              <a:gdLst/>
              <a:ahLst/>
              <a:cxnLst>
                <a:cxn ang="0">
                  <a:pos x="39" y="237"/>
                </a:cxn>
                <a:cxn ang="0">
                  <a:pos x="70" y="280"/>
                </a:cxn>
                <a:cxn ang="0">
                  <a:pos x="80" y="313"/>
                </a:cxn>
                <a:cxn ang="0">
                  <a:pos x="58" y="334"/>
                </a:cxn>
                <a:cxn ang="0">
                  <a:pos x="37" y="335"/>
                </a:cxn>
                <a:cxn ang="0">
                  <a:pos x="20" y="359"/>
                </a:cxn>
                <a:cxn ang="0">
                  <a:pos x="11" y="511"/>
                </a:cxn>
                <a:cxn ang="0">
                  <a:pos x="13" y="682"/>
                </a:cxn>
                <a:cxn ang="0">
                  <a:pos x="36" y="849"/>
                </a:cxn>
                <a:cxn ang="0">
                  <a:pos x="63" y="983"/>
                </a:cxn>
                <a:cxn ang="0">
                  <a:pos x="103" y="1064"/>
                </a:cxn>
                <a:cxn ang="0">
                  <a:pos x="166" y="1064"/>
                </a:cxn>
                <a:cxn ang="0">
                  <a:pos x="227" y="1064"/>
                </a:cxn>
                <a:cxn ang="0">
                  <a:pos x="290" y="1066"/>
                </a:cxn>
                <a:cxn ang="0">
                  <a:pos x="362" y="1071"/>
                </a:cxn>
                <a:cxn ang="0">
                  <a:pos x="433" y="1078"/>
                </a:cxn>
                <a:cxn ang="0">
                  <a:pos x="504" y="1084"/>
                </a:cxn>
                <a:cxn ang="0">
                  <a:pos x="555" y="1071"/>
                </a:cxn>
                <a:cxn ang="0">
                  <a:pos x="608" y="1055"/>
                </a:cxn>
                <a:cxn ang="0">
                  <a:pos x="660" y="1043"/>
                </a:cxn>
                <a:cxn ang="0">
                  <a:pos x="747" y="1042"/>
                </a:cxn>
                <a:cxn ang="0">
                  <a:pos x="838" y="1052"/>
                </a:cxn>
                <a:cxn ang="0">
                  <a:pos x="921" y="1081"/>
                </a:cxn>
                <a:cxn ang="0">
                  <a:pos x="1004" y="1110"/>
                </a:cxn>
                <a:cxn ang="0">
                  <a:pos x="1089" y="1141"/>
                </a:cxn>
                <a:cxn ang="0">
                  <a:pos x="1191" y="1193"/>
                </a:cxn>
                <a:cxn ang="0">
                  <a:pos x="1280" y="1231"/>
                </a:cxn>
                <a:cxn ang="0">
                  <a:pos x="1345" y="1246"/>
                </a:cxn>
                <a:cxn ang="0">
                  <a:pos x="1412" y="1260"/>
                </a:cxn>
                <a:cxn ang="0">
                  <a:pos x="1474" y="1249"/>
                </a:cxn>
                <a:cxn ang="0">
                  <a:pos x="1512" y="1139"/>
                </a:cxn>
                <a:cxn ang="0">
                  <a:pos x="1493" y="995"/>
                </a:cxn>
                <a:cxn ang="0">
                  <a:pos x="1434" y="827"/>
                </a:cxn>
                <a:cxn ang="0">
                  <a:pos x="1414" y="658"/>
                </a:cxn>
                <a:cxn ang="0">
                  <a:pos x="1388" y="450"/>
                </a:cxn>
                <a:cxn ang="0">
                  <a:pos x="1352" y="181"/>
                </a:cxn>
                <a:cxn ang="0">
                  <a:pos x="1301" y="98"/>
                </a:cxn>
                <a:cxn ang="0">
                  <a:pos x="1244" y="59"/>
                </a:cxn>
                <a:cxn ang="0">
                  <a:pos x="1188" y="21"/>
                </a:cxn>
                <a:cxn ang="0">
                  <a:pos x="1150" y="22"/>
                </a:cxn>
                <a:cxn ang="0">
                  <a:pos x="1122" y="53"/>
                </a:cxn>
                <a:cxn ang="0">
                  <a:pos x="1030" y="67"/>
                </a:cxn>
                <a:cxn ang="0">
                  <a:pos x="954" y="62"/>
                </a:cxn>
                <a:cxn ang="0">
                  <a:pos x="904" y="22"/>
                </a:cxn>
                <a:cxn ang="0">
                  <a:pos x="856" y="24"/>
                </a:cxn>
                <a:cxn ang="0">
                  <a:pos x="797" y="29"/>
                </a:cxn>
                <a:cxn ang="0">
                  <a:pos x="704" y="9"/>
                </a:cxn>
                <a:cxn ang="0">
                  <a:pos x="645" y="4"/>
                </a:cxn>
                <a:cxn ang="0">
                  <a:pos x="609" y="10"/>
                </a:cxn>
                <a:cxn ang="0">
                  <a:pos x="564" y="50"/>
                </a:cxn>
                <a:cxn ang="0">
                  <a:pos x="512" y="62"/>
                </a:cxn>
                <a:cxn ang="0">
                  <a:pos x="451" y="26"/>
                </a:cxn>
                <a:cxn ang="0">
                  <a:pos x="396" y="26"/>
                </a:cxn>
                <a:cxn ang="0">
                  <a:pos x="351" y="40"/>
                </a:cxn>
                <a:cxn ang="0">
                  <a:pos x="320" y="71"/>
                </a:cxn>
                <a:cxn ang="0">
                  <a:pos x="272" y="89"/>
                </a:cxn>
                <a:cxn ang="0">
                  <a:pos x="213" y="102"/>
                </a:cxn>
                <a:cxn ang="0">
                  <a:pos x="150" y="181"/>
                </a:cxn>
                <a:cxn ang="0">
                  <a:pos x="104" y="224"/>
                </a:cxn>
                <a:cxn ang="0">
                  <a:pos x="54" y="265"/>
                </a:cxn>
              </a:cxnLst>
              <a:rect l="0" t="0" r="r" b="b"/>
              <a:pathLst>
                <a:path w="1528" h="1272">
                  <a:moveTo>
                    <a:pt x="44" y="273"/>
                  </a:moveTo>
                  <a:lnTo>
                    <a:pt x="43" y="265"/>
                  </a:lnTo>
                  <a:lnTo>
                    <a:pt x="42" y="254"/>
                  </a:lnTo>
                  <a:lnTo>
                    <a:pt x="40" y="246"/>
                  </a:lnTo>
                  <a:lnTo>
                    <a:pt x="39" y="237"/>
                  </a:lnTo>
                  <a:lnTo>
                    <a:pt x="45" y="246"/>
                  </a:lnTo>
                  <a:lnTo>
                    <a:pt x="51" y="254"/>
                  </a:lnTo>
                  <a:lnTo>
                    <a:pt x="58" y="263"/>
                  </a:lnTo>
                  <a:lnTo>
                    <a:pt x="64" y="272"/>
                  </a:lnTo>
                  <a:lnTo>
                    <a:pt x="70" y="280"/>
                  </a:lnTo>
                  <a:lnTo>
                    <a:pt x="76" y="289"/>
                  </a:lnTo>
                  <a:lnTo>
                    <a:pt x="83" y="296"/>
                  </a:lnTo>
                  <a:lnTo>
                    <a:pt x="89" y="304"/>
                  </a:lnTo>
                  <a:lnTo>
                    <a:pt x="85" y="309"/>
                  </a:lnTo>
                  <a:lnTo>
                    <a:pt x="80" y="313"/>
                  </a:lnTo>
                  <a:lnTo>
                    <a:pt x="75" y="318"/>
                  </a:lnTo>
                  <a:lnTo>
                    <a:pt x="71" y="321"/>
                  </a:lnTo>
                  <a:lnTo>
                    <a:pt x="66" y="325"/>
                  </a:lnTo>
                  <a:lnTo>
                    <a:pt x="62" y="330"/>
                  </a:lnTo>
                  <a:lnTo>
                    <a:pt x="58" y="334"/>
                  </a:lnTo>
                  <a:lnTo>
                    <a:pt x="54" y="339"/>
                  </a:lnTo>
                  <a:lnTo>
                    <a:pt x="49" y="339"/>
                  </a:lnTo>
                  <a:lnTo>
                    <a:pt x="45" y="337"/>
                  </a:lnTo>
                  <a:lnTo>
                    <a:pt x="41" y="337"/>
                  </a:lnTo>
                  <a:lnTo>
                    <a:pt x="37" y="335"/>
                  </a:lnTo>
                  <a:lnTo>
                    <a:pt x="32" y="335"/>
                  </a:lnTo>
                  <a:lnTo>
                    <a:pt x="28" y="334"/>
                  </a:lnTo>
                  <a:lnTo>
                    <a:pt x="23" y="334"/>
                  </a:lnTo>
                  <a:lnTo>
                    <a:pt x="19" y="332"/>
                  </a:lnTo>
                  <a:lnTo>
                    <a:pt x="20" y="359"/>
                  </a:lnTo>
                  <a:lnTo>
                    <a:pt x="21" y="385"/>
                  </a:lnTo>
                  <a:lnTo>
                    <a:pt x="21" y="413"/>
                  </a:lnTo>
                  <a:lnTo>
                    <a:pt x="22" y="440"/>
                  </a:lnTo>
                  <a:lnTo>
                    <a:pt x="17" y="474"/>
                  </a:lnTo>
                  <a:lnTo>
                    <a:pt x="11" y="511"/>
                  </a:lnTo>
                  <a:lnTo>
                    <a:pt x="5" y="547"/>
                  </a:lnTo>
                  <a:lnTo>
                    <a:pt x="0" y="583"/>
                  </a:lnTo>
                  <a:lnTo>
                    <a:pt x="4" y="615"/>
                  </a:lnTo>
                  <a:lnTo>
                    <a:pt x="9" y="650"/>
                  </a:lnTo>
                  <a:lnTo>
                    <a:pt x="13" y="682"/>
                  </a:lnTo>
                  <a:lnTo>
                    <a:pt x="18" y="717"/>
                  </a:lnTo>
                  <a:lnTo>
                    <a:pt x="22" y="749"/>
                  </a:lnTo>
                  <a:lnTo>
                    <a:pt x="27" y="784"/>
                  </a:lnTo>
                  <a:lnTo>
                    <a:pt x="32" y="816"/>
                  </a:lnTo>
                  <a:lnTo>
                    <a:pt x="36" y="849"/>
                  </a:lnTo>
                  <a:lnTo>
                    <a:pt x="41" y="877"/>
                  </a:lnTo>
                  <a:lnTo>
                    <a:pt x="46" y="902"/>
                  </a:lnTo>
                  <a:lnTo>
                    <a:pt x="51" y="930"/>
                  </a:lnTo>
                  <a:lnTo>
                    <a:pt x="58" y="956"/>
                  </a:lnTo>
                  <a:lnTo>
                    <a:pt x="63" y="983"/>
                  </a:lnTo>
                  <a:lnTo>
                    <a:pt x="68" y="1011"/>
                  </a:lnTo>
                  <a:lnTo>
                    <a:pt x="73" y="1036"/>
                  </a:lnTo>
                  <a:lnTo>
                    <a:pt x="79" y="1064"/>
                  </a:lnTo>
                  <a:lnTo>
                    <a:pt x="91" y="1064"/>
                  </a:lnTo>
                  <a:lnTo>
                    <a:pt x="103" y="1064"/>
                  </a:lnTo>
                  <a:lnTo>
                    <a:pt x="116" y="1064"/>
                  </a:lnTo>
                  <a:lnTo>
                    <a:pt x="128" y="1064"/>
                  </a:lnTo>
                  <a:lnTo>
                    <a:pt x="141" y="1064"/>
                  </a:lnTo>
                  <a:lnTo>
                    <a:pt x="153" y="1064"/>
                  </a:lnTo>
                  <a:lnTo>
                    <a:pt x="166" y="1064"/>
                  </a:lnTo>
                  <a:lnTo>
                    <a:pt x="177" y="1064"/>
                  </a:lnTo>
                  <a:lnTo>
                    <a:pt x="190" y="1064"/>
                  </a:lnTo>
                  <a:lnTo>
                    <a:pt x="202" y="1064"/>
                  </a:lnTo>
                  <a:lnTo>
                    <a:pt x="215" y="1064"/>
                  </a:lnTo>
                  <a:lnTo>
                    <a:pt x="227" y="1064"/>
                  </a:lnTo>
                  <a:lnTo>
                    <a:pt x="240" y="1064"/>
                  </a:lnTo>
                  <a:lnTo>
                    <a:pt x="251" y="1064"/>
                  </a:lnTo>
                  <a:lnTo>
                    <a:pt x="263" y="1064"/>
                  </a:lnTo>
                  <a:lnTo>
                    <a:pt x="276" y="1064"/>
                  </a:lnTo>
                  <a:lnTo>
                    <a:pt x="290" y="1066"/>
                  </a:lnTo>
                  <a:lnTo>
                    <a:pt x="305" y="1066"/>
                  </a:lnTo>
                  <a:lnTo>
                    <a:pt x="320" y="1067"/>
                  </a:lnTo>
                  <a:lnTo>
                    <a:pt x="333" y="1069"/>
                  </a:lnTo>
                  <a:lnTo>
                    <a:pt x="348" y="1071"/>
                  </a:lnTo>
                  <a:lnTo>
                    <a:pt x="362" y="1071"/>
                  </a:lnTo>
                  <a:lnTo>
                    <a:pt x="377" y="1072"/>
                  </a:lnTo>
                  <a:lnTo>
                    <a:pt x="390" y="1074"/>
                  </a:lnTo>
                  <a:lnTo>
                    <a:pt x="405" y="1076"/>
                  </a:lnTo>
                  <a:lnTo>
                    <a:pt x="419" y="1076"/>
                  </a:lnTo>
                  <a:lnTo>
                    <a:pt x="433" y="1078"/>
                  </a:lnTo>
                  <a:lnTo>
                    <a:pt x="447" y="1079"/>
                  </a:lnTo>
                  <a:lnTo>
                    <a:pt x="461" y="1081"/>
                  </a:lnTo>
                  <a:lnTo>
                    <a:pt x="475" y="1081"/>
                  </a:lnTo>
                  <a:lnTo>
                    <a:pt x="489" y="1083"/>
                  </a:lnTo>
                  <a:lnTo>
                    <a:pt x="504" y="1084"/>
                  </a:lnTo>
                  <a:lnTo>
                    <a:pt x="514" y="1081"/>
                  </a:lnTo>
                  <a:lnTo>
                    <a:pt x="524" y="1079"/>
                  </a:lnTo>
                  <a:lnTo>
                    <a:pt x="535" y="1076"/>
                  </a:lnTo>
                  <a:lnTo>
                    <a:pt x="545" y="1072"/>
                  </a:lnTo>
                  <a:lnTo>
                    <a:pt x="555" y="1071"/>
                  </a:lnTo>
                  <a:lnTo>
                    <a:pt x="566" y="1067"/>
                  </a:lnTo>
                  <a:lnTo>
                    <a:pt x="576" y="1064"/>
                  </a:lnTo>
                  <a:lnTo>
                    <a:pt x="588" y="1062"/>
                  </a:lnTo>
                  <a:lnTo>
                    <a:pt x="598" y="1059"/>
                  </a:lnTo>
                  <a:lnTo>
                    <a:pt x="608" y="1055"/>
                  </a:lnTo>
                  <a:lnTo>
                    <a:pt x="619" y="1054"/>
                  </a:lnTo>
                  <a:lnTo>
                    <a:pt x="629" y="1050"/>
                  </a:lnTo>
                  <a:lnTo>
                    <a:pt x="640" y="1048"/>
                  </a:lnTo>
                  <a:lnTo>
                    <a:pt x="650" y="1045"/>
                  </a:lnTo>
                  <a:lnTo>
                    <a:pt x="660" y="1043"/>
                  </a:lnTo>
                  <a:lnTo>
                    <a:pt x="671" y="1040"/>
                  </a:lnTo>
                  <a:lnTo>
                    <a:pt x="690" y="1040"/>
                  </a:lnTo>
                  <a:lnTo>
                    <a:pt x="708" y="1042"/>
                  </a:lnTo>
                  <a:lnTo>
                    <a:pt x="727" y="1042"/>
                  </a:lnTo>
                  <a:lnTo>
                    <a:pt x="747" y="1042"/>
                  </a:lnTo>
                  <a:lnTo>
                    <a:pt x="765" y="1043"/>
                  </a:lnTo>
                  <a:lnTo>
                    <a:pt x="784" y="1043"/>
                  </a:lnTo>
                  <a:lnTo>
                    <a:pt x="803" y="1045"/>
                  </a:lnTo>
                  <a:lnTo>
                    <a:pt x="821" y="1045"/>
                  </a:lnTo>
                  <a:lnTo>
                    <a:pt x="838" y="1052"/>
                  </a:lnTo>
                  <a:lnTo>
                    <a:pt x="855" y="1057"/>
                  </a:lnTo>
                  <a:lnTo>
                    <a:pt x="871" y="1064"/>
                  </a:lnTo>
                  <a:lnTo>
                    <a:pt x="888" y="1069"/>
                  </a:lnTo>
                  <a:lnTo>
                    <a:pt x="905" y="1076"/>
                  </a:lnTo>
                  <a:lnTo>
                    <a:pt x="921" y="1081"/>
                  </a:lnTo>
                  <a:lnTo>
                    <a:pt x="938" y="1088"/>
                  </a:lnTo>
                  <a:lnTo>
                    <a:pt x="954" y="1093"/>
                  </a:lnTo>
                  <a:lnTo>
                    <a:pt x="971" y="1098"/>
                  </a:lnTo>
                  <a:lnTo>
                    <a:pt x="988" y="1105"/>
                  </a:lnTo>
                  <a:lnTo>
                    <a:pt x="1004" y="1110"/>
                  </a:lnTo>
                  <a:lnTo>
                    <a:pt x="1021" y="1117"/>
                  </a:lnTo>
                  <a:lnTo>
                    <a:pt x="1039" y="1122"/>
                  </a:lnTo>
                  <a:lnTo>
                    <a:pt x="1055" y="1129"/>
                  </a:lnTo>
                  <a:lnTo>
                    <a:pt x="1072" y="1134"/>
                  </a:lnTo>
                  <a:lnTo>
                    <a:pt x="1089" y="1141"/>
                  </a:lnTo>
                  <a:lnTo>
                    <a:pt x="1109" y="1151"/>
                  </a:lnTo>
                  <a:lnTo>
                    <a:pt x="1130" y="1162"/>
                  </a:lnTo>
                  <a:lnTo>
                    <a:pt x="1150" y="1172"/>
                  </a:lnTo>
                  <a:lnTo>
                    <a:pt x="1171" y="1182"/>
                  </a:lnTo>
                  <a:lnTo>
                    <a:pt x="1191" y="1193"/>
                  </a:lnTo>
                  <a:lnTo>
                    <a:pt x="1211" y="1203"/>
                  </a:lnTo>
                  <a:lnTo>
                    <a:pt x="1232" y="1215"/>
                  </a:lnTo>
                  <a:lnTo>
                    <a:pt x="1253" y="1225"/>
                  </a:lnTo>
                  <a:lnTo>
                    <a:pt x="1266" y="1229"/>
                  </a:lnTo>
                  <a:lnTo>
                    <a:pt x="1280" y="1231"/>
                  </a:lnTo>
                  <a:lnTo>
                    <a:pt x="1292" y="1234"/>
                  </a:lnTo>
                  <a:lnTo>
                    <a:pt x="1306" y="1237"/>
                  </a:lnTo>
                  <a:lnTo>
                    <a:pt x="1319" y="1239"/>
                  </a:lnTo>
                  <a:lnTo>
                    <a:pt x="1333" y="1243"/>
                  </a:lnTo>
                  <a:lnTo>
                    <a:pt x="1345" y="1246"/>
                  </a:lnTo>
                  <a:lnTo>
                    <a:pt x="1359" y="1248"/>
                  </a:lnTo>
                  <a:lnTo>
                    <a:pt x="1372" y="1251"/>
                  </a:lnTo>
                  <a:lnTo>
                    <a:pt x="1386" y="1255"/>
                  </a:lnTo>
                  <a:lnTo>
                    <a:pt x="1399" y="1258"/>
                  </a:lnTo>
                  <a:lnTo>
                    <a:pt x="1412" y="1260"/>
                  </a:lnTo>
                  <a:lnTo>
                    <a:pt x="1425" y="1263"/>
                  </a:lnTo>
                  <a:lnTo>
                    <a:pt x="1439" y="1267"/>
                  </a:lnTo>
                  <a:lnTo>
                    <a:pt x="1452" y="1268"/>
                  </a:lnTo>
                  <a:lnTo>
                    <a:pt x="1466" y="1272"/>
                  </a:lnTo>
                  <a:lnTo>
                    <a:pt x="1474" y="1249"/>
                  </a:lnTo>
                  <a:lnTo>
                    <a:pt x="1481" y="1227"/>
                  </a:lnTo>
                  <a:lnTo>
                    <a:pt x="1490" y="1205"/>
                  </a:lnTo>
                  <a:lnTo>
                    <a:pt x="1497" y="1184"/>
                  </a:lnTo>
                  <a:lnTo>
                    <a:pt x="1505" y="1162"/>
                  </a:lnTo>
                  <a:lnTo>
                    <a:pt x="1512" y="1139"/>
                  </a:lnTo>
                  <a:lnTo>
                    <a:pt x="1521" y="1117"/>
                  </a:lnTo>
                  <a:lnTo>
                    <a:pt x="1528" y="1097"/>
                  </a:lnTo>
                  <a:lnTo>
                    <a:pt x="1517" y="1062"/>
                  </a:lnTo>
                  <a:lnTo>
                    <a:pt x="1504" y="1029"/>
                  </a:lnTo>
                  <a:lnTo>
                    <a:pt x="1493" y="995"/>
                  </a:lnTo>
                  <a:lnTo>
                    <a:pt x="1481" y="961"/>
                  </a:lnTo>
                  <a:lnTo>
                    <a:pt x="1469" y="928"/>
                  </a:lnTo>
                  <a:lnTo>
                    <a:pt x="1457" y="894"/>
                  </a:lnTo>
                  <a:lnTo>
                    <a:pt x="1445" y="861"/>
                  </a:lnTo>
                  <a:lnTo>
                    <a:pt x="1434" y="827"/>
                  </a:lnTo>
                  <a:lnTo>
                    <a:pt x="1429" y="792"/>
                  </a:lnTo>
                  <a:lnTo>
                    <a:pt x="1426" y="760"/>
                  </a:lnTo>
                  <a:lnTo>
                    <a:pt x="1422" y="725"/>
                  </a:lnTo>
                  <a:lnTo>
                    <a:pt x="1418" y="691"/>
                  </a:lnTo>
                  <a:lnTo>
                    <a:pt x="1414" y="658"/>
                  </a:lnTo>
                  <a:lnTo>
                    <a:pt x="1411" y="624"/>
                  </a:lnTo>
                  <a:lnTo>
                    <a:pt x="1406" y="591"/>
                  </a:lnTo>
                  <a:lnTo>
                    <a:pt x="1402" y="557"/>
                  </a:lnTo>
                  <a:lnTo>
                    <a:pt x="1395" y="504"/>
                  </a:lnTo>
                  <a:lnTo>
                    <a:pt x="1388" y="450"/>
                  </a:lnTo>
                  <a:lnTo>
                    <a:pt x="1382" y="397"/>
                  </a:lnTo>
                  <a:lnTo>
                    <a:pt x="1374" y="342"/>
                  </a:lnTo>
                  <a:lnTo>
                    <a:pt x="1367" y="289"/>
                  </a:lnTo>
                  <a:lnTo>
                    <a:pt x="1360" y="236"/>
                  </a:lnTo>
                  <a:lnTo>
                    <a:pt x="1352" y="181"/>
                  </a:lnTo>
                  <a:lnTo>
                    <a:pt x="1345" y="127"/>
                  </a:lnTo>
                  <a:lnTo>
                    <a:pt x="1334" y="120"/>
                  </a:lnTo>
                  <a:lnTo>
                    <a:pt x="1323" y="112"/>
                  </a:lnTo>
                  <a:lnTo>
                    <a:pt x="1312" y="105"/>
                  </a:lnTo>
                  <a:lnTo>
                    <a:pt x="1301" y="98"/>
                  </a:lnTo>
                  <a:lnTo>
                    <a:pt x="1289" y="89"/>
                  </a:lnTo>
                  <a:lnTo>
                    <a:pt x="1279" y="83"/>
                  </a:lnTo>
                  <a:lnTo>
                    <a:pt x="1267" y="74"/>
                  </a:lnTo>
                  <a:lnTo>
                    <a:pt x="1256" y="67"/>
                  </a:lnTo>
                  <a:lnTo>
                    <a:pt x="1244" y="59"/>
                  </a:lnTo>
                  <a:lnTo>
                    <a:pt x="1233" y="52"/>
                  </a:lnTo>
                  <a:lnTo>
                    <a:pt x="1223" y="43"/>
                  </a:lnTo>
                  <a:lnTo>
                    <a:pt x="1211" y="36"/>
                  </a:lnTo>
                  <a:lnTo>
                    <a:pt x="1200" y="28"/>
                  </a:lnTo>
                  <a:lnTo>
                    <a:pt x="1188" y="21"/>
                  </a:lnTo>
                  <a:lnTo>
                    <a:pt x="1178" y="12"/>
                  </a:lnTo>
                  <a:lnTo>
                    <a:pt x="1166" y="5"/>
                  </a:lnTo>
                  <a:lnTo>
                    <a:pt x="1161" y="10"/>
                  </a:lnTo>
                  <a:lnTo>
                    <a:pt x="1155" y="17"/>
                  </a:lnTo>
                  <a:lnTo>
                    <a:pt x="1150" y="22"/>
                  </a:lnTo>
                  <a:lnTo>
                    <a:pt x="1145" y="29"/>
                  </a:lnTo>
                  <a:lnTo>
                    <a:pt x="1138" y="34"/>
                  </a:lnTo>
                  <a:lnTo>
                    <a:pt x="1133" y="41"/>
                  </a:lnTo>
                  <a:lnTo>
                    <a:pt x="1127" y="47"/>
                  </a:lnTo>
                  <a:lnTo>
                    <a:pt x="1122" y="53"/>
                  </a:lnTo>
                  <a:lnTo>
                    <a:pt x="1103" y="57"/>
                  </a:lnTo>
                  <a:lnTo>
                    <a:pt x="1085" y="59"/>
                  </a:lnTo>
                  <a:lnTo>
                    <a:pt x="1067" y="62"/>
                  </a:lnTo>
                  <a:lnTo>
                    <a:pt x="1049" y="65"/>
                  </a:lnTo>
                  <a:lnTo>
                    <a:pt x="1030" y="67"/>
                  </a:lnTo>
                  <a:lnTo>
                    <a:pt x="1012" y="71"/>
                  </a:lnTo>
                  <a:lnTo>
                    <a:pt x="994" y="74"/>
                  </a:lnTo>
                  <a:lnTo>
                    <a:pt x="975" y="77"/>
                  </a:lnTo>
                  <a:lnTo>
                    <a:pt x="965" y="69"/>
                  </a:lnTo>
                  <a:lnTo>
                    <a:pt x="954" y="62"/>
                  </a:lnTo>
                  <a:lnTo>
                    <a:pt x="945" y="53"/>
                  </a:lnTo>
                  <a:lnTo>
                    <a:pt x="935" y="47"/>
                  </a:lnTo>
                  <a:lnTo>
                    <a:pt x="924" y="38"/>
                  </a:lnTo>
                  <a:lnTo>
                    <a:pt x="914" y="31"/>
                  </a:lnTo>
                  <a:lnTo>
                    <a:pt x="904" y="22"/>
                  </a:lnTo>
                  <a:lnTo>
                    <a:pt x="893" y="16"/>
                  </a:lnTo>
                  <a:lnTo>
                    <a:pt x="884" y="17"/>
                  </a:lnTo>
                  <a:lnTo>
                    <a:pt x="874" y="21"/>
                  </a:lnTo>
                  <a:lnTo>
                    <a:pt x="865" y="22"/>
                  </a:lnTo>
                  <a:lnTo>
                    <a:pt x="856" y="24"/>
                  </a:lnTo>
                  <a:lnTo>
                    <a:pt x="845" y="28"/>
                  </a:lnTo>
                  <a:lnTo>
                    <a:pt x="835" y="29"/>
                  </a:lnTo>
                  <a:lnTo>
                    <a:pt x="826" y="31"/>
                  </a:lnTo>
                  <a:lnTo>
                    <a:pt x="815" y="33"/>
                  </a:lnTo>
                  <a:lnTo>
                    <a:pt x="797" y="29"/>
                  </a:lnTo>
                  <a:lnTo>
                    <a:pt x="779" y="24"/>
                  </a:lnTo>
                  <a:lnTo>
                    <a:pt x="760" y="21"/>
                  </a:lnTo>
                  <a:lnTo>
                    <a:pt x="741" y="17"/>
                  </a:lnTo>
                  <a:lnTo>
                    <a:pt x="723" y="14"/>
                  </a:lnTo>
                  <a:lnTo>
                    <a:pt x="704" y="9"/>
                  </a:lnTo>
                  <a:lnTo>
                    <a:pt x="685" y="5"/>
                  </a:lnTo>
                  <a:lnTo>
                    <a:pt x="667" y="0"/>
                  </a:lnTo>
                  <a:lnTo>
                    <a:pt x="659" y="2"/>
                  </a:lnTo>
                  <a:lnTo>
                    <a:pt x="652" y="2"/>
                  </a:lnTo>
                  <a:lnTo>
                    <a:pt x="645" y="4"/>
                  </a:lnTo>
                  <a:lnTo>
                    <a:pt x="639" y="5"/>
                  </a:lnTo>
                  <a:lnTo>
                    <a:pt x="631" y="7"/>
                  </a:lnTo>
                  <a:lnTo>
                    <a:pt x="624" y="7"/>
                  </a:lnTo>
                  <a:lnTo>
                    <a:pt x="617" y="9"/>
                  </a:lnTo>
                  <a:lnTo>
                    <a:pt x="609" y="10"/>
                  </a:lnTo>
                  <a:lnTo>
                    <a:pt x="600" y="19"/>
                  </a:lnTo>
                  <a:lnTo>
                    <a:pt x="591" y="26"/>
                  </a:lnTo>
                  <a:lnTo>
                    <a:pt x="582" y="34"/>
                  </a:lnTo>
                  <a:lnTo>
                    <a:pt x="573" y="43"/>
                  </a:lnTo>
                  <a:lnTo>
                    <a:pt x="564" y="50"/>
                  </a:lnTo>
                  <a:lnTo>
                    <a:pt x="555" y="59"/>
                  </a:lnTo>
                  <a:lnTo>
                    <a:pt x="546" y="67"/>
                  </a:lnTo>
                  <a:lnTo>
                    <a:pt x="537" y="76"/>
                  </a:lnTo>
                  <a:lnTo>
                    <a:pt x="524" y="69"/>
                  </a:lnTo>
                  <a:lnTo>
                    <a:pt x="512" y="62"/>
                  </a:lnTo>
                  <a:lnTo>
                    <a:pt x="499" y="55"/>
                  </a:lnTo>
                  <a:lnTo>
                    <a:pt x="487" y="47"/>
                  </a:lnTo>
                  <a:lnTo>
                    <a:pt x="474" y="40"/>
                  </a:lnTo>
                  <a:lnTo>
                    <a:pt x="462" y="33"/>
                  </a:lnTo>
                  <a:lnTo>
                    <a:pt x="451" y="26"/>
                  </a:lnTo>
                  <a:lnTo>
                    <a:pt x="438" y="19"/>
                  </a:lnTo>
                  <a:lnTo>
                    <a:pt x="428" y="21"/>
                  </a:lnTo>
                  <a:lnTo>
                    <a:pt x="417" y="22"/>
                  </a:lnTo>
                  <a:lnTo>
                    <a:pt x="407" y="24"/>
                  </a:lnTo>
                  <a:lnTo>
                    <a:pt x="396" y="26"/>
                  </a:lnTo>
                  <a:lnTo>
                    <a:pt x="387" y="29"/>
                  </a:lnTo>
                  <a:lnTo>
                    <a:pt x="377" y="31"/>
                  </a:lnTo>
                  <a:lnTo>
                    <a:pt x="366" y="33"/>
                  </a:lnTo>
                  <a:lnTo>
                    <a:pt x="357" y="34"/>
                  </a:lnTo>
                  <a:lnTo>
                    <a:pt x="351" y="40"/>
                  </a:lnTo>
                  <a:lnTo>
                    <a:pt x="345" y="47"/>
                  </a:lnTo>
                  <a:lnTo>
                    <a:pt x="338" y="52"/>
                  </a:lnTo>
                  <a:lnTo>
                    <a:pt x="332" y="59"/>
                  </a:lnTo>
                  <a:lnTo>
                    <a:pt x="326" y="64"/>
                  </a:lnTo>
                  <a:lnTo>
                    <a:pt x="320" y="71"/>
                  </a:lnTo>
                  <a:lnTo>
                    <a:pt x="313" y="76"/>
                  </a:lnTo>
                  <a:lnTo>
                    <a:pt x="307" y="83"/>
                  </a:lnTo>
                  <a:lnTo>
                    <a:pt x="296" y="84"/>
                  </a:lnTo>
                  <a:lnTo>
                    <a:pt x="283" y="88"/>
                  </a:lnTo>
                  <a:lnTo>
                    <a:pt x="272" y="89"/>
                  </a:lnTo>
                  <a:lnTo>
                    <a:pt x="260" y="91"/>
                  </a:lnTo>
                  <a:lnTo>
                    <a:pt x="249" y="95"/>
                  </a:lnTo>
                  <a:lnTo>
                    <a:pt x="236" y="96"/>
                  </a:lnTo>
                  <a:lnTo>
                    <a:pt x="225" y="100"/>
                  </a:lnTo>
                  <a:lnTo>
                    <a:pt x="213" y="102"/>
                  </a:lnTo>
                  <a:lnTo>
                    <a:pt x="199" y="122"/>
                  </a:lnTo>
                  <a:lnTo>
                    <a:pt x="186" y="139"/>
                  </a:lnTo>
                  <a:lnTo>
                    <a:pt x="173" y="155"/>
                  </a:lnTo>
                  <a:lnTo>
                    <a:pt x="162" y="169"/>
                  </a:lnTo>
                  <a:lnTo>
                    <a:pt x="150" y="181"/>
                  </a:lnTo>
                  <a:lnTo>
                    <a:pt x="141" y="191"/>
                  </a:lnTo>
                  <a:lnTo>
                    <a:pt x="132" y="199"/>
                  </a:lnTo>
                  <a:lnTo>
                    <a:pt x="124" y="206"/>
                  </a:lnTo>
                  <a:lnTo>
                    <a:pt x="114" y="215"/>
                  </a:lnTo>
                  <a:lnTo>
                    <a:pt x="104" y="224"/>
                  </a:lnTo>
                  <a:lnTo>
                    <a:pt x="94" y="232"/>
                  </a:lnTo>
                  <a:lnTo>
                    <a:pt x="84" y="239"/>
                  </a:lnTo>
                  <a:lnTo>
                    <a:pt x="73" y="248"/>
                  </a:lnTo>
                  <a:lnTo>
                    <a:pt x="64" y="256"/>
                  </a:lnTo>
                  <a:lnTo>
                    <a:pt x="54" y="265"/>
                  </a:lnTo>
                  <a:lnTo>
                    <a:pt x="44" y="273"/>
                  </a:lnTo>
                  <a:close/>
                </a:path>
              </a:pathLst>
            </a:custGeom>
            <a:solidFill>
              <a:srgbClr val="490000"/>
            </a:solidFill>
            <a:ln w="9525">
              <a:solidFill>
                <a:schemeClr val="accent4"/>
              </a:solidFill>
              <a:round/>
              <a:headEnd/>
              <a:tailEnd/>
            </a:ln>
          </p:spPr>
          <p:txBody>
            <a:bodyPr/>
            <a:lstStyle/>
            <a:p>
              <a:pPr>
                <a:defRPr/>
              </a:pPr>
              <a:endParaRPr lang="en-US" dirty="0"/>
            </a:p>
          </p:txBody>
        </p:sp>
        <p:sp>
          <p:nvSpPr>
            <p:cNvPr id="54" name="Freeform 54"/>
            <p:cNvSpPr>
              <a:spLocks/>
            </p:cNvSpPr>
            <p:nvPr/>
          </p:nvSpPr>
          <p:spPr bwMode="auto">
            <a:xfrm>
              <a:off x="3962" y="3195"/>
              <a:ext cx="1493" cy="598"/>
            </a:xfrm>
            <a:custGeom>
              <a:avLst/>
              <a:gdLst/>
              <a:ahLst/>
              <a:cxnLst>
                <a:cxn ang="0">
                  <a:pos x="5" y="268"/>
                </a:cxn>
                <a:cxn ang="0">
                  <a:pos x="46" y="299"/>
                </a:cxn>
                <a:cxn ang="0">
                  <a:pos x="60" y="333"/>
                </a:cxn>
                <a:cxn ang="0">
                  <a:pos x="37" y="335"/>
                </a:cxn>
                <a:cxn ang="0">
                  <a:pos x="44" y="419"/>
                </a:cxn>
                <a:cxn ang="0">
                  <a:pos x="37" y="582"/>
                </a:cxn>
                <a:cxn ang="0">
                  <a:pos x="61" y="730"/>
                </a:cxn>
                <a:cxn ang="0">
                  <a:pos x="89" y="852"/>
                </a:cxn>
                <a:cxn ang="0">
                  <a:pos x="120" y="962"/>
                </a:cxn>
                <a:cxn ang="0">
                  <a:pos x="179" y="962"/>
                </a:cxn>
                <a:cxn ang="0">
                  <a:pos x="238" y="962"/>
                </a:cxn>
                <a:cxn ang="0">
                  <a:pos x="298" y="962"/>
                </a:cxn>
                <a:cxn ang="0">
                  <a:pos x="366" y="967"/>
                </a:cxn>
                <a:cxn ang="0">
                  <a:pos x="435" y="974"/>
                </a:cxn>
                <a:cxn ang="0">
                  <a:pos x="506" y="979"/>
                </a:cxn>
                <a:cxn ang="0">
                  <a:pos x="591" y="966"/>
                </a:cxn>
                <a:cxn ang="0">
                  <a:pos x="688" y="935"/>
                </a:cxn>
                <a:cxn ang="0">
                  <a:pos x="775" y="938"/>
                </a:cxn>
                <a:cxn ang="0">
                  <a:pos x="860" y="954"/>
                </a:cxn>
                <a:cxn ang="0">
                  <a:pos x="944" y="988"/>
                </a:cxn>
                <a:cxn ang="0">
                  <a:pos x="1028" y="1021"/>
                </a:cxn>
                <a:cxn ang="0">
                  <a:pos x="1114" y="1060"/>
                </a:cxn>
                <a:cxn ang="0">
                  <a:pos x="1210" y="1120"/>
                </a:cxn>
                <a:cxn ang="0">
                  <a:pos x="1286" y="1153"/>
                </a:cxn>
                <a:cxn ang="0">
                  <a:pos x="1352" y="1168"/>
                </a:cxn>
                <a:cxn ang="0">
                  <a:pos x="1416" y="1184"/>
                </a:cxn>
                <a:cxn ang="0">
                  <a:pos x="1465" y="1146"/>
                </a:cxn>
                <a:cxn ang="0">
                  <a:pos x="1489" y="1022"/>
                </a:cxn>
                <a:cxn ang="0">
                  <a:pos x="1440" y="871"/>
                </a:cxn>
                <a:cxn ang="0">
                  <a:pos x="1382" y="716"/>
                </a:cxn>
                <a:cxn ang="0">
                  <a:pos x="1361" y="558"/>
                </a:cxn>
                <a:cxn ang="0">
                  <a:pos x="1328" y="354"/>
                </a:cxn>
                <a:cxn ang="0">
                  <a:pos x="1287" y="120"/>
                </a:cxn>
                <a:cxn ang="0">
                  <a:pos x="1236" y="86"/>
                </a:cxn>
                <a:cxn ang="0">
                  <a:pos x="1183" y="53"/>
                </a:cxn>
                <a:cxn ang="0">
                  <a:pos x="1130" y="19"/>
                </a:cxn>
                <a:cxn ang="0">
                  <a:pos x="1097" y="36"/>
                </a:cxn>
                <a:cxn ang="0">
                  <a:pos x="1057" y="63"/>
                </a:cxn>
                <a:cxn ang="0">
                  <a:pos x="961" y="77"/>
                </a:cxn>
                <a:cxn ang="0">
                  <a:pos x="894" y="62"/>
                </a:cxn>
                <a:cxn ang="0">
                  <a:pos x="845" y="26"/>
                </a:cxn>
                <a:cxn ang="0">
                  <a:pos x="796" y="34"/>
                </a:cxn>
                <a:cxn ang="0">
                  <a:pos x="732" y="29"/>
                </a:cxn>
                <a:cxn ang="0">
                  <a:pos x="644" y="5"/>
                </a:cxn>
                <a:cxn ang="0">
                  <a:pos x="597" y="2"/>
                </a:cxn>
                <a:cxn ang="0">
                  <a:pos x="560" y="14"/>
                </a:cxn>
                <a:cxn ang="0">
                  <a:pos x="521" y="58"/>
                </a:cxn>
                <a:cxn ang="0">
                  <a:pos x="469" y="55"/>
                </a:cxn>
                <a:cxn ang="0">
                  <a:pos x="409" y="19"/>
                </a:cxn>
                <a:cxn ang="0">
                  <a:pos x="357" y="29"/>
                </a:cxn>
                <a:cxn ang="0">
                  <a:pos x="313" y="51"/>
                </a:cxn>
                <a:cxn ang="0">
                  <a:pos x="281" y="94"/>
                </a:cxn>
                <a:cxn ang="0">
                  <a:pos x="224" y="113"/>
                </a:cxn>
                <a:cxn ang="0">
                  <a:pos x="160" y="144"/>
                </a:cxn>
                <a:cxn ang="0">
                  <a:pos x="101" y="211"/>
                </a:cxn>
                <a:cxn ang="0">
                  <a:pos x="52" y="261"/>
                </a:cxn>
                <a:cxn ang="0">
                  <a:pos x="0" y="311"/>
                </a:cxn>
              </a:cxnLst>
              <a:rect l="0" t="0" r="r" b="b"/>
              <a:pathLst>
                <a:path w="1493" h="1194">
                  <a:moveTo>
                    <a:pt x="0" y="311"/>
                  </a:moveTo>
                  <a:lnTo>
                    <a:pt x="1" y="301"/>
                  </a:lnTo>
                  <a:lnTo>
                    <a:pt x="2" y="290"/>
                  </a:lnTo>
                  <a:lnTo>
                    <a:pt x="4" y="280"/>
                  </a:lnTo>
                  <a:lnTo>
                    <a:pt x="5" y="268"/>
                  </a:lnTo>
                  <a:lnTo>
                    <a:pt x="14" y="275"/>
                  </a:lnTo>
                  <a:lnTo>
                    <a:pt x="22" y="280"/>
                  </a:lnTo>
                  <a:lnTo>
                    <a:pt x="29" y="287"/>
                  </a:lnTo>
                  <a:lnTo>
                    <a:pt x="37" y="292"/>
                  </a:lnTo>
                  <a:lnTo>
                    <a:pt x="46" y="299"/>
                  </a:lnTo>
                  <a:lnTo>
                    <a:pt x="53" y="306"/>
                  </a:lnTo>
                  <a:lnTo>
                    <a:pt x="61" y="311"/>
                  </a:lnTo>
                  <a:lnTo>
                    <a:pt x="70" y="318"/>
                  </a:lnTo>
                  <a:lnTo>
                    <a:pt x="65" y="326"/>
                  </a:lnTo>
                  <a:lnTo>
                    <a:pt x="60" y="333"/>
                  </a:lnTo>
                  <a:lnTo>
                    <a:pt x="56" y="342"/>
                  </a:lnTo>
                  <a:lnTo>
                    <a:pt x="51" y="350"/>
                  </a:lnTo>
                  <a:lnTo>
                    <a:pt x="47" y="345"/>
                  </a:lnTo>
                  <a:lnTo>
                    <a:pt x="42" y="340"/>
                  </a:lnTo>
                  <a:lnTo>
                    <a:pt x="37" y="335"/>
                  </a:lnTo>
                  <a:lnTo>
                    <a:pt x="32" y="330"/>
                  </a:lnTo>
                  <a:lnTo>
                    <a:pt x="35" y="352"/>
                  </a:lnTo>
                  <a:lnTo>
                    <a:pt x="38" y="374"/>
                  </a:lnTo>
                  <a:lnTo>
                    <a:pt x="41" y="397"/>
                  </a:lnTo>
                  <a:lnTo>
                    <a:pt x="44" y="419"/>
                  </a:lnTo>
                  <a:lnTo>
                    <a:pt x="41" y="454"/>
                  </a:lnTo>
                  <a:lnTo>
                    <a:pt x="38" y="486"/>
                  </a:lnTo>
                  <a:lnTo>
                    <a:pt x="35" y="521"/>
                  </a:lnTo>
                  <a:lnTo>
                    <a:pt x="32" y="553"/>
                  </a:lnTo>
                  <a:lnTo>
                    <a:pt x="37" y="582"/>
                  </a:lnTo>
                  <a:lnTo>
                    <a:pt x="43" y="612"/>
                  </a:lnTo>
                  <a:lnTo>
                    <a:pt x="47" y="641"/>
                  </a:lnTo>
                  <a:lnTo>
                    <a:pt x="52" y="670"/>
                  </a:lnTo>
                  <a:lnTo>
                    <a:pt x="57" y="701"/>
                  </a:lnTo>
                  <a:lnTo>
                    <a:pt x="61" y="730"/>
                  </a:lnTo>
                  <a:lnTo>
                    <a:pt x="67" y="759"/>
                  </a:lnTo>
                  <a:lnTo>
                    <a:pt x="72" y="789"/>
                  </a:lnTo>
                  <a:lnTo>
                    <a:pt x="78" y="809"/>
                  </a:lnTo>
                  <a:lnTo>
                    <a:pt x="83" y="832"/>
                  </a:lnTo>
                  <a:lnTo>
                    <a:pt x="89" y="852"/>
                  </a:lnTo>
                  <a:lnTo>
                    <a:pt x="96" y="875"/>
                  </a:lnTo>
                  <a:lnTo>
                    <a:pt x="102" y="897"/>
                  </a:lnTo>
                  <a:lnTo>
                    <a:pt x="108" y="919"/>
                  </a:lnTo>
                  <a:lnTo>
                    <a:pt x="113" y="940"/>
                  </a:lnTo>
                  <a:lnTo>
                    <a:pt x="120" y="962"/>
                  </a:lnTo>
                  <a:lnTo>
                    <a:pt x="131" y="962"/>
                  </a:lnTo>
                  <a:lnTo>
                    <a:pt x="143" y="962"/>
                  </a:lnTo>
                  <a:lnTo>
                    <a:pt x="155" y="962"/>
                  </a:lnTo>
                  <a:lnTo>
                    <a:pt x="167" y="962"/>
                  </a:lnTo>
                  <a:lnTo>
                    <a:pt x="179" y="962"/>
                  </a:lnTo>
                  <a:lnTo>
                    <a:pt x="191" y="962"/>
                  </a:lnTo>
                  <a:lnTo>
                    <a:pt x="203" y="962"/>
                  </a:lnTo>
                  <a:lnTo>
                    <a:pt x="215" y="962"/>
                  </a:lnTo>
                  <a:lnTo>
                    <a:pt x="227" y="962"/>
                  </a:lnTo>
                  <a:lnTo>
                    <a:pt x="238" y="962"/>
                  </a:lnTo>
                  <a:lnTo>
                    <a:pt x="250" y="962"/>
                  </a:lnTo>
                  <a:lnTo>
                    <a:pt x="262" y="962"/>
                  </a:lnTo>
                  <a:lnTo>
                    <a:pt x="274" y="962"/>
                  </a:lnTo>
                  <a:lnTo>
                    <a:pt x="286" y="962"/>
                  </a:lnTo>
                  <a:lnTo>
                    <a:pt x="298" y="962"/>
                  </a:lnTo>
                  <a:lnTo>
                    <a:pt x="310" y="962"/>
                  </a:lnTo>
                  <a:lnTo>
                    <a:pt x="323" y="964"/>
                  </a:lnTo>
                  <a:lnTo>
                    <a:pt x="338" y="964"/>
                  </a:lnTo>
                  <a:lnTo>
                    <a:pt x="351" y="966"/>
                  </a:lnTo>
                  <a:lnTo>
                    <a:pt x="366" y="967"/>
                  </a:lnTo>
                  <a:lnTo>
                    <a:pt x="379" y="969"/>
                  </a:lnTo>
                  <a:lnTo>
                    <a:pt x="394" y="969"/>
                  </a:lnTo>
                  <a:lnTo>
                    <a:pt x="407" y="971"/>
                  </a:lnTo>
                  <a:lnTo>
                    <a:pt x="422" y="972"/>
                  </a:lnTo>
                  <a:lnTo>
                    <a:pt x="435" y="974"/>
                  </a:lnTo>
                  <a:lnTo>
                    <a:pt x="450" y="974"/>
                  </a:lnTo>
                  <a:lnTo>
                    <a:pt x="463" y="976"/>
                  </a:lnTo>
                  <a:lnTo>
                    <a:pt x="478" y="978"/>
                  </a:lnTo>
                  <a:lnTo>
                    <a:pt x="492" y="979"/>
                  </a:lnTo>
                  <a:lnTo>
                    <a:pt x="506" y="979"/>
                  </a:lnTo>
                  <a:lnTo>
                    <a:pt x="520" y="981"/>
                  </a:lnTo>
                  <a:lnTo>
                    <a:pt x="534" y="983"/>
                  </a:lnTo>
                  <a:lnTo>
                    <a:pt x="553" y="978"/>
                  </a:lnTo>
                  <a:lnTo>
                    <a:pt x="573" y="971"/>
                  </a:lnTo>
                  <a:lnTo>
                    <a:pt x="591" y="966"/>
                  </a:lnTo>
                  <a:lnTo>
                    <a:pt x="611" y="959"/>
                  </a:lnTo>
                  <a:lnTo>
                    <a:pt x="631" y="952"/>
                  </a:lnTo>
                  <a:lnTo>
                    <a:pt x="649" y="947"/>
                  </a:lnTo>
                  <a:lnTo>
                    <a:pt x="669" y="940"/>
                  </a:lnTo>
                  <a:lnTo>
                    <a:pt x="688" y="935"/>
                  </a:lnTo>
                  <a:lnTo>
                    <a:pt x="706" y="935"/>
                  </a:lnTo>
                  <a:lnTo>
                    <a:pt x="723" y="936"/>
                  </a:lnTo>
                  <a:lnTo>
                    <a:pt x="740" y="936"/>
                  </a:lnTo>
                  <a:lnTo>
                    <a:pt x="758" y="936"/>
                  </a:lnTo>
                  <a:lnTo>
                    <a:pt x="775" y="938"/>
                  </a:lnTo>
                  <a:lnTo>
                    <a:pt x="792" y="938"/>
                  </a:lnTo>
                  <a:lnTo>
                    <a:pt x="809" y="940"/>
                  </a:lnTo>
                  <a:lnTo>
                    <a:pt x="827" y="940"/>
                  </a:lnTo>
                  <a:lnTo>
                    <a:pt x="844" y="947"/>
                  </a:lnTo>
                  <a:lnTo>
                    <a:pt x="860" y="954"/>
                  </a:lnTo>
                  <a:lnTo>
                    <a:pt x="877" y="960"/>
                  </a:lnTo>
                  <a:lnTo>
                    <a:pt x="894" y="967"/>
                  </a:lnTo>
                  <a:lnTo>
                    <a:pt x="910" y="974"/>
                  </a:lnTo>
                  <a:lnTo>
                    <a:pt x="927" y="981"/>
                  </a:lnTo>
                  <a:lnTo>
                    <a:pt x="944" y="988"/>
                  </a:lnTo>
                  <a:lnTo>
                    <a:pt x="960" y="993"/>
                  </a:lnTo>
                  <a:lnTo>
                    <a:pt x="977" y="1000"/>
                  </a:lnTo>
                  <a:lnTo>
                    <a:pt x="993" y="1007"/>
                  </a:lnTo>
                  <a:lnTo>
                    <a:pt x="1011" y="1014"/>
                  </a:lnTo>
                  <a:lnTo>
                    <a:pt x="1028" y="1021"/>
                  </a:lnTo>
                  <a:lnTo>
                    <a:pt x="1044" y="1027"/>
                  </a:lnTo>
                  <a:lnTo>
                    <a:pt x="1061" y="1034"/>
                  </a:lnTo>
                  <a:lnTo>
                    <a:pt x="1079" y="1041"/>
                  </a:lnTo>
                  <a:lnTo>
                    <a:pt x="1095" y="1048"/>
                  </a:lnTo>
                  <a:lnTo>
                    <a:pt x="1114" y="1060"/>
                  </a:lnTo>
                  <a:lnTo>
                    <a:pt x="1134" y="1072"/>
                  </a:lnTo>
                  <a:lnTo>
                    <a:pt x="1152" y="1084"/>
                  </a:lnTo>
                  <a:lnTo>
                    <a:pt x="1172" y="1096"/>
                  </a:lnTo>
                  <a:lnTo>
                    <a:pt x="1191" y="1108"/>
                  </a:lnTo>
                  <a:lnTo>
                    <a:pt x="1210" y="1120"/>
                  </a:lnTo>
                  <a:lnTo>
                    <a:pt x="1229" y="1132"/>
                  </a:lnTo>
                  <a:lnTo>
                    <a:pt x="1248" y="1144"/>
                  </a:lnTo>
                  <a:lnTo>
                    <a:pt x="1260" y="1148"/>
                  </a:lnTo>
                  <a:lnTo>
                    <a:pt x="1274" y="1149"/>
                  </a:lnTo>
                  <a:lnTo>
                    <a:pt x="1286" y="1153"/>
                  </a:lnTo>
                  <a:lnTo>
                    <a:pt x="1300" y="1156"/>
                  </a:lnTo>
                  <a:lnTo>
                    <a:pt x="1312" y="1160"/>
                  </a:lnTo>
                  <a:lnTo>
                    <a:pt x="1326" y="1162"/>
                  </a:lnTo>
                  <a:lnTo>
                    <a:pt x="1338" y="1165"/>
                  </a:lnTo>
                  <a:lnTo>
                    <a:pt x="1352" y="1168"/>
                  </a:lnTo>
                  <a:lnTo>
                    <a:pt x="1364" y="1172"/>
                  </a:lnTo>
                  <a:lnTo>
                    <a:pt x="1378" y="1175"/>
                  </a:lnTo>
                  <a:lnTo>
                    <a:pt x="1390" y="1179"/>
                  </a:lnTo>
                  <a:lnTo>
                    <a:pt x="1404" y="1182"/>
                  </a:lnTo>
                  <a:lnTo>
                    <a:pt x="1416" y="1184"/>
                  </a:lnTo>
                  <a:lnTo>
                    <a:pt x="1430" y="1187"/>
                  </a:lnTo>
                  <a:lnTo>
                    <a:pt x="1442" y="1191"/>
                  </a:lnTo>
                  <a:lnTo>
                    <a:pt x="1456" y="1194"/>
                  </a:lnTo>
                  <a:lnTo>
                    <a:pt x="1461" y="1170"/>
                  </a:lnTo>
                  <a:lnTo>
                    <a:pt x="1465" y="1146"/>
                  </a:lnTo>
                  <a:lnTo>
                    <a:pt x="1470" y="1122"/>
                  </a:lnTo>
                  <a:lnTo>
                    <a:pt x="1475" y="1096"/>
                  </a:lnTo>
                  <a:lnTo>
                    <a:pt x="1480" y="1072"/>
                  </a:lnTo>
                  <a:lnTo>
                    <a:pt x="1484" y="1046"/>
                  </a:lnTo>
                  <a:lnTo>
                    <a:pt x="1489" y="1022"/>
                  </a:lnTo>
                  <a:lnTo>
                    <a:pt x="1493" y="997"/>
                  </a:lnTo>
                  <a:lnTo>
                    <a:pt x="1480" y="966"/>
                  </a:lnTo>
                  <a:lnTo>
                    <a:pt x="1466" y="935"/>
                  </a:lnTo>
                  <a:lnTo>
                    <a:pt x="1454" y="904"/>
                  </a:lnTo>
                  <a:lnTo>
                    <a:pt x="1440" y="871"/>
                  </a:lnTo>
                  <a:lnTo>
                    <a:pt x="1427" y="840"/>
                  </a:lnTo>
                  <a:lnTo>
                    <a:pt x="1413" y="809"/>
                  </a:lnTo>
                  <a:lnTo>
                    <a:pt x="1400" y="778"/>
                  </a:lnTo>
                  <a:lnTo>
                    <a:pt x="1386" y="747"/>
                  </a:lnTo>
                  <a:lnTo>
                    <a:pt x="1382" y="716"/>
                  </a:lnTo>
                  <a:lnTo>
                    <a:pt x="1378" y="684"/>
                  </a:lnTo>
                  <a:lnTo>
                    <a:pt x="1374" y="653"/>
                  </a:lnTo>
                  <a:lnTo>
                    <a:pt x="1370" y="620"/>
                  </a:lnTo>
                  <a:lnTo>
                    <a:pt x="1365" y="589"/>
                  </a:lnTo>
                  <a:lnTo>
                    <a:pt x="1361" y="558"/>
                  </a:lnTo>
                  <a:lnTo>
                    <a:pt x="1357" y="526"/>
                  </a:lnTo>
                  <a:lnTo>
                    <a:pt x="1353" y="495"/>
                  </a:lnTo>
                  <a:lnTo>
                    <a:pt x="1345" y="448"/>
                  </a:lnTo>
                  <a:lnTo>
                    <a:pt x="1336" y="400"/>
                  </a:lnTo>
                  <a:lnTo>
                    <a:pt x="1328" y="354"/>
                  </a:lnTo>
                  <a:lnTo>
                    <a:pt x="1321" y="307"/>
                  </a:lnTo>
                  <a:lnTo>
                    <a:pt x="1312" y="261"/>
                  </a:lnTo>
                  <a:lnTo>
                    <a:pt x="1304" y="215"/>
                  </a:lnTo>
                  <a:lnTo>
                    <a:pt x="1296" y="167"/>
                  </a:lnTo>
                  <a:lnTo>
                    <a:pt x="1287" y="120"/>
                  </a:lnTo>
                  <a:lnTo>
                    <a:pt x="1277" y="113"/>
                  </a:lnTo>
                  <a:lnTo>
                    <a:pt x="1267" y="106"/>
                  </a:lnTo>
                  <a:lnTo>
                    <a:pt x="1256" y="100"/>
                  </a:lnTo>
                  <a:lnTo>
                    <a:pt x="1246" y="93"/>
                  </a:lnTo>
                  <a:lnTo>
                    <a:pt x="1236" y="86"/>
                  </a:lnTo>
                  <a:lnTo>
                    <a:pt x="1225" y="79"/>
                  </a:lnTo>
                  <a:lnTo>
                    <a:pt x="1214" y="72"/>
                  </a:lnTo>
                  <a:lnTo>
                    <a:pt x="1203" y="65"/>
                  </a:lnTo>
                  <a:lnTo>
                    <a:pt x="1193" y="60"/>
                  </a:lnTo>
                  <a:lnTo>
                    <a:pt x="1183" y="53"/>
                  </a:lnTo>
                  <a:lnTo>
                    <a:pt x="1172" y="46"/>
                  </a:lnTo>
                  <a:lnTo>
                    <a:pt x="1162" y="39"/>
                  </a:lnTo>
                  <a:lnTo>
                    <a:pt x="1151" y="32"/>
                  </a:lnTo>
                  <a:lnTo>
                    <a:pt x="1141" y="26"/>
                  </a:lnTo>
                  <a:lnTo>
                    <a:pt x="1130" y="19"/>
                  </a:lnTo>
                  <a:lnTo>
                    <a:pt x="1119" y="12"/>
                  </a:lnTo>
                  <a:lnTo>
                    <a:pt x="1114" y="17"/>
                  </a:lnTo>
                  <a:lnTo>
                    <a:pt x="1109" y="24"/>
                  </a:lnTo>
                  <a:lnTo>
                    <a:pt x="1103" y="29"/>
                  </a:lnTo>
                  <a:lnTo>
                    <a:pt x="1097" y="36"/>
                  </a:lnTo>
                  <a:lnTo>
                    <a:pt x="1092" y="41"/>
                  </a:lnTo>
                  <a:lnTo>
                    <a:pt x="1087" y="48"/>
                  </a:lnTo>
                  <a:lnTo>
                    <a:pt x="1081" y="53"/>
                  </a:lnTo>
                  <a:lnTo>
                    <a:pt x="1075" y="60"/>
                  </a:lnTo>
                  <a:lnTo>
                    <a:pt x="1057" y="63"/>
                  </a:lnTo>
                  <a:lnTo>
                    <a:pt x="1037" y="65"/>
                  </a:lnTo>
                  <a:lnTo>
                    <a:pt x="1018" y="69"/>
                  </a:lnTo>
                  <a:lnTo>
                    <a:pt x="1000" y="70"/>
                  </a:lnTo>
                  <a:lnTo>
                    <a:pt x="980" y="74"/>
                  </a:lnTo>
                  <a:lnTo>
                    <a:pt x="961" y="77"/>
                  </a:lnTo>
                  <a:lnTo>
                    <a:pt x="942" y="79"/>
                  </a:lnTo>
                  <a:lnTo>
                    <a:pt x="924" y="82"/>
                  </a:lnTo>
                  <a:lnTo>
                    <a:pt x="913" y="75"/>
                  </a:lnTo>
                  <a:lnTo>
                    <a:pt x="904" y="69"/>
                  </a:lnTo>
                  <a:lnTo>
                    <a:pt x="894" y="62"/>
                  </a:lnTo>
                  <a:lnTo>
                    <a:pt x="884" y="53"/>
                  </a:lnTo>
                  <a:lnTo>
                    <a:pt x="874" y="46"/>
                  </a:lnTo>
                  <a:lnTo>
                    <a:pt x="865" y="39"/>
                  </a:lnTo>
                  <a:lnTo>
                    <a:pt x="854" y="32"/>
                  </a:lnTo>
                  <a:lnTo>
                    <a:pt x="845" y="26"/>
                  </a:lnTo>
                  <a:lnTo>
                    <a:pt x="835" y="27"/>
                  </a:lnTo>
                  <a:lnTo>
                    <a:pt x="825" y="29"/>
                  </a:lnTo>
                  <a:lnTo>
                    <a:pt x="816" y="31"/>
                  </a:lnTo>
                  <a:lnTo>
                    <a:pt x="805" y="32"/>
                  </a:lnTo>
                  <a:lnTo>
                    <a:pt x="796" y="34"/>
                  </a:lnTo>
                  <a:lnTo>
                    <a:pt x="786" y="34"/>
                  </a:lnTo>
                  <a:lnTo>
                    <a:pt x="776" y="36"/>
                  </a:lnTo>
                  <a:lnTo>
                    <a:pt x="767" y="38"/>
                  </a:lnTo>
                  <a:lnTo>
                    <a:pt x="749" y="32"/>
                  </a:lnTo>
                  <a:lnTo>
                    <a:pt x="732" y="29"/>
                  </a:lnTo>
                  <a:lnTo>
                    <a:pt x="714" y="24"/>
                  </a:lnTo>
                  <a:lnTo>
                    <a:pt x="696" y="19"/>
                  </a:lnTo>
                  <a:lnTo>
                    <a:pt x="679" y="14"/>
                  </a:lnTo>
                  <a:lnTo>
                    <a:pt x="661" y="8"/>
                  </a:lnTo>
                  <a:lnTo>
                    <a:pt x="644" y="5"/>
                  </a:lnTo>
                  <a:lnTo>
                    <a:pt x="627" y="0"/>
                  </a:lnTo>
                  <a:lnTo>
                    <a:pt x="619" y="0"/>
                  </a:lnTo>
                  <a:lnTo>
                    <a:pt x="612" y="2"/>
                  </a:lnTo>
                  <a:lnTo>
                    <a:pt x="605" y="2"/>
                  </a:lnTo>
                  <a:lnTo>
                    <a:pt x="597" y="2"/>
                  </a:lnTo>
                  <a:lnTo>
                    <a:pt x="590" y="3"/>
                  </a:lnTo>
                  <a:lnTo>
                    <a:pt x="583" y="3"/>
                  </a:lnTo>
                  <a:lnTo>
                    <a:pt x="576" y="5"/>
                  </a:lnTo>
                  <a:lnTo>
                    <a:pt x="568" y="5"/>
                  </a:lnTo>
                  <a:lnTo>
                    <a:pt x="560" y="14"/>
                  </a:lnTo>
                  <a:lnTo>
                    <a:pt x="553" y="22"/>
                  </a:lnTo>
                  <a:lnTo>
                    <a:pt x="545" y="32"/>
                  </a:lnTo>
                  <a:lnTo>
                    <a:pt x="536" y="41"/>
                  </a:lnTo>
                  <a:lnTo>
                    <a:pt x="529" y="50"/>
                  </a:lnTo>
                  <a:lnTo>
                    <a:pt x="521" y="58"/>
                  </a:lnTo>
                  <a:lnTo>
                    <a:pt x="512" y="69"/>
                  </a:lnTo>
                  <a:lnTo>
                    <a:pt x="504" y="77"/>
                  </a:lnTo>
                  <a:lnTo>
                    <a:pt x="493" y="70"/>
                  </a:lnTo>
                  <a:lnTo>
                    <a:pt x="480" y="62"/>
                  </a:lnTo>
                  <a:lnTo>
                    <a:pt x="469" y="55"/>
                  </a:lnTo>
                  <a:lnTo>
                    <a:pt x="457" y="48"/>
                  </a:lnTo>
                  <a:lnTo>
                    <a:pt x="446" y="39"/>
                  </a:lnTo>
                  <a:lnTo>
                    <a:pt x="433" y="32"/>
                  </a:lnTo>
                  <a:lnTo>
                    <a:pt x="422" y="26"/>
                  </a:lnTo>
                  <a:lnTo>
                    <a:pt x="409" y="19"/>
                  </a:lnTo>
                  <a:lnTo>
                    <a:pt x="399" y="20"/>
                  </a:lnTo>
                  <a:lnTo>
                    <a:pt x="389" y="22"/>
                  </a:lnTo>
                  <a:lnTo>
                    <a:pt x="378" y="24"/>
                  </a:lnTo>
                  <a:lnTo>
                    <a:pt x="368" y="26"/>
                  </a:lnTo>
                  <a:lnTo>
                    <a:pt x="357" y="29"/>
                  </a:lnTo>
                  <a:lnTo>
                    <a:pt x="347" y="31"/>
                  </a:lnTo>
                  <a:lnTo>
                    <a:pt x="337" y="32"/>
                  </a:lnTo>
                  <a:lnTo>
                    <a:pt x="326" y="34"/>
                  </a:lnTo>
                  <a:lnTo>
                    <a:pt x="320" y="43"/>
                  </a:lnTo>
                  <a:lnTo>
                    <a:pt x="313" y="51"/>
                  </a:lnTo>
                  <a:lnTo>
                    <a:pt x="307" y="60"/>
                  </a:lnTo>
                  <a:lnTo>
                    <a:pt x="300" y="69"/>
                  </a:lnTo>
                  <a:lnTo>
                    <a:pt x="293" y="77"/>
                  </a:lnTo>
                  <a:lnTo>
                    <a:pt x="287" y="86"/>
                  </a:lnTo>
                  <a:lnTo>
                    <a:pt x="281" y="94"/>
                  </a:lnTo>
                  <a:lnTo>
                    <a:pt x="274" y="103"/>
                  </a:lnTo>
                  <a:lnTo>
                    <a:pt x="262" y="105"/>
                  </a:lnTo>
                  <a:lnTo>
                    <a:pt x="249" y="108"/>
                  </a:lnTo>
                  <a:lnTo>
                    <a:pt x="237" y="110"/>
                  </a:lnTo>
                  <a:lnTo>
                    <a:pt x="224" y="113"/>
                  </a:lnTo>
                  <a:lnTo>
                    <a:pt x="212" y="115"/>
                  </a:lnTo>
                  <a:lnTo>
                    <a:pt x="200" y="118"/>
                  </a:lnTo>
                  <a:lnTo>
                    <a:pt x="186" y="120"/>
                  </a:lnTo>
                  <a:lnTo>
                    <a:pt x="174" y="124"/>
                  </a:lnTo>
                  <a:lnTo>
                    <a:pt x="160" y="144"/>
                  </a:lnTo>
                  <a:lnTo>
                    <a:pt x="147" y="161"/>
                  </a:lnTo>
                  <a:lnTo>
                    <a:pt x="134" y="177"/>
                  </a:lnTo>
                  <a:lnTo>
                    <a:pt x="123" y="189"/>
                  </a:lnTo>
                  <a:lnTo>
                    <a:pt x="111" y="201"/>
                  </a:lnTo>
                  <a:lnTo>
                    <a:pt x="101" y="211"/>
                  </a:lnTo>
                  <a:lnTo>
                    <a:pt x="91" y="222"/>
                  </a:lnTo>
                  <a:lnTo>
                    <a:pt x="83" y="230"/>
                  </a:lnTo>
                  <a:lnTo>
                    <a:pt x="73" y="240"/>
                  </a:lnTo>
                  <a:lnTo>
                    <a:pt x="62" y="251"/>
                  </a:lnTo>
                  <a:lnTo>
                    <a:pt x="52" y="261"/>
                  </a:lnTo>
                  <a:lnTo>
                    <a:pt x="42" y="271"/>
                  </a:lnTo>
                  <a:lnTo>
                    <a:pt x="31" y="282"/>
                  </a:lnTo>
                  <a:lnTo>
                    <a:pt x="21" y="292"/>
                  </a:lnTo>
                  <a:lnTo>
                    <a:pt x="10" y="301"/>
                  </a:lnTo>
                  <a:lnTo>
                    <a:pt x="0" y="311"/>
                  </a:lnTo>
                  <a:close/>
                </a:path>
              </a:pathLst>
            </a:custGeom>
            <a:solidFill>
              <a:srgbClr val="4F0000"/>
            </a:solidFill>
            <a:ln w="9525">
              <a:solidFill>
                <a:schemeClr val="accent4"/>
              </a:solidFill>
              <a:round/>
              <a:headEnd/>
              <a:tailEnd/>
            </a:ln>
          </p:spPr>
          <p:txBody>
            <a:bodyPr/>
            <a:lstStyle/>
            <a:p>
              <a:pPr>
                <a:defRPr/>
              </a:pPr>
              <a:endParaRPr lang="en-US" dirty="0"/>
            </a:p>
          </p:txBody>
        </p:sp>
        <p:sp>
          <p:nvSpPr>
            <p:cNvPr id="55" name="Freeform 55"/>
            <p:cNvSpPr>
              <a:spLocks/>
            </p:cNvSpPr>
            <p:nvPr/>
          </p:nvSpPr>
          <p:spPr bwMode="auto">
            <a:xfrm>
              <a:off x="3930" y="3196"/>
              <a:ext cx="1503" cy="560"/>
            </a:xfrm>
            <a:custGeom>
              <a:avLst/>
              <a:gdLst/>
              <a:ahLst/>
              <a:cxnLst>
                <a:cxn ang="0">
                  <a:pos x="15" y="297"/>
                </a:cxn>
                <a:cxn ang="0">
                  <a:pos x="66" y="317"/>
                </a:cxn>
                <a:cxn ang="0">
                  <a:pos x="95" y="345"/>
                </a:cxn>
                <a:cxn ang="0">
                  <a:pos x="90" y="336"/>
                </a:cxn>
                <a:cxn ang="0">
                  <a:pos x="108" y="400"/>
                </a:cxn>
                <a:cxn ang="0">
                  <a:pos x="114" y="549"/>
                </a:cxn>
                <a:cxn ang="0">
                  <a:pos x="142" y="675"/>
                </a:cxn>
                <a:cxn ang="0">
                  <a:pos x="171" y="775"/>
                </a:cxn>
                <a:cxn ang="0">
                  <a:pos x="203" y="859"/>
                </a:cxn>
                <a:cxn ang="0">
                  <a:pos x="261" y="859"/>
                </a:cxn>
                <a:cxn ang="0">
                  <a:pos x="318" y="859"/>
                </a:cxn>
                <a:cxn ang="0">
                  <a:pos x="375" y="859"/>
                </a:cxn>
                <a:cxn ang="0">
                  <a:pos x="441" y="864"/>
                </a:cxn>
                <a:cxn ang="0">
                  <a:pos x="511" y="873"/>
                </a:cxn>
                <a:cxn ang="0">
                  <a:pos x="580" y="879"/>
                </a:cxn>
                <a:cxn ang="0">
                  <a:pos x="661" y="862"/>
                </a:cxn>
                <a:cxn ang="0">
                  <a:pos x="750" y="828"/>
                </a:cxn>
                <a:cxn ang="0">
                  <a:pos x="829" y="831"/>
                </a:cxn>
                <a:cxn ang="0">
                  <a:pos x="909" y="848"/>
                </a:cxn>
                <a:cxn ang="0">
                  <a:pos x="993" y="886"/>
                </a:cxn>
                <a:cxn ang="0">
                  <a:pos x="1078" y="926"/>
                </a:cxn>
                <a:cxn ang="0">
                  <a:pos x="1164" y="969"/>
                </a:cxn>
                <a:cxn ang="0">
                  <a:pos x="1252" y="1034"/>
                </a:cxn>
                <a:cxn ang="0">
                  <a:pos x="1325" y="1072"/>
                </a:cxn>
                <a:cxn ang="0">
                  <a:pos x="1388" y="1089"/>
                </a:cxn>
                <a:cxn ang="0">
                  <a:pos x="1451" y="1108"/>
                </a:cxn>
                <a:cxn ang="0">
                  <a:pos x="1496" y="1008"/>
                </a:cxn>
                <a:cxn ang="0">
                  <a:pos x="1459" y="812"/>
                </a:cxn>
                <a:cxn ang="0">
                  <a:pos x="1385" y="668"/>
                </a:cxn>
                <a:cxn ang="0">
                  <a:pos x="1360" y="522"/>
                </a:cxn>
                <a:cxn ang="0">
                  <a:pos x="1328" y="354"/>
                </a:cxn>
                <a:cxn ang="0">
                  <a:pos x="1284" y="151"/>
                </a:cxn>
                <a:cxn ang="0">
                  <a:pos x="1196" y="65"/>
                </a:cxn>
                <a:cxn ang="0">
                  <a:pos x="1111" y="24"/>
                </a:cxn>
                <a:cxn ang="0">
                  <a:pos x="1084" y="55"/>
                </a:cxn>
                <a:cxn ang="0">
                  <a:pos x="1014" y="75"/>
                </a:cxn>
                <a:cxn ang="0">
                  <a:pos x="916" y="89"/>
                </a:cxn>
                <a:cxn ang="0">
                  <a:pos x="867" y="55"/>
                </a:cxn>
                <a:cxn ang="0">
                  <a:pos x="819" y="37"/>
                </a:cxn>
                <a:cxn ang="0">
                  <a:pos x="771" y="43"/>
                </a:cxn>
                <a:cxn ang="0">
                  <a:pos x="696" y="20"/>
                </a:cxn>
                <a:cxn ang="0">
                  <a:pos x="623" y="0"/>
                </a:cxn>
                <a:cxn ang="0">
                  <a:pos x="588" y="1"/>
                </a:cxn>
                <a:cxn ang="0">
                  <a:pos x="552" y="30"/>
                </a:cxn>
                <a:cxn ang="0">
                  <a:pos x="515" y="79"/>
                </a:cxn>
                <a:cxn ang="0">
                  <a:pos x="460" y="39"/>
                </a:cxn>
                <a:cxn ang="0">
                  <a:pos x="404" y="22"/>
                </a:cxn>
                <a:cxn ang="0">
                  <a:pos x="350" y="34"/>
                </a:cxn>
                <a:cxn ang="0">
                  <a:pos x="313" y="79"/>
                </a:cxn>
                <a:cxn ang="0">
                  <a:pos x="272" y="125"/>
                </a:cxn>
                <a:cxn ang="0">
                  <a:pos x="207" y="139"/>
                </a:cxn>
                <a:cxn ang="0">
                  <a:pos x="140" y="197"/>
                </a:cxn>
                <a:cxn ang="0">
                  <a:pos x="86" y="254"/>
                </a:cxn>
                <a:cxn ang="0">
                  <a:pos x="32" y="316"/>
                </a:cxn>
              </a:cxnLst>
              <a:rect l="0" t="0" r="r" b="b"/>
              <a:pathLst>
                <a:path w="1503" h="1118">
                  <a:moveTo>
                    <a:pt x="0" y="352"/>
                  </a:moveTo>
                  <a:lnTo>
                    <a:pt x="4" y="338"/>
                  </a:lnTo>
                  <a:lnTo>
                    <a:pt x="8" y="324"/>
                  </a:lnTo>
                  <a:lnTo>
                    <a:pt x="11" y="311"/>
                  </a:lnTo>
                  <a:lnTo>
                    <a:pt x="15" y="297"/>
                  </a:lnTo>
                  <a:lnTo>
                    <a:pt x="26" y="300"/>
                  </a:lnTo>
                  <a:lnTo>
                    <a:pt x="35" y="305"/>
                  </a:lnTo>
                  <a:lnTo>
                    <a:pt x="46" y="309"/>
                  </a:lnTo>
                  <a:lnTo>
                    <a:pt x="56" y="314"/>
                  </a:lnTo>
                  <a:lnTo>
                    <a:pt x="66" y="317"/>
                  </a:lnTo>
                  <a:lnTo>
                    <a:pt x="76" y="323"/>
                  </a:lnTo>
                  <a:lnTo>
                    <a:pt x="86" y="326"/>
                  </a:lnTo>
                  <a:lnTo>
                    <a:pt x="95" y="331"/>
                  </a:lnTo>
                  <a:lnTo>
                    <a:pt x="95" y="338"/>
                  </a:lnTo>
                  <a:lnTo>
                    <a:pt x="95" y="345"/>
                  </a:lnTo>
                  <a:lnTo>
                    <a:pt x="94" y="354"/>
                  </a:lnTo>
                  <a:lnTo>
                    <a:pt x="94" y="360"/>
                  </a:lnTo>
                  <a:lnTo>
                    <a:pt x="93" y="352"/>
                  </a:lnTo>
                  <a:lnTo>
                    <a:pt x="91" y="345"/>
                  </a:lnTo>
                  <a:lnTo>
                    <a:pt x="90" y="336"/>
                  </a:lnTo>
                  <a:lnTo>
                    <a:pt x="88" y="330"/>
                  </a:lnTo>
                  <a:lnTo>
                    <a:pt x="93" y="347"/>
                  </a:lnTo>
                  <a:lnTo>
                    <a:pt x="99" y="364"/>
                  </a:lnTo>
                  <a:lnTo>
                    <a:pt x="103" y="383"/>
                  </a:lnTo>
                  <a:lnTo>
                    <a:pt x="108" y="400"/>
                  </a:lnTo>
                  <a:lnTo>
                    <a:pt x="108" y="431"/>
                  </a:lnTo>
                  <a:lnTo>
                    <a:pt x="109" y="462"/>
                  </a:lnTo>
                  <a:lnTo>
                    <a:pt x="109" y="493"/>
                  </a:lnTo>
                  <a:lnTo>
                    <a:pt x="109" y="524"/>
                  </a:lnTo>
                  <a:lnTo>
                    <a:pt x="114" y="549"/>
                  </a:lnTo>
                  <a:lnTo>
                    <a:pt x="120" y="575"/>
                  </a:lnTo>
                  <a:lnTo>
                    <a:pt x="126" y="599"/>
                  </a:lnTo>
                  <a:lnTo>
                    <a:pt x="131" y="625"/>
                  </a:lnTo>
                  <a:lnTo>
                    <a:pt x="136" y="649"/>
                  </a:lnTo>
                  <a:lnTo>
                    <a:pt x="142" y="675"/>
                  </a:lnTo>
                  <a:lnTo>
                    <a:pt x="147" y="699"/>
                  </a:lnTo>
                  <a:lnTo>
                    <a:pt x="153" y="725"/>
                  </a:lnTo>
                  <a:lnTo>
                    <a:pt x="159" y="742"/>
                  </a:lnTo>
                  <a:lnTo>
                    <a:pt x="165" y="757"/>
                  </a:lnTo>
                  <a:lnTo>
                    <a:pt x="171" y="775"/>
                  </a:lnTo>
                  <a:lnTo>
                    <a:pt x="179" y="792"/>
                  </a:lnTo>
                  <a:lnTo>
                    <a:pt x="185" y="807"/>
                  </a:lnTo>
                  <a:lnTo>
                    <a:pt x="191" y="824"/>
                  </a:lnTo>
                  <a:lnTo>
                    <a:pt x="197" y="842"/>
                  </a:lnTo>
                  <a:lnTo>
                    <a:pt x="203" y="859"/>
                  </a:lnTo>
                  <a:lnTo>
                    <a:pt x="215" y="859"/>
                  </a:lnTo>
                  <a:lnTo>
                    <a:pt x="226" y="859"/>
                  </a:lnTo>
                  <a:lnTo>
                    <a:pt x="238" y="859"/>
                  </a:lnTo>
                  <a:lnTo>
                    <a:pt x="249" y="859"/>
                  </a:lnTo>
                  <a:lnTo>
                    <a:pt x="261" y="859"/>
                  </a:lnTo>
                  <a:lnTo>
                    <a:pt x="272" y="859"/>
                  </a:lnTo>
                  <a:lnTo>
                    <a:pt x="283" y="859"/>
                  </a:lnTo>
                  <a:lnTo>
                    <a:pt x="295" y="859"/>
                  </a:lnTo>
                  <a:lnTo>
                    <a:pt x="306" y="859"/>
                  </a:lnTo>
                  <a:lnTo>
                    <a:pt x="318" y="859"/>
                  </a:lnTo>
                  <a:lnTo>
                    <a:pt x="329" y="859"/>
                  </a:lnTo>
                  <a:lnTo>
                    <a:pt x="341" y="859"/>
                  </a:lnTo>
                  <a:lnTo>
                    <a:pt x="352" y="859"/>
                  </a:lnTo>
                  <a:lnTo>
                    <a:pt x="363" y="859"/>
                  </a:lnTo>
                  <a:lnTo>
                    <a:pt x="375" y="859"/>
                  </a:lnTo>
                  <a:lnTo>
                    <a:pt x="386" y="859"/>
                  </a:lnTo>
                  <a:lnTo>
                    <a:pt x="400" y="861"/>
                  </a:lnTo>
                  <a:lnTo>
                    <a:pt x="414" y="862"/>
                  </a:lnTo>
                  <a:lnTo>
                    <a:pt x="428" y="862"/>
                  </a:lnTo>
                  <a:lnTo>
                    <a:pt x="441" y="864"/>
                  </a:lnTo>
                  <a:lnTo>
                    <a:pt x="456" y="866"/>
                  </a:lnTo>
                  <a:lnTo>
                    <a:pt x="469" y="867"/>
                  </a:lnTo>
                  <a:lnTo>
                    <a:pt x="483" y="869"/>
                  </a:lnTo>
                  <a:lnTo>
                    <a:pt x="496" y="871"/>
                  </a:lnTo>
                  <a:lnTo>
                    <a:pt x="511" y="873"/>
                  </a:lnTo>
                  <a:lnTo>
                    <a:pt x="525" y="873"/>
                  </a:lnTo>
                  <a:lnTo>
                    <a:pt x="538" y="874"/>
                  </a:lnTo>
                  <a:lnTo>
                    <a:pt x="552" y="876"/>
                  </a:lnTo>
                  <a:lnTo>
                    <a:pt x="566" y="878"/>
                  </a:lnTo>
                  <a:lnTo>
                    <a:pt x="580" y="879"/>
                  </a:lnTo>
                  <a:lnTo>
                    <a:pt x="593" y="881"/>
                  </a:lnTo>
                  <a:lnTo>
                    <a:pt x="607" y="883"/>
                  </a:lnTo>
                  <a:lnTo>
                    <a:pt x="624" y="876"/>
                  </a:lnTo>
                  <a:lnTo>
                    <a:pt x="643" y="869"/>
                  </a:lnTo>
                  <a:lnTo>
                    <a:pt x="661" y="862"/>
                  </a:lnTo>
                  <a:lnTo>
                    <a:pt x="678" y="855"/>
                  </a:lnTo>
                  <a:lnTo>
                    <a:pt x="696" y="848"/>
                  </a:lnTo>
                  <a:lnTo>
                    <a:pt x="715" y="842"/>
                  </a:lnTo>
                  <a:lnTo>
                    <a:pt x="732" y="835"/>
                  </a:lnTo>
                  <a:lnTo>
                    <a:pt x="750" y="828"/>
                  </a:lnTo>
                  <a:lnTo>
                    <a:pt x="766" y="828"/>
                  </a:lnTo>
                  <a:lnTo>
                    <a:pt x="782" y="830"/>
                  </a:lnTo>
                  <a:lnTo>
                    <a:pt x="798" y="830"/>
                  </a:lnTo>
                  <a:lnTo>
                    <a:pt x="813" y="830"/>
                  </a:lnTo>
                  <a:lnTo>
                    <a:pt x="829" y="831"/>
                  </a:lnTo>
                  <a:lnTo>
                    <a:pt x="845" y="831"/>
                  </a:lnTo>
                  <a:lnTo>
                    <a:pt x="860" y="833"/>
                  </a:lnTo>
                  <a:lnTo>
                    <a:pt x="876" y="833"/>
                  </a:lnTo>
                  <a:lnTo>
                    <a:pt x="892" y="840"/>
                  </a:lnTo>
                  <a:lnTo>
                    <a:pt x="909" y="848"/>
                  </a:lnTo>
                  <a:lnTo>
                    <a:pt x="926" y="855"/>
                  </a:lnTo>
                  <a:lnTo>
                    <a:pt x="943" y="864"/>
                  </a:lnTo>
                  <a:lnTo>
                    <a:pt x="960" y="871"/>
                  </a:lnTo>
                  <a:lnTo>
                    <a:pt x="977" y="879"/>
                  </a:lnTo>
                  <a:lnTo>
                    <a:pt x="993" y="886"/>
                  </a:lnTo>
                  <a:lnTo>
                    <a:pt x="1011" y="895"/>
                  </a:lnTo>
                  <a:lnTo>
                    <a:pt x="1027" y="902"/>
                  </a:lnTo>
                  <a:lnTo>
                    <a:pt x="1044" y="910"/>
                  </a:lnTo>
                  <a:lnTo>
                    <a:pt x="1061" y="917"/>
                  </a:lnTo>
                  <a:lnTo>
                    <a:pt x="1078" y="926"/>
                  </a:lnTo>
                  <a:lnTo>
                    <a:pt x="1095" y="933"/>
                  </a:lnTo>
                  <a:lnTo>
                    <a:pt x="1112" y="940"/>
                  </a:lnTo>
                  <a:lnTo>
                    <a:pt x="1129" y="948"/>
                  </a:lnTo>
                  <a:lnTo>
                    <a:pt x="1146" y="955"/>
                  </a:lnTo>
                  <a:lnTo>
                    <a:pt x="1164" y="969"/>
                  </a:lnTo>
                  <a:lnTo>
                    <a:pt x="1181" y="981"/>
                  </a:lnTo>
                  <a:lnTo>
                    <a:pt x="1199" y="995"/>
                  </a:lnTo>
                  <a:lnTo>
                    <a:pt x="1217" y="1007"/>
                  </a:lnTo>
                  <a:lnTo>
                    <a:pt x="1234" y="1020"/>
                  </a:lnTo>
                  <a:lnTo>
                    <a:pt x="1252" y="1034"/>
                  </a:lnTo>
                  <a:lnTo>
                    <a:pt x="1270" y="1046"/>
                  </a:lnTo>
                  <a:lnTo>
                    <a:pt x="1287" y="1060"/>
                  </a:lnTo>
                  <a:lnTo>
                    <a:pt x="1300" y="1063"/>
                  </a:lnTo>
                  <a:lnTo>
                    <a:pt x="1312" y="1067"/>
                  </a:lnTo>
                  <a:lnTo>
                    <a:pt x="1325" y="1072"/>
                  </a:lnTo>
                  <a:lnTo>
                    <a:pt x="1338" y="1075"/>
                  </a:lnTo>
                  <a:lnTo>
                    <a:pt x="1351" y="1079"/>
                  </a:lnTo>
                  <a:lnTo>
                    <a:pt x="1363" y="1082"/>
                  </a:lnTo>
                  <a:lnTo>
                    <a:pt x="1376" y="1086"/>
                  </a:lnTo>
                  <a:lnTo>
                    <a:pt x="1388" y="1089"/>
                  </a:lnTo>
                  <a:lnTo>
                    <a:pt x="1401" y="1093"/>
                  </a:lnTo>
                  <a:lnTo>
                    <a:pt x="1413" y="1098"/>
                  </a:lnTo>
                  <a:lnTo>
                    <a:pt x="1426" y="1101"/>
                  </a:lnTo>
                  <a:lnTo>
                    <a:pt x="1439" y="1105"/>
                  </a:lnTo>
                  <a:lnTo>
                    <a:pt x="1451" y="1108"/>
                  </a:lnTo>
                  <a:lnTo>
                    <a:pt x="1464" y="1111"/>
                  </a:lnTo>
                  <a:lnTo>
                    <a:pt x="1477" y="1115"/>
                  </a:lnTo>
                  <a:lnTo>
                    <a:pt x="1490" y="1118"/>
                  </a:lnTo>
                  <a:lnTo>
                    <a:pt x="1493" y="1063"/>
                  </a:lnTo>
                  <a:lnTo>
                    <a:pt x="1496" y="1008"/>
                  </a:lnTo>
                  <a:lnTo>
                    <a:pt x="1499" y="953"/>
                  </a:lnTo>
                  <a:lnTo>
                    <a:pt x="1503" y="898"/>
                  </a:lnTo>
                  <a:lnTo>
                    <a:pt x="1488" y="869"/>
                  </a:lnTo>
                  <a:lnTo>
                    <a:pt x="1473" y="840"/>
                  </a:lnTo>
                  <a:lnTo>
                    <a:pt x="1459" y="812"/>
                  </a:lnTo>
                  <a:lnTo>
                    <a:pt x="1443" y="783"/>
                  </a:lnTo>
                  <a:lnTo>
                    <a:pt x="1429" y="754"/>
                  </a:lnTo>
                  <a:lnTo>
                    <a:pt x="1414" y="726"/>
                  </a:lnTo>
                  <a:lnTo>
                    <a:pt x="1399" y="697"/>
                  </a:lnTo>
                  <a:lnTo>
                    <a:pt x="1385" y="668"/>
                  </a:lnTo>
                  <a:lnTo>
                    <a:pt x="1380" y="639"/>
                  </a:lnTo>
                  <a:lnTo>
                    <a:pt x="1375" y="610"/>
                  </a:lnTo>
                  <a:lnTo>
                    <a:pt x="1370" y="580"/>
                  </a:lnTo>
                  <a:lnTo>
                    <a:pt x="1365" y="551"/>
                  </a:lnTo>
                  <a:lnTo>
                    <a:pt x="1360" y="522"/>
                  </a:lnTo>
                  <a:lnTo>
                    <a:pt x="1356" y="493"/>
                  </a:lnTo>
                  <a:lnTo>
                    <a:pt x="1351" y="464"/>
                  </a:lnTo>
                  <a:lnTo>
                    <a:pt x="1345" y="434"/>
                  </a:lnTo>
                  <a:lnTo>
                    <a:pt x="1336" y="393"/>
                  </a:lnTo>
                  <a:lnTo>
                    <a:pt x="1328" y="354"/>
                  </a:lnTo>
                  <a:lnTo>
                    <a:pt x="1318" y="312"/>
                  </a:lnTo>
                  <a:lnTo>
                    <a:pt x="1310" y="273"/>
                  </a:lnTo>
                  <a:lnTo>
                    <a:pt x="1302" y="232"/>
                  </a:lnTo>
                  <a:lnTo>
                    <a:pt x="1292" y="192"/>
                  </a:lnTo>
                  <a:lnTo>
                    <a:pt x="1284" y="151"/>
                  </a:lnTo>
                  <a:lnTo>
                    <a:pt x="1275" y="111"/>
                  </a:lnTo>
                  <a:lnTo>
                    <a:pt x="1255" y="99"/>
                  </a:lnTo>
                  <a:lnTo>
                    <a:pt x="1235" y="87"/>
                  </a:lnTo>
                  <a:lnTo>
                    <a:pt x="1216" y="77"/>
                  </a:lnTo>
                  <a:lnTo>
                    <a:pt x="1196" y="65"/>
                  </a:lnTo>
                  <a:lnTo>
                    <a:pt x="1175" y="53"/>
                  </a:lnTo>
                  <a:lnTo>
                    <a:pt x="1155" y="41"/>
                  </a:lnTo>
                  <a:lnTo>
                    <a:pt x="1136" y="30"/>
                  </a:lnTo>
                  <a:lnTo>
                    <a:pt x="1116" y="18"/>
                  </a:lnTo>
                  <a:lnTo>
                    <a:pt x="1111" y="24"/>
                  </a:lnTo>
                  <a:lnTo>
                    <a:pt x="1105" y="30"/>
                  </a:lnTo>
                  <a:lnTo>
                    <a:pt x="1100" y="36"/>
                  </a:lnTo>
                  <a:lnTo>
                    <a:pt x="1095" y="43"/>
                  </a:lnTo>
                  <a:lnTo>
                    <a:pt x="1090" y="48"/>
                  </a:lnTo>
                  <a:lnTo>
                    <a:pt x="1084" y="55"/>
                  </a:lnTo>
                  <a:lnTo>
                    <a:pt x="1078" y="60"/>
                  </a:lnTo>
                  <a:lnTo>
                    <a:pt x="1073" y="67"/>
                  </a:lnTo>
                  <a:lnTo>
                    <a:pt x="1053" y="70"/>
                  </a:lnTo>
                  <a:lnTo>
                    <a:pt x="1034" y="72"/>
                  </a:lnTo>
                  <a:lnTo>
                    <a:pt x="1014" y="75"/>
                  </a:lnTo>
                  <a:lnTo>
                    <a:pt x="995" y="77"/>
                  </a:lnTo>
                  <a:lnTo>
                    <a:pt x="976" y="80"/>
                  </a:lnTo>
                  <a:lnTo>
                    <a:pt x="956" y="82"/>
                  </a:lnTo>
                  <a:lnTo>
                    <a:pt x="936" y="85"/>
                  </a:lnTo>
                  <a:lnTo>
                    <a:pt x="916" y="89"/>
                  </a:lnTo>
                  <a:lnTo>
                    <a:pt x="907" y="82"/>
                  </a:lnTo>
                  <a:lnTo>
                    <a:pt x="898" y="75"/>
                  </a:lnTo>
                  <a:lnTo>
                    <a:pt x="888" y="68"/>
                  </a:lnTo>
                  <a:lnTo>
                    <a:pt x="878" y="61"/>
                  </a:lnTo>
                  <a:lnTo>
                    <a:pt x="867" y="55"/>
                  </a:lnTo>
                  <a:lnTo>
                    <a:pt x="858" y="49"/>
                  </a:lnTo>
                  <a:lnTo>
                    <a:pt x="848" y="43"/>
                  </a:lnTo>
                  <a:lnTo>
                    <a:pt x="837" y="36"/>
                  </a:lnTo>
                  <a:lnTo>
                    <a:pt x="828" y="36"/>
                  </a:lnTo>
                  <a:lnTo>
                    <a:pt x="819" y="37"/>
                  </a:lnTo>
                  <a:lnTo>
                    <a:pt x="809" y="37"/>
                  </a:lnTo>
                  <a:lnTo>
                    <a:pt x="800" y="39"/>
                  </a:lnTo>
                  <a:lnTo>
                    <a:pt x="790" y="41"/>
                  </a:lnTo>
                  <a:lnTo>
                    <a:pt x="780" y="41"/>
                  </a:lnTo>
                  <a:lnTo>
                    <a:pt x="771" y="43"/>
                  </a:lnTo>
                  <a:lnTo>
                    <a:pt x="761" y="43"/>
                  </a:lnTo>
                  <a:lnTo>
                    <a:pt x="745" y="37"/>
                  </a:lnTo>
                  <a:lnTo>
                    <a:pt x="729" y="30"/>
                  </a:lnTo>
                  <a:lnTo>
                    <a:pt x="713" y="25"/>
                  </a:lnTo>
                  <a:lnTo>
                    <a:pt x="696" y="20"/>
                  </a:lnTo>
                  <a:lnTo>
                    <a:pt x="679" y="15"/>
                  </a:lnTo>
                  <a:lnTo>
                    <a:pt x="664" y="10"/>
                  </a:lnTo>
                  <a:lnTo>
                    <a:pt x="647" y="5"/>
                  </a:lnTo>
                  <a:lnTo>
                    <a:pt x="631" y="0"/>
                  </a:lnTo>
                  <a:lnTo>
                    <a:pt x="623" y="0"/>
                  </a:lnTo>
                  <a:lnTo>
                    <a:pt x="616" y="0"/>
                  </a:lnTo>
                  <a:lnTo>
                    <a:pt x="609" y="0"/>
                  </a:lnTo>
                  <a:lnTo>
                    <a:pt x="601" y="0"/>
                  </a:lnTo>
                  <a:lnTo>
                    <a:pt x="594" y="1"/>
                  </a:lnTo>
                  <a:lnTo>
                    <a:pt x="588" y="1"/>
                  </a:lnTo>
                  <a:lnTo>
                    <a:pt x="581" y="1"/>
                  </a:lnTo>
                  <a:lnTo>
                    <a:pt x="573" y="1"/>
                  </a:lnTo>
                  <a:lnTo>
                    <a:pt x="566" y="12"/>
                  </a:lnTo>
                  <a:lnTo>
                    <a:pt x="559" y="20"/>
                  </a:lnTo>
                  <a:lnTo>
                    <a:pt x="552" y="30"/>
                  </a:lnTo>
                  <a:lnTo>
                    <a:pt x="544" y="39"/>
                  </a:lnTo>
                  <a:lnTo>
                    <a:pt x="537" y="49"/>
                  </a:lnTo>
                  <a:lnTo>
                    <a:pt x="530" y="60"/>
                  </a:lnTo>
                  <a:lnTo>
                    <a:pt x="522" y="68"/>
                  </a:lnTo>
                  <a:lnTo>
                    <a:pt x="515" y="79"/>
                  </a:lnTo>
                  <a:lnTo>
                    <a:pt x="504" y="70"/>
                  </a:lnTo>
                  <a:lnTo>
                    <a:pt x="493" y="63"/>
                  </a:lnTo>
                  <a:lnTo>
                    <a:pt x="482" y="55"/>
                  </a:lnTo>
                  <a:lnTo>
                    <a:pt x="471" y="48"/>
                  </a:lnTo>
                  <a:lnTo>
                    <a:pt x="460" y="39"/>
                  </a:lnTo>
                  <a:lnTo>
                    <a:pt x="449" y="32"/>
                  </a:lnTo>
                  <a:lnTo>
                    <a:pt x="437" y="24"/>
                  </a:lnTo>
                  <a:lnTo>
                    <a:pt x="426" y="17"/>
                  </a:lnTo>
                  <a:lnTo>
                    <a:pt x="415" y="18"/>
                  </a:lnTo>
                  <a:lnTo>
                    <a:pt x="404" y="22"/>
                  </a:lnTo>
                  <a:lnTo>
                    <a:pt x="394" y="24"/>
                  </a:lnTo>
                  <a:lnTo>
                    <a:pt x="383" y="25"/>
                  </a:lnTo>
                  <a:lnTo>
                    <a:pt x="372" y="29"/>
                  </a:lnTo>
                  <a:lnTo>
                    <a:pt x="361" y="30"/>
                  </a:lnTo>
                  <a:lnTo>
                    <a:pt x="350" y="34"/>
                  </a:lnTo>
                  <a:lnTo>
                    <a:pt x="340" y="36"/>
                  </a:lnTo>
                  <a:lnTo>
                    <a:pt x="332" y="46"/>
                  </a:lnTo>
                  <a:lnTo>
                    <a:pt x="326" y="58"/>
                  </a:lnTo>
                  <a:lnTo>
                    <a:pt x="319" y="68"/>
                  </a:lnTo>
                  <a:lnTo>
                    <a:pt x="313" y="79"/>
                  </a:lnTo>
                  <a:lnTo>
                    <a:pt x="305" y="91"/>
                  </a:lnTo>
                  <a:lnTo>
                    <a:pt x="298" y="101"/>
                  </a:lnTo>
                  <a:lnTo>
                    <a:pt x="292" y="111"/>
                  </a:lnTo>
                  <a:lnTo>
                    <a:pt x="285" y="122"/>
                  </a:lnTo>
                  <a:lnTo>
                    <a:pt x="272" y="125"/>
                  </a:lnTo>
                  <a:lnTo>
                    <a:pt x="259" y="127"/>
                  </a:lnTo>
                  <a:lnTo>
                    <a:pt x="246" y="130"/>
                  </a:lnTo>
                  <a:lnTo>
                    <a:pt x="233" y="134"/>
                  </a:lnTo>
                  <a:lnTo>
                    <a:pt x="219" y="135"/>
                  </a:lnTo>
                  <a:lnTo>
                    <a:pt x="207" y="139"/>
                  </a:lnTo>
                  <a:lnTo>
                    <a:pt x="193" y="142"/>
                  </a:lnTo>
                  <a:lnTo>
                    <a:pt x="181" y="146"/>
                  </a:lnTo>
                  <a:lnTo>
                    <a:pt x="167" y="165"/>
                  </a:lnTo>
                  <a:lnTo>
                    <a:pt x="154" y="182"/>
                  </a:lnTo>
                  <a:lnTo>
                    <a:pt x="140" y="197"/>
                  </a:lnTo>
                  <a:lnTo>
                    <a:pt x="128" y="211"/>
                  </a:lnTo>
                  <a:lnTo>
                    <a:pt x="116" y="223"/>
                  </a:lnTo>
                  <a:lnTo>
                    <a:pt x="105" y="235"/>
                  </a:lnTo>
                  <a:lnTo>
                    <a:pt x="95" y="245"/>
                  </a:lnTo>
                  <a:lnTo>
                    <a:pt x="86" y="254"/>
                  </a:lnTo>
                  <a:lnTo>
                    <a:pt x="76" y="266"/>
                  </a:lnTo>
                  <a:lnTo>
                    <a:pt x="65" y="280"/>
                  </a:lnTo>
                  <a:lnTo>
                    <a:pt x="54" y="292"/>
                  </a:lnTo>
                  <a:lnTo>
                    <a:pt x="43" y="304"/>
                  </a:lnTo>
                  <a:lnTo>
                    <a:pt x="32" y="316"/>
                  </a:lnTo>
                  <a:lnTo>
                    <a:pt x="22" y="328"/>
                  </a:lnTo>
                  <a:lnTo>
                    <a:pt x="10" y="340"/>
                  </a:lnTo>
                  <a:lnTo>
                    <a:pt x="0" y="352"/>
                  </a:lnTo>
                  <a:close/>
                </a:path>
              </a:pathLst>
            </a:custGeom>
            <a:solidFill>
              <a:srgbClr val="540000"/>
            </a:solidFill>
            <a:ln w="9525">
              <a:solidFill>
                <a:schemeClr val="accent4"/>
              </a:solidFill>
              <a:round/>
              <a:headEnd/>
              <a:tailEnd/>
            </a:ln>
          </p:spPr>
          <p:txBody>
            <a:bodyPr/>
            <a:lstStyle/>
            <a:p>
              <a:pPr>
                <a:defRPr/>
              </a:pPr>
              <a:endParaRPr lang="en-US" dirty="0"/>
            </a:p>
          </p:txBody>
        </p:sp>
        <p:sp>
          <p:nvSpPr>
            <p:cNvPr id="56" name="Freeform 56"/>
            <p:cNvSpPr>
              <a:spLocks/>
            </p:cNvSpPr>
            <p:nvPr/>
          </p:nvSpPr>
          <p:spPr bwMode="auto">
            <a:xfrm>
              <a:off x="3899" y="3195"/>
              <a:ext cx="1522" cy="523"/>
            </a:xfrm>
            <a:custGeom>
              <a:avLst/>
              <a:gdLst/>
              <a:ahLst/>
              <a:cxnLst>
                <a:cxn ang="0">
                  <a:pos x="24" y="330"/>
                </a:cxn>
                <a:cxn ang="0">
                  <a:pos x="85" y="340"/>
                </a:cxn>
                <a:cxn ang="0">
                  <a:pos x="128" y="361"/>
                </a:cxn>
                <a:cxn ang="0">
                  <a:pos x="143" y="342"/>
                </a:cxn>
                <a:cxn ang="0">
                  <a:pos x="171" y="383"/>
                </a:cxn>
                <a:cxn ang="0">
                  <a:pos x="192" y="519"/>
                </a:cxn>
                <a:cxn ang="0">
                  <a:pos x="220" y="624"/>
                </a:cxn>
                <a:cxn ang="0">
                  <a:pos x="252" y="701"/>
                </a:cxn>
                <a:cxn ang="0">
                  <a:pos x="287" y="759"/>
                </a:cxn>
                <a:cxn ang="0">
                  <a:pos x="343" y="759"/>
                </a:cxn>
                <a:cxn ang="0">
                  <a:pos x="398" y="759"/>
                </a:cxn>
                <a:cxn ang="0">
                  <a:pos x="452" y="759"/>
                </a:cxn>
                <a:cxn ang="0">
                  <a:pos x="517" y="766"/>
                </a:cxn>
                <a:cxn ang="0">
                  <a:pos x="585" y="775"/>
                </a:cxn>
                <a:cxn ang="0">
                  <a:pos x="652" y="783"/>
                </a:cxn>
                <a:cxn ang="0">
                  <a:pos x="729" y="765"/>
                </a:cxn>
                <a:cxn ang="0">
                  <a:pos x="812" y="727"/>
                </a:cxn>
                <a:cxn ang="0">
                  <a:pos x="882" y="730"/>
                </a:cxn>
                <a:cxn ang="0">
                  <a:pos x="958" y="751"/>
                </a:cxn>
                <a:cxn ang="0">
                  <a:pos x="1042" y="792"/>
                </a:cxn>
                <a:cxn ang="0">
                  <a:pos x="1127" y="833"/>
                </a:cxn>
                <a:cxn ang="0">
                  <a:pos x="1212" y="880"/>
                </a:cxn>
                <a:cxn ang="0">
                  <a:pos x="1293" y="952"/>
                </a:cxn>
                <a:cxn ang="0">
                  <a:pos x="1362" y="993"/>
                </a:cxn>
                <a:cxn ang="0">
                  <a:pos x="1423" y="1012"/>
                </a:cxn>
                <a:cxn ang="0">
                  <a:pos x="1485" y="1033"/>
                </a:cxn>
                <a:cxn ang="0">
                  <a:pos x="1517" y="924"/>
                </a:cxn>
                <a:cxn ang="0">
                  <a:pos x="1462" y="725"/>
                </a:cxn>
                <a:cxn ang="0">
                  <a:pos x="1381" y="593"/>
                </a:cxn>
                <a:cxn ang="0">
                  <a:pos x="1355" y="457"/>
                </a:cxn>
                <a:cxn ang="0">
                  <a:pos x="1319" y="309"/>
                </a:cxn>
                <a:cxn ang="0">
                  <a:pos x="1269" y="139"/>
                </a:cxn>
                <a:cxn ang="0">
                  <a:pos x="1186" y="67"/>
                </a:cxn>
                <a:cxn ang="0">
                  <a:pos x="1107" y="34"/>
                </a:cxn>
                <a:cxn ang="0">
                  <a:pos x="1080" y="65"/>
                </a:cxn>
                <a:cxn ang="0">
                  <a:pos x="1009" y="84"/>
                </a:cxn>
                <a:cxn ang="0">
                  <a:pos x="912" y="98"/>
                </a:cxn>
                <a:cxn ang="0">
                  <a:pos x="860" y="69"/>
                </a:cxn>
                <a:cxn ang="0">
                  <a:pos x="811" y="50"/>
                </a:cxn>
                <a:cxn ang="0">
                  <a:pos x="765" y="50"/>
                </a:cxn>
                <a:cxn ang="0">
                  <a:pos x="695" y="27"/>
                </a:cxn>
                <a:cxn ang="0">
                  <a:pos x="625" y="5"/>
                </a:cxn>
                <a:cxn ang="0">
                  <a:pos x="590" y="2"/>
                </a:cxn>
                <a:cxn ang="0">
                  <a:pos x="557" y="31"/>
                </a:cxn>
                <a:cxn ang="0">
                  <a:pos x="525" y="84"/>
                </a:cxn>
                <a:cxn ang="0">
                  <a:pos x="472" y="43"/>
                </a:cxn>
                <a:cxn ang="0">
                  <a:pos x="419" y="24"/>
                </a:cxn>
                <a:cxn ang="0">
                  <a:pos x="363" y="36"/>
                </a:cxn>
                <a:cxn ang="0">
                  <a:pos x="324" y="93"/>
                </a:cxn>
                <a:cxn ang="0">
                  <a:pos x="281" y="148"/>
                </a:cxn>
                <a:cxn ang="0">
                  <a:pos x="213" y="165"/>
                </a:cxn>
                <a:cxn ang="0">
                  <a:pos x="145" y="223"/>
                </a:cxn>
                <a:cxn ang="0">
                  <a:pos x="89" y="283"/>
                </a:cxn>
                <a:cxn ang="0">
                  <a:pos x="33" y="354"/>
                </a:cxn>
              </a:cxnLst>
              <a:rect l="0" t="0" r="r" b="b"/>
              <a:pathLst>
                <a:path w="1522" h="1045">
                  <a:moveTo>
                    <a:pt x="0" y="397"/>
                  </a:moveTo>
                  <a:lnTo>
                    <a:pt x="5" y="380"/>
                  </a:lnTo>
                  <a:lnTo>
                    <a:pt x="11" y="362"/>
                  </a:lnTo>
                  <a:lnTo>
                    <a:pt x="17" y="347"/>
                  </a:lnTo>
                  <a:lnTo>
                    <a:pt x="24" y="330"/>
                  </a:lnTo>
                  <a:lnTo>
                    <a:pt x="36" y="332"/>
                  </a:lnTo>
                  <a:lnTo>
                    <a:pt x="48" y="333"/>
                  </a:lnTo>
                  <a:lnTo>
                    <a:pt x="61" y="337"/>
                  </a:lnTo>
                  <a:lnTo>
                    <a:pt x="72" y="338"/>
                  </a:lnTo>
                  <a:lnTo>
                    <a:pt x="85" y="340"/>
                  </a:lnTo>
                  <a:lnTo>
                    <a:pt x="96" y="344"/>
                  </a:lnTo>
                  <a:lnTo>
                    <a:pt x="109" y="345"/>
                  </a:lnTo>
                  <a:lnTo>
                    <a:pt x="120" y="347"/>
                  </a:lnTo>
                  <a:lnTo>
                    <a:pt x="124" y="354"/>
                  </a:lnTo>
                  <a:lnTo>
                    <a:pt x="128" y="361"/>
                  </a:lnTo>
                  <a:lnTo>
                    <a:pt x="132" y="369"/>
                  </a:lnTo>
                  <a:lnTo>
                    <a:pt x="136" y="376"/>
                  </a:lnTo>
                  <a:lnTo>
                    <a:pt x="138" y="364"/>
                  </a:lnTo>
                  <a:lnTo>
                    <a:pt x="141" y="354"/>
                  </a:lnTo>
                  <a:lnTo>
                    <a:pt x="143" y="342"/>
                  </a:lnTo>
                  <a:lnTo>
                    <a:pt x="145" y="332"/>
                  </a:lnTo>
                  <a:lnTo>
                    <a:pt x="151" y="344"/>
                  </a:lnTo>
                  <a:lnTo>
                    <a:pt x="159" y="357"/>
                  </a:lnTo>
                  <a:lnTo>
                    <a:pt x="165" y="369"/>
                  </a:lnTo>
                  <a:lnTo>
                    <a:pt x="171" y="383"/>
                  </a:lnTo>
                  <a:lnTo>
                    <a:pt x="175" y="412"/>
                  </a:lnTo>
                  <a:lnTo>
                    <a:pt x="178" y="441"/>
                  </a:lnTo>
                  <a:lnTo>
                    <a:pt x="181" y="471"/>
                  </a:lnTo>
                  <a:lnTo>
                    <a:pt x="186" y="498"/>
                  </a:lnTo>
                  <a:lnTo>
                    <a:pt x="192" y="519"/>
                  </a:lnTo>
                  <a:lnTo>
                    <a:pt x="197" y="541"/>
                  </a:lnTo>
                  <a:lnTo>
                    <a:pt x="203" y="562"/>
                  </a:lnTo>
                  <a:lnTo>
                    <a:pt x="208" y="582"/>
                  </a:lnTo>
                  <a:lnTo>
                    <a:pt x="214" y="603"/>
                  </a:lnTo>
                  <a:lnTo>
                    <a:pt x="220" y="624"/>
                  </a:lnTo>
                  <a:lnTo>
                    <a:pt x="225" y="644"/>
                  </a:lnTo>
                  <a:lnTo>
                    <a:pt x="231" y="665"/>
                  </a:lnTo>
                  <a:lnTo>
                    <a:pt x="239" y="677"/>
                  </a:lnTo>
                  <a:lnTo>
                    <a:pt x="246" y="689"/>
                  </a:lnTo>
                  <a:lnTo>
                    <a:pt x="252" y="701"/>
                  </a:lnTo>
                  <a:lnTo>
                    <a:pt x="259" y="713"/>
                  </a:lnTo>
                  <a:lnTo>
                    <a:pt x="267" y="725"/>
                  </a:lnTo>
                  <a:lnTo>
                    <a:pt x="274" y="735"/>
                  </a:lnTo>
                  <a:lnTo>
                    <a:pt x="280" y="747"/>
                  </a:lnTo>
                  <a:lnTo>
                    <a:pt x="287" y="759"/>
                  </a:lnTo>
                  <a:lnTo>
                    <a:pt x="299" y="759"/>
                  </a:lnTo>
                  <a:lnTo>
                    <a:pt x="309" y="759"/>
                  </a:lnTo>
                  <a:lnTo>
                    <a:pt x="321" y="759"/>
                  </a:lnTo>
                  <a:lnTo>
                    <a:pt x="331" y="759"/>
                  </a:lnTo>
                  <a:lnTo>
                    <a:pt x="343" y="759"/>
                  </a:lnTo>
                  <a:lnTo>
                    <a:pt x="353" y="759"/>
                  </a:lnTo>
                  <a:lnTo>
                    <a:pt x="364" y="759"/>
                  </a:lnTo>
                  <a:lnTo>
                    <a:pt x="376" y="759"/>
                  </a:lnTo>
                  <a:lnTo>
                    <a:pt x="386" y="759"/>
                  </a:lnTo>
                  <a:lnTo>
                    <a:pt x="398" y="759"/>
                  </a:lnTo>
                  <a:lnTo>
                    <a:pt x="408" y="759"/>
                  </a:lnTo>
                  <a:lnTo>
                    <a:pt x="419" y="759"/>
                  </a:lnTo>
                  <a:lnTo>
                    <a:pt x="430" y="759"/>
                  </a:lnTo>
                  <a:lnTo>
                    <a:pt x="441" y="759"/>
                  </a:lnTo>
                  <a:lnTo>
                    <a:pt x="452" y="759"/>
                  </a:lnTo>
                  <a:lnTo>
                    <a:pt x="463" y="759"/>
                  </a:lnTo>
                  <a:lnTo>
                    <a:pt x="477" y="761"/>
                  </a:lnTo>
                  <a:lnTo>
                    <a:pt x="490" y="763"/>
                  </a:lnTo>
                  <a:lnTo>
                    <a:pt x="504" y="765"/>
                  </a:lnTo>
                  <a:lnTo>
                    <a:pt x="517" y="766"/>
                  </a:lnTo>
                  <a:lnTo>
                    <a:pt x="531" y="768"/>
                  </a:lnTo>
                  <a:lnTo>
                    <a:pt x="544" y="770"/>
                  </a:lnTo>
                  <a:lnTo>
                    <a:pt x="558" y="771"/>
                  </a:lnTo>
                  <a:lnTo>
                    <a:pt x="571" y="773"/>
                  </a:lnTo>
                  <a:lnTo>
                    <a:pt x="585" y="775"/>
                  </a:lnTo>
                  <a:lnTo>
                    <a:pt x="598" y="777"/>
                  </a:lnTo>
                  <a:lnTo>
                    <a:pt x="612" y="778"/>
                  </a:lnTo>
                  <a:lnTo>
                    <a:pt x="625" y="780"/>
                  </a:lnTo>
                  <a:lnTo>
                    <a:pt x="639" y="782"/>
                  </a:lnTo>
                  <a:lnTo>
                    <a:pt x="652" y="783"/>
                  </a:lnTo>
                  <a:lnTo>
                    <a:pt x="666" y="785"/>
                  </a:lnTo>
                  <a:lnTo>
                    <a:pt x="679" y="787"/>
                  </a:lnTo>
                  <a:lnTo>
                    <a:pt x="696" y="780"/>
                  </a:lnTo>
                  <a:lnTo>
                    <a:pt x="712" y="771"/>
                  </a:lnTo>
                  <a:lnTo>
                    <a:pt x="729" y="765"/>
                  </a:lnTo>
                  <a:lnTo>
                    <a:pt x="746" y="756"/>
                  </a:lnTo>
                  <a:lnTo>
                    <a:pt x="762" y="749"/>
                  </a:lnTo>
                  <a:lnTo>
                    <a:pt x="779" y="740"/>
                  </a:lnTo>
                  <a:lnTo>
                    <a:pt x="796" y="734"/>
                  </a:lnTo>
                  <a:lnTo>
                    <a:pt x="812" y="727"/>
                  </a:lnTo>
                  <a:lnTo>
                    <a:pt x="826" y="727"/>
                  </a:lnTo>
                  <a:lnTo>
                    <a:pt x="840" y="728"/>
                  </a:lnTo>
                  <a:lnTo>
                    <a:pt x="854" y="728"/>
                  </a:lnTo>
                  <a:lnTo>
                    <a:pt x="868" y="730"/>
                  </a:lnTo>
                  <a:lnTo>
                    <a:pt x="882" y="730"/>
                  </a:lnTo>
                  <a:lnTo>
                    <a:pt x="896" y="732"/>
                  </a:lnTo>
                  <a:lnTo>
                    <a:pt x="910" y="732"/>
                  </a:lnTo>
                  <a:lnTo>
                    <a:pt x="924" y="734"/>
                  </a:lnTo>
                  <a:lnTo>
                    <a:pt x="941" y="742"/>
                  </a:lnTo>
                  <a:lnTo>
                    <a:pt x="958" y="751"/>
                  </a:lnTo>
                  <a:lnTo>
                    <a:pt x="974" y="759"/>
                  </a:lnTo>
                  <a:lnTo>
                    <a:pt x="992" y="766"/>
                  </a:lnTo>
                  <a:lnTo>
                    <a:pt x="1009" y="775"/>
                  </a:lnTo>
                  <a:lnTo>
                    <a:pt x="1025" y="783"/>
                  </a:lnTo>
                  <a:lnTo>
                    <a:pt x="1042" y="792"/>
                  </a:lnTo>
                  <a:lnTo>
                    <a:pt x="1060" y="799"/>
                  </a:lnTo>
                  <a:lnTo>
                    <a:pt x="1076" y="808"/>
                  </a:lnTo>
                  <a:lnTo>
                    <a:pt x="1093" y="816"/>
                  </a:lnTo>
                  <a:lnTo>
                    <a:pt x="1110" y="825"/>
                  </a:lnTo>
                  <a:lnTo>
                    <a:pt x="1127" y="833"/>
                  </a:lnTo>
                  <a:lnTo>
                    <a:pt x="1145" y="840"/>
                  </a:lnTo>
                  <a:lnTo>
                    <a:pt x="1161" y="849"/>
                  </a:lnTo>
                  <a:lnTo>
                    <a:pt x="1179" y="857"/>
                  </a:lnTo>
                  <a:lnTo>
                    <a:pt x="1196" y="866"/>
                  </a:lnTo>
                  <a:lnTo>
                    <a:pt x="1212" y="880"/>
                  </a:lnTo>
                  <a:lnTo>
                    <a:pt x="1228" y="895"/>
                  </a:lnTo>
                  <a:lnTo>
                    <a:pt x="1244" y="909"/>
                  </a:lnTo>
                  <a:lnTo>
                    <a:pt x="1261" y="923"/>
                  </a:lnTo>
                  <a:lnTo>
                    <a:pt x="1277" y="938"/>
                  </a:lnTo>
                  <a:lnTo>
                    <a:pt x="1293" y="952"/>
                  </a:lnTo>
                  <a:lnTo>
                    <a:pt x="1309" y="967"/>
                  </a:lnTo>
                  <a:lnTo>
                    <a:pt x="1326" y="981"/>
                  </a:lnTo>
                  <a:lnTo>
                    <a:pt x="1338" y="985"/>
                  </a:lnTo>
                  <a:lnTo>
                    <a:pt x="1350" y="990"/>
                  </a:lnTo>
                  <a:lnTo>
                    <a:pt x="1362" y="993"/>
                  </a:lnTo>
                  <a:lnTo>
                    <a:pt x="1374" y="997"/>
                  </a:lnTo>
                  <a:lnTo>
                    <a:pt x="1387" y="1000"/>
                  </a:lnTo>
                  <a:lnTo>
                    <a:pt x="1399" y="1005"/>
                  </a:lnTo>
                  <a:lnTo>
                    <a:pt x="1411" y="1009"/>
                  </a:lnTo>
                  <a:lnTo>
                    <a:pt x="1423" y="1012"/>
                  </a:lnTo>
                  <a:lnTo>
                    <a:pt x="1436" y="1017"/>
                  </a:lnTo>
                  <a:lnTo>
                    <a:pt x="1448" y="1021"/>
                  </a:lnTo>
                  <a:lnTo>
                    <a:pt x="1460" y="1026"/>
                  </a:lnTo>
                  <a:lnTo>
                    <a:pt x="1472" y="1029"/>
                  </a:lnTo>
                  <a:lnTo>
                    <a:pt x="1485" y="1033"/>
                  </a:lnTo>
                  <a:lnTo>
                    <a:pt x="1497" y="1036"/>
                  </a:lnTo>
                  <a:lnTo>
                    <a:pt x="1509" y="1041"/>
                  </a:lnTo>
                  <a:lnTo>
                    <a:pt x="1522" y="1045"/>
                  </a:lnTo>
                  <a:lnTo>
                    <a:pt x="1520" y="985"/>
                  </a:lnTo>
                  <a:lnTo>
                    <a:pt x="1517" y="924"/>
                  </a:lnTo>
                  <a:lnTo>
                    <a:pt x="1514" y="864"/>
                  </a:lnTo>
                  <a:lnTo>
                    <a:pt x="1512" y="804"/>
                  </a:lnTo>
                  <a:lnTo>
                    <a:pt x="1495" y="778"/>
                  </a:lnTo>
                  <a:lnTo>
                    <a:pt x="1478" y="751"/>
                  </a:lnTo>
                  <a:lnTo>
                    <a:pt x="1462" y="725"/>
                  </a:lnTo>
                  <a:lnTo>
                    <a:pt x="1446" y="698"/>
                  </a:lnTo>
                  <a:lnTo>
                    <a:pt x="1429" y="672"/>
                  </a:lnTo>
                  <a:lnTo>
                    <a:pt x="1413" y="644"/>
                  </a:lnTo>
                  <a:lnTo>
                    <a:pt x="1397" y="618"/>
                  </a:lnTo>
                  <a:lnTo>
                    <a:pt x="1381" y="593"/>
                  </a:lnTo>
                  <a:lnTo>
                    <a:pt x="1375" y="565"/>
                  </a:lnTo>
                  <a:lnTo>
                    <a:pt x="1370" y="538"/>
                  </a:lnTo>
                  <a:lnTo>
                    <a:pt x="1365" y="512"/>
                  </a:lnTo>
                  <a:lnTo>
                    <a:pt x="1360" y="484"/>
                  </a:lnTo>
                  <a:lnTo>
                    <a:pt x="1355" y="457"/>
                  </a:lnTo>
                  <a:lnTo>
                    <a:pt x="1349" y="429"/>
                  </a:lnTo>
                  <a:lnTo>
                    <a:pt x="1344" y="404"/>
                  </a:lnTo>
                  <a:lnTo>
                    <a:pt x="1339" y="376"/>
                  </a:lnTo>
                  <a:lnTo>
                    <a:pt x="1330" y="342"/>
                  </a:lnTo>
                  <a:lnTo>
                    <a:pt x="1319" y="309"/>
                  </a:lnTo>
                  <a:lnTo>
                    <a:pt x="1310" y="275"/>
                  </a:lnTo>
                  <a:lnTo>
                    <a:pt x="1300" y="240"/>
                  </a:lnTo>
                  <a:lnTo>
                    <a:pt x="1289" y="208"/>
                  </a:lnTo>
                  <a:lnTo>
                    <a:pt x="1280" y="173"/>
                  </a:lnTo>
                  <a:lnTo>
                    <a:pt x="1269" y="139"/>
                  </a:lnTo>
                  <a:lnTo>
                    <a:pt x="1260" y="105"/>
                  </a:lnTo>
                  <a:lnTo>
                    <a:pt x="1241" y="94"/>
                  </a:lnTo>
                  <a:lnTo>
                    <a:pt x="1224" y="86"/>
                  </a:lnTo>
                  <a:lnTo>
                    <a:pt x="1205" y="75"/>
                  </a:lnTo>
                  <a:lnTo>
                    <a:pt x="1186" y="67"/>
                  </a:lnTo>
                  <a:lnTo>
                    <a:pt x="1168" y="57"/>
                  </a:lnTo>
                  <a:lnTo>
                    <a:pt x="1149" y="48"/>
                  </a:lnTo>
                  <a:lnTo>
                    <a:pt x="1131" y="38"/>
                  </a:lnTo>
                  <a:lnTo>
                    <a:pt x="1113" y="29"/>
                  </a:lnTo>
                  <a:lnTo>
                    <a:pt x="1107" y="34"/>
                  </a:lnTo>
                  <a:lnTo>
                    <a:pt x="1102" y="41"/>
                  </a:lnTo>
                  <a:lnTo>
                    <a:pt x="1096" y="46"/>
                  </a:lnTo>
                  <a:lnTo>
                    <a:pt x="1091" y="53"/>
                  </a:lnTo>
                  <a:lnTo>
                    <a:pt x="1085" y="58"/>
                  </a:lnTo>
                  <a:lnTo>
                    <a:pt x="1080" y="65"/>
                  </a:lnTo>
                  <a:lnTo>
                    <a:pt x="1074" y="70"/>
                  </a:lnTo>
                  <a:lnTo>
                    <a:pt x="1069" y="77"/>
                  </a:lnTo>
                  <a:lnTo>
                    <a:pt x="1049" y="79"/>
                  </a:lnTo>
                  <a:lnTo>
                    <a:pt x="1029" y="82"/>
                  </a:lnTo>
                  <a:lnTo>
                    <a:pt x="1009" y="84"/>
                  </a:lnTo>
                  <a:lnTo>
                    <a:pt x="989" y="87"/>
                  </a:lnTo>
                  <a:lnTo>
                    <a:pt x="969" y="89"/>
                  </a:lnTo>
                  <a:lnTo>
                    <a:pt x="950" y="93"/>
                  </a:lnTo>
                  <a:lnTo>
                    <a:pt x="931" y="94"/>
                  </a:lnTo>
                  <a:lnTo>
                    <a:pt x="912" y="98"/>
                  </a:lnTo>
                  <a:lnTo>
                    <a:pt x="902" y="93"/>
                  </a:lnTo>
                  <a:lnTo>
                    <a:pt x="891" y="86"/>
                  </a:lnTo>
                  <a:lnTo>
                    <a:pt x="881" y="81"/>
                  </a:lnTo>
                  <a:lnTo>
                    <a:pt x="870" y="74"/>
                  </a:lnTo>
                  <a:lnTo>
                    <a:pt x="860" y="69"/>
                  </a:lnTo>
                  <a:lnTo>
                    <a:pt x="850" y="62"/>
                  </a:lnTo>
                  <a:lnTo>
                    <a:pt x="839" y="57"/>
                  </a:lnTo>
                  <a:lnTo>
                    <a:pt x="829" y="50"/>
                  </a:lnTo>
                  <a:lnTo>
                    <a:pt x="819" y="50"/>
                  </a:lnTo>
                  <a:lnTo>
                    <a:pt x="811" y="50"/>
                  </a:lnTo>
                  <a:lnTo>
                    <a:pt x="802" y="50"/>
                  </a:lnTo>
                  <a:lnTo>
                    <a:pt x="792" y="50"/>
                  </a:lnTo>
                  <a:lnTo>
                    <a:pt x="783" y="50"/>
                  </a:lnTo>
                  <a:lnTo>
                    <a:pt x="774" y="50"/>
                  </a:lnTo>
                  <a:lnTo>
                    <a:pt x="765" y="50"/>
                  </a:lnTo>
                  <a:lnTo>
                    <a:pt x="756" y="50"/>
                  </a:lnTo>
                  <a:lnTo>
                    <a:pt x="741" y="45"/>
                  </a:lnTo>
                  <a:lnTo>
                    <a:pt x="726" y="38"/>
                  </a:lnTo>
                  <a:lnTo>
                    <a:pt x="710" y="32"/>
                  </a:lnTo>
                  <a:lnTo>
                    <a:pt x="695" y="27"/>
                  </a:lnTo>
                  <a:lnTo>
                    <a:pt x="679" y="20"/>
                  </a:lnTo>
                  <a:lnTo>
                    <a:pt x="664" y="15"/>
                  </a:lnTo>
                  <a:lnTo>
                    <a:pt x="648" y="10"/>
                  </a:lnTo>
                  <a:lnTo>
                    <a:pt x="632" y="5"/>
                  </a:lnTo>
                  <a:lnTo>
                    <a:pt x="625" y="5"/>
                  </a:lnTo>
                  <a:lnTo>
                    <a:pt x="618" y="3"/>
                  </a:lnTo>
                  <a:lnTo>
                    <a:pt x="612" y="3"/>
                  </a:lnTo>
                  <a:lnTo>
                    <a:pt x="604" y="2"/>
                  </a:lnTo>
                  <a:lnTo>
                    <a:pt x="597" y="2"/>
                  </a:lnTo>
                  <a:lnTo>
                    <a:pt x="590" y="2"/>
                  </a:lnTo>
                  <a:lnTo>
                    <a:pt x="583" y="0"/>
                  </a:lnTo>
                  <a:lnTo>
                    <a:pt x="575" y="0"/>
                  </a:lnTo>
                  <a:lnTo>
                    <a:pt x="569" y="10"/>
                  </a:lnTo>
                  <a:lnTo>
                    <a:pt x="563" y="20"/>
                  </a:lnTo>
                  <a:lnTo>
                    <a:pt x="557" y="31"/>
                  </a:lnTo>
                  <a:lnTo>
                    <a:pt x="550" y="41"/>
                  </a:lnTo>
                  <a:lnTo>
                    <a:pt x="544" y="51"/>
                  </a:lnTo>
                  <a:lnTo>
                    <a:pt x="538" y="62"/>
                  </a:lnTo>
                  <a:lnTo>
                    <a:pt x="532" y="74"/>
                  </a:lnTo>
                  <a:lnTo>
                    <a:pt x="525" y="84"/>
                  </a:lnTo>
                  <a:lnTo>
                    <a:pt x="515" y="75"/>
                  </a:lnTo>
                  <a:lnTo>
                    <a:pt x="505" y="67"/>
                  </a:lnTo>
                  <a:lnTo>
                    <a:pt x="494" y="60"/>
                  </a:lnTo>
                  <a:lnTo>
                    <a:pt x="484" y="51"/>
                  </a:lnTo>
                  <a:lnTo>
                    <a:pt x="472" y="43"/>
                  </a:lnTo>
                  <a:lnTo>
                    <a:pt x="462" y="36"/>
                  </a:lnTo>
                  <a:lnTo>
                    <a:pt x="452" y="27"/>
                  </a:lnTo>
                  <a:lnTo>
                    <a:pt x="441" y="19"/>
                  </a:lnTo>
                  <a:lnTo>
                    <a:pt x="430" y="20"/>
                  </a:lnTo>
                  <a:lnTo>
                    <a:pt x="419" y="24"/>
                  </a:lnTo>
                  <a:lnTo>
                    <a:pt x="408" y="26"/>
                  </a:lnTo>
                  <a:lnTo>
                    <a:pt x="397" y="29"/>
                  </a:lnTo>
                  <a:lnTo>
                    <a:pt x="386" y="31"/>
                  </a:lnTo>
                  <a:lnTo>
                    <a:pt x="375" y="34"/>
                  </a:lnTo>
                  <a:lnTo>
                    <a:pt x="363" y="36"/>
                  </a:lnTo>
                  <a:lnTo>
                    <a:pt x="352" y="39"/>
                  </a:lnTo>
                  <a:lnTo>
                    <a:pt x="345" y="53"/>
                  </a:lnTo>
                  <a:lnTo>
                    <a:pt x="337" y="67"/>
                  </a:lnTo>
                  <a:lnTo>
                    <a:pt x="330" y="81"/>
                  </a:lnTo>
                  <a:lnTo>
                    <a:pt x="324" y="93"/>
                  </a:lnTo>
                  <a:lnTo>
                    <a:pt x="317" y="106"/>
                  </a:lnTo>
                  <a:lnTo>
                    <a:pt x="309" y="118"/>
                  </a:lnTo>
                  <a:lnTo>
                    <a:pt x="302" y="132"/>
                  </a:lnTo>
                  <a:lnTo>
                    <a:pt x="295" y="144"/>
                  </a:lnTo>
                  <a:lnTo>
                    <a:pt x="281" y="148"/>
                  </a:lnTo>
                  <a:lnTo>
                    <a:pt x="268" y="151"/>
                  </a:lnTo>
                  <a:lnTo>
                    <a:pt x="253" y="154"/>
                  </a:lnTo>
                  <a:lnTo>
                    <a:pt x="240" y="158"/>
                  </a:lnTo>
                  <a:lnTo>
                    <a:pt x="226" y="161"/>
                  </a:lnTo>
                  <a:lnTo>
                    <a:pt x="213" y="165"/>
                  </a:lnTo>
                  <a:lnTo>
                    <a:pt x="199" y="168"/>
                  </a:lnTo>
                  <a:lnTo>
                    <a:pt x="186" y="172"/>
                  </a:lnTo>
                  <a:lnTo>
                    <a:pt x="172" y="191"/>
                  </a:lnTo>
                  <a:lnTo>
                    <a:pt x="159" y="208"/>
                  </a:lnTo>
                  <a:lnTo>
                    <a:pt x="145" y="223"/>
                  </a:lnTo>
                  <a:lnTo>
                    <a:pt x="133" y="237"/>
                  </a:lnTo>
                  <a:lnTo>
                    <a:pt x="120" y="249"/>
                  </a:lnTo>
                  <a:lnTo>
                    <a:pt x="109" y="261"/>
                  </a:lnTo>
                  <a:lnTo>
                    <a:pt x="98" y="273"/>
                  </a:lnTo>
                  <a:lnTo>
                    <a:pt x="89" y="283"/>
                  </a:lnTo>
                  <a:lnTo>
                    <a:pt x="78" y="297"/>
                  </a:lnTo>
                  <a:lnTo>
                    <a:pt x="66" y="311"/>
                  </a:lnTo>
                  <a:lnTo>
                    <a:pt x="55" y="325"/>
                  </a:lnTo>
                  <a:lnTo>
                    <a:pt x="44" y="338"/>
                  </a:lnTo>
                  <a:lnTo>
                    <a:pt x="33" y="354"/>
                  </a:lnTo>
                  <a:lnTo>
                    <a:pt x="21" y="368"/>
                  </a:lnTo>
                  <a:lnTo>
                    <a:pt x="11" y="381"/>
                  </a:lnTo>
                  <a:lnTo>
                    <a:pt x="0" y="397"/>
                  </a:lnTo>
                  <a:close/>
                </a:path>
              </a:pathLst>
            </a:custGeom>
            <a:solidFill>
              <a:srgbClr val="5B0000"/>
            </a:solidFill>
            <a:ln w="9525">
              <a:solidFill>
                <a:schemeClr val="accent4"/>
              </a:solidFill>
              <a:round/>
              <a:headEnd/>
              <a:tailEnd/>
            </a:ln>
          </p:spPr>
          <p:txBody>
            <a:bodyPr/>
            <a:lstStyle/>
            <a:p>
              <a:pPr>
                <a:defRPr/>
              </a:pPr>
              <a:endParaRPr lang="en-US" dirty="0"/>
            </a:p>
          </p:txBody>
        </p:sp>
        <p:sp>
          <p:nvSpPr>
            <p:cNvPr id="57" name="Freeform 57"/>
            <p:cNvSpPr>
              <a:spLocks/>
            </p:cNvSpPr>
            <p:nvPr/>
          </p:nvSpPr>
          <p:spPr bwMode="auto">
            <a:xfrm>
              <a:off x="3866" y="3194"/>
              <a:ext cx="1557" cy="487"/>
            </a:xfrm>
            <a:custGeom>
              <a:avLst/>
              <a:gdLst/>
              <a:ahLst/>
              <a:cxnLst>
                <a:cxn ang="0">
                  <a:pos x="18" y="404"/>
                </a:cxn>
                <a:cxn ang="0">
                  <a:pos x="49" y="366"/>
                </a:cxn>
                <a:cxn ang="0">
                  <a:pos x="119" y="366"/>
                </a:cxn>
                <a:cxn ang="0">
                  <a:pos x="159" y="377"/>
                </a:cxn>
                <a:cxn ang="0">
                  <a:pos x="179" y="392"/>
                </a:cxn>
                <a:cxn ang="0">
                  <a:pos x="207" y="341"/>
                </a:cxn>
                <a:cxn ang="0">
                  <a:pos x="229" y="361"/>
                </a:cxn>
                <a:cxn ang="0">
                  <a:pos x="256" y="449"/>
                </a:cxn>
                <a:cxn ang="0">
                  <a:pos x="288" y="542"/>
                </a:cxn>
                <a:cxn ang="0">
                  <a:pos x="320" y="617"/>
                </a:cxn>
                <a:cxn ang="0">
                  <a:pos x="358" y="648"/>
                </a:cxn>
                <a:cxn ang="0">
                  <a:pos x="405" y="662"/>
                </a:cxn>
                <a:cxn ang="0">
                  <a:pos x="458" y="662"/>
                </a:cxn>
                <a:cxn ang="0">
                  <a:pos x="510" y="662"/>
                </a:cxn>
                <a:cxn ang="0">
                  <a:pos x="569" y="665"/>
                </a:cxn>
                <a:cxn ang="0">
                  <a:pos x="634" y="674"/>
                </a:cxn>
                <a:cxn ang="0">
                  <a:pos x="701" y="684"/>
                </a:cxn>
                <a:cxn ang="0">
                  <a:pos x="769" y="683"/>
                </a:cxn>
                <a:cxn ang="0">
                  <a:pos x="844" y="643"/>
                </a:cxn>
                <a:cxn ang="0">
                  <a:pos x="912" y="629"/>
                </a:cxn>
                <a:cxn ang="0">
                  <a:pos x="972" y="635"/>
                </a:cxn>
                <a:cxn ang="0">
                  <a:pos x="1058" y="679"/>
                </a:cxn>
                <a:cxn ang="0">
                  <a:pos x="1144" y="724"/>
                </a:cxn>
                <a:cxn ang="0">
                  <a:pos x="1230" y="770"/>
                </a:cxn>
                <a:cxn ang="0">
                  <a:pos x="1307" y="841"/>
                </a:cxn>
                <a:cxn ang="0">
                  <a:pos x="1377" y="909"/>
                </a:cxn>
                <a:cxn ang="0">
                  <a:pos x="1438" y="932"/>
                </a:cxn>
                <a:cxn ang="0">
                  <a:pos x="1497" y="954"/>
                </a:cxn>
                <a:cxn ang="0">
                  <a:pos x="1557" y="975"/>
                </a:cxn>
                <a:cxn ang="0">
                  <a:pos x="1534" y="810"/>
                </a:cxn>
                <a:cxn ang="0">
                  <a:pos x="1486" y="662"/>
                </a:cxn>
                <a:cxn ang="0">
                  <a:pos x="1397" y="542"/>
                </a:cxn>
                <a:cxn ang="0">
                  <a:pos x="1356" y="420"/>
                </a:cxn>
                <a:cxn ang="0">
                  <a:pos x="1323" y="293"/>
                </a:cxn>
                <a:cxn ang="0">
                  <a:pos x="1269" y="157"/>
                </a:cxn>
                <a:cxn ang="0">
                  <a:pos x="1196" y="79"/>
                </a:cxn>
                <a:cxn ang="0">
                  <a:pos x="1110" y="42"/>
                </a:cxn>
                <a:cxn ang="0">
                  <a:pos x="1083" y="71"/>
                </a:cxn>
                <a:cxn ang="0">
                  <a:pos x="1027" y="95"/>
                </a:cxn>
                <a:cxn ang="0">
                  <a:pos x="926" y="107"/>
                </a:cxn>
                <a:cxn ang="0">
                  <a:pos x="864" y="88"/>
                </a:cxn>
                <a:cxn ang="0">
                  <a:pos x="813" y="66"/>
                </a:cxn>
                <a:cxn ang="0">
                  <a:pos x="770" y="62"/>
                </a:cxn>
                <a:cxn ang="0">
                  <a:pos x="709" y="42"/>
                </a:cxn>
                <a:cxn ang="0">
                  <a:pos x="638" y="11"/>
                </a:cxn>
                <a:cxn ang="0">
                  <a:pos x="602" y="4"/>
                </a:cxn>
                <a:cxn ang="0">
                  <a:pos x="570" y="23"/>
                </a:cxn>
                <a:cxn ang="0">
                  <a:pos x="543" y="79"/>
                </a:cxn>
                <a:cxn ang="0">
                  <a:pos x="498" y="57"/>
                </a:cxn>
                <a:cxn ang="0">
                  <a:pos x="447" y="26"/>
                </a:cxn>
                <a:cxn ang="0">
                  <a:pos x="389" y="40"/>
                </a:cxn>
                <a:cxn ang="0">
                  <a:pos x="343" y="93"/>
                </a:cxn>
                <a:cxn ang="0">
                  <a:pos x="307" y="171"/>
                </a:cxn>
                <a:cxn ang="0">
                  <a:pos x="235" y="189"/>
                </a:cxn>
                <a:cxn ang="0">
                  <a:pos x="165" y="234"/>
                </a:cxn>
                <a:cxn ang="0">
                  <a:pos x="103" y="301"/>
                </a:cxn>
                <a:cxn ang="0">
                  <a:pos x="47" y="377"/>
                </a:cxn>
              </a:cxnLst>
              <a:rect l="0" t="0" r="r" b="b"/>
              <a:pathLst>
                <a:path w="1557" h="975">
                  <a:moveTo>
                    <a:pt x="0" y="442"/>
                  </a:moveTo>
                  <a:lnTo>
                    <a:pt x="5" y="432"/>
                  </a:lnTo>
                  <a:lnTo>
                    <a:pt x="9" y="423"/>
                  </a:lnTo>
                  <a:lnTo>
                    <a:pt x="14" y="413"/>
                  </a:lnTo>
                  <a:lnTo>
                    <a:pt x="18" y="404"/>
                  </a:lnTo>
                  <a:lnTo>
                    <a:pt x="22" y="394"/>
                  </a:lnTo>
                  <a:lnTo>
                    <a:pt x="27" y="385"/>
                  </a:lnTo>
                  <a:lnTo>
                    <a:pt x="32" y="375"/>
                  </a:lnTo>
                  <a:lnTo>
                    <a:pt x="36" y="366"/>
                  </a:lnTo>
                  <a:lnTo>
                    <a:pt x="49" y="366"/>
                  </a:lnTo>
                  <a:lnTo>
                    <a:pt x="64" y="366"/>
                  </a:lnTo>
                  <a:lnTo>
                    <a:pt x="77" y="366"/>
                  </a:lnTo>
                  <a:lnTo>
                    <a:pt x="92" y="366"/>
                  </a:lnTo>
                  <a:lnTo>
                    <a:pt x="105" y="366"/>
                  </a:lnTo>
                  <a:lnTo>
                    <a:pt x="119" y="366"/>
                  </a:lnTo>
                  <a:lnTo>
                    <a:pt x="133" y="366"/>
                  </a:lnTo>
                  <a:lnTo>
                    <a:pt x="147" y="366"/>
                  </a:lnTo>
                  <a:lnTo>
                    <a:pt x="151" y="370"/>
                  </a:lnTo>
                  <a:lnTo>
                    <a:pt x="155" y="373"/>
                  </a:lnTo>
                  <a:lnTo>
                    <a:pt x="159" y="377"/>
                  </a:lnTo>
                  <a:lnTo>
                    <a:pt x="164" y="378"/>
                  </a:lnTo>
                  <a:lnTo>
                    <a:pt x="167" y="382"/>
                  </a:lnTo>
                  <a:lnTo>
                    <a:pt x="171" y="385"/>
                  </a:lnTo>
                  <a:lnTo>
                    <a:pt x="175" y="389"/>
                  </a:lnTo>
                  <a:lnTo>
                    <a:pt x="179" y="392"/>
                  </a:lnTo>
                  <a:lnTo>
                    <a:pt x="185" y="378"/>
                  </a:lnTo>
                  <a:lnTo>
                    <a:pt x="192" y="363"/>
                  </a:lnTo>
                  <a:lnTo>
                    <a:pt x="197" y="349"/>
                  </a:lnTo>
                  <a:lnTo>
                    <a:pt x="203" y="336"/>
                  </a:lnTo>
                  <a:lnTo>
                    <a:pt x="207" y="341"/>
                  </a:lnTo>
                  <a:lnTo>
                    <a:pt x="211" y="344"/>
                  </a:lnTo>
                  <a:lnTo>
                    <a:pt x="216" y="349"/>
                  </a:lnTo>
                  <a:lnTo>
                    <a:pt x="221" y="353"/>
                  </a:lnTo>
                  <a:lnTo>
                    <a:pt x="225" y="356"/>
                  </a:lnTo>
                  <a:lnTo>
                    <a:pt x="229" y="361"/>
                  </a:lnTo>
                  <a:lnTo>
                    <a:pt x="233" y="365"/>
                  </a:lnTo>
                  <a:lnTo>
                    <a:pt x="237" y="370"/>
                  </a:lnTo>
                  <a:lnTo>
                    <a:pt x="244" y="397"/>
                  </a:lnTo>
                  <a:lnTo>
                    <a:pt x="250" y="423"/>
                  </a:lnTo>
                  <a:lnTo>
                    <a:pt x="256" y="449"/>
                  </a:lnTo>
                  <a:lnTo>
                    <a:pt x="262" y="475"/>
                  </a:lnTo>
                  <a:lnTo>
                    <a:pt x="268" y="492"/>
                  </a:lnTo>
                  <a:lnTo>
                    <a:pt x="276" y="509"/>
                  </a:lnTo>
                  <a:lnTo>
                    <a:pt x="282" y="525"/>
                  </a:lnTo>
                  <a:lnTo>
                    <a:pt x="288" y="542"/>
                  </a:lnTo>
                  <a:lnTo>
                    <a:pt x="294" y="559"/>
                  </a:lnTo>
                  <a:lnTo>
                    <a:pt x="301" y="576"/>
                  </a:lnTo>
                  <a:lnTo>
                    <a:pt x="307" y="593"/>
                  </a:lnTo>
                  <a:lnTo>
                    <a:pt x="313" y="610"/>
                  </a:lnTo>
                  <a:lnTo>
                    <a:pt x="320" y="617"/>
                  </a:lnTo>
                  <a:lnTo>
                    <a:pt x="328" y="622"/>
                  </a:lnTo>
                  <a:lnTo>
                    <a:pt x="335" y="629"/>
                  </a:lnTo>
                  <a:lnTo>
                    <a:pt x="343" y="636"/>
                  </a:lnTo>
                  <a:lnTo>
                    <a:pt x="351" y="643"/>
                  </a:lnTo>
                  <a:lnTo>
                    <a:pt x="358" y="648"/>
                  </a:lnTo>
                  <a:lnTo>
                    <a:pt x="365" y="655"/>
                  </a:lnTo>
                  <a:lnTo>
                    <a:pt x="372" y="662"/>
                  </a:lnTo>
                  <a:lnTo>
                    <a:pt x="383" y="662"/>
                  </a:lnTo>
                  <a:lnTo>
                    <a:pt x="394" y="662"/>
                  </a:lnTo>
                  <a:lnTo>
                    <a:pt x="405" y="662"/>
                  </a:lnTo>
                  <a:lnTo>
                    <a:pt x="415" y="662"/>
                  </a:lnTo>
                  <a:lnTo>
                    <a:pt x="425" y="662"/>
                  </a:lnTo>
                  <a:lnTo>
                    <a:pt x="436" y="662"/>
                  </a:lnTo>
                  <a:lnTo>
                    <a:pt x="446" y="662"/>
                  </a:lnTo>
                  <a:lnTo>
                    <a:pt x="458" y="662"/>
                  </a:lnTo>
                  <a:lnTo>
                    <a:pt x="468" y="662"/>
                  </a:lnTo>
                  <a:lnTo>
                    <a:pt x="478" y="662"/>
                  </a:lnTo>
                  <a:lnTo>
                    <a:pt x="489" y="662"/>
                  </a:lnTo>
                  <a:lnTo>
                    <a:pt x="499" y="662"/>
                  </a:lnTo>
                  <a:lnTo>
                    <a:pt x="510" y="662"/>
                  </a:lnTo>
                  <a:lnTo>
                    <a:pt x="520" y="662"/>
                  </a:lnTo>
                  <a:lnTo>
                    <a:pt x="531" y="662"/>
                  </a:lnTo>
                  <a:lnTo>
                    <a:pt x="542" y="662"/>
                  </a:lnTo>
                  <a:lnTo>
                    <a:pt x="555" y="664"/>
                  </a:lnTo>
                  <a:lnTo>
                    <a:pt x="569" y="665"/>
                  </a:lnTo>
                  <a:lnTo>
                    <a:pt x="581" y="667"/>
                  </a:lnTo>
                  <a:lnTo>
                    <a:pt x="595" y="669"/>
                  </a:lnTo>
                  <a:lnTo>
                    <a:pt x="608" y="671"/>
                  </a:lnTo>
                  <a:lnTo>
                    <a:pt x="622" y="672"/>
                  </a:lnTo>
                  <a:lnTo>
                    <a:pt x="634" y="674"/>
                  </a:lnTo>
                  <a:lnTo>
                    <a:pt x="648" y="676"/>
                  </a:lnTo>
                  <a:lnTo>
                    <a:pt x="661" y="679"/>
                  </a:lnTo>
                  <a:lnTo>
                    <a:pt x="675" y="681"/>
                  </a:lnTo>
                  <a:lnTo>
                    <a:pt x="688" y="683"/>
                  </a:lnTo>
                  <a:lnTo>
                    <a:pt x="701" y="684"/>
                  </a:lnTo>
                  <a:lnTo>
                    <a:pt x="714" y="686"/>
                  </a:lnTo>
                  <a:lnTo>
                    <a:pt x="728" y="688"/>
                  </a:lnTo>
                  <a:lnTo>
                    <a:pt x="741" y="690"/>
                  </a:lnTo>
                  <a:lnTo>
                    <a:pt x="755" y="691"/>
                  </a:lnTo>
                  <a:lnTo>
                    <a:pt x="769" y="683"/>
                  </a:lnTo>
                  <a:lnTo>
                    <a:pt x="785" y="674"/>
                  </a:lnTo>
                  <a:lnTo>
                    <a:pt x="799" y="665"/>
                  </a:lnTo>
                  <a:lnTo>
                    <a:pt x="815" y="659"/>
                  </a:lnTo>
                  <a:lnTo>
                    <a:pt x="830" y="650"/>
                  </a:lnTo>
                  <a:lnTo>
                    <a:pt x="844" y="643"/>
                  </a:lnTo>
                  <a:lnTo>
                    <a:pt x="860" y="635"/>
                  </a:lnTo>
                  <a:lnTo>
                    <a:pt x="874" y="628"/>
                  </a:lnTo>
                  <a:lnTo>
                    <a:pt x="887" y="628"/>
                  </a:lnTo>
                  <a:lnTo>
                    <a:pt x="899" y="629"/>
                  </a:lnTo>
                  <a:lnTo>
                    <a:pt x="912" y="629"/>
                  </a:lnTo>
                  <a:lnTo>
                    <a:pt x="924" y="631"/>
                  </a:lnTo>
                  <a:lnTo>
                    <a:pt x="937" y="631"/>
                  </a:lnTo>
                  <a:lnTo>
                    <a:pt x="948" y="633"/>
                  </a:lnTo>
                  <a:lnTo>
                    <a:pt x="961" y="633"/>
                  </a:lnTo>
                  <a:lnTo>
                    <a:pt x="972" y="635"/>
                  </a:lnTo>
                  <a:lnTo>
                    <a:pt x="990" y="643"/>
                  </a:lnTo>
                  <a:lnTo>
                    <a:pt x="1006" y="652"/>
                  </a:lnTo>
                  <a:lnTo>
                    <a:pt x="1024" y="660"/>
                  </a:lnTo>
                  <a:lnTo>
                    <a:pt x="1042" y="671"/>
                  </a:lnTo>
                  <a:lnTo>
                    <a:pt x="1058" y="679"/>
                  </a:lnTo>
                  <a:lnTo>
                    <a:pt x="1076" y="688"/>
                  </a:lnTo>
                  <a:lnTo>
                    <a:pt x="1093" y="696"/>
                  </a:lnTo>
                  <a:lnTo>
                    <a:pt x="1110" y="707"/>
                  </a:lnTo>
                  <a:lnTo>
                    <a:pt x="1127" y="715"/>
                  </a:lnTo>
                  <a:lnTo>
                    <a:pt x="1144" y="724"/>
                  </a:lnTo>
                  <a:lnTo>
                    <a:pt x="1161" y="734"/>
                  </a:lnTo>
                  <a:lnTo>
                    <a:pt x="1179" y="743"/>
                  </a:lnTo>
                  <a:lnTo>
                    <a:pt x="1195" y="751"/>
                  </a:lnTo>
                  <a:lnTo>
                    <a:pt x="1213" y="760"/>
                  </a:lnTo>
                  <a:lnTo>
                    <a:pt x="1230" y="770"/>
                  </a:lnTo>
                  <a:lnTo>
                    <a:pt x="1247" y="779"/>
                  </a:lnTo>
                  <a:lnTo>
                    <a:pt x="1262" y="794"/>
                  </a:lnTo>
                  <a:lnTo>
                    <a:pt x="1276" y="810"/>
                  </a:lnTo>
                  <a:lnTo>
                    <a:pt x="1291" y="825"/>
                  </a:lnTo>
                  <a:lnTo>
                    <a:pt x="1307" y="841"/>
                  </a:lnTo>
                  <a:lnTo>
                    <a:pt x="1321" y="858"/>
                  </a:lnTo>
                  <a:lnTo>
                    <a:pt x="1336" y="873"/>
                  </a:lnTo>
                  <a:lnTo>
                    <a:pt x="1351" y="889"/>
                  </a:lnTo>
                  <a:lnTo>
                    <a:pt x="1366" y="904"/>
                  </a:lnTo>
                  <a:lnTo>
                    <a:pt x="1377" y="909"/>
                  </a:lnTo>
                  <a:lnTo>
                    <a:pt x="1390" y="913"/>
                  </a:lnTo>
                  <a:lnTo>
                    <a:pt x="1401" y="918"/>
                  </a:lnTo>
                  <a:lnTo>
                    <a:pt x="1414" y="922"/>
                  </a:lnTo>
                  <a:lnTo>
                    <a:pt x="1425" y="927"/>
                  </a:lnTo>
                  <a:lnTo>
                    <a:pt x="1438" y="932"/>
                  </a:lnTo>
                  <a:lnTo>
                    <a:pt x="1449" y="935"/>
                  </a:lnTo>
                  <a:lnTo>
                    <a:pt x="1461" y="940"/>
                  </a:lnTo>
                  <a:lnTo>
                    <a:pt x="1473" y="944"/>
                  </a:lnTo>
                  <a:lnTo>
                    <a:pt x="1485" y="949"/>
                  </a:lnTo>
                  <a:lnTo>
                    <a:pt x="1497" y="954"/>
                  </a:lnTo>
                  <a:lnTo>
                    <a:pt x="1509" y="958"/>
                  </a:lnTo>
                  <a:lnTo>
                    <a:pt x="1521" y="963"/>
                  </a:lnTo>
                  <a:lnTo>
                    <a:pt x="1533" y="966"/>
                  </a:lnTo>
                  <a:lnTo>
                    <a:pt x="1545" y="971"/>
                  </a:lnTo>
                  <a:lnTo>
                    <a:pt x="1557" y="975"/>
                  </a:lnTo>
                  <a:lnTo>
                    <a:pt x="1553" y="942"/>
                  </a:lnTo>
                  <a:lnTo>
                    <a:pt x="1548" y="909"/>
                  </a:lnTo>
                  <a:lnTo>
                    <a:pt x="1543" y="877"/>
                  </a:lnTo>
                  <a:lnTo>
                    <a:pt x="1539" y="842"/>
                  </a:lnTo>
                  <a:lnTo>
                    <a:pt x="1534" y="810"/>
                  </a:lnTo>
                  <a:lnTo>
                    <a:pt x="1530" y="777"/>
                  </a:lnTo>
                  <a:lnTo>
                    <a:pt x="1526" y="743"/>
                  </a:lnTo>
                  <a:lnTo>
                    <a:pt x="1522" y="710"/>
                  </a:lnTo>
                  <a:lnTo>
                    <a:pt x="1504" y="686"/>
                  </a:lnTo>
                  <a:lnTo>
                    <a:pt x="1486" y="662"/>
                  </a:lnTo>
                  <a:lnTo>
                    <a:pt x="1469" y="638"/>
                  </a:lnTo>
                  <a:lnTo>
                    <a:pt x="1451" y="614"/>
                  </a:lnTo>
                  <a:lnTo>
                    <a:pt x="1433" y="590"/>
                  </a:lnTo>
                  <a:lnTo>
                    <a:pt x="1415" y="566"/>
                  </a:lnTo>
                  <a:lnTo>
                    <a:pt x="1397" y="542"/>
                  </a:lnTo>
                  <a:lnTo>
                    <a:pt x="1379" y="518"/>
                  </a:lnTo>
                  <a:lnTo>
                    <a:pt x="1374" y="494"/>
                  </a:lnTo>
                  <a:lnTo>
                    <a:pt x="1368" y="470"/>
                  </a:lnTo>
                  <a:lnTo>
                    <a:pt x="1363" y="445"/>
                  </a:lnTo>
                  <a:lnTo>
                    <a:pt x="1356" y="420"/>
                  </a:lnTo>
                  <a:lnTo>
                    <a:pt x="1351" y="396"/>
                  </a:lnTo>
                  <a:lnTo>
                    <a:pt x="1345" y="370"/>
                  </a:lnTo>
                  <a:lnTo>
                    <a:pt x="1340" y="346"/>
                  </a:lnTo>
                  <a:lnTo>
                    <a:pt x="1334" y="320"/>
                  </a:lnTo>
                  <a:lnTo>
                    <a:pt x="1323" y="293"/>
                  </a:lnTo>
                  <a:lnTo>
                    <a:pt x="1312" y="265"/>
                  </a:lnTo>
                  <a:lnTo>
                    <a:pt x="1301" y="238"/>
                  </a:lnTo>
                  <a:lnTo>
                    <a:pt x="1290" y="210"/>
                  </a:lnTo>
                  <a:lnTo>
                    <a:pt x="1280" y="184"/>
                  </a:lnTo>
                  <a:lnTo>
                    <a:pt x="1269" y="157"/>
                  </a:lnTo>
                  <a:lnTo>
                    <a:pt x="1259" y="129"/>
                  </a:lnTo>
                  <a:lnTo>
                    <a:pt x="1248" y="102"/>
                  </a:lnTo>
                  <a:lnTo>
                    <a:pt x="1231" y="95"/>
                  </a:lnTo>
                  <a:lnTo>
                    <a:pt x="1213" y="86"/>
                  </a:lnTo>
                  <a:lnTo>
                    <a:pt x="1196" y="79"/>
                  </a:lnTo>
                  <a:lnTo>
                    <a:pt x="1179" y="71"/>
                  </a:lnTo>
                  <a:lnTo>
                    <a:pt x="1162" y="64"/>
                  </a:lnTo>
                  <a:lnTo>
                    <a:pt x="1144" y="55"/>
                  </a:lnTo>
                  <a:lnTo>
                    <a:pt x="1128" y="49"/>
                  </a:lnTo>
                  <a:lnTo>
                    <a:pt x="1110" y="42"/>
                  </a:lnTo>
                  <a:lnTo>
                    <a:pt x="1105" y="47"/>
                  </a:lnTo>
                  <a:lnTo>
                    <a:pt x="1100" y="54"/>
                  </a:lnTo>
                  <a:lnTo>
                    <a:pt x="1095" y="59"/>
                  </a:lnTo>
                  <a:lnTo>
                    <a:pt x="1089" y="66"/>
                  </a:lnTo>
                  <a:lnTo>
                    <a:pt x="1083" y="71"/>
                  </a:lnTo>
                  <a:lnTo>
                    <a:pt x="1078" y="78"/>
                  </a:lnTo>
                  <a:lnTo>
                    <a:pt x="1073" y="83"/>
                  </a:lnTo>
                  <a:lnTo>
                    <a:pt x="1068" y="90"/>
                  </a:lnTo>
                  <a:lnTo>
                    <a:pt x="1047" y="91"/>
                  </a:lnTo>
                  <a:lnTo>
                    <a:pt x="1027" y="95"/>
                  </a:lnTo>
                  <a:lnTo>
                    <a:pt x="1006" y="97"/>
                  </a:lnTo>
                  <a:lnTo>
                    <a:pt x="987" y="100"/>
                  </a:lnTo>
                  <a:lnTo>
                    <a:pt x="967" y="102"/>
                  </a:lnTo>
                  <a:lnTo>
                    <a:pt x="946" y="105"/>
                  </a:lnTo>
                  <a:lnTo>
                    <a:pt x="926" y="107"/>
                  </a:lnTo>
                  <a:lnTo>
                    <a:pt x="905" y="109"/>
                  </a:lnTo>
                  <a:lnTo>
                    <a:pt x="895" y="104"/>
                  </a:lnTo>
                  <a:lnTo>
                    <a:pt x="885" y="98"/>
                  </a:lnTo>
                  <a:lnTo>
                    <a:pt x="874" y="93"/>
                  </a:lnTo>
                  <a:lnTo>
                    <a:pt x="864" y="88"/>
                  </a:lnTo>
                  <a:lnTo>
                    <a:pt x="854" y="83"/>
                  </a:lnTo>
                  <a:lnTo>
                    <a:pt x="843" y="78"/>
                  </a:lnTo>
                  <a:lnTo>
                    <a:pt x="833" y="71"/>
                  </a:lnTo>
                  <a:lnTo>
                    <a:pt x="822" y="66"/>
                  </a:lnTo>
                  <a:lnTo>
                    <a:pt x="813" y="66"/>
                  </a:lnTo>
                  <a:lnTo>
                    <a:pt x="805" y="64"/>
                  </a:lnTo>
                  <a:lnTo>
                    <a:pt x="795" y="64"/>
                  </a:lnTo>
                  <a:lnTo>
                    <a:pt x="787" y="62"/>
                  </a:lnTo>
                  <a:lnTo>
                    <a:pt x="779" y="62"/>
                  </a:lnTo>
                  <a:lnTo>
                    <a:pt x="770" y="62"/>
                  </a:lnTo>
                  <a:lnTo>
                    <a:pt x="761" y="61"/>
                  </a:lnTo>
                  <a:lnTo>
                    <a:pt x="753" y="61"/>
                  </a:lnTo>
                  <a:lnTo>
                    <a:pt x="738" y="54"/>
                  </a:lnTo>
                  <a:lnTo>
                    <a:pt x="724" y="49"/>
                  </a:lnTo>
                  <a:lnTo>
                    <a:pt x="709" y="42"/>
                  </a:lnTo>
                  <a:lnTo>
                    <a:pt x="696" y="35"/>
                  </a:lnTo>
                  <a:lnTo>
                    <a:pt x="681" y="28"/>
                  </a:lnTo>
                  <a:lnTo>
                    <a:pt x="666" y="23"/>
                  </a:lnTo>
                  <a:lnTo>
                    <a:pt x="653" y="16"/>
                  </a:lnTo>
                  <a:lnTo>
                    <a:pt x="638" y="11"/>
                  </a:lnTo>
                  <a:lnTo>
                    <a:pt x="631" y="9"/>
                  </a:lnTo>
                  <a:lnTo>
                    <a:pt x="624" y="7"/>
                  </a:lnTo>
                  <a:lnTo>
                    <a:pt x="617" y="7"/>
                  </a:lnTo>
                  <a:lnTo>
                    <a:pt x="609" y="6"/>
                  </a:lnTo>
                  <a:lnTo>
                    <a:pt x="602" y="4"/>
                  </a:lnTo>
                  <a:lnTo>
                    <a:pt x="595" y="2"/>
                  </a:lnTo>
                  <a:lnTo>
                    <a:pt x="588" y="2"/>
                  </a:lnTo>
                  <a:lnTo>
                    <a:pt x="580" y="0"/>
                  </a:lnTo>
                  <a:lnTo>
                    <a:pt x="575" y="12"/>
                  </a:lnTo>
                  <a:lnTo>
                    <a:pt x="570" y="23"/>
                  </a:lnTo>
                  <a:lnTo>
                    <a:pt x="565" y="35"/>
                  </a:lnTo>
                  <a:lnTo>
                    <a:pt x="559" y="45"/>
                  </a:lnTo>
                  <a:lnTo>
                    <a:pt x="553" y="57"/>
                  </a:lnTo>
                  <a:lnTo>
                    <a:pt x="548" y="69"/>
                  </a:lnTo>
                  <a:lnTo>
                    <a:pt x="543" y="79"/>
                  </a:lnTo>
                  <a:lnTo>
                    <a:pt x="538" y="91"/>
                  </a:lnTo>
                  <a:lnTo>
                    <a:pt x="528" y="83"/>
                  </a:lnTo>
                  <a:lnTo>
                    <a:pt x="518" y="74"/>
                  </a:lnTo>
                  <a:lnTo>
                    <a:pt x="509" y="66"/>
                  </a:lnTo>
                  <a:lnTo>
                    <a:pt x="498" y="57"/>
                  </a:lnTo>
                  <a:lnTo>
                    <a:pt x="488" y="50"/>
                  </a:lnTo>
                  <a:lnTo>
                    <a:pt x="478" y="42"/>
                  </a:lnTo>
                  <a:lnTo>
                    <a:pt x="468" y="33"/>
                  </a:lnTo>
                  <a:lnTo>
                    <a:pt x="459" y="24"/>
                  </a:lnTo>
                  <a:lnTo>
                    <a:pt x="447" y="26"/>
                  </a:lnTo>
                  <a:lnTo>
                    <a:pt x="436" y="30"/>
                  </a:lnTo>
                  <a:lnTo>
                    <a:pt x="424" y="31"/>
                  </a:lnTo>
                  <a:lnTo>
                    <a:pt x="413" y="35"/>
                  </a:lnTo>
                  <a:lnTo>
                    <a:pt x="400" y="36"/>
                  </a:lnTo>
                  <a:lnTo>
                    <a:pt x="389" y="40"/>
                  </a:lnTo>
                  <a:lnTo>
                    <a:pt x="378" y="42"/>
                  </a:lnTo>
                  <a:lnTo>
                    <a:pt x="365" y="45"/>
                  </a:lnTo>
                  <a:lnTo>
                    <a:pt x="358" y="61"/>
                  </a:lnTo>
                  <a:lnTo>
                    <a:pt x="351" y="78"/>
                  </a:lnTo>
                  <a:lnTo>
                    <a:pt x="343" y="93"/>
                  </a:lnTo>
                  <a:lnTo>
                    <a:pt x="336" y="109"/>
                  </a:lnTo>
                  <a:lnTo>
                    <a:pt x="329" y="124"/>
                  </a:lnTo>
                  <a:lnTo>
                    <a:pt x="321" y="140"/>
                  </a:lnTo>
                  <a:lnTo>
                    <a:pt x="314" y="155"/>
                  </a:lnTo>
                  <a:lnTo>
                    <a:pt x="307" y="171"/>
                  </a:lnTo>
                  <a:lnTo>
                    <a:pt x="292" y="174"/>
                  </a:lnTo>
                  <a:lnTo>
                    <a:pt x="278" y="177"/>
                  </a:lnTo>
                  <a:lnTo>
                    <a:pt x="263" y="183"/>
                  </a:lnTo>
                  <a:lnTo>
                    <a:pt x="250" y="186"/>
                  </a:lnTo>
                  <a:lnTo>
                    <a:pt x="235" y="189"/>
                  </a:lnTo>
                  <a:lnTo>
                    <a:pt x="221" y="193"/>
                  </a:lnTo>
                  <a:lnTo>
                    <a:pt x="206" y="196"/>
                  </a:lnTo>
                  <a:lnTo>
                    <a:pt x="192" y="200"/>
                  </a:lnTo>
                  <a:lnTo>
                    <a:pt x="178" y="217"/>
                  </a:lnTo>
                  <a:lnTo>
                    <a:pt x="165" y="234"/>
                  </a:lnTo>
                  <a:lnTo>
                    <a:pt x="151" y="250"/>
                  </a:lnTo>
                  <a:lnTo>
                    <a:pt x="139" y="263"/>
                  </a:lnTo>
                  <a:lnTo>
                    <a:pt x="126" y="277"/>
                  </a:lnTo>
                  <a:lnTo>
                    <a:pt x="115" y="289"/>
                  </a:lnTo>
                  <a:lnTo>
                    <a:pt x="103" y="301"/>
                  </a:lnTo>
                  <a:lnTo>
                    <a:pt x="93" y="311"/>
                  </a:lnTo>
                  <a:lnTo>
                    <a:pt x="81" y="327"/>
                  </a:lnTo>
                  <a:lnTo>
                    <a:pt x="70" y="344"/>
                  </a:lnTo>
                  <a:lnTo>
                    <a:pt x="59" y="360"/>
                  </a:lnTo>
                  <a:lnTo>
                    <a:pt x="47" y="377"/>
                  </a:lnTo>
                  <a:lnTo>
                    <a:pt x="35" y="394"/>
                  </a:lnTo>
                  <a:lnTo>
                    <a:pt x="23" y="409"/>
                  </a:lnTo>
                  <a:lnTo>
                    <a:pt x="12" y="427"/>
                  </a:lnTo>
                  <a:lnTo>
                    <a:pt x="0" y="442"/>
                  </a:lnTo>
                  <a:close/>
                </a:path>
              </a:pathLst>
            </a:custGeom>
            <a:solidFill>
              <a:srgbClr val="600000"/>
            </a:solidFill>
            <a:ln w="9525">
              <a:solidFill>
                <a:schemeClr val="accent4"/>
              </a:solidFill>
              <a:round/>
              <a:headEnd/>
              <a:tailEnd/>
            </a:ln>
          </p:spPr>
          <p:txBody>
            <a:bodyPr/>
            <a:lstStyle/>
            <a:p>
              <a:pPr>
                <a:defRPr/>
              </a:pPr>
              <a:endParaRPr lang="en-US" dirty="0"/>
            </a:p>
          </p:txBody>
        </p:sp>
        <p:sp>
          <p:nvSpPr>
            <p:cNvPr id="58" name="Freeform 58"/>
            <p:cNvSpPr>
              <a:spLocks/>
            </p:cNvSpPr>
            <p:nvPr/>
          </p:nvSpPr>
          <p:spPr bwMode="auto">
            <a:xfrm>
              <a:off x="3833" y="3193"/>
              <a:ext cx="1592" cy="450"/>
            </a:xfrm>
            <a:custGeom>
              <a:avLst/>
              <a:gdLst/>
              <a:ahLst/>
              <a:cxnLst>
                <a:cxn ang="0">
                  <a:pos x="24" y="441"/>
                </a:cxn>
                <a:cxn ang="0">
                  <a:pos x="63" y="397"/>
                </a:cxn>
                <a:cxn ang="0">
                  <a:pos x="143" y="386"/>
                </a:cxn>
                <a:cxn ang="0">
                  <a:pos x="192" y="391"/>
                </a:cxn>
                <a:cxn ang="0">
                  <a:pos x="223" y="407"/>
                </a:cxn>
                <a:cxn ang="0">
                  <a:pos x="246" y="362"/>
                </a:cxn>
                <a:cxn ang="0">
                  <a:pos x="271" y="340"/>
                </a:cxn>
                <a:cxn ang="0">
                  <a:pos x="297" y="350"/>
                </a:cxn>
                <a:cxn ang="0">
                  <a:pos x="321" y="400"/>
                </a:cxn>
                <a:cxn ang="0">
                  <a:pos x="347" y="462"/>
                </a:cxn>
                <a:cxn ang="0">
                  <a:pos x="382" y="524"/>
                </a:cxn>
                <a:cxn ang="0">
                  <a:pos x="418" y="555"/>
                </a:cxn>
                <a:cxn ang="0">
                  <a:pos x="458" y="563"/>
                </a:cxn>
                <a:cxn ang="0">
                  <a:pos x="559" y="563"/>
                </a:cxn>
                <a:cxn ang="0">
                  <a:pos x="645" y="567"/>
                </a:cxn>
                <a:cxn ang="0">
                  <a:pos x="711" y="577"/>
                </a:cxn>
                <a:cxn ang="0">
                  <a:pos x="776" y="586"/>
                </a:cxn>
                <a:cxn ang="0">
                  <a:pos x="842" y="586"/>
                </a:cxn>
                <a:cxn ang="0">
                  <a:pos x="910" y="541"/>
                </a:cxn>
                <a:cxn ang="0">
                  <a:pos x="971" y="526"/>
                </a:cxn>
                <a:cxn ang="0">
                  <a:pos x="1022" y="531"/>
                </a:cxn>
                <a:cxn ang="0">
                  <a:pos x="1108" y="581"/>
                </a:cxn>
                <a:cxn ang="0">
                  <a:pos x="1195" y="630"/>
                </a:cxn>
                <a:cxn ang="0">
                  <a:pos x="1281" y="678"/>
                </a:cxn>
                <a:cxn ang="0">
                  <a:pos x="1352" y="756"/>
                </a:cxn>
                <a:cxn ang="0">
                  <a:pos x="1418" y="830"/>
                </a:cxn>
                <a:cxn ang="0">
                  <a:pos x="1475" y="854"/>
                </a:cxn>
                <a:cxn ang="0">
                  <a:pos x="1533" y="876"/>
                </a:cxn>
                <a:cxn ang="0">
                  <a:pos x="1592" y="900"/>
                </a:cxn>
                <a:cxn ang="0">
                  <a:pos x="1554" y="721"/>
                </a:cxn>
                <a:cxn ang="0">
                  <a:pos x="1493" y="572"/>
                </a:cxn>
                <a:cxn ang="0">
                  <a:pos x="1397" y="462"/>
                </a:cxn>
                <a:cxn ang="0">
                  <a:pos x="1353" y="352"/>
                </a:cxn>
                <a:cxn ang="0">
                  <a:pos x="1317" y="242"/>
                </a:cxn>
                <a:cxn ang="0">
                  <a:pos x="1259" y="135"/>
                </a:cxn>
                <a:cxn ang="0">
                  <a:pos x="1188" y="79"/>
                </a:cxn>
                <a:cxn ang="0">
                  <a:pos x="1108" y="50"/>
                </a:cxn>
                <a:cxn ang="0">
                  <a:pos x="1082" y="80"/>
                </a:cxn>
                <a:cxn ang="0">
                  <a:pos x="1046" y="101"/>
                </a:cxn>
                <a:cxn ang="0">
                  <a:pos x="993" y="108"/>
                </a:cxn>
                <a:cxn ang="0">
                  <a:pos x="942" y="113"/>
                </a:cxn>
                <a:cxn ang="0">
                  <a:pos x="889" y="113"/>
                </a:cxn>
                <a:cxn ang="0">
                  <a:pos x="837" y="89"/>
                </a:cxn>
                <a:cxn ang="0">
                  <a:pos x="790" y="75"/>
                </a:cxn>
                <a:cxn ang="0">
                  <a:pos x="748" y="67"/>
                </a:cxn>
                <a:cxn ang="0">
                  <a:pos x="683" y="34"/>
                </a:cxn>
                <a:cxn ang="0">
                  <a:pos x="628" y="10"/>
                </a:cxn>
                <a:cxn ang="0">
                  <a:pos x="592" y="1"/>
                </a:cxn>
                <a:cxn ang="0">
                  <a:pos x="568" y="48"/>
                </a:cxn>
                <a:cxn ang="0">
                  <a:pos x="540" y="87"/>
                </a:cxn>
                <a:cxn ang="0">
                  <a:pos x="494" y="43"/>
                </a:cxn>
                <a:cxn ang="0">
                  <a:pos x="440" y="34"/>
                </a:cxn>
                <a:cxn ang="0">
                  <a:pos x="380" y="50"/>
                </a:cxn>
                <a:cxn ang="0">
                  <a:pos x="342" y="139"/>
                </a:cxn>
                <a:cxn ang="0">
                  <a:pos x="288" y="202"/>
                </a:cxn>
                <a:cxn ang="0">
                  <a:pos x="214" y="223"/>
                </a:cxn>
                <a:cxn ang="0">
                  <a:pos x="146" y="287"/>
                </a:cxn>
                <a:cxn ang="0">
                  <a:pos x="85" y="357"/>
                </a:cxn>
                <a:cxn ang="0">
                  <a:pos x="24" y="448"/>
                </a:cxn>
              </a:cxnLst>
              <a:rect l="0" t="0" r="r" b="b"/>
              <a:pathLst>
                <a:path w="1592" h="900">
                  <a:moveTo>
                    <a:pt x="0" y="484"/>
                  </a:moveTo>
                  <a:lnTo>
                    <a:pt x="6" y="474"/>
                  </a:lnTo>
                  <a:lnTo>
                    <a:pt x="12" y="464"/>
                  </a:lnTo>
                  <a:lnTo>
                    <a:pt x="18" y="453"/>
                  </a:lnTo>
                  <a:lnTo>
                    <a:pt x="24" y="441"/>
                  </a:lnTo>
                  <a:lnTo>
                    <a:pt x="29" y="431"/>
                  </a:lnTo>
                  <a:lnTo>
                    <a:pt x="35" y="421"/>
                  </a:lnTo>
                  <a:lnTo>
                    <a:pt x="41" y="409"/>
                  </a:lnTo>
                  <a:lnTo>
                    <a:pt x="47" y="398"/>
                  </a:lnTo>
                  <a:lnTo>
                    <a:pt x="63" y="397"/>
                  </a:lnTo>
                  <a:lnTo>
                    <a:pt x="78" y="395"/>
                  </a:lnTo>
                  <a:lnTo>
                    <a:pt x="95" y="393"/>
                  </a:lnTo>
                  <a:lnTo>
                    <a:pt x="110" y="390"/>
                  </a:lnTo>
                  <a:lnTo>
                    <a:pt x="127" y="388"/>
                  </a:lnTo>
                  <a:lnTo>
                    <a:pt x="143" y="386"/>
                  </a:lnTo>
                  <a:lnTo>
                    <a:pt x="159" y="383"/>
                  </a:lnTo>
                  <a:lnTo>
                    <a:pt x="175" y="381"/>
                  </a:lnTo>
                  <a:lnTo>
                    <a:pt x="181" y="385"/>
                  </a:lnTo>
                  <a:lnTo>
                    <a:pt x="186" y="388"/>
                  </a:lnTo>
                  <a:lnTo>
                    <a:pt x="192" y="391"/>
                  </a:lnTo>
                  <a:lnTo>
                    <a:pt x="199" y="393"/>
                  </a:lnTo>
                  <a:lnTo>
                    <a:pt x="205" y="397"/>
                  </a:lnTo>
                  <a:lnTo>
                    <a:pt x="211" y="400"/>
                  </a:lnTo>
                  <a:lnTo>
                    <a:pt x="216" y="404"/>
                  </a:lnTo>
                  <a:lnTo>
                    <a:pt x="223" y="407"/>
                  </a:lnTo>
                  <a:lnTo>
                    <a:pt x="228" y="398"/>
                  </a:lnTo>
                  <a:lnTo>
                    <a:pt x="233" y="390"/>
                  </a:lnTo>
                  <a:lnTo>
                    <a:pt x="237" y="381"/>
                  </a:lnTo>
                  <a:lnTo>
                    <a:pt x="242" y="371"/>
                  </a:lnTo>
                  <a:lnTo>
                    <a:pt x="246" y="362"/>
                  </a:lnTo>
                  <a:lnTo>
                    <a:pt x="252" y="354"/>
                  </a:lnTo>
                  <a:lnTo>
                    <a:pt x="256" y="345"/>
                  </a:lnTo>
                  <a:lnTo>
                    <a:pt x="261" y="337"/>
                  </a:lnTo>
                  <a:lnTo>
                    <a:pt x="266" y="338"/>
                  </a:lnTo>
                  <a:lnTo>
                    <a:pt x="271" y="340"/>
                  </a:lnTo>
                  <a:lnTo>
                    <a:pt x="277" y="342"/>
                  </a:lnTo>
                  <a:lnTo>
                    <a:pt x="282" y="343"/>
                  </a:lnTo>
                  <a:lnTo>
                    <a:pt x="287" y="347"/>
                  </a:lnTo>
                  <a:lnTo>
                    <a:pt x="292" y="349"/>
                  </a:lnTo>
                  <a:lnTo>
                    <a:pt x="297" y="350"/>
                  </a:lnTo>
                  <a:lnTo>
                    <a:pt x="303" y="352"/>
                  </a:lnTo>
                  <a:lnTo>
                    <a:pt x="308" y="364"/>
                  </a:lnTo>
                  <a:lnTo>
                    <a:pt x="312" y="376"/>
                  </a:lnTo>
                  <a:lnTo>
                    <a:pt x="317" y="388"/>
                  </a:lnTo>
                  <a:lnTo>
                    <a:pt x="321" y="400"/>
                  </a:lnTo>
                  <a:lnTo>
                    <a:pt x="326" y="414"/>
                  </a:lnTo>
                  <a:lnTo>
                    <a:pt x="331" y="426"/>
                  </a:lnTo>
                  <a:lnTo>
                    <a:pt x="336" y="438"/>
                  </a:lnTo>
                  <a:lnTo>
                    <a:pt x="341" y="450"/>
                  </a:lnTo>
                  <a:lnTo>
                    <a:pt x="347" y="462"/>
                  </a:lnTo>
                  <a:lnTo>
                    <a:pt x="354" y="474"/>
                  </a:lnTo>
                  <a:lnTo>
                    <a:pt x="361" y="486"/>
                  </a:lnTo>
                  <a:lnTo>
                    <a:pt x="368" y="500"/>
                  </a:lnTo>
                  <a:lnTo>
                    <a:pt x="374" y="512"/>
                  </a:lnTo>
                  <a:lnTo>
                    <a:pt x="382" y="524"/>
                  </a:lnTo>
                  <a:lnTo>
                    <a:pt x="388" y="538"/>
                  </a:lnTo>
                  <a:lnTo>
                    <a:pt x="394" y="550"/>
                  </a:lnTo>
                  <a:lnTo>
                    <a:pt x="402" y="551"/>
                  </a:lnTo>
                  <a:lnTo>
                    <a:pt x="411" y="553"/>
                  </a:lnTo>
                  <a:lnTo>
                    <a:pt x="418" y="555"/>
                  </a:lnTo>
                  <a:lnTo>
                    <a:pt x="426" y="556"/>
                  </a:lnTo>
                  <a:lnTo>
                    <a:pt x="435" y="558"/>
                  </a:lnTo>
                  <a:lnTo>
                    <a:pt x="442" y="560"/>
                  </a:lnTo>
                  <a:lnTo>
                    <a:pt x="450" y="562"/>
                  </a:lnTo>
                  <a:lnTo>
                    <a:pt x="458" y="563"/>
                  </a:lnTo>
                  <a:lnTo>
                    <a:pt x="478" y="563"/>
                  </a:lnTo>
                  <a:lnTo>
                    <a:pt x="499" y="563"/>
                  </a:lnTo>
                  <a:lnTo>
                    <a:pt x="519" y="563"/>
                  </a:lnTo>
                  <a:lnTo>
                    <a:pt x="539" y="563"/>
                  </a:lnTo>
                  <a:lnTo>
                    <a:pt x="559" y="563"/>
                  </a:lnTo>
                  <a:lnTo>
                    <a:pt x="579" y="563"/>
                  </a:lnTo>
                  <a:lnTo>
                    <a:pt x="600" y="563"/>
                  </a:lnTo>
                  <a:lnTo>
                    <a:pt x="619" y="563"/>
                  </a:lnTo>
                  <a:lnTo>
                    <a:pt x="633" y="565"/>
                  </a:lnTo>
                  <a:lnTo>
                    <a:pt x="645" y="567"/>
                  </a:lnTo>
                  <a:lnTo>
                    <a:pt x="659" y="568"/>
                  </a:lnTo>
                  <a:lnTo>
                    <a:pt x="671" y="570"/>
                  </a:lnTo>
                  <a:lnTo>
                    <a:pt x="685" y="574"/>
                  </a:lnTo>
                  <a:lnTo>
                    <a:pt x="697" y="575"/>
                  </a:lnTo>
                  <a:lnTo>
                    <a:pt x="711" y="577"/>
                  </a:lnTo>
                  <a:lnTo>
                    <a:pt x="724" y="579"/>
                  </a:lnTo>
                  <a:lnTo>
                    <a:pt x="737" y="581"/>
                  </a:lnTo>
                  <a:lnTo>
                    <a:pt x="750" y="582"/>
                  </a:lnTo>
                  <a:lnTo>
                    <a:pt x="763" y="584"/>
                  </a:lnTo>
                  <a:lnTo>
                    <a:pt x="776" y="586"/>
                  </a:lnTo>
                  <a:lnTo>
                    <a:pt x="789" y="589"/>
                  </a:lnTo>
                  <a:lnTo>
                    <a:pt x="802" y="591"/>
                  </a:lnTo>
                  <a:lnTo>
                    <a:pt x="815" y="593"/>
                  </a:lnTo>
                  <a:lnTo>
                    <a:pt x="828" y="594"/>
                  </a:lnTo>
                  <a:lnTo>
                    <a:pt x="842" y="586"/>
                  </a:lnTo>
                  <a:lnTo>
                    <a:pt x="856" y="577"/>
                  </a:lnTo>
                  <a:lnTo>
                    <a:pt x="870" y="567"/>
                  </a:lnTo>
                  <a:lnTo>
                    <a:pt x="883" y="558"/>
                  </a:lnTo>
                  <a:lnTo>
                    <a:pt x="897" y="550"/>
                  </a:lnTo>
                  <a:lnTo>
                    <a:pt x="910" y="541"/>
                  </a:lnTo>
                  <a:lnTo>
                    <a:pt x="925" y="532"/>
                  </a:lnTo>
                  <a:lnTo>
                    <a:pt x="938" y="524"/>
                  </a:lnTo>
                  <a:lnTo>
                    <a:pt x="949" y="524"/>
                  </a:lnTo>
                  <a:lnTo>
                    <a:pt x="959" y="526"/>
                  </a:lnTo>
                  <a:lnTo>
                    <a:pt x="971" y="526"/>
                  </a:lnTo>
                  <a:lnTo>
                    <a:pt x="981" y="527"/>
                  </a:lnTo>
                  <a:lnTo>
                    <a:pt x="991" y="529"/>
                  </a:lnTo>
                  <a:lnTo>
                    <a:pt x="1002" y="529"/>
                  </a:lnTo>
                  <a:lnTo>
                    <a:pt x="1011" y="531"/>
                  </a:lnTo>
                  <a:lnTo>
                    <a:pt x="1022" y="531"/>
                  </a:lnTo>
                  <a:lnTo>
                    <a:pt x="1039" y="541"/>
                  </a:lnTo>
                  <a:lnTo>
                    <a:pt x="1056" y="551"/>
                  </a:lnTo>
                  <a:lnTo>
                    <a:pt x="1074" y="560"/>
                  </a:lnTo>
                  <a:lnTo>
                    <a:pt x="1091" y="570"/>
                  </a:lnTo>
                  <a:lnTo>
                    <a:pt x="1108" y="581"/>
                  </a:lnTo>
                  <a:lnTo>
                    <a:pt x="1126" y="591"/>
                  </a:lnTo>
                  <a:lnTo>
                    <a:pt x="1143" y="601"/>
                  </a:lnTo>
                  <a:lnTo>
                    <a:pt x="1161" y="610"/>
                  </a:lnTo>
                  <a:lnTo>
                    <a:pt x="1177" y="620"/>
                  </a:lnTo>
                  <a:lnTo>
                    <a:pt x="1195" y="630"/>
                  </a:lnTo>
                  <a:lnTo>
                    <a:pt x="1213" y="639"/>
                  </a:lnTo>
                  <a:lnTo>
                    <a:pt x="1229" y="649"/>
                  </a:lnTo>
                  <a:lnTo>
                    <a:pt x="1247" y="658"/>
                  </a:lnTo>
                  <a:lnTo>
                    <a:pt x="1265" y="668"/>
                  </a:lnTo>
                  <a:lnTo>
                    <a:pt x="1281" y="678"/>
                  </a:lnTo>
                  <a:lnTo>
                    <a:pt x="1299" y="687"/>
                  </a:lnTo>
                  <a:lnTo>
                    <a:pt x="1313" y="704"/>
                  </a:lnTo>
                  <a:lnTo>
                    <a:pt x="1326" y="721"/>
                  </a:lnTo>
                  <a:lnTo>
                    <a:pt x="1339" y="739"/>
                  </a:lnTo>
                  <a:lnTo>
                    <a:pt x="1352" y="756"/>
                  </a:lnTo>
                  <a:lnTo>
                    <a:pt x="1366" y="773"/>
                  </a:lnTo>
                  <a:lnTo>
                    <a:pt x="1379" y="790"/>
                  </a:lnTo>
                  <a:lnTo>
                    <a:pt x="1393" y="807"/>
                  </a:lnTo>
                  <a:lnTo>
                    <a:pt x="1406" y="825"/>
                  </a:lnTo>
                  <a:lnTo>
                    <a:pt x="1418" y="830"/>
                  </a:lnTo>
                  <a:lnTo>
                    <a:pt x="1429" y="835"/>
                  </a:lnTo>
                  <a:lnTo>
                    <a:pt x="1440" y="838"/>
                  </a:lnTo>
                  <a:lnTo>
                    <a:pt x="1452" y="843"/>
                  </a:lnTo>
                  <a:lnTo>
                    <a:pt x="1463" y="849"/>
                  </a:lnTo>
                  <a:lnTo>
                    <a:pt x="1475" y="854"/>
                  </a:lnTo>
                  <a:lnTo>
                    <a:pt x="1487" y="857"/>
                  </a:lnTo>
                  <a:lnTo>
                    <a:pt x="1499" y="862"/>
                  </a:lnTo>
                  <a:lnTo>
                    <a:pt x="1510" y="868"/>
                  </a:lnTo>
                  <a:lnTo>
                    <a:pt x="1521" y="871"/>
                  </a:lnTo>
                  <a:lnTo>
                    <a:pt x="1533" y="876"/>
                  </a:lnTo>
                  <a:lnTo>
                    <a:pt x="1545" y="881"/>
                  </a:lnTo>
                  <a:lnTo>
                    <a:pt x="1557" y="886"/>
                  </a:lnTo>
                  <a:lnTo>
                    <a:pt x="1568" y="890"/>
                  </a:lnTo>
                  <a:lnTo>
                    <a:pt x="1581" y="895"/>
                  </a:lnTo>
                  <a:lnTo>
                    <a:pt x="1592" y="900"/>
                  </a:lnTo>
                  <a:lnTo>
                    <a:pt x="1585" y="864"/>
                  </a:lnTo>
                  <a:lnTo>
                    <a:pt x="1576" y="830"/>
                  </a:lnTo>
                  <a:lnTo>
                    <a:pt x="1569" y="794"/>
                  </a:lnTo>
                  <a:lnTo>
                    <a:pt x="1562" y="758"/>
                  </a:lnTo>
                  <a:lnTo>
                    <a:pt x="1554" y="721"/>
                  </a:lnTo>
                  <a:lnTo>
                    <a:pt x="1546" y="685"/>
                  </a:lnTo>
                  <a:lnTo>
                    <a:pt x="1539" y="651"/>
                  </a:lnTo>
                  <a:lnTo>
                    <a:pt x="1532" y="615"/>
                  </a:lnTo>
                  <a:lnTo>
                    <a:pt x="1513" y="593"/>
                  </a:lnTo>
                  <a:lnTo>
                    <a:pt x="1493" y="572"/>
                  </a:lnTo>
                  <a:lnTo>
                    <a:pt x="1475" y="550"/>
                  </a:lnTo>
                  <a:lnTo>
                    <a:pt x="1455" y="527"/>
                  </a:lnTo>
                  <a:lnTo>
                    <a:pt x="1435" y="505"/>
                  </a:lnTo>
                  <a:lnTo>
                    <a:pt x="1416" y="484"/>
                  </a:lnTo>
                  <a:lnTo>
                    <a:pt x="1397" y="462"/>
                  </a:lnTo>
                  <a:lnTo>
                    <a:pt x="1378" y="441"/>
                  </a:lnTo>
                  <a:lnTo>
                    <a:pt x="1372" y="419"/>
                  </a:lnTo>
                  <a:lnTo>
                    <a:pt x="1366" y="397"/>
                  </a:lnTo>
                  <a:lnTo>
                    <a:pt x="1359" y="374"/>
                  </a:lnTo>
                  <a:lnTo>
                    <a:pt x="1353" y="352"/>
                  </a:lnTo>
                  <a:lnTo>
                    <a:pt x="1347" y="330"/>
                  </a:lnTo>
                  <a:lnTo>
                    <a:pt x="1341" y="307"/>
                  </a:lnTo>
                  <a:lnTo>
                    <a:pt x="1334" y="285"/>
                  </a:lnTo>
                  <a:lnTo>
                    <a:pt x="1328" y="263"/>
                  </a:lnTo>
                  <a:lnTo>
                    <a:pt x="1317" y="242"/>
                  </a:lnTo>
                  <a:lnTo>
                    <a:pt x="1305" y="220"/>
                  </a:lnTo>
                  <a:lnTo>
                    <a:pt x="1293" y="199"/>
                  </a:lnTo>
                  <a:lnTo>
                    <a:pt x="1281" y="178"/>
                  </a:lnTo>
                  <a:lnTo>
                    <a:pt x="1270" y="156"/>
                  </a:lnTo>
                  <a:lnTo>
                    <a:pt x="1259" y="135"/>
                  </a:lnTo>
                  <a:lnTo>
                    <a:pt x="1246" y="115"/>
                  </a:lnTo>
                  <a:lnTo>
                    <a:pt x="1235" y="94"/>
                  </a:lnTo>
                  <a:lnTo>
                    <a:pt x="1219" y="89"/>
                  </a:lnTo>
                  <a:lnTo>
                    <a:pt x="1203" y="84"/>
                  </a:lnTo>
                  <a:lnTo>
                    <a:pt x="1188" y="79"/>
                  </a:lnTo>
                  <a:lnTo>
                    <a:pt x="1171" y="72"/>
                  </a:lnTo>
                  <a:lnTo>
                    <a:pt x="1156" y="67"/>
                  </a:lnTo>
                  <a:lnTo>
                    <a:pt x="1140" y="62"/>
                  </a:lnTo>
                  <a:lnTo>
                    <a:pt x="1123" y="55"/>
                  </a:lnTo>
                  <a:lnTo>
                    <a:pt x="1108" y="50"/>
                  </a:lnTo>
                  <a:lnTo>
                    <a:pt x="1103" y="56"/>
                  </a:lnTo>
                  <a:lnTo>
                    <a:pt x="1097" y="62"/>
                  </a:lnTo>
                  <a:lnTo>
                    <a:pt x="1092" y="68"/>
                  </a:lnTo>
                  <a:lnTo>
                    <a:pt x="1087" y="74"/>
                  </a:lnTo>
                  <a:lnTo>
                    <a:pt x="1082" y="80"/>
                  </a:lnTo>
                  <a:lnTo>
                    <a:pt x="1077" y="87"/>
                  </a:lnTo>
                  <a:lnTo>
                    <a:pt x="1071" y="92"/>
                  </a:lnTo>
                  <a:lnTo>
                    <a:pt x="1066" y="99"/>
                  </a:lnTo>
                  <a:lnTo>
                    <a:pt x="1056" y="101"/>
                  </a:lnTo>
                  <a:lnTo>
                    <a:pt x="1046" y="101"/>
                  </a:lnTo>
                  <a:lnTo>
                    <a:pt x="1034" y="103"/>
                  </a:lnTo>
                  <a:lnTo>
                    <a:pt x="1024" y="105"/>
                  </a:lnTo>
                  <a:lnTo>
                    <a:pt x="1013" y="106"/>
                  </a:lnTo>
                  <a:lnTo>
                    <a:pt x="1003" y="106"/>
                  </a:lnTo>
                  <a:lnTo>
                    <a:pt x="993" y="108"/>
                  </a:lnTo>
                  <a:lnTo>
                    <a:pt x="983" y="108"/>
                  </a:lnTo>
                  <a:lnTo>
                    <a:pt x="973" y="110"/>
                  </a:lnTo>
                  <a:lnTo>
                    <a:pt x="962" y="111"/>
                  </a:lnTo>
                  <a:lnTo>
                    <a:pt x="952" y="111"/>
                  </a:lnTo>
                  <a:lnTo>
                    <a:pt x="942" y="113"/>
                  </a:lnTo>
                  <a:lnTo>
                    <a:pt x="931" y="115"/>
                  </a:lnTo>
                  <a:lnTo>
                    <a:pt x="920" y="117"/>
                  </a:lnTo>
                  <a:lnTo>
                    <a:pt x="909" y="117"/>
                  </a:lnTo>
                  <a:lnTo>
                    <a:pt x="899" y="118"/>
                  </a:lnTo>
                  <a:lnTo>
                    <a:pt x="889" y="113"/>
                  </a:lnTo>
                  <a:lnTo>
                    <a:pt x="878" y="108"/>
                  </a:lnTo>
                  <a:lnTo>
                    <a:pt x="868" y="103"/>
                  </a:lnTo>
                  <a:lnTo>
                    <a:pt x="857" y="98"/>
                  </a:lnTo>
                  <a:lnTo>
                    <a:pt x="847" y="94"/>
                  </a:lnTo>
                  <a:lnTo>
                    <a:pt x="837" y="89"/>
                  </a:lnTo>
                  <a:lnTo>
                    <a:pt x="825" y="84"/>
                  </a:lnTo>
                  <a:lnTo>
                    <a:pt x="815" y="79"/>
                  </a:lnTo>
                  <a:lnTo>
                    <a:pt x="807" y="77"/>
                  </a:lnTo>
                  <a:lnTo>
                    <a:pt x="798" y="75"/>
                  </a:lnTo>
                  <a:lnTo>
                    <a:pt x="790" y="75"/>
                  </a:lnTo>
                  <a:lnTo>
                    <a:pt x="782" y="74"/>
                  </a:lnTo>
                  <a:lnTo>
                    <a:pt x="773" y="72"/>
                  </a:lnTo>
                  <a:lnTo>
                    <a:pt x="765" y="70"/>
                  </a:lnTo>
                  <a:lnTo>
                    <a:pt x="757" y="68"/>
                  </a:lnTo>
                  <a:lnTo>
                    <a:pt x="748" y="67"/>
                  </a:lnTo>
                  <a:lnTo>
                    <a:pt x="735" y="60"/>
                  </a:lnTo>
                  <a:lnTo>
                    <a:pt x="722" y="53"/>
                  </a:lnTo>
                  <a:lnTo>
                    <a:pt x="709" y="46"/>
                  </a:lnTo>
                  <a:lnTo>
                    <a:pt x="695" y="39"/>
                  </a:lnTo>
                  <a:lnTo>
                    <a:pt x="683" y="34"/>
                  </a:lnTo>
                  <a:lnTo>
                    <a:pt x="669" y="27"/>
                  </a:lnTo>
                  <a:lnTo>
                    <a:pt x="656" y="20"/>
                  </a:lnTo>
                  <a:lnTo>
                    <a:pt x="642" y="13"/>
                  </a:lnTo>
                  <a:lnTo>
                    <a:pt x="635" y="12"/>
                  </a:lnTo>
                  <a:lnTo>
                    <a:pt x="628" y="10"/>
                  </a:lnTo>
                  <a:lnTo>
                    <a:pt x="621" y="8"/>
                  </a:lnTo>
                  <a:lnTo>
                    <a:pt x="614" y="7"/>
                  </a:lnTo>
                  <a:lnTo>
                    <a:pt x="607" y="5"/>
                  </a:lnTo>
                  <a:lnTo>
                    <a:pt x="600" y="3"/>
                  </a:lnTo>
                  <a:lnTo>
                    <a:pt x="592" y="1"/>
                  </a:lnTo>
                  <a:lnTo>
                    <a:pt x="585" y="0"/>
                  </a:lnTo>
                  <a:lnTo>
                    <a:pt x="581" y="12"/>
                  </a:lnTo>
                  <a:lnTo>
                    <a:pt x="577" y="24"/>
                  </a:lnTo>
                  <a:lnTo>
                    <a:pt x="572" y="36"/>
                  </a:lnTo>
                  <a:lnTo>
                    <a:pt x="568" y="48"/>
                  </a:lnTo>
                  <a:lnTo>
                    <a:pt x="563" y="60"/>
                  </a:lnTo>
                  <a:lnTo>
                    <a:pt x="558" y="72"/>
                  </a:lnTo>
                  <a:lnTo>
                    <a:pt x="554" y="84"/>
                  </a:lnTo>
                  <a:lnTo>
                    <a:pt x="550" y="96"/>
                  </a:lnTo>
                  <a:lnTo>
                    <a:pt x="540" y="87"/>
                  </a:lnTo>
                  <a:lnTo>
                    <a:pt x="531" y="79"/>
                  </a:lnTo>
                  <a:lnTo>
                    <a:pt x="522" y="68"/>
                  </a:lnTo>
                  <a:lnTo>
                    <a:pt x="512" y="60"/>
                  </a:lnTo>
                  <a:lnTo>
                    <a:pt x="503" y="51"/>
                  </a:lnTo>
                  <a:lnTo>
                    <a:pt x="494" y="43"/>
                  </a:lnTo>
                  <a:lnTo>
                    <a:pt x="485" y="34"/>
                  </a:lnTo>
                  <a:lnTo>
                    <a:pt x="476" y="25"/>
                  </a:lnTo>
                  <a:lnTo>
                    <a:pt x="464" y="29"/>
                  </a:lnTo>
                  <a:lnTo>
                    <a:pt x="452" y="32"/>
                  </a:lnTo>
                  <a:lnTo>
                    <a:pt x="440" y="34"/>
                  </a:lnTo>
                  <a:lnTo>
                    <a:pt x="428" y="37"/>
                  </a:lnTo>
                  <a:lnTo>
                    <a:pt x="416" y="41"/>
                  </a:lnTo>
                  <a:lnTo>
                    <a:pt x="404" y="43"/>
                  </a:lnTo>
                  <a:lnTo>
                    <a:pt x="392" y="46"/>
                  </a:lnTo>
                  <a:lnTo>
                    <a:pt x="380" y="50"/>
                  </a:lnTo>
                  <a:lnTo>
                    <a:pt x="373" y="67"/>
                  </a:lnTo>
                  <a:lnTo>
                    <a:pt x="365" y="86"/>
                  </a:lnTo>
                  <a:lnTo>
                    <a:pt x="358" y="103"/>
                  </a:lnTo>
                  <a:lnTo>
                    <a:pt x="349" y="122"/>
                  </a:lnTo>
                  <a:lnTo>
                    <a:pt x="342" y="139"/>
                  </a:lnTo>
                  <a:lnTo>
                    <a:pt x="334" y="158"/>
                  </a:lnTo>
                  <a:lnTo>
                    <a:pt x="326" y="175"/>
                  </a:lnTo>
                  <a:lnTo>
                    <a:pt x="318" y="194"/>
                  </a:lnTo>
                  <a:lnTo>
                    <a:pt x="303" y="197"/>
                  </a:lnTo>
                  <a:lnTo>
                    <a:pt x="288" y="202"/>
                  </a:lnTo>
                  <a:lnTo>
                    <a:pt x="273" y="206"/>
                  </a:lnTo>
                  <a:lnTo>
                    <a:pt x="259" y="209"/>
                  </a:lnTo>
                  <a:lnTo>
                    <a:pt x="243" y="214"/>
                  </a:lnTo>
                  <a:lnTo>
                    <a:pt x="229" y="218"/>
                  </a:lnTo>
                  <a:lnTo>
                    <a:pt x="214" y="223"/>
                  </a:lnTo>
                  <a:lnTo>
                    <a:pt x="199" y="227"/>
                  </a:lnTo>
                  <a:lnTo>
                    <a:pt x="185" y="244"/>
                  </a:lnTo>
                  <a:lnTo>
                    <a:pt x="172" y="259"/>
                  </a:lnTo>
                  <a:lnTo>
                    <a:pt x="158" y="273"/>
                  </a:lnTo>
                  <a:lnTo>
                    <a:pt x="146" y="287"/>
                  </a:lnTo>
                  <a:lnTo>
                    <a:pt x="133" y="300"/>
                  </a:lnTo>
                  <a:lnTo>
                    <a:pt x="121" y="314"/>
                  </a:lnTo>
                  <a:lnTo>
                    <a:pt x="108" y="326"/>
                  </a:lnTo>
                  <a:lnTo>
                    <a:pt x="97" y="338"/>
                  </a:lnTo>
                  <a:lnTo>
                    <a:pt x="85" y="357"/>
                  </a:lnTo>
                  <a:lnTo>
                    <a:pt x="73" y="374"/>
                  </a:lnTo>
                  <a:lnTo>
                    <a:pt x="61" y="393"/>
                  </a:lnTo>
                  <a:lnTo>
                    <a:pt x="49" y="410"/>
                  </a:lnTo>
                  <a:lnTo>
                    <a:pt x="37" y="429"/>
                  </a:lnTo>
                  <a:lnTo>
                    <a:pt x="24" y="448"/>
                  </a:lnTo>
                  <a:lnTo>
                    <a:pt x="13" y="465"/>
                  </a:lnTo>
                  <a:lnTo>
                    <a:pt x="0" y="484"/>
                  </a:lnTo>
                  <a:close/>
                </a:path>
              </a:pathLst>
            </a:custGeom>
            <a:solidFill>
              <a:srgbClr val="660000"/>
            </a:solidFill>
            <a:ln w="9525">
              <a:solidFill>
                <a:schemeClr val="accent4"/>
              </a:solidFill>
              <a:round/>
              <a:headEnd/>
              <a:tailEnd/>
            </a:ln>
          </p:spPr>
          <p:txBody>
            <a:bodyPr/>
            <a:lstStyle/>
            <a:p>
              <a:pPr>
                <a:defRPr/>
              </a:pPr>
              <a:endParaRPr lang="en-US" dirty="0"/>
            </a:p>
          </p:txBody>
        </p:sp>
        <p:sp>
          <p:nvSpPr>
            <p:cNvPr id="59" name="Freeform 59"/>
            <p:cNvSpPr>
              <a:spLocks/>
            </p:cNvSpPr>
            <p:nvPr/>
          </p:nvSpPr>
          <p:spPr bwMode="auto">
            <a:xfrm>
              <a:off x="3802" y="3191"/>
              <a:ext cx="1624" cy="414"/>
            </a:xfrm>
            <a:custGeom>
              <a:avLst/>
              <a:gdLst/>
              <a:ahLst/>
              <a:cxnLst>
                <a:cxn ang="0">
                  <a:pos x="27" y="481"/>
                </a:cxn>
                <a:cxn ang="0">
                  <a:pos x="74" y="430"/>
                </a:cxn>
                <a:cxn ang="0">
                  <a:pos x="163" y="409"/>
                </a:cxn>
                <a:cxn ang="0">
                  <a:pos x="223" y="409"/>
                </a:cxn>
                <a:cxn ang="0">
                  <a:pos x="265" y="423"/>
                </a:cxn>
                <a:cxn ang="0">
                  <a:pos x="298" y="371"/>
                </a:cxn>
                <a:cxn ang="0">
                  <a:pos x="328" y="341"/>
                </a:cxn>
                <a:cxn ang="0">
                  <a:pos x="360" y="339"/>
                </a:cxn>
                <a:cxn ang="0">
                  <a:pos x="392" y="382"/>
                </a:cxn>
                <a:cxn ang="0">
                  <a:pos x="424" y="435"/>
                </a:cxn>
                <a:cxn ang="0">
                  <a:pos x="459" y="476"/>
                </a:cxn>
                <a:cxn ang="0">
                  <a:pos x="499" y="481"/>
                </a:cxn>
                <a:cxn ang="0">
                  <a:pos x="541" y="466"/>
                </a:cxn>
                <a:cxn ang="0">
                  <a:pos x="638" y="466"/>
                </a:cxn>
                <a:cxn ang="0">
                  <a:pos x="721" y="469"/>
                </a:cxn>
                <a:cxn ang="0">
                  <a:pos x="786" y="480"/>
                </a:cxn>
                <a:cxn ang="0">
                  <a:pos x="850" y="490"/>
                </a:cxn>
                <a:cxn ang="0">
                  <a:pos x="913" y="490"/>
                </a:cxn>
                <a:cxn ang="0">
                  <a:pos x="975" y="442"/>
                </a:cxn>
                <a:cxn ang="0">
                  <a:pos x="1027" y="426"/>
                </a:cxn>
                <a:cxn ang="0">
                  <a:pos x="1070" y="432"/>
                </a:cxn>
                <a:cxn ang="0">
                  <a:pos x="1157" y="485"/>
                </a:cxn>
                <a:cxn ang="0">
                  <a:pos x="1244" y="538"/>
                </a:cxn>
                <a:cxn ang="0">
                  <a:pos x="1331" y="591"/>
                </a:cxn>
                <a:cxn ang="0">
                  <a:pos x="1397" y="676"/>
                </a:cxn>
                <a:cxn ang="0">
                  <a:pos x="1455" y="755"/>
                </a:cxn>
                <a:cxn ang="0">
                  <a:pos x="1511" y="779"/>
                </a:cxn>
                <a:cxn ang="0">
                  <a:pos x="1568" y="804"/>
                </a:cxn>
                <a:cxn ang="0">
                  <a:pos x="1624" y="829"/>
                </a:cxn>
                <a:cxn ang="0">
                  <a:pos x="1572" y="638"/>
                </a:cxn>
                <a:cxn ang="0">
                  <a:pos x="1520" y="502"/>
                </a:cxn>
                <a:cxn ang="0">
                  <a:pos x="1468" y="454"/>
                </a:cxn>
                <a:cxn ang="0">
                  <a:pos x="1415" y="406"/>
                </a:cxn>
                <a:cxn ang="0">
                  <a:pos x="1367" y="347"/>
                </a:cxn>
                <a:cxn ang="0">
                  <a:pos x="1334" y="248"/>
                </a:cxn>
                <a:cxn ang="0">
                  <a:pos x="1283" y="163"/>
                </a:cxn>
                <a:cxn ang="0">
                  <a:pos x="1221" y="91"/>
                </a:cxn>
                <a:cxn ang="0">
                  <a:pos x="1148" y="72"/>
                </a:cxn>
                <a:cxn ang="0">
                  <a:pos x="1094" y="74"/>
                </a:cxn>
                <a:cxn ang="0">
                  <a:pos x="1068" y="105"/>
                </a:cxn>
                <a:cxn ang="0">
                  <a:pos x="1020" y="115"/>
                </a:cxn>
                <a:cxn ang="0">
                  <a:pos x="967" y="122"/>
                </a:cxn>
                <a:cxn ang="0">
                  <a:pos x="913" y="127"/>
                </a:cxn>
                <a:cxn ang="0">
                  <a:pos x="859" y="117"/>
                </a:cxn>
                <a:cxn ang="0">
                  <a:pos x="807" y="95"/>
                </a:cxn>
                <a:cxn ang="0">
                  <a:pos x="767" y="84"/>
                </a:cxn>
                <a:cxn ang="0">
                  <a:pos x="719" y="64"/>
                </a:cxn>
                <a:cxn ang="0">
                  <a:pos x="658" y="26"/>
                </a:cxn>
                <a:cxn ang="0">
                  <a:pos x="616" y="9"/>
                </a:cxn>
                <a:cxn ang="0">
                  <a:pos x="581" y="26"/>
                </a:cxn>
                <a:cxn ang="0">
                  <a:pos x="543" y="84"/>
                </a:cxn>
                <a:cxn ang="0">
                  <a:pos x="500" y="38"/>
                </a:cxn>
                <a:cxn ang="0">
                  <a:pos x="442" y="41"/>
                </a:cxn>
                <a:cxn ang="0">
                  <a:pos x="384" y="76"/>
                </a:cxn>
                <a:cxn ang="0">
                  <a:pos x="344" y="179"/>
                </a:cxn>
                <a:cxn ang="0">
                  <a:pos x="282" y="234"/>
                </a:cxn>
                <a:cxn ang="0">
                  <a:pos x="205" y="255"/>
                </a:cxn>
                <a:cxn ang="0">
                  <a:pos x="136" y="328"/>
                </a:cxn>
                <a:cxn ang="0">
                  <a:pos x="74" y="409"/>
                </a:cxn>
                <a:cxn ang="0">
                  <a:pos x="12" y="509"/>
                </a:cxn>
              </a:cxnLst>
              <a:rect l="0" t="0" r="r" b="b"/>
              <a:pathLst>
                <a:path w="1624" h="829">
                  <a:moveTo>
                    <a:pt x="0" y="530"/>
                  </a:moveTo>
                  <a:lnTo>
                    <a:pt x="6" y="518"/>
                  </a:lnTo>
                  <a:lnTo>
                    <a:pt x="13" y="505"/>
                  </a:lnTo>
                  <a:lnTo>
                    <a:pt x="21" y="493"/>
                  </a:lnTo>
                  <a:lnTo>
                    <a:pt x="27" y="481"/>
                  </a:lnTo>
                  <a:lnTo>
                    <a:pt x="34" y="471"/>
                  </a:lnTo>
                  <a:lnTo>
                    <a:pt x="42" y="459"/>
                  </a:lnTo>
                  <a:lnTo>
                    <a:pt x="49" y="447"/>
                  </a:lnTo>
                  <a:lnTo>
                    <a:pt x="56" y="435"/>
                  </a:lnTo>
                  <a:lnTo>
                    <a:pt x="74" y="430"/>
                  </a:lnTo>
                  <a:lnTo>
                    <a:pt x="91" y="426"/>
                  </a:lnTo>
                  <a:lnTo>
                    <a:pt x="109" y="421"/>
                  </a:lnTo>
                  <a:lnTo>
                    <a:pt x="127" y="418"/>
                  </a:lnTo>
                  <a:lnTo>
                    <a:pt x="145" y="414"/>
                  </a:lnTo>
                  <a:lnTo>
                    <a:pt x="163" y="409"/>
                  </a:lnTo>
                  <a:lnTo>
                    <a:pt x="181" y="406"/>
                  </a:lnTo>
                  <a:lnTo>
                    <a:pt x="199" y="401"/>
                  </a:lnTo>
                  <a:lnTo>
                    <a:pt x="208" y="404"/>
                  </a:lnTo>
                  <a:lnTo>
                    <a:pt x="215" y="406"/>
                  </a:lnTo>
                  <a:lnTo>
                    <a:pt x="223" y="409"/>
                  </a:lnTo>
                  <a:lnTo>
                    <a:pt x="232" y="411"/>
                  </a:lnTo>
                  <a:lnTo>
                    <a:pt x="240" y="414"/>
                  </a:lnTo>
                  <a:lnTo>
                    <a:pt x="248" y="418"/>
                  </a:lnTo>
                  <a:lnTo>
                    <a:pt x="257" y="420"/>
                  </a:lnTo>
                  <a:lnTo>
                    <a:pt x="265" y="423"/>
                  </a:lnTo>
                  <a:lnTo>
                    <a:pt x="271" y="413"/>
                  </a:lnTo>
                  <a:lnTo>
                    <a:pt x="278" y="402"/>
                  </a:lnTo>
                  <a:lnTo>
                    <a:pt x="285" y="392"/>
                  </a:lnTo>
                  <a:lnTo>
                    <a:pt x="291" y="382"/>
                  </a:lnTo>
                  <a:lnTo>
                    <a:pt x="298" y="371"/>
                  </a:lnTo>
                  <a:lnTo>
                    <a:pt x="304" y="361"/>
                  </a:lnTo>
                  <a:lnTo>
                    <a:pt x="311" y="351"/>
                  </a:lnTo>
                  <a:lnTo>
                    <a:pt x="317" y="341"/>
                  </a:lnTo>
                  <a:lnTo>
                    <a:pt x="323" y="341"/>
                  </a:lnTo>
                  <a:lnTo>
                    <a:pt x="328" y="341"/>
                  </a:lnTo>
                  <a:lnTo>
                    <a:pt x="335" y="341"/>
                  </a:lnTo>
                  <a:lnTo>
                    <a:pt x="341" y="339"/>
                  </a:lnTo>
                  <a:lnTo>
                    <a:pt x="347" y="339"/>
                  </a:lnTo>
                  <a:lnTo>
                    <a:pt x="353" y="339"/>
                  </a:lnTo>
                  <a:lnTo>
                    <a:pt x="360" y="339"/>
                  </a:lnTo>
                  <a:lnTo>
                    <a:pt x="366" y="339"/>
                  </a:lnTo>
                  <a:lnTo>
                    <a:pt x="372" y="349"/>
                  </a:lnTo>
                  <a:lnTo>
                    <a:pt x="379" y="361"/>
                  </a:lnTo>
                  <a:lnTo>
                    <a:pt x="385" y="371"/>
                  </a:lnTo>
                  <a:lnTo>
                    <a:pt x="392" y="382"/>
                  </a:lnTo>
                  <a:lnTo>
                    <a:pt x="398" y="394"/>
                  </a:lnTo>
                  <a:lnTo>
                    <a:pt x="404" y="404"/>
                  </a:lnTo>
                  <a:lnTo>
                    <a:pt x="410" y="416"/>
                  </a:lnTo>
                  <a:lnTo>
                    <a:pt x="417" y="426"/>
                  </a:lnTo>
                  <a:lnTo>
                    <a:pt x="424" y="435"/>
                  </a:lnTo>
                  <a:lnTo>
                    <a:pt x="431" y="444"/>
                  </a:lnTo>
                  <a:lnTo>
                    <a:pt x="438" y="452"/>
                  </a:lnTo>
                  <a:lnTo>
                    <a:pt x="446" y="459"/>
                  </a:lnTo>
                  <a:lnTo>
                    <a:pt x="452" y="468"/>
                  </a:lnTo>
                  <a:lnTo>
                    <a:pt x="459" y="476"/>
                  </a:lnTo>
                  <a:lnTo>
                    <a:pt x="467" y="483"/>
                  </a:lnTo>
                  <a:lnTo>
                    <a:pt x="474" y="492"/>
                  </a:lnTo>
                  <a:lnTo>
                    <a:pt x="482" y="488"/>
                  </a:lnTo>
                  <a:lnTo>
                    <a:pt x="490" y="485"/>
                  </a:lnTo>
                  <a:lnTo>
                    <a:pt x="499" y="481"/>
                  </a:lnTo>
                  <a:lnTo>
                    <a:pt x="508" y="478"/>
                  </a:lnTo>
                  <a:lnTo>
                    <a:pt x="516" y="476"/>
                  </a:lnTo>
                  <a:lnTo>
                    <a:pt x="525" y="473"/>
                  </a:lnTo>
                  <a:lnTo>
                    <a:pt x="533" y="469"/>
                  </a:lnTo>
                  <a:lnTo>
                    <a:pt x="541" y="466"/>
                  </a:lnTo>
                  <a:lnTo>
                    <a:pt x="561" y="466"/>
                  </a:lnTo>
                  <a:lnTo>
                    <a:pt x="580" y="466"/>
                  </a:lnTo>
                  <a:lnTo>
                    <a:pt x="600" y="466"/>
                  </a:lnTo>
                  <a:lnTo>
                    <a:pt x="619" y="466"/>
                  </a:lnTo>
                  <a:lnTo>
                    <a:pt x="638" y="466"/>
                  </a:lnTo>
                  <a:lnTo>
                    <a:pt x="658" y="466"/>
                  </a:lnTo>
                  <a:lnTo>
                    <a:pt x="676" y="466"/>
                  </a:lnTo>
                  <a:lnTo>
                    <a:pt x="696" y="466"/>
                  </a:lnTo>
                  <a:lnTo>
                    <a:pt x="709" y="468"/>
                  </a:lnTo>
                  <a:lnTo>
                    <a:pt x="721" y="469"/>
                  </a:lnTo>
                  <a:lnTo>
                    <a:pt x="735" y="471"/>
                  </a:lnTo>
                  <a:lnTo>
                    <a:pt x="747" y="475"/>
                  </a:lnTo>
                  <a:lnTo>
                    <a:pt x="760" y="476"/>
                  </a:lnTo>
                  <a:lnTo>
                    <a:pt x="772" y="478"/>
                  </a:lnTo>
                  <a:lnTo>
                    <a:pt x="786" y="480"/>
                  </a:lnTo>
                  <a:lnTo>
                    <a:pt x="798" y="481"/>
                  </a:lnTo>
                  <a:lnTo>
                    <a:pt x="810" y="485"/>
                  </a:lnTo>
                  <a:lnTo>
                    <a:pt x="824" y="487"/>
                  </a:lnTo>
                  <a:lnTo>
                    <a:pt x="836" y="488"/>
                  </a:lnTo>
                  <a:lnTo>
                    <a:pt x="850" y="490"/>
                  </a:lnTo>
                  <a:lnTo>
                    <a:pt x="862" y="493"/>
                  </a:lnTo>
                  <a:lnTo>
                    <a:pt x="875" y="495"/>
                  </a:lnTo>
                  <a:lnTo>
                    <a:pt x="888" y="497"/>
                  </a:lnTo>
                  <a:lnTo>
                    <a:pt x="901" y="499"/>
                  </a:lnTo>
                  <a:lnTo>
                    <a:pt x="913" y="490"/>
                  </a:lnTo>
                  <a:lnTo>
                    <a:pt x="925" y="480"/>
                  </a:lnTo>
                  <a:lnTo>
                    <a:pt x="937" y="471"/>
                  </a:lnTo>
                  <a:lnTo>
                    <a:pt x="950" y="461"/>
                  </a:lnTo>
                  <a:lnTo>
                    <a:pt x="962" y="452"/>
                  </a:lnTo>
                  <a:lnTo>
                    <a:pt x="975" y="442"/>
                  </a:lnTo>
                  <a:lnTo>
                    <a:pt x="987" y="433"/>
                  </a:lnTo>
                  <a:lnTo>
                    <a:pt x="1000" y="423"/>
                  </a:lnTo>
                  <a:lnTo>
                    <a:pt x="1009" y="425"/>
                  </a:lnTo>
                  <a:lnTo>
                    <a:pt x="1017" y="425"/>
                  </a:lnTo>
                  <a:lnTo>
                    <a:pt x="1027" y="426"/>
                  </a:lnTo>
                  <a:lnTo>
                    <a:pt x="1035" y="428"/>
                  </a:lnTo>
                  <a:lnTo>
                    <a:pt x="1043" y="430"/>
                  </a:lnTo>
                  <a:lnTo>
                    <a:pt x="1053" y="430"/>
                  </a:lnTo>
                  <a:lnTo>
                    <a:pt x="1061" y="432"/>
                  </a:lnTo>
                  <a:lnTo>
                    <a:pt x="1070" y="432"/>
                  </a:lnTo>
                  <a:lnTo>
                    <a:pt x="1088" y="442"/>
                  </a:lnTo>
                  <a:lnTo>
                    <a:pt x="1105" y="452"/>
                  </a:lnTo>
                  <a:lnTo>
                    <a:pt x="1122" y="464"/>
                  </a:lnTo>
                  <a:lnTo>
                    <a:pt x="1140" y="475"/>
                  </a:lnTo>
                  <a:lnTo>
                    <a:pt x="1157" y="485"/>
                  </a:lnTo>
                  <a:lnTo>
                    <a:pt x="1174" y="495"/>
                  </a:lnTo>
                  <a:lnTo>
                    <a:pt x="1192" y="505"/>
                  </a:lnTo>
                  <a:lnTo>
                    <a:pt x="1210" y="516"/>
                  </a:lnTo>
                  <a:lnTo>
                    <a:pt x="1226" y="528"/>
                  </a:lnTo>
                  <a:lnTo>
                    <a:pt x="1244" y="538"/>
                  </a:lnTo>
                  <a:lnTo>
                    <a:pt x="1261" y="548"/>
                  </a:lnTo>
                  <a:lnTo>
                    <a:pt x="1279" y="559"/>
                  </a:lnTo>
                  <a:lnTo>
                    <a:pt x="1296" y="569"/>
                  </a:lnTo>
                  <a:lnTo>
                    <a:pt x="1313" y="581"/>
                  </a:lnTo>
                  <a:lnTo>
                    <a:pt x="1331" y="591"/>
                  </a:lnTo>
                  <a:lnTo>
                    <a:pt x="1349" y="602"/>
                  </a:lnTo>
                  <a:lnTo>
                    <a:pt x="1360" y="621"/>
                  </a:lnTo>
                  <a:lnTo>
                    <a:pt x="1373" y="638"/>
                  </a:lnTo>
                  <a:lnTo>
                    <a:pt x="1384" y="657"/>
                  </a:lnTo>
                  <a:lnTo>
                    <a:pt x="1397" y="676"/>
                  </a:lnTo>
                  <a:lnTo>
                    <a:pt x="1408" y="693"/>
                  </a:lnTo>
                  <a:lnTo>
                    <a:pt x="1419" y="712"/>
                  </a:lnTo>
                  <a:lnTo>
                    <a:pt x="1432" y="731"/>
                  </a:lnTo>
                  <a:lnTo>
                    <a:pt x="1443" y="749"/>
                  </a:lnTo>
                  <a:lnTo>
                    <a:pt x="1455" y="755"/>
                  </a:lnTo>
                  <a:lnTo>
                    <a:pt x="1466" y="760"/>
                  </a:lnTo>
                  <a:lnTo>
                    <a:pt x="1478" y="765"/>
                  </a:lnTo>
                  <a:lnTo>
                    <a:pt x="1489" y="768"/>
                  </a:lnTo>
                  <a:lnTo>
                    <a:pt x="1499" y="774"/>
                  </a:lnTo>
                  <a:lnTo>
                    <a:pt x="1511" y="779"/>
                  </a:lnTo>
                  <a:lnTo>
                    <a:pt x="1522" y="784"/>
                  </a:lnTo>
                  <a:lnTo>
                    <a:pt x="1534" y="789"/>
                  </a:lnTo>
                  <a:lnTo>
                    <a:pt x="1545" y="794"/>
                  </a:lnTo>
                  <a:lnTo>
                    <a:pt x="1557" y="799"/>
                  </a:lnTo>
                  <a:lnTo>
                    <a:pt x="1568" y="804"/>
                  </a:lnTo>
                  <a:lnTo>
                    <a:pt x="1579" y="810"/>
                  </a:lnTo>
                  <a:lnTo>
                    <a:pt x="1590" y="813"/>
                  </a:lnTo>
                  <a:lnTo>
                    <a:pt x="1601" y="818"/>
                  </a:lnTo>
                  <a:lnTo>
                    <a:pt x="1613" y="823"/>
                  </a:lnTo>
                  <a:lnTo>
                    <a:pt x="1624" y="829"/>
                  </a:lnTo>
                  <a:lnTo>
                    <a:pt x="1614" y="791"/>
                  </a:lnTo>
                  <a:lnTo>
                    <a:pt x="1603" y="753"/>
                  </a:lnTo>
                  <a:lnTo>
                    <a:pt x="1593" y="715"/>
                  </a:lnTo>
                  <a:lnTo>
                    <a:pt x="1583" y="676"/>
                  </a:lnTo>
                  <a:lnTo>
                    <a:pt x="1572" y="638"/>
                  </a:lnTo>
                  <a:lnTo>
                    <a:pt x="1562" y="598"/>
                  </a:lnTo>
                  <a:lnTo>
                    <a:pt x="1551" y="560"/>
                  </a:lnTo>
                  <a:lnTo>
                    <a:pt x="1541" y="521"/>
                  </a:lnTo>
                  <a:lnTo>
                    <a:pt x="1531" y="512"/>
                  </a:lnTo>
                  <a:lnTo>
                    <a:pt x="1520" y="502"/>
                  </a:lnTo>
                  <a:lnTo>
                    <a:pt x="1510" y="493"/>
                  </a:lnTo>
                  <a:lnTo>
                    <a:pt x="1499" y="483"/>
                  </a:lnTo>
                  <a:lnTo>
                    <a:pt x="1489" y="475"/>
                  </a:lnTo>
                  <a:lnTo>
                    <a:pt x="1479" y="464"/>
                  </a:lnTo>
                  <a:lnTo>
                    <a:pt x="1468" y="454"/>
                  </a:lnTo>
                  <a:lnTo>
                    <a:pt x="1458" y="445"/>
                  </a:lnTo>
                  <a:lnTo>
                    <a:pt x="1446" y="435"/>
                  </a:lnTo>
                  <a:lnTo>
                    <a:pt x="1436" y="426"/>
                  </a:lnTo>
                  <a:lnTo>
                    <a:pt x="1426" y="416"/>
                  </a:lnTo>
                  <a:lnTo>
                    <a:pt x="1415" y="406"/>
                  </a:lnTo>
                  <a:lnTo>
                    <a:pt x="1405" y="397"/>
                  </a:lnTo>
                  <a:lnTo>
                    <a:pt x="1394" y="387"/>
                  </a:lnTo>
                  <a:lnTo>
                    <a:pt x="1384" y="378"/>
                  </a:lnTo>
                  <a:lnTo>
                    <a:pt x="1374" y="368"/>
                  </a:lnTo>
                  <a:lnTo>
                    <a:pt x="1367" y="347"/>
                  </a:lnTo>
                  <a:lnTo>
                    <a:pt x="1360" y="327"/>
                  </a:lnTo>
                  <a:lnTo>
                    <a:pt x="1354" y="308"/>
                  </a:lnTo>
                  <a:lnTo>
                    <a:pt x="1348" y="287"/>
                  </a:lnTo>
                  <a:lnTo>
                    <a:pt x="1340" y="268"/>
                  </a:lnTo>
                  <a:lnTo>
                    <a:pt x="1334" y="248"/>
                  </a:lnTo>
                  <a:lnTo>
                    <a:pt x="1327" y="229"/>
                  </a:lnTo>
                  <a:lnTo>
                    <a:pt x="1321" y="208"/>
                  </a:lnTo>
                  <a:lnTo>
                    <a:pt x="1308" y="193"/>
                  </a:lnTo>
                  <a:lnTo>
                    <a:pt x="1296" y="179"/>
                  </a:lnTo>
                  <a:lnTo>
                    <a:pt x="1283" y="163"/>
                  </a:lnTo>
                  <a:lnTo>
                    <a:pt x="1271" y="150"/>
                  </a:lnTo>
                  <a:lnTo>
                    <a:pt x="1258" y="136"/>
                  </a:lnTo>
                  <a:lnTo>
                    <a:pt x="1246" y="121"/>
                  </a:lnTo>
                  <a:lnTo>
                    <a:pt x="1233" y="107"/>
                  </a:lnTo>
                  <a:lnTo>
                    <a:pt x="1221" y="91"/>
                  </a:lnTo>
                  <a:lnTo>
                    <a:pt x="1206" y="88"/>
                  </a:lnTo>
                  <a:lnTo>
                    <a:pt x="1192" y="84"/>
                  </a:lnTo>
                  <a:lnTo>
                    <a:pt x="1177" y="81"/>
                  </a:lnTo>
                  <a:lnTo>
                    <a:pt x="1163" y="76"/>
                  </a:lnTo>
                  <a:lnTo>
                    <a:pt x="1148" y="72"/>
                  </a:lnTo>
                  <a:lnTo>
                    <a:pt x="1134" y="69"/>
                  </a:lnTo>
                  <a:lnTo>
                    <a:pt x="1119" y="66"/>
                  </a:lnTo>
                  <a:lnTo>
                    <a:pt x="1105" y="62"/>
                  </a:lnTo>
                  <a:lnTo>
                    <a:pt x="1099" y="69"/>
                  </a:lnTo>
                  <a:lnTo>
                    <a:pt x="1094" y="74"/>
                  </a:lnTo>
                  <a:lnTo>
                    <a:pt x="1089" y="81"/>
                  </a:lnTo>
                  <a:lnTo>
                    <a:pt x="1084" y="86"/>
                  </a:lnTo>
                  <a:lnTo>
                    <a:pt x="1079" y="93"/>
                  </a:lnTo>
                  <a:lnTo>
                    <a:pt x="1073" y="100"/>
                  </a:lnTo>
                  <a:lnTo>
                    <a:pt x="1068" y="105"/>
                  </a:lnTo>
                  <a:lnTo>
                    <a:pt x="1063" y="112"/>
                  </a:lnTo>
                  <a:lnTo>
                    <a:pt x="1053" y="114"/>
                  </a:lnTo>
                  <a:lnTo>
                    <a:pt x="1042" y="114"/>
                  </a:lnTo>
                  <a:lnTo>
                    <a:pt x="1031" y="115"/>
                  </a:lnTo>
                  <a:lnTo>
                    <a:pt x="1020" y="115"/>
                  </a:lnTo>
                  <a:lnTo>
                    <a:pt x="1010" y="117"/>
                  </a:lnTo>
                  <a:lnTo>
                    <a:pt x="1000" y="119"/>
                  </a:lnTo>
                  <a:lnTo>
                    <a:pt x="988" y="119"/>
                  </a:lnTo>
                  <a:lnTo>
                    <a:pt x="978" y="121"/>
                  </a:lnTo>
                  <a:lnTo>
                    <a:pt x="967" y="122"/>
                  </a:lnTo>
                  <a:lnTo>
                    <a:pt x="956" y="122"/>
                  </a:lnTo>
                  <a:lnTo>
                    <a:pt x="946" y="124"/>
                  </a:lnTo>
                  <a:lnTo>
                    <a:pt x="934" y="126"/>
                  </a:lnTo>
                  <a:lnTo>
                    <a:pt x="924" y="126"/>
                  </a:lnTo>
                  <a:lnTo>
                    <a:pt x="913" y="127"/>
                  </a:lnTo>
                  <a:lnTo>
                    <a:pt x="902" y="127"/>
                  </a:lnTo>
                  <a:lnTo>
                    <a:pt x="892" y="129"/>
                  </a:lnTo>
                  <a:lnTo>
                    <a:pt x="881" y="126"/>
                  </a:lnTo>
                  <a:lnTo>
                    <a:pt x="871" y="121"/>
                  </a:lnTo>
                  <a:lnTo>
                    <a:pt x="859" y="117"/>
                  </a:lnTo>
                  <a:lnTo>
                    <a:pt x="849" y="112"/>
                  </a:lnTo>
                  <a:lnTo>
                    <a:pt x="839" y="109"/>
                  </a:lnTo>
                  <a:lnTo>
                    <a:pt x="828" y="103"/>
                  </a:lnTo>
                  <a:lnTo>
                    <a:pt x="818" y="100"/>
                  </a:lnTo>
                  <a:lnTo>
                    <a:pt x="807" y="95"/>
                  </a:lnTo>
                  <a:lnTo>
                    <a:pt x="799" y="93"/>
                  </a:lnTo>
                  <a:lnTo>
                    <a:pt x="791" y="91"/>
                  </a:lnTo>
                  <a:lnTo>
                    <a:pt x="783" y="88"/>
                  </a:lnTo>
                  <a:lnTo>
                    <a:pt x="775" y="86"/>
                  </a:lnTo>
                  <a:lnTo>
                    <a:pt x="767" y="84"/>
                  </a:lnTo>
                  <a:lnTo>
                    <a:pt x="760" y="81"/>
                  </a:lnTo>
                  <a:lnTo>
                    <a:pt x="751" y="79"/>
                  </a:lnTo>
                  <a:lnTo>
                    <a:pt x="743" y="78"/>
                  </a:lnTo>
                  <a:lnTo>
                    <a:pt x="730" y="71"/>
                  </a:lnTo>
                  <a:lnTo>
                    <a:pt x="719" y="64"/>
                  </a:lnTo>
                  <a:lnTo>
                    <a:pt x="707" y="55"/>
                  </a:lnTo>
                  <a:lnTo>
                    <a:pt x="694" y="48"/>
                  </a:lnTo>
                  <a:lnTo>
                    <a:pt x="683" y="41"/>
                  </a:lnTo>
                  <a:lnTo>
                    <a:pt x="670" y="33"/>
                  </a:lnTo>
                  <a:lnTo>
                    <a:pt x="658" y="26"/>
                  </a:lnTo>
                  <a:lnTo>
                    <a:pt x="645" y="19"/>
                  </a:lnTo>
                  <a:lnTo>
                    <a:pt x="638" y="17"/>
                  </a:lnTo>
                  <a:lnTo>
                    <a:pt x="631" y="14"/>
                  </a:lnTo>
                  <a:lnTo>
                    <a:pt x="623" y="12"/>
                  </a:lnTo>
                  <a:lnTo>
                    <a:pt x="616" y="9"/>
                  </a:lnTo>
                  <a:lnTo>
                    <a:pt x="609" y="7"/>
                  </a:lnTo>
                  <a:lnTo>
                    <a:pt x="603" y="5"/>
                  </a:lnTo>
                  <a:lnTo>
                    <a:pt x="595" y="2"/>
                  </a:lnTo>
                  <a:lnTo>
                    <a:pt x="588" y="0"/>
                  </a:lnTo>
                  <a:lnTo>
                    <a:pt x="581" y="26"/>
                  </a:lnTo>
                  <a:lnTo>
                    <a:pt x="575" y="52"/>
                  </a:lnTo>
                  <a:lnTo>
                    <a:pt x="567" y="78"/>
                  </a:lnTo>
                  <a:lnTo>
                    <a:pt x="560" y="103"/>
                  </a:lnTo>
                  <a:lnTo>
                    <a:pt x="552" y="93"/>
                  </a:lnTo>
                  <a:lnTo>
                    <a:pt x="543" y="84"/>
                  </a:lnTo>
                  <a:lnTo>
                    <a:pt x="534" y="74"/>
                  </a:lnTo>
                  <a:lnTo>
                    <a:pt x="526" y="66"/>
                  </a:lnTo>
                  <a:lnTo>
                    <a:pt x="517" y="57"/>
                  </a:lnTo>
                  <a:lnTo>
                    <a:pt x="509" y="48"/>
                  </a:lnTo>
                  <a:lnTo>
                    <a:pt x="500" y="38"/>
                  </a:lnTo>
                  <a:lnTo>
                    <a:pt x="491" y="29"/>
                  </a:lnTo>
                  <a:lnTo>
                    <a:pt x="479" y="33"/>
                  </a:lnTo>
                  <a:lnTo>
                    <a:pt x="467" y="36"/>
                  </a:lnTo>
                  <a:lnTo>
                    <a:pt x="454" y="40"/>
                  </a:lnTo>
                  <a:lnTo>
                    <a:pt x="442" y="41"/>
                  </a:lnTo>
                  <a:lnTo>
                    <a:pt x="429" y="45"/>
                  </a:lnTo>
                  <a:lnTo>
                    <a:pt x="417" y="48"/>
                  </a:lnTo>
                  <a:lnTo>
                    <a:pt x="405" y="52"/>
                  </a:lnTo>
                  <a:lnTo>
                    <a:pt x="393" y="55"/>
                  </a:lnTo>
                  <a:lnTo>
                    <a:pt x="384" y="76"/>
                  </a:lnTo>
                  <a:lnTo>
                    <a:pt x="376" y="96"/>
                  </a:lnTo>
                  <a:lnTo>
                    <a:pt x="368" y="117"/>
                  </a:lnTo>
                  <a:lnTo>
                    <a:pt x="361" y="138"/>
                  </a:lnTo>
                  <a:lnTo>
                    <a:pt x="352" y="158"/>
                  </a:lnTo>
                  <a:lnTo>
                    <a:pt x="344" y="179"/>
                  </a:lnTo>
                  <a:lnTo>
                    <a:pt x="336" y="200"/>
                  </a:lnTo>
                  <a:lnTo>
                    <a:pt x="327" y="220"/>
                  </a:lnTo>
                  <a:lnTo>
                    <a:pt x="312" y="225"/>
                  </a:lnTo>
                  <a:lnTo>
                    <a:pt x="297" y="229"/>
                  </a:lnTo>
                  <a:lnTo>
                    <a:pt x="282" y="234"/>
                  </a:lnTo>
                  <a:lnTo>
                    <a:pt x="266" y="237"/>
                  </a:lnTo>
                  <a:lnTo>
                    <a:pt x="250" y="241"/>
                  </a:lnTo>
                  <a:lnTo>
                    <a:pt x="235" y="246"/>
                  </a:lnTo>
                  <a:lnTo>
                    <a:pt x="220" y="249"/>
                  </a:lnTo>
                  <a:lnTo>
                    <a:pt x="205" y="255"/>
                  </a:lnTo>
                  <a:lnTo>
                    <a:pt x="191" y="270"/>
                  </a:lnTo>
                  <a:lnTo>
                    <a:pt x="177" y="286"/>
                  </a:lnTo>
                  <a:lnTo>
                    <a:pt x="163" y="301"/>
                  </a:lnTo>
                  <a:lnTo>
                    <a:pt x="150" y="315"/>
                  </a:lnTo>
                  <a:lnTo>
                    <a:pt x="136" y="328"/>
                  </a:lnTo>
                  <a:lnTo>
                    <a:pt x="124" y="342"/>
                  </a:lnTo>
                  <a:lnTo>
                    <a:pt x="111" y="354"/>
                  </a:lnTo>
                  <a:lnTo>
                    <a:pt x="99" y="368"/>
                  </a:lnTo>
                  <a:lnTo>
                    <a:pt x="86" y="389"/>
                  </a:lnTo>
                  <a:lnTo>
                    <a:pt x="74" y="409"/>
                  </a:lnTo>
                  <a:lnTo>
                    <a:pt x="61" y="430"/>
                  </a:lnTo>
                  <a:lnTo>
                    <a:pt x="49" y="449"/>
                  </a:lnTo>
                  <a:lnTo>
                    <a:pt x="36" y="469"/>
                  </a:lnTo>
                  <a:lnTo>
                    <a:pt x="24" y="490"/>
                  </a:lnTo>
                  <a:lnTo>
                    <a:pt x="12" y="509"/>
                  </a:lnTo>
                  <a:lnTo>
                    <a:pt x="0" y="530"/>
                  </a:lnTo>
                  <a:close/>
                </a:path>
              </a:pathLst>
            </a:custGeom>
            <a:solidFill>
              <a:srgbClr val="6B0000"/>
            </a:solidFill>
            <a:ln w="9525">
              <a:solidFill>
                <a:schemeClr val="accent4"/>
              </a:solidFill>
              <a:round/>
              <a:headEnd/>
              <a:tailEnd/>
            </a:ln>
          </p:spPr>
          <p:txBody>
            <a:bodyPr/>
            <a:lstStyle/>
            <a:p>
              <a:pPr>
                <a:defRPr/>
              </a:pPr>
              <a:endParaRPr lang="en-US" dirty="0"/>
            </a:p>
          </p:txBody>
        </p:sp>
        <p:sp>
          <p:nvSpPr>
            <p:cNvPr id="60" name="Freeform 60"/>
            <p:cNvSpPr>
              <a:spLocks/>
            </p:cNvSpPr>
            <p:nvPr/>
          </p:nvSpPr>
          <p:spPr bwMode="auto">
            <a:xfrm>
              <a:off x="3770" y="3190"/>
              <a:ext cx="1658" cy="378"/>
            </a:xfrm>
            <a:custGeom>
              <a:avLst/>
              <a:gdLst/>
              <a:ahLst/>
              <a:cxnLst>
                <a:cxn ang="0">
                  <a:pos x="33" y="520"/>
                </a:cxn>
                <a:cxn ang="0">
                  <a:pos x="85" y="460"/>
                </a:cxn>
                <a:cxn ang="0">
                  <a:pos x="185" y="427"/>
                </a:cxn>
                <a:cxn ang="0">
                  <a:pos x="255" y="424"/>
                </a:cxn>
                <a:cxn ang="0">
                  <a:pos x="307" y="438"/>
                </a:cxn>
                <a:cxn ang="0">
                  <a:pos x="349" y="378"/>
                </a:cxn>
                <a:cxn ang="0">
                  <a:pos x="388" y="336"/>
                </a:cxn>
                <a:cxn ang="0">
                  <a:pos x="424" y="323"/>
                </a:cxn>
                <a:cxn ang="0">
                  <a:pos x="462" y="360"/>
                </a:cxn>
                <a:cxn ang="0">
                  <a:pos x="501" y="403"/>
                </a:cxn>
                <a:cxn ang="0">
                  <a:pos x="539" y="424"/>
                </a:cxn>
                <a:cxn ang="0">
                  <a:pos x="581" y="407"/>
                </a:cxn>
                <a:cxn ang="0">
                  <a:pos x="626" y="366"/>
                </a:cxn>
                <a:cxn ang="0">
                  <a:pos x="718" y="366"/>
                </a:cxn>
                <a:cxn ang="0">
                  <a:pos x="798" y="371"/>
                </a:cxn>
                <a:cxn ang="0">
                  <a:pos x="861" y="381"/>
                </a:cxn>
                <a:cxn ang="0">
                  <a:pos x="924" y="393"/>
                </a:cxn>
                <a:cxn ang="0">
                  <a:pos x="985" y="393"/>
                </a:cxn>
                <a:cxn ang="0">
                  <a:pos x="1040" y="340"/>
                </a:cxn>
                <a:cxn ang="0">
                  <a:pos x="1083" y="323"/>
                </a:cxn>
                <a:cxn ang="0">
                  <a:pos x="1119" y="329"/>
                </a:cxn>
                <a:cxn ang="0">
                  <a:pos x="1206" y="386"/>
                </a:cxn>
                <a:cxn ang="0">
                  <a:pos x="1295" y="443"/>
                </a:cxn>
                <a:cxn ang="0">
                  <a:pos x="1382" y="500"/>
                </a:cxn>
                <a:cxn ang="0">
                  <a:pos x="1441" y="589"/>
                </a:cxn>
                <a:cxn ang="0">
                  <a:pos x="1493" y="673"/>
                </a:cxn>
                <a:cxn ang="0">
                  <a:pos x="1548" y="701"/>
                </a:cxn>
                <a:cxn ang="0">
                  <a:pos x="1603" y="728"/>
                </a:cxn>
                <a:cxn ang="0">
                  <a:pos x="1658" y="756"/>
                </a:cxn>
                <a:cxn ang="0">
                  <a:pos x="1591" y="549"/>
                </a:cxn>
                <a:cxn ang="0">
                  <a:pos x="1527" y="409"/>
                </a:cxn>
                <a:cxn ang="0">
                  <a:pos x="1471" y="367"/>
                </a:cxn>
                <a:cxn ang="0">
                  <a:pos x="1416" y="324"/>
                </a:cxn>
                <a:cxn ang="0">
                  <a:pos x="1364" y="274"/>
                </a:cxn>
                <a:cxn ang="0">
                  <a:pos x="1329" y="185"/>
                </a:cxn>
                <a:cxn ang="0">
                  <a:pos x="1274" y="125"/>
                </a:cxn>
                <a:cxn ang="0">
                  <a:pos x="1207" y="85"/>
                </a:cxn>
                <a:cxn ang="0">
                  <a:pos x="1141" y="77"/>
                </a:cxn>
                <a:cxn ang="0">
                  <a:pos x="1091" y="84"/>
                </a:cxn>
                <a:cxn ang="0">
                  <a:pos x="1066" y="115"/>
                </a:cxn>
                <a:cxn ang="0">
                  <a:pos x="1017" y="125"/>
                </a:cxn>
                <a:cxn ang="0">
                  <a:pos x="962" y="130"/>
                </a:cxn>
                <a:cxn ang="0">
                  <a:pos x="907" y="135"/>
                </a:cxn>
                <a:cxn ang="0">
                  <a:pos x="853" y="127"/>
                </a:cxn>
                <a:cxn ang="0">
                  <a:pos x="799" y="108"/>
                </a:cxn>
                <a:cxn ang="0">
                  <a:pos x="761" y="94"/>
                </a:cxn>
                <a:cxn ang="0">
                  <a:pos x="716" y="68"/>
                </a:cxn>
                <a:cxn ang="0">
                  <a:pos x="661" y="29"/>
                </a:cxn>
                <a:cxn ang="0">
                  <a:pos x="620" y="10"/>
                </a:cxn>
                <a:cxn ang="0">
                  <a:pos x="586" y="27"/>
                </a:cxn>
                <a:cxn ang="0">
                  <a:pos x="555" y="87"/>
                </a:cxn>
                <a:cxn ang="0">
                  <a:pos x="516" y="41"/>
                </a:cxn>
                <a:cxn ang="0">
                  <a:pos x="457" y="44"/>
                </a:cxn>
                <a:cxn ang="0">
                  <a:pos x="398" y="82"/>
                </a:cxn>
                <a:cxn ang="0">
                  <a:pos x="355" y="197"/>
                </a:cxn>
                <a:cxn ang="0">
                  <a:pos x="291" y="257"/>
                </a:cxn>
                <a:cxn ang="0">
                  <a:pos x="210" y="280"/>
                </a:cxn>
                <a:cxn ang="0">
                  <a:pos x="141" y="354"/>
                </a:cxn>
                <a:cxn ang="0">
                  <a:pos x="76" y="439"/>
                </a:cxn>
                <a:cxn ang="0">
                  <a:pos x="12" y="551"/>
                </a:cxn>
              </a:cxnLst>
              <a:rect l="0" t="0" r="r" b="b"/>
              <a:pathLst>
                <a:path w="1658" h="756">
                  <a:moveTo>
                    <a:pt x="0" y="573"/>
                  </a:moveTo>
                  <a:lnTo>
                    <a:pt x="8" y="560"/>
                  </a:lnTo>
                  <a:lnTo>
                    <a:pt x="16" y="546"/>
                  </a:lnTo>
                  <a:lnTo>
                    <a:pt x="25" y="532"/>
                  </a:lnTo>
                  <a:lnTo>
                    <a:pt x="33" y="520"/>
                  </a:lnTo>
                  <a:lnTo>
                    <a:pt x="41" y="506"/>
                  </a:lnTo>
                  <a:lnTo>
                    <a:pt x="49" y="493"/>
                  </a:lnTo>
                  <a:lnTo>
                    <a:pt x="57" y="481"/>
                  </a:lnTo>
                  <a:lnTo>
                    <a:pt x="65" y="467"/>
                  </a:lnTo>
                  <a:lnTo>
                    <a:pt x="85" y="460"/>
                  </a:lnTo>
                  <a:lnTo>
                    <a:pt x="106" y="453"/>
                  </a:lnTo>
                  <a:lnTo>
                    <a:pt x="126" y="448"/>
                  </a:lnTo>
                  <a:lnTo>
                    <a:pt x="145" y="441"/>
                  </a:lnTo>
                  <a:lnTo>
                    <a:pt x="165" y="434"/>
                  </a:lnTo>
                  <a:lnTo>
                    <a:pt x="185" y="427"/>
                  </a:lnTo>
                  <a:lnTo>
                    <a:pt x="206" y="422"/>
                  </a:lnTo>
                  <a:lnTo>
                    <a:pt x="225" y="415"/>
                  </a:lnTo>
                  <a:lnTo>
                    <a:pt x="235" y="419"/>
                  </a:lnTo>
                  <a:lnTo>
                    <a:pt x="245" y="422"/>
                  </a:lnTo>
                  <a:lnTo>
                    <a:pt x="255" y="424"/>
                  </a:lnTo>
                  <a:lnTo>
                    <a:pt x="266" y="427"/>
                  </a:lnTo>
                  <a:lnTo>
                    <a:pt x="276" y="429"/>
                  </a:lnTo>
                  <a:lnTo>
                    <a:pt x="287" y="433"/>
                  </a:lnTo>
                  <a:lnTo>
                    <a:pt x="297" y="434"/>
                  </a:lnTo>
                  <a:lnTo>
                    <a:pt x="307" y="438"/>
                  </a:lnTo>
                  <a:lnTo>
                    <a:pt x="316" y="426"/>
                  </a:lnTo>
                  <a:lnTo>
                    <a:pt x="324" y="414"/>
                  </a:lnTo>
                  <a:lnTo>
                    <a:pt x="332" y="402"/>
                  </a:lnTo>
                  <a:lnTo>
                    <a:pt x="341" y="390"/>
                  </a:lnTo>
                  <a:lnTo>
                    <a:pt x="349" y="378"/>
                  </a:lnTo>
                  <a:lnTo>
                    <a:pt x="357" y="366"/>
                  </a:lnTo>
                  <a:lnTo>
                    <a:pt x="366" y="354"/>
                  </a:lnTo>
                  <a:lnTo>
                    <a:pt x="374" y="342"/>
                  </a:lnTo>
                  <a:lnTo>
                    <a:pt x="381" y="338"/>
                  </a:lnTo>
                  <a:lnTo>
                    <a:pt x="388" y="336"/>
                  </a:lnTo>
                  <a:lnTo>
                    <a:pt x="395" y="333"/>
                  </a:lnTo>
                  <a:lnTo>
                    <a:pt x="402" y="331"/>
                  </a:lnTo>
                  <a:lnTo>
                    <a:pt x="409" y="328"/>
                  </a:lnTo>
                  <a:lnTo>
                    <a:pt x="416" y="326"/>
                  </a:lnTo>
                  <a:lnTo>
                    <a:pt x="424" y="323"/>
                  </a:lnTo>
                  <a:lnTo>
                    <a:pt x="431" y="321"/>
                  </a:lnTo>
                  <a:lnTo>
                    <a:pt x="438" y="331"/>
                  </a:lnTo>
                  <a:lnTo>
                    <a:pt x="447" y="340"/>
                  </a:lnTo>
                  <a:lnTo>
                    <a:pt x="454" y="350"/>
                  </a:lnTo>
                  <a:lnTo>
                    <a:pt x="462" y="360"/>
                  </a:lnTo>
                  <a:lnTo>
                    <a:pt x="469" y="371"/>
                  </a:lnTo>
                  <a:lnTo>
                    <a:pt x="478" y="381"/>
                  </a:lnTo>
                  <a:lnTo>
                    <a:pt x="485" y="390"/>
                  </a:lnTo>
                  <a:lnTo>
                    <a:pt x="493" y="400"/>
                  </a:lnTo>
                  <a:lnTo>
                    <a:pt x="501" y="403"/>
                  </a:lnTo>
                  <a:lnTo>
                    <a:pt x="509" y="409"/>
                  </a:lnTo>
                  <a:lnTo>
                    <a:pt x="516" y="412"/>
                  </a:lnTo>
                  <a:lnTo>
                    <a:pt x="525" y="415"/>
                  </a:lnTo>
                  <a:lnTo>
                    <a:pt x="532" y="421"/>
                  </a:lnTo>
                  <a:lnTo>
                    <a:pt x="539" y="424"/>
                  </a:lnTo>
                  <a:lnTo>
                    <a:pt x="546" y="429"/>
                  </a:lnTo>
                  <a:lnTo>
                    <a:pt x="554" y="433"/>
                  </a:lnTo>
                  <a:lnTo>
                    <a:pt x="563" y="424"/>
                  </a:lnTo>
                  <a:lnTo>
                    <a:pt x="571" y="415"/>
                  </a:lnTo>
                  <a:lnTo>
                    <a:pt x="581" y="407"/>
                  </a:lnTo>
                  <a:lnTo>
                    <a:pt x="590" y="398"/>
                  </a:lnTo>
                  <a:lnTo>
                    <a:pt x="599" y="391"/>
                  </a:lnTo>
                  <a:lnTo>
                    <a:pt x="609" y="383"/>
                  </a:lnTo>
                  <a:lnTo>
                    <a:pt x="617" y="374"/>
                  </a:lnTo>
                  <a:lnTo>
                    <a:pt x="626" y="366"/>
                  </a:lnTo>
                  <a:lnTo>
                    <a:pt x="644" y="366"/>
                  </a:lnTo>
                  <a:lnTo>
                    <a:pt x="663" y="366"/>
                  </a:lnTo>
                  <a:lnTo>
                    <a:pt x="680" y="366"/>
                  </a:lnTo>
                  <a:lnTo>
                    <a:pt x="699" y="366"/>
                  </a:lnTo>
                  <a:lnTo>
                    <a:pt x="718" y="366"/>
                  </a:lnTo>
                  <a:lnTo>
                    <a:pt x="737" y="366"/>
                  </a:lnTo>
                  <a:lnTo>
                    <a:pt x="754" y="366"/>
                  </a:lnTo>
                  <a:lnTo>
                    <a:pt x="773" y="366"/>
                  </a:lnTo>
                  <a:lnTo>
                    <a:pt x="785" y="367"/>
                  </a:lnTo>
                  <a:lnTo>
                    <a:pt x="798" y="371"/>
                  </a:lnTo>
                  <a:lnTo>
                    <a:pt x="810" y="372"/>
                  </a:lnTo>
                  <a:lnTo>
                    <a:pt x="824" y="374"/>
                  </a:lnTo>
                  <a:lnTo>
                    <a:pt x="836" y="378"/>
                  </a:lnTo>
                  <a:lnTo>
                    <a:pt x="849" y="379"/>
                  </a:lnTo>
                  <a:lnTo>
                    <a:pt x="861" y="381"/>
                  </a:lnTo>
                  <a:lnTo>
                    <a:pt x="874" y="384"/>
                  </a:lnTo>
                  <a:lnTo>
                    <a:pt x="886" y="386"/>
                  </a:lnTo>
                  <a:lnTo>
                    <a:pt x="899" y="388"/>
                  </a:lnTo>
                  <a:lnTo>
                    <a:pt x="911" y="391"/>
                  </a:lnTo>
                  <a:lnTo>
                    <a:pt x="924" y="393"/>
                  </a:lnTo>
                  <a:lnTo>
                    <a:pt x="937" y="396"/>
                  </a:lnTo>
                  <a:lnTo>
                    <a:pt x="950" y="398"/>
                  </a:lnTo>
                  <a:lnTo>
                    <a:pt x="962" y="402"/>
                  </a:lnTo>
                  <a:lnTo>
                    <a:pt x="974" y="403"/>
                  </a:lnTo>
                  <a:lnTo>
                    <a:pt x="985" y="393"/>
                  </a:lnTo>
                  <a:lnTo>
                    <a:pt x="996" y="383"/>
                  </a:lnTo>
                  <a:lnTo>
                    <a:pt x="1007" y="372"/>
                  </a:lnTo>
                  <a:lnTo>
                    <a:pt x="1018" y="360"/>
                  </a:lnTo>
                  <a:lnTo>
                    <a:pt x="1028" y="350"/>
                  </a:lnTo>
                  <a:lnTo>
                    <a:pt x="1040" y="340"/>
                  </a:lnTo>
                  <a:lnTo>
                    <a:pt x="1050" y="329"/>
                  </a:lnTo>
                  <a:lnTo>
                    <a:pt x="1061" y="319"/>
                  </a:lnTo>
                  <a:lnTo>
                    <a:pt x="1068" y="321"/>
                  </a:lnTo>
                  <a:lnTo>
                    <a:pt x="1075" y="321"/>
                  </a:lnTo>
                  <a:lnTo>
                    <a:pt x="1083" y="323"/>
                  </a:lnTo>
                  <a:lnTo>
                    <a:pt x="1090" y="324"/>
                  </a:lnTo>
                  <a:lnTo>
                    <a:pt x="1097" y="326"/>
                  </a:lnTo>
                  <a:lnTo>
                    <a:pt x="1104" y="326"/>
                  </a:lnTo>
                  <a:lnTo>
                    <a:pt x="1112" y="328"/>
                  </a:lnTo>
                  <a:lnTo>
                    <a:pt x="1119" y="329"/>
                  </a:lnTo>
                  <a:lnTo>
                    <a:pt x="1137" y="342"/>
                  </a:lnTo>
                  <a:lnTo>
                    <a:pt x="1154" y="352"/>
                  </a:lnTo>
                  <a:lnTo>
                    <a:pt x="1172" y="364"/>
                  </a:lnTo>
                  <a:lnTo>
                    <a:pt x="1190" y="374"/>
                  </a:lnTo>
                  <a:lnTo>
                    <a:pt x="1206" y="386"/>
                  </a:lnTo>
                  <a:lnTo>
                    <a:pt x="1224" y="398"/>
                  </a:lnTo>
                  <a:lnTo>
                    <a:pt x="1242" y="409"/>
                  </a:lnTo>
                  <a:lnTo>
                    <a:pt x="1259" y="421"/>
                  </a:lnTo>
                  <a:lnTo>
                    <a:pt x="1277" y="431"/>
                  </a:lnTo>
                  <a:lnTo>
                    <a:pt x="1295" y="443"/>
                  </a:lnTo>
                  <a:lnTo>
                    <a:pt x="1312" y="455"/>
                  </a:lnTo>
                  <a:lnTo>
                    <a:pt x="1330" y="465"/>
                  </a:lnTo>
                  <a:lnTo>
                    <a:pt x="1346" y="477"/>
                  </a:lnTo>
                  <a:lnTo>
                    <a:pt x="1364" y="488"/>
                  </a:lnTo>
                  <a:lnTo>
                    <a:pt x="1382" y="500"/>
                  </a:lnTo>
                  <a:lnTo>
                    <a:pt x="1399" y="510"/>
                  </a:lnTo>
                  <a:lnTo>
                    <a:pt x="1410" y="531"/>
                  </a:lnTo>
                  <a:lnTo>
                    <a:pt x="1420" y="549"/>
                  </a:lnTo>
                  <a:lnTo>
                    <a:pt x="1431" y="570"/>
                  </a:lnTo>
                  <a:lnTo>
                    <a:pt x="1441" y="589"/>
                  </a:lnTo>
                  <a:lnTo>
                    <a:pt x="1451" y="610"/>
                  </a:lnTo>
                  <a:lnTo>
                    <a:pt x="1462" y="628"/>
                  </a:lnTo>
                  <a:lnTo>
                    <a:pt x="1472" y="649"/>
                  </a:lnTo>
                  <a:lnTo>
                    <a:pt x="1482" y="668"/>
                  </a:lnTo>
                  <a:lnTo>
                    <a:pt x="1493" y="673"/>
                  </a:lnTo>
                  <a:lnTo>
                    <a:pt x="1503" y="678"/>
                  </a:lnTo>
                  <a:lnTo>
                    <a:pt x="1515" y="685"/>
                  </a:lnTo>
                  <a:lnTo>
                    <a:pt x="1526" y="690"/>
                  </a:lnTo>
                  <a:lnTo>
                    <a:pt x="1537" y="696"/>
                  </a:lnTo>
                  <a:lnTo>
                    <a:pt x="1548" y="701"/>
                  </a:lnTo>
                  <a:lnTo>
                    <a:pt x="1558" y="706"/>
                  </a:lnTo>
                  <a:lnTo>
                    <a:pt x="1570" y="711"/>
                  </a:lnTo>
                  <a:lnTo>
                    <a:pt x="1581" y="718"/>
                  </a:lnTo>
                  <a:lnTo>
                    <a:pt x="1592" y="723"/>
                  </a:lnTo>
                  <a:lnTo>
                    <a:pt x="1603" y="728"/>
                  </a:lnTo>
                  <a:lnTo>
                    <a:pt x="1614" y="733"/>
                  </a:lnTo>
                  <a:lnTo>
                    <a:pt x="1625" y="738"/>
                  </a:lnTo>
                  <a:lnTo>
                    <a:pt x="1636" y="745"/>
                  </a:lnTo>
                  <a:lnTo>
                    <a:pt x="1647" y="750"/>
                  </a:lnTo>
                  <a:lnTo>
                    <a:pt x="1658" y="756"/>
                  </a:lnTo>
                  <a:lnTo>
                    <a:pt x="1645" y="714"/>
                  </a:lnTo>
                  <a:lnTo>
                    <a:pt x="1631" y="673"/>
                  </a:lnTo>
                  <a:lnTo>
                    <a:pt x="1618" y="632"/>
                  </a:lnTo>
                  <a:lnTo>
                    <a:pt x="1604" y="591"/>
                  </a:lnTo>
                  <a:lnTo>
                    <a:pt x="1591" y="549"/>
                  </a:lnTo>
                  <a:lnTo>
                    <a:pt x="1577" y="508"/>
                  </a:lnTo>
                  <a:lnTo>
                    <a:pt x="1564" y="467"/>
                  </a:lnTo>
                  <a:lnTo>
                    <a:pt x="1550" y="426"/>
                  </a:lnTo>
                  <a:lnTo>
                    <a:pt x="1539" y="417"/>
                  </a:lnTo>
                  <a:lnTo>
                    <a:pt x="1527" y="409"/>
                  </a:lnTo>
                  <a:lnTo>
                    <a:pt x="1516" y="400"/>
                  </a:lnTo>
                  <a:lnTo>
                    <a:pt x="1505" y="391"/>
                  </a:lnTo>
                  <a:lnTo>
                    <a:pt x="1494" y="383"/>
                  </a:lnTo>
                  <a:lnTo>
                    <a:pt x="1483" y="374"/>
                  </a:lnTo>
                  <a:lnTo>
                    <a:pt x="1471" y="367"/>
                  </a:lnTo>
                  <a:lnTo>
                    <a:pt x="1461" y="359"/>
                  </a:lnTo>
                  <a:lnTo>
                    <a:pt x="1449" y="350"/>
                  </a:lnTo>
                  <a:lnTo>
                    <a:pt x="1438" y="342"/>
                  </a:lnTo>
                  <a:lnTo>
                    <a:pt x="1426" y="333"/>
                  </a:lnTo>
                  <a:lnTo>
                    <a:pt x="1416" y="324"/>
                  </a:lnTo>
                  <a:lnTo>
                    <a:pt x="1405" y="316"/>
                  </a:lnTo>
                  <a:lnTo>
                    <a:pt x="1393" y="307"/>
                  </a:lnTo>
                  <a:lnTo>
                    <a:pt x="1383" y="300"/>
                  </a:lnTo>
                  <a:lnTo>
                    <a:pt x="1371" y="292"/>
                  </a:lnTo>
                  <a:lnTo>
                    <a:pt x="1364" y="274"/>
                  </a:lnTo>
                  <a:lnTo>
                    <a:pt x="1357" y="256"/>
                  </a:lnTo>
                  <a:lnTo>
                    <a:pt x="1351" y="238"/>
                  </a:lnTo>
                  <a:lnTo>
                    <a:pt x="1343" y="219"/>
                  </a:lnTo>
                  <a:lnTo>
                    <a:pt x="1336" y="202"/>
                  </a:lnTo>
                  <a:lnTo>
                    <a:pt x="1329" y="185"/>
                  </a:lnTo>
                  <a:lnTo>
                    <a:pt x="1322" y="166"/>
                  </a:lnTo>
                  <a:lnTo>
                    <a:pt x="1314" y="149"/>
                  </a:lnTo>
                  <a:lnTo>
                    <a:pt x="1301" y="140"/>
                  </a:lnTo>
                  <a:lnTo>
                    <a:pt x="1287" y="134"/>
                  </a:lnTo>
                  <a:lnTo>
                    <a:pt x="1274" y="125"/>
                  </a:lnTo>
                  <a:lnTo>
                    <a:pt x="1261" y="116"/>
                  </a:lnTo>
                  <a:lnTo>
                    <a:pt x="1248" y="110"/>
                  </a:lnTo>
                  <a:lnTo>
                    <a:pt x="1234" y="101"/>
                  </a:lnTo>
                  <a:lnTo>
                    <a:pt x="1221" y="94"/>
                  </a:lnTo>
                  <a:lnTo>
                    <a:pt x="1207" y="85"/>
                  </a:lnTo>
                  <a:lnTo>
                    <a:pt x="1194" y="84"/>
                  </a:lnTo>
                  <a:lnTo>
                    <a:pt x="1181" y="82"/>
                  </a:lnTo>
                  <a:lnTo>
                    <a:pt x="1168" y="80"/>
                  </a:lnTo>
                  <a:lnTo>
                    <a:pt x="1154" y="79"/>
                  </a:lnTo>
                  <a:lnTo>
                    <a:pt x="1141" y="77"/>
                  </a:lnTo>
                  <a:lnTo>
                    <a:pt x="1128" y="75"/>
                  </a:lnTo>
                  <a:lnTo>
                    <a:pt x="1115" y="73"/>
                  </a:lnTo>
                  <a:lnTo>
                    <a:pt x="1101" y="72"/>
                  </a:lnTo>
                  <a:lnTo>
                    <a:pt x="1096" y="79"/>
                  </a:lnTo>
                  <a:lnTo>
                    <a:pt x="1091" y="84"/>
                  </a:lnTo>
                  <a:lnTo>
                    <a:pt x="1086" y="91"/>
                  </a:lnTo>
                  <a:lnTo>
                    <a:pt x="1080" y="96"/>
                  </a:lnTo>
                  <a:lnTo>
                    <a:pt x="1075" y="103"/>
                  </a:lnTo>
                  <a:lnTo>
                    <a:pt x="1071" y="110"/>
                  </a:lnTo>
                  <a:lnTo>
                    <a:pt x="1066" y="115"/>
                  </a:lnTo>
                  <a:lnTo>
                    <a:pt x="1062" y="122"/>
                  </a:lnTo>
                  <a:lnTo>
                    <a:pt x="1050" y="123"/>
                  </a:lnTo>
                  <a:lnTo>
                    <a:pt x="1040" y="123"/>
                  </a:lnTo>
                  <a:lnTo>
                    <a:pt x="1028" y="125"/>
                  </a:lnTo>
                  <a:lnTo>
                    <a:pt x="1017" y="125"/>
                  </a:lnTo>
                  <a:lnTo>
                    <a:pt x="1007" y="127"/>
                  </a:lnTo>
                  <a:lnTo>
                    <a:pt x="995" y="127"/>
                  </a:lnTo>
                  <a:lnTo>
                    <a:pt x="985" y="128"/>
                  </a:lnTo>
                  <a:lnTo>
                    <a:pt x="973" y="128"/>
                  </a:lnTo>
                  <a:lnTo>
                    <a:pt x="962" y="130"/>
                  </a:lnTo>
                  <a:lnTo>
                    <a:pt x="952" y="132"/>
                  </a:lnTo>
                  <a:lnTo>
                    <a:pt x="940" y="132"/>
                  </a:lnTo>
                  <a:lnTo>
                    <a:pt x="929" y="134"/>
                  </a:lnTo>
                  <a:lnTo>
                    <a:pt x="917" y="134"/>
                  </a:lnTo>
                  <a:lnTo>
                    <a:pt x="907" y="135"/>
                  </a:lnTo>
                  <a:lnTo>
                    <a:pt x="895" y="135"/>
                  </a:lnTo>
                  <a:lnTo>
                    <a:pt x="884" y="137"/>
                  </a:lnTo>
                  <a:lnTo>
                    <a:pt x="874" y="134"/>
                  </a:lnTo>
                  <a:lnTo>
                    <a:pt x="863" y="130"/>
                  </a:lnTo>
                  <a:lnTo>
                    <a:pt x="853" y="127"/>
                  </a:lnTo>
                  <a:lnTo>
                    <a:pt x="841" y="123"/>
                  </a:lnTo>
                  <a:lnTo>
                    <a:pt x="831" y="120"/>
                  </a:lnTo>
                  <a:lnTo>
                    <a:pt x="821" y="115"/>
                  </a:lnTo>
                  <a:lnTo>
                    <a:pt x="809" y="111"/>
                  </a:lnTo>
                  <a:lnTo>
                    <a:pt x="799" y="108"/>
                  </a:lnTo>
                  <a:lnTo>
                    <a:pt x="792" y="104"/>
                  </a:lnTo>
                  <a:lnTo>
                    <a:pt x="784" y="103"/>
                  </a:lnTo>
                  <a:lnTo>
                    <a:pt x="776" y="99"/>
                  </a:lnTo>
                  <a:lnTo>
                    <a:pt x="769" y="96"/>
                  </a:lnTo>
                  <a:lnTo>
                    <a:pt x="761" y="94"/>
                  </a:lnTo>
                  <a:lnTo>
                    <a:pt x="753" y="91"/>
                  </a:lnTo>
                  <a:lnTo>
                    <a:pt x="746" y="87"/>
                  </a:lnTo>
                  <a:lnTo>
                    <a:pt x="739" y="84"/>
                  </a:lnTo>
                  <a:lnTo>
                    <a:pt x="727" y="75"/>
                  </a:lnTo>
                  <a:lnTo>
                    <a:pt x="716" y="68"/>
                  </a:lnTo>
                  <a:lnTo>
                    <a:pt x="704" y="60"/>
                  </a:lnTo>
                  <a:lnTo>
                    <a:pt x="694" y="53"/>
                  </a:lnTo>
                  <a:lnTo>
                    <a:pt x="682" y="44"/>
                  </a:lnTo>
                  <a:lnTo>
                    <a:pt x="671" y="37"/>
                  </a:lnTo>
                  <a:lnTo>
                    <a:pt x="661" y="29"/>
                  </a:lnTo>
                  <a:lnTo>
                    <a:pt x="649" y="22"/>
                  </a:lnTo>
                  <a:lnTo>
                    <a:pt x="642" y="18"/>
                  </a:lnTo>
                  <a:lnTo>
                    <a:pt x="635" y="17"/>
                  </a:lnTo>
                  <a:lnTo>
                    <a:pt x="627" y="13"/>
                  </a:lnTo>
                  <a:lnTo>
                    <a:pt x="620" y="10"/>
                  </a:lnTo>
                  <a:lnTo>
                    <a:pt x="613" y="8"/>
                  </a:lnTo>
                  <a:lnTo>
                    <a:pt x="606" y="5"/>
                  </a:lnTo>
                  <a:lnTo>
                    <a:pt x="598" y="3"/>
                  </a:lnTo>
                  <a:lnTo>
                    <a:pt x="591" y="0"/>
                  </a:lnTo>
                  <a:lnTo>
                    <a:pt x="586" y="27"/>
                  </a:lnTo>
                  <a:lnTo>
                    <a:pt x="582" y="53"/>
                  </a:lnTo>
                  <a:lnTo>
                    <a:pt x="576" y="80"/>
                  </a:lnTo>
                  <a:lnTo>
                    <a:pt x="571" y="106"/>
                  </a:lnTo>
                  <a:lnTo>
                    <a:pt x="563" y="97"/>
                  </a:lnTo>
                  <a:lnTo>
                    <a:pt x="555" y="87"/>
                  </a:lnTo>
                  <a:lnTo>
                    <a:pt x="547" y="79"/>
                  </a:lnTo>
                  <a:lnTo>
                    <a:pt x="539" y="68"/>
                  </a:lnTo>
                  <a:lnTo>
                    <a:pt x="532" y="60"/>
                  </a:lnTo>
                  <a:lnTo>
                    <a:pt x="523" y="49"/>
                  </a:lnTo>
                  <a:lnTo>
                    <a:pt x="516" y="41"/>
                  </a:lnTo>
                  <a:lnTo>
                    <a:pt x="508" y="30"/>
                  </a:lnTo>
                  <a:lnTo>
                    <a:pt x="495" y="34"/>
                  </a:lnTo>
                  <a:lnTo>
                    <a:pt x="482" y="37"/>
                  </a:lnTo>
                  <a:lnTo>
                    <a:pt x="469" y="41"/>
                  </a:lnTo>
                  <a:lnTo>
                    <a:pt x="457" y="44"/>
                  </a:lnTo>
                  <a:lnTo>
                    <a:pt x="445" y="49"/>
                  </a:lnTo>
                  <a:lnTo>
                    <a:pt x="432" y="53"/>
                  </a:lnTo>
                  <a:lnTo>
                    <a:pt x="419" y="56"/>
                  </a:lnTo>
                  <a:lnTo>
                    <a:pt x="406" y="60"/>
                  </a:lnTo>
                  <a:lnTo>
                    <a:pt x="398" y="82"/>
                  </a:lnTo>
                  <a:lnTo>
                    <a:pt x="389" y="106"/>
                  </a:lnTo>
                  <a:lnTo>
                    <a:pt x="380" y="128"/>
                  </a:lnTo>
                  <a:lnTo>
                    <a:pt x="372" y="151"/>
                  </a:lnTo>
                  <a:lnTo>
                    <a:pt x="363" y="175"/>
                  </a:lnTo>
                  <a:lnTo>
                    <a:pt x="355" y="197"/>
                  </a:lnTo>
                  <a:lnTo>
                    <a:pt x="348" y="221"/>
                  </a:lnTo>
                  <a:lnTo>
                    <a:pt x="340" y="244"/>
                  </a:lnTo>
                  <a:lnTo>
                    <a:pt x="323" y="249"/>
                  </a:lnTo>
                  <a:lnTo>
                    <a:pt x="307" y="252"/>
                  </a:lnTo>
                  <a:lnTo>
                    <a:pt x="291" y="257"/>
                  </a:lnTo>
                  <a:lnTo>
                    <a:pt x="274" y="261"/>
                  </a:lnTo>
                  <a:lnTo>
                    <a:pt x="257" y="266"/>
                  </a:lnTo>
                  <a:lnTo>
                    <a:pt x="242" y="271"/>
                  </a:lnTo>
                  <a:lnTo>
                    <a:pt x="225" y="274"/>
                  </a:lnTo>
                  <a:lnTo>
                    <a:pt x="210" y="280"/>
                  </a:lnTo>
                  <a:lnTo>
                    <a:pt x="196" y="295"/>
                  </a:lnTo>
                  <a:lnTo>
                    <a:pt x="182" y="311"/>
                  </a:lnTo>
                  <a:lnTo>
                    <a:pt x="168" y="324"/>
                  </a:lnTo>
                  <a:lnTo>
                    <a:pt x="155" y="340"/>
                  </a:lnTo>
                  <a:lnTo>
                    <a:pt x="141" y="354"/>
                  </a:lnTo>
                  <a:lnTo>
                    <a:pt x="128" y="367"/>
                  </a:lnTo>
                  <a:lnTo>
                    <a:pt x="114" y="381"/>
                  </a:lnTo>
                  <a:lnTo>
                    <a:pt x="102" y="395"/>
                  </a:lnTo>
                  <a:lnTo>
                    <a:pt x="89" y="417"/>
                  </a:lnTo>
                  <a:lnTo>
                    <a:pt x="76" y="439"/>
                  </a:lnTo>
                  <a:lnTo>
                    <a:pt x="63" y="462"/>
                  </a:lnTo>
                  <a:lnTo>
                    <a:pt x="51" y="484"/>
                  </a:lnTo>
                  <a:lnTo>
                    <a:pt x="37" y="506"/>
                  </a:lnTo>
                  <a:lnTo>
                    <a:pt x="25" y="529"/>
                  </a:lnTo>
                  <a:lnTo>
                    <a:pt x="12" y="551"/>
                  </a:lnTo>
                  <a:lnTo>
                    <a:pt x="0" y="573"/>
                  </a:lnTo>
                  <a:close/>
                </a:path>
              </a:pathLst>
            </a:custGeom>
            <a:solidFill>
              <a:srgbClr val="720000"/>
            </a:solidFill>
            <a:ln w="9525">
              <a:solidFill>
                <a:schemeClr val="accent4"/>
              </a:solidFill>
              <a:round/>
              <a:headEnd/>
              <a:tailEnd/>
            </a:ln>
          </p:spPr>
          <p:txBody>
            <a:bodyPr/>
            <a:lstStyle/>
            <a:p>
              <a:pPr>
                <a:defRPr/>
              </a:pPr>
              <a:endParaRPr lang="en-US" dirty="0"/>
            </a:p>
          </p:txBody>
        </p:sp>
        <p:sp>
          <p:nvSpPr>
            <p:cNvPr id="61" name="Freeform 61"/>
            <p:cNvSpPr>
              <a:spLocks/>
            </p:cNvSpPr>
            <p:nvPr/>
          </p:nvSpPr>
          <p:spPr bwMode="auto">
            <a:xfrm>
              <a:off x="3738" y="3189"/>
              <a:ext cx="1691" cy="342"/>
            </a:xfrm>
            <a:custGeom>
              <a:avLst/>
              <a:gdLst/>
              <a:ahLst/>
              <a:cxnLst>
                <a:cxn ang="0">
                  <a:pos x="0" y="620"/>
                </a:cxn>
                <a:cxn ang="0">
                  <a:pos x="75" y="502"/>
                </a:cxn>
                <a:cxn ang="0">
                  <a:pos x="251" y="435"/>
                </a:cxn>
                <a:cxn ang="0">
                  <a:pos x="350" y="454"/>
                </a:cxn>
                <a:cxn ang="0">
                  <a:pos x="431" y="347"/>
                </a:cxn>
                <a:cxn ang="0">
                  <a:pos x="494" y="309"/>
                </a:cxn>
                <a:cxn ang="0">
                  <a:pos x="571" y="376"/>
                </a:cxn>
                <a:cxn ang="0">
                  <a:pos x="634" y="376"/>
                </a:cxn>
                <a:cxn ang="0">
                  <a:pos x="710" y="270"/>
                </a:cxn>
                <a:cxn ang="0">
                  <a:pos x="851" y="270"/>
                </a:cxn>
                <a:cxn ang="0">
                  <a:pos x="1048" y="309"/>
                </a:cxn>
                <a:cxn ang="0">
                  <a:pos x="1122" y="220"/>
                </a:cxn>
                <a:cxn ang="0">
                  <a:pos x="1169" y="230"/>
                </a:cxn>
                <a:cxn ang="0">
                  <a:pos x="1450" y="423"/>
                </a:cxn>
                <a:cxn ang="0">
                  <a:pos x="1521" y="593"/>
                </a:cxn>
                <a:cxn ang="0">
                  <a:pos x="1691" y="684"/>
                </a:cxn>
                <a:cxn ang="0">
                  <a:pos x="1558" y="333"/>
                </a:cxn>
                <a:cxn ang="0">
                  <a:pos x="1369" y="217"/>
                </a:cxn>
                <a:cxn ang="0">
                  <a:pos x="1308" y="95"/>
                </a:cxn>
                <a:cxn ang="0">
                  <a:pos x="1195" y="81"/>
                </a:cxn>
                <a:cxn ang="0">
                  <a:pos x="1098" y="84"/>
                </a:cxn>
                <a:cxn ang="0">
                  <a:pos x="1059" y="134"/>
                </a:cxn>
                <a:cxn ang="0">
                  <a:pos x="879" y="148"/>
                </a:cxn>
                <a:cxn ang="0">
                  <a:pos x="791" y="124"/>
                </a:cxn>
                <a:cxn ang="0">
                  <a:pos x="733" y="95"/>
                </a:cxn>
                <a:cxn ang="0">
                  <a:pos x="653" y="28"/>
                </a:cxn>
                <a:cxn ang="0">
                  <a:pos x="594" y="0"/>
                </a:cxn>
                <a:cxn ang="0">
                  <a:pos x="581" y="114"/>
                </a:cxn>
                <a:cxn ang="0">
                  <a:pos x="524" y="36"/>
                </a:cxn>
                <a:cxn ang="0">
                  <a:pos x="419" y="65"/>
                </a:cxn>
                <a:cxn ang="0">
                  <a:pos x="350" y="270"/>
                </a:cxn>
                <a:cxn ang="0">
                  <a:pos x="216" y="309"/>
                </a:cxn>
                <a:cxn ang="0">
                  <a:pos x="105" y="425"/>
                </a:cxn>
                <a:cxn ang="0">
                  <a:pos x="0" y="620"/>
                </a:cxn>
              </a:cxnLst>
              <a:rect l="0" t="0" r="r" b="b"/>
              <a:pathLst>
                <a:path w="1691" h="684">
                  <a:moveTo>
                    <a:pt x="0" y="620"/>
                  </a:moveTo>
                  <a:lnTo>
                    <a:pt x="75" y="502"/>
                  </a:lnTo>
                  <a:lnTo>
                    <a:pt x="251" y="435"/>
                  </a:lnTo>
                  <a:lnTo>
                    <a:pt x="350" y="454"/>
                  </a:lnTo>
                  <a:lnTo>
                    <a:pt x="431" y="347"/>
                  </a:lnTo>
                  <a:lnTo>
                    <a:pt x="494" y="309"/>
                  </a:lnTo>
                  <a:lnTo>
                    <a:pt x="571" y="376"/>
                  </a:lnTo>
                  <a:lnTo>
                    <a:pt x="634" y="376"/>
                  </a:lnTo>
                  <a:lnTo>
                    <a:pt x="710" y="270"/>
                  </a:lnTo>
                  <a:lnTo>
                    <a:pt x="851" y="270"/>
                  </a:lnTo>
                  <a:lnTo>
                    <a:pt x="1048" y="309"/>
                  </a:lnTo>
                  <a:lnTo>
                    <a:pt x="1122" y="220"/>
                  </a:lnTo>
                  <a:lnTo>
                    <a:pt x="1169" y="230"/>
                  </a:lnTo>
                  <a:lnTo>
                    <a:pt x="1450" y="423"/>
                  </a:lnTo>
                  <a:lnTo>
                    <a:pt x="1521" y="593"/>
                  </a:lnTo>
                  <a:lnTo>
                    <a:pt x="1691" y="684"/>
                  </a:lnTo>
                  <a:lnTo>
                    <a:pt x="1558" y="333"/>
                  </a:lnTo>
                  <a:lnTo>
                    <a:pt x="1369" y="217"/>
                  </a:lnTo>
                  <a:lnTo>
                    <a:pt x="1308" y="95"/>
                  </a:lnTo>
                  <a:lnTo>
                    <a:pt x="1195" y="81"/>
                  </a:lnTo>
                  <a:lnTo>
                    <a:pt x="1098" y="84"/>
                  </a:lnTo>
                  <a:lnTo>
                    <a:pt x="1059" y="134"/>
                  </a:lnTo>
                  <a:lnTo>
                    <a:pt x="879" y="148"/>
                  </a:lnTo>
                  <a:lnTo>
                    <a:pt x="791" y="124"/>
                  </a:lnTo>
                  <a:lnTo>
                    <a:pt x="733" y="95"/>
                  </a:lnTo>
                  <a:lnTo>
                    <a:pt x="653" y="28"/>
                  </a:lnTo>
                  <a:lnTo>
                    <a:pt x="594" y="0"/>
                  </a:lnTo>
                  <a:lnTo>
                    <a:pt x="581" y="114"/>
                  </a:lnTo>
                  <a:lnTo>
                    <a:pt x="524" y="36"/>
                  </a:lnTo>
                  <a:lnTo>
                    <a:pt x="419" y="65"/>
                  </a:lnTo>
                  <a:lnTo>
                    <a:pt x="350" y="270"/>
                  </a:lnTo>
                  <a:lnTo>
                    <a:pt x="216" y="309"/>
                  </a:lnTo>
                  <a:lnTo>
                    <a:pt x="105" y="425"/>
                  </a:lnTo>
                  <a:lnTo>
                    <a:pt x="0" y="620"/>
                  </a:lnTo>
                  <a:close/>
                </a:path>
              </a:pathLst>
            </a:custGeom>
            <a:solidFill>
              <a:srgbClr val="770000"/>
            </a:solidFill>
            <a:ln w="9525">
              <a:solidFill>
                <a:schemeClr val="accent4"/>
              </a:solidFill>
              <a:round/>
              <a:headEnd/>
              <a:tailEnd/>
            </a:ln>
          </p:spPr>
          <p:txBody>
            <a:bodyPr/>
            <a:lstStyle/>
            <a:p>
              <a:pPr>
                <a:defRPr/>
              </a:pPr>
              <a:endParaRPr lang="en-US" dirty="0"/>
            </a:p>
          </p:txBody>
        </p:sp>
        <p:sp>
          <p:nvSpPr>
            <p:cNvPr id="62" name="Freeform 62"/>
            <p:cNvSpPr>
              <a:spLocks/>
            </p:cNvSpPr>
            <p:nvPr/>
          </p:nvSpPr>
          <p:spPr bwMode="auto">
            <a:xfrm>
              <a:off x="4599" y="3179"/>
              <a:ext cx="713" cy="175"/>
            </a:xfrm>
            <a:custGeom>
              <a:avLst/>
              <a:gdLst/>
              <a:ahLst/>
              <a:cxnLst>
                <a:cxn ang="0">
                  <a:pos x="0" y="4"/>
                </a:cxn>
                <a:cxn ang="0">
                  <a:pos x="121" y="0"/>
                </a:cxn>
                <a:cxn ang="0">
                  <a:pos x="162" y="12"/>
                </a:cxn>
                <a:cxn ang="0">
                  <a:pos x="203" y="26"/>
                </a:cxn>
                <a:cxn ang="0">
                  <a:pos x="243" y="40"/>
                </a:cxn>
                <a:cxn ang="0">
                  <a:pos x="282" y="55"/>
                </a:cxn>
                <a:cxn ang="0">
                  <a:pos x="320" y="72"/>
                </a:cxn>
                <a:cxn ang="0">
                  <a:pos x="357" y="90"/>
                </a:cxn>
                <a:cxn ang="0">
                  <a:pos x="394" y="108"/>
                </a:cxn>
                <a:cxn ang="0">
                  <a:pos x="430" y="127"/>
                </a:cxn>
                <a:cxn ang="0">
                  <a:pos x="466" y="150"/>
                </a:cxn>
                <a:cxn ang="0">
                  <a:pos x="501" y="172"/>
                </a:cxn>
                <a:cxn ang="0">
                  <a:pos x="535" y="194"/>
                </a:cxn>
                <a:cxn ang="0">
                  <a:pos x="569" y="218"/>
                </a:cxn>
                <a:cxn ang="0">
                  <a:pos x="603" y="242"/>
                </a:cxn>
                <a:cxn ang="0">
                  <a:pos x="636" y="268"/>
                </a:cxn>
                <a:cxn ang="0">
                  <a:pos x="669" y="296"/>
                </a:cxn>
                <a:cxn ang="0">
                  <a:pos x="702" y="323"/>
                </a:cxn>
                <a:cxn ang="0">
                  <a:pos x="713" y="351"/>
                </a:cxn>
                <a:cxn ang="0">
                  <a:pos x="672" y="316"/>
                </a:cxn>
                <a:cxn ang="0">
                  <a:pos x="635" y="287"/>
                </a:cxn>
                <a:cxn ang="0">
                  <a:pos x="597" y="258"/>
                </a:cxn>
                <a:cxn ang="0">
                  <a:pos x="559" y="229"/>
                </a:cxn>
                <a:cxn ang="0">
                  <a:pos x="520" y="200"/>
                </a:cxn>
                <a:cxn ang="0">
                  <a:pos x="480" y="174"/>
                </a:cxn>
                <a:cxn ang="0">
                  <a:pos x="441" y="148"/>
                </a:cxn>
                <a:cxn ang="0">
                  <a:pos x="400" y="124"/>
                </a:cxn>
                <a:cxn ang="0">
                  <a:pos x="358" y="102"/>
                </a:cxn>
                <a:cxn ang="0">
                  <a:pos x="318" y="81"/>
                </a:cxn>
                <a:cxn ang="0">
                  <a:pos x="276" y="64"/>
                </a:cxn>
                <a:cxn ang="0">
                  <a:pos x="235" y="48"/>
                </a:cxn>
                <a:cxn ang="0">
                  <a:pos x="193" y="38"/>
                </a:cxn>
                <a:cxn ang="0">
                  <a:pos x="152" y="29"/>
                </a:cxn>
                <a:cxn ang="0">
                  <a:pos x="110" y="24"/>
                </a:cxn>
                <a:cxn ang="0">
                  <a:pos x="70" y="24"/>
                </a:cxn>
                <a:cxn ang="0">
                  <a:pos x="28" y="28"/>
                </a:cxn>
                <a:cxn ang="0">
                  <a:pos x="0" y="4"/>
                </a:cxn>
              </a:cxnLst>
              <a:rect l="0" t="0" r="r" b="b"/>
              <a:pathLst>
                <a:path w="713" h="351">
                  <a:moveTo>
                    <a:pt x="0" y="4"/>
                  </a:moveTo>
                  <a:lnTo>
                    <a:pt x="121" y="0"/>
                  </a:lnTo>
                  <a:lnTo>
                    <a:pt x="162" y="12"/>
                  </a:lnTo>
                  <a:lnTo>
                    <a:pt x="203" y="26"/>
                  </a:lnTo>
                  <a:lnTo>
                    <a:pt x="243" y="40"/>
                  </a:lnTo>
                  <a:lnTo>
                    <a:pt x="282" y="55"/>
                  </a:lnTo>
                  <a:lnTo>
                    <a:pt x="320" y="72"/>
                  </a:lnTo>
                  <a:lnTo>
                    <a:pt x="357" y="90"/>
                  </a:lnTo>
                  <a:lnTo>
                    <a:pt x="394" y="108"/>
                  </a:lnTo>
                  <a:lnTo>
                    <a:pt x="430" y="127"/>
                  </a:lnTo>
                  <a:lnTo>
                    <a:pt x="466" y="150"/>
                  </a:lnTo>
                  <a:lnTo>
                    <a:pt x="501" y="172"/>
                  </a:lnTo>
                  <a:lnTo>
                    <a:pt x="535" y="194"/>
                  </a:lnTo>
                  <a:lnTo>
                    <a:pt x="569" y="218"/>
                  </a:lnTo>
                  <a:lnTo>
                    <a:pt x="603" y="242"/>
                  </a:lnTo>
                  <a:lnTo>
                    <a:pt x="636" y="268"/>
                  </a:lnTo>
                  <a:lnTo>
                    <a:pt x="669" y="296"/>
                  </a:lnTo>
                  <a:lnTo>
                    <a:pt x="702" y="323"/>
                  </a:lnTo>
                  <a:lnTo>
                    <a:pt x="713" y="351"/>
                  </a:lnTo>
                  <a:lnTo>
                    <a:pt x="672" y="316"/>
                  </a:lnTo>
                  <a:lnTo>
                    <a:pt x="635" y="287"/>
                  </a:lnTo>
                  <a:lnTo>
                    <a:pt x="597" y="258"/>
                  </a:lnTo>
                  <a:lnTo>
                    <a:pt x="559" y="229"/>
                  </a:lnTo>
                  <a:lnTo>
                    <a:pt x="520" y="200"/>
                  </a:lnTo>
                  <a:lnTo>
                    <a:pt x="480" y="174"/>
                  </a:lnTo>
                  <a:lnTo>
                    <a:pt x="441" y="148"/>
                  </a:lnTo>
                  <a:lnTo>
                    <a:pt x="400" y="124"/>
                  </a:lnTo>
                  <a:lnTo>
                    <a:pt x="358" y="102"/>
                  </a:lnTo>
                  <a:lnTo>
                    <a:pt x="318" y="81"/>
                  </a:lnTo>
                  <a:lnTo>
                    <a:pt x="276" y="64"/>
                  </a:lnTo>
                  <a:lnTo>
                    <a:pt x="235" y="48"/>
                  </a:lnTo>
                  <a:lnTo>
                    <a:pt x="193" y="38"/>
                  </a:lnTo>
                  <a:lnTo>
                    <a:pt x="152" y="29"/>
                  </a:lnTo>
                  <a:lnTo>
                    <a:pt x="110" y="24"/>
                  </a:lnTo>
                  <a:lnTo>
                    <a:pt x="70" y="24"/>
                  </a:lnTo>
                  <a:lnTo>
                    <a:pt x="28" y="28"/>
                  </a:lnTo>
                  <a:lnTo>
                    <a:pt x="0" y="4"/>
                  </a:lnTo>
                  <a:close/>
                </a:path>
              </a:pathLst>
            </a:custGeom>
            <a:solidFill>
              <a:srgbClr val="FFFF00"/>
            </a:solidFill>
            <a:ln w="9525">
              <a:solidFill>
                <a:schemeClr val="accent4"/>
              </a:solidFill>
              <a:round/>
              <a:headEnd/>
              <a:tailEnd/>
            </a:ln>
          </p:spPr>
          <p:txBody>
            <a:bodyPr/>
            <a:lstStyle/>
            <a:p>
              <a:pPr>
                <a:defRPr/>
              </a:pPr>
              <a:endParaRPr lang="en-US" dirty="0"/>
            </a:p>
          </p:txBody>
        </p:sp>
        <p:sp>
          <p:nvSpPr>
            <p:cNvPr id="63" name="Freeform 63"/>
            <p:cNvSpPr>
              <a:spLocks/>
            </p:cNvSpPr>
            <p:nvPr/>
          </p:nvSpPr>
          <p:spPr bwMode="auto">
            <a:xfrm>
              <a:off x="4634" y="2950"/>
              <a:ext cx="545" cy="174"/>
            </a:xfrm>
            <a:custGeom>
              <a:avLst/>
              <a:gdLst/>
              <a:ahLst/>
              <a:cxnLst>
                <a:cxn ang="0">
                  <a:pos x="44" y="275"/>
                </a:cxn>
                <a:cxn ang="0">
                  <a:pos x="79" y="207"/>
                </a:cxn>
                <a:cxn ang="0">
                  <a:pos x="113" y="150"/>
                </a:cxn>
                <a:cxn ang="0">
                  <a:pos x="144" y="102"/>
                </a:cxn>
                <a:cxn ang="0">
                  <a:pos x="173" y="64"/>
                </a:cxn>
                <a:cxn ang="0">
                  <a:pos x="201" y="36"/>
                </a:cxn>
                <a:cxn ang="0">
                  <a:pos x="228" y="19"/>
                </a:cxn>
                <a:cxn ang="0">
                  <a:pos x="255" y="9"/>
                </a:cxn>
                <a:cxn ang="0">
                  <a:pos x="282" y="7"/>
                </a:cxn>
                <a:cxn ang="0">
                  <a:pos x="309" y="14"/>
                </a:cxn>
                <a:cxn ang="0">
                  <a:pos x="337" y="30"/>
                </a:cxn>
                <a:cxn ang="0">
                  <a:pos x="366" y="52"/>
                </a:cxn>
                <a:cxn ang="0">
                  <a:pos x="397" y="79"/>
                </a:cxn>
                <a:cxn ang="0">
                  <a:pos x="431" y="115"/>
                </a:cxn>
                <a:cxn ang="0">
                  <a:pos x="466" y="157"/>
                </a:cxn>
                <a:cxn ang="0">
                  <a:pos x="503" y="203"/>
                </a:cxn>
                <a:cxn ang="0">
                  <a:pos x="545" y="255"/>
                </a:cxn>
                <a:cxn ang="0">
                  <a:pos x="529" y="222"/>
                </a:cxn>
                <a:cxn ang="0">
                  <a:pos x="495" y="181"/>
                </a:cxn>
                <a:cxn ang="0">
                  <a:pos x="463" y="141"/>
                </a:cxn>
                <a:cxn ang="0">
                  <a:pos x="433" y="107"/>
                </a:cxn>
                <a:cxn ang="0">
                  <a:pos x="403" y="76"/>
                </a:cxn>
                <a:cxn ang="0">
                  <a:pos x="375" y="50"/>
                </a:cxn>
                <a:cxn ang="0">
                  <a:pos x="348" y="30"/>
                </a:cxn>
                <a:cxn ang="0">
                  <a:pos x="322" y="14"/>
                </a:cxn>
                <a:cxn ang="0">
                  <a:pos x="296" y="4"/>
                </a:cxn>
                <a:cxn ang="0">
                  <a:pos x="270" y="0"/>
                </a:cxn>
                <a:cxn ang="0">
                  <a:pos x="245" y="4"/>
                </a:cxn>
                <a:cxn ang="0">
                  <a:pos x="219" y="14"/>
                </a:cxn>
                <a:cxn ang="0">
                  <a:pos x="192" y="33"/>
                </a:cxn>
                <a:cxn ang="0">
                  <a:pos x="163" y="59"/>
                </a:cxn>
                <a:cxn ang="0">
                  <a:pos x="134" y="93"/>
                </a:cxn>
                <a:cxn ang="0">
                  <a:pos x="104" y="136"/>
                </a:cxn>
                <a:cxn ang="0">
                  <a:pos x="72" y="188"/>
                </a:cxn>
                <a:cxn ang="0">
                  <a:pos x="0" y="349"/>
                </a:cxn>
                <a:cxn ang="0">
                  <a:pos x="44" y="275"/>
                </a:cxn>
              </a:cxnLst>
              <a:rect l="0" t="0" r="r" b="b"/>
              <a:pathLst>
                <a:path w="545" h="349">
                  <a:moveTo>
                    <a:pt x="44" y="275"/>
                  </a:moveTo>
                  <a:lnTo>
                    <a:pt x="79" y="207"/>
                  </a:lnTo>
                  <a:lnTo>
                    <a:pt x="113" y="150"/>
                  </a:lnTo>
                  <a:lnTo>
                    <a:pt x="144" y="102"/>
                  </a:lnTo>
                  <a:lnTo>
                    <a:pt x="173" y="64"/>
                  </a:lnTo>
                  <a:lnTo>
                    <a:pt x="201" y="36"/>
                  </a:lnTo>
                  <a:lnTo>
                    <a:pt x="228" y="19"/>
                  </a:lnTo>
                  <a:lnTo>
                    <a:pt x="255" y="9"/>
                  </a:lnTo>
                  <a:lnTo>
                    <a:pt x="282" y="7"/>
                  </a:lnTo>
                  <a:lnTo>
                    <a:pt x="309" y="14"/>
                  </a:lnTo>
                  <a:lnTo>
                    <a:pt x="337" y="30"/>
                  </a:lnTo>
                  <a:lnTo>
                    <a:pt x="366" y="52"/>
                  </a:lnTo>
                  <a:lnTo>
                    <a:pt x="397" y="79"/>
                  </a:lnTo>
                  <a:lnTo>
                    <a:pt x="431" y="115"/>
                  </a:lnTo>
                  <a:lnTo>
                    <a:pt x="466" y="157"/>
                  </a:lnTo>
                  <a:lnTo>
                    <a:pt x="503" y="203"/>
                  </a:lnTo>
                  <a:lnTo>
                    <a:pt x="545" y="255"/>
                  </a:lnTo>
                  <a:lnTo>
                    <a:pt x="529" y="222"/>
                  </a:lnTo>
                  <a:lnTo>
                    <a:pt x="495" y="181"/>
                  </a:lnTo>
                  <a:lnTo>
                    <a:pt x="463" y="141"/>
                  </a:lnTo>
                  <a:lnTo>
                    <a:pt x="433" y="107"/>
                  </a:lnTo>
                  <a:lnTo>
                    <a:pt x="403" y="76"/>
                  </a:lnTo>
                  <a:lnTo>
                    <a:pt x="375" y="50"/>
                  </a:lnTo>
                  <a:lnTo>
                    <a:pt x="348" y="30"/>
                  </a:lnTo>
                  <a:lnTo>
                    <a:pt x="322" y="14"/>
                  </a:lnTo>
                  <a:lnTo>
                    <a:pt x="296" y="4"/>
                  </a:lnTo>
                  <a:lnTo>
                    <a:pt x="270" y="0"/>
                  </a:lnTo>
                  <a:lnTo>
                    <a:pt x="245" y="4"/>
                  </a:lnTo>
                  <a:lnTo>
                    <a:pt x="219" y="14"/>
                  </a:lnTo>
                  <a:lnTo>
                    <a:pt x="192" y="33"/>
                  </a:lnTo>
                  <a:lnTo>
                    <a:pt x="163" y="59"/>
                  </a:lnTo>
                  <a:lnTo>
                    <a:pt x="134" y="93"/>
                  </a:lnTo>
                  <a:lnTo>
                    <a:pt x="104" y="136"/>
                  </a:lnTo>
                  <a:lnTo>
                    <a:pt x="72" y="188"/>
                  </a:lnTo>
                  <a:lnTo>
                    <a:pt x="0" y="349"/>
                  </a:lnTo>
                  <a:lnTo>
                    <a:pt x="44" y="275"/>
                  </a:lnTo>
                  <a:close/>
                </a:path>
              </a:pathLst>
            </a:custGeom>
            <a:solidFill>
              <a:srgbClr val="FFFF00"/>
            </a:solidFill>
            <a:ln w="9525">
              <a:solidFill>
                <a:schemeClr val="accent4"/>
              </a:solidFill>
              <a:round/>
              <a:headEnd/>
              <a:tailEnd/>
            </a:ln>
          </p:spPr>
          <p:txBody>
            <a:bodyPr/>
            <a:lstStyle/>
            <a:p>
              <a:pPr>
                <a:defRPr/>
              </a:pPr>
              <a:endParaRPr lang="en-US" dirty="0"/>
            </a:p>
          </p:txBody>
        </p:sp>
        <p:sp>
          <p:nvSpPr>
            <p:cNvPr id="64" name="Freeform 64"/>
            <p:cNvSpPr>
              <a:spLocks/>
            </p:cNvSpPr>
            <p:nvPr/>
          </p:nvSpPr>
          <p:spPr bwMode="auto">
            <a:xfrm>
              <a:off x="3689" y="3171"/>
              <a:ext cx="1208" cy="621"/>
            </a:xfrm>
            <a:custGeom>
              <a:avLst/>
              <a:gdLst/>
              <a:ahLst/>
              <a:cxnLst>
                <a:cxn ang="0">
                  <a:pos x="0" y="761"/>
                </a:cxn>
                <a:cxn ang="0">
                  <a:pos x="145" y="488"/>
                </a:cxn>
                <a:cxn ang="0">
                  <a:pos x="316" y="343"/>
                </a:cxn>
                <a:cxn ang="0">
                  <a:pos x="410" y="314"/>
                </a:cxn>
                <a:cxn ang="0">
                  <a:pos x="560" y="46"/>
                </a:cxn>
                <a:cxn ang="0">
                  <a:pos x="626" y="62"/>
                </a:cxn>
                <a:cxn ang="0">
                  <a:pos x="701" y="0"/>
                </a:cxn>
                <a:cxn ang="0">
                  <a:pos x="777" y="110"/>
                </a:cxn>
                <a:cxn ang="0">
                  <a:pos x="842" y="62"/>
                </a:cxn>
                <a:cxn ang="0">
                  <a:pos x="965" y="46"/>
                </a:cxn>
                <a:cxn ang="0">
                  <a:pos x="1116" y="110"/>
                </a:cxn>
                <a:cxn ang="0">
                  <a:pos x="1116" y="202"/>
                </a:cxn>
                <a:cxn ang="0">
                  <a:pos x="1188" y="330"/>
                </a:cxn>
                <a:cxn ang="0">
                  <a:pos x="1208" y="532"/>
                </a:cxn>
                <a:cxn ang="0">
                  <a:pos x="1179" y="785"/>
                </a:cxn>
                <a:cxn ang="0">
                  <a:pos x="1198" y="895"/>
                </a:cxn>
                <a:cxn ang="0">
                  <a:pos x="1198" y="1240"/>
                </a:cxn>
                <a:cxn ang="0">
                  <a:pos x="1151" y="1210"/>
                </a:cxn>
                <a:cxn ang="0">
                  <a:pos x="1170" y="911"/>
                </a:cxn>
                <a:cxn ang="0">
                  <a:pos x="1144" y="691"/>
                </a:cxn>
                <a:cxn ang="0">
                  <a:pos x="1160" y="424"/>
                </a:cxn>
                <a:cxn ang="0">
                  <a:pos x="1077" y="251"/>
                </a:cxn>
                <a:cxn ang="0">
                  <a:pos x="1077" y="141"/>
                </a:cxn>
                <a:cxn ang="0">
                  <a:pos x="945" y="110"/>
                </a:cxn>
                <a:cxn ang="0">
                  <a:pos x="852" y="158"/>
                </a:cxn>
                <a:cxn ang="0">
                  <a:pos x="767" y="235"/>
                </a:cxn>
                <a:cxn ang="0">
                  <a:pos x="767" y="330"/>
                </a:cxn>
                <a:cxn ang="0">
                  <a:pos x="701" y="471"/>
                </a:cxn>
                <a:cxn ang="0">
                  <a:pos x="626" y="565"/>
                </a:cxn>
                <a:cxn ang="0">
                  <a:pos x="579" y="691"/>
                </a:cxn>
                <a:cxn ang="0">
                  <a:pos x="626" y="488"/>
                </a:cxn>
                <a:cxn ang="0">
                  <a:pos x="710" y="343"/>
                </a:cxn>
                <a:cxn ang="0">
                  <a:pos x="721" y="158"/>
                </a:cxn>
                <a:cxn ang="0">
                  <a:pos x="626" y="110"/>
                </a:cxn>
                <a:cxn ang="0">
                  <a:pos x="569" y="220"/>
                </a:cxn>
                <a:cxn ang="0">
                  <a:pos x="532" y="314"/>
                </a:cxn>
                <a:cxn ang="0">
                  <a:pos x="410" y="407"/>
                </a:cxn>
                <a:cxn ang="0">
                  <a:pos x="324" y="503"/>
                </a:cxn>
                <a:cxn ang="0">
                  <a:pos x="390" y="532"/>
                </a:cxn>
                <a:cxn ang="0">
                  <a:pos x="333" y="596"/>
                </a:cxn>
                <a:cxn ang="0">
                  <a:pos x="268" y="660"/>
                </a:cxn>
                <a:cxn ang="0">
                  <a:pos x="155" y="613"/>
                </a:cxn>
                <a:cxn ang="0">
                  <a:pos x="117" y="721"/>
                </a:cxn>
                <a:cxn ang="0">
                  <a:pos x="0" y="761"/>
                </a:cxn>
              </a:cxnLst>
              <a:rect l="0" t="0" r="r" b="b"/>
              <a:pathLst>
                <a:path w="1208" h="1240">
                  <a:moveTo>
                    <a:pt x="0" y="761"/>
                  </a:moveTo>
                  <a:lnTo>
                    <a:pt x="145" y="488"/>
                  </a:lnTo>
                  <a:lnTo>
                    <a:pt x="316" y="343"/>
                  </a:lnTo>
                  <a:lnTo>
                    <a:pt x="410" y="314"/>
                  </a:lnTo>
                  <a:lnTo>
                    <a:pt x="560" y="46"/>
                  </a:lnTo>
                  <a:lnTo>
                    <a:pt x="626" y="62"/>
                  </a:lnTo>
                  <a:lnTo>
                    <a:pt x="701" y="0"/>
                  </a:lnTo>
                  <a:lnTo>
                    <a:pt x="777" y="110"/>
                  </a:lnTo>
                  <a:lnTo>
                    <a:pt x="842" y="62"/>
                  </a:lnTo>
                  <a:lnTo>
                    <a:pt x="965" y="46"/>
                  </a:lnTo>
                  <a:lnTo>
                    <a:pt x="1116" y="110"/>
                  </a:lnTo>
                  <a:lnTo>
                    <a:pt x="1116" y="202"/>
                  </a:lnTo>
                  <a:lnTo>
                    <a:pt x="1188" y="330"/>
                  </a:lnTo>
                  <a:lnTo>
                    <a:pt x="1208" y="532"/>
                  </a:lnTo>
                  <a:lnTo>
                    <a:pt x="1179" y="785"/>
                  </a:lnTo>
                  <a:lnTo>
                    <a:pt x="1198" y="895"/>
                  </a:lnTo>
                  <a:lnTo>
                    <a:pt x="1198" y="1240"/>
                  </a:lnTo>
                  <a:lnTo>
                    <a:pt x="1151" y="1210"/>
                  </a:lnTo>
                  <a:lnTo>
                    <a:pt x="1170" y="911"/>
                  </a:lnTo>
                  <a:lnTo>
                    <a:pt x="1144" y="691"/>
                  </a:lnTo>
                  <a:lnTo>
                    <a:pt x="1160" y="424"/>
                  </a:lnTo>
                  <a:lnTo>
                    <a:pt x="1077" y="251"/>
                  </a:lnTo>
                  <a:lnTo>
                    <a:pt x="1077" y="141"/>
                  </a:lnTo>
                  <a:lnTo>
                    <a:pt x="945" y="110"/>
                  </a:lnTo>
                  <a:lnTo>
                    <a:pt x="852" y="158"/>
                  </a:lnTo>
                  <a:lnTo>
                    <a:pt x="767" y="235"/>
                  </a:lnTo>
                  <a:lnTo>
                    <a:pt x="767" y="330"/>
                  </a:lnTo>
                  <a:lnTo>
                    <a:pt x="701" y="471"/>
                  </a:lnTo>
                  <a:lnTo>
                    <a:pt x="626" y="565"/>
                  </a:lnTo>
                  <a:lnTo>
                    <a:pt x="579" y="691"/>
                  </a:lnTo>
                  <a:lnTo>
                    <a:pt x="626" y="488"/>
                  </a:lnTo>
                  <a:lnTo>
                    <a:pt x="710" y="343"/>
                  </a:lnTo>
                  <a:lnTo>
                    <a:pt x="721" y="158"/>
                  </a:lnTo>
                  <a:lnTo>
                    <a:pt x="626" y="110"/>
                  </a:lnTo>
                  <a:lnTo>
                    <a:pt x="569" y="220"/>
                  </a:lnTo>
                  <a:lnTo>
                    <a:pt x="532" y="314"/>
                  </a:lnTo>
                  <a:lnTo>
                    <a:pt x="410" y="407"/>
                  </a:lnTo>
                  <a:lnTo>
                    <a:pt x="324" y="503"/>
                  </a:lnTo>
                  <a:lnTo>
                    <a:pt x="390" y="532"/>
                  </a:lnTo>
                  <a:lnTo>
                    <a:pt x="333" y="596"/>
                  </a:lnTo>
                  <a:lnTo>
                    <a:pt x="268" y="660"/>
                  </a:lnTo>
                  <a:lnTo>
                    <a:pt x="155" y="613"/>
                  </a:lnTo>
                  <a:lnTo>
                    <a:pt x="117" y="721"/>
                  </a:lnTo>
                  <a:lnTo>
                    <a:pt x="0" y="761"/>
                  </a:lnTo>
                  <a:close/>
                </a:path>
              </a:pathLst>
            </a:custGeom>
            <a:solidFill>
              <a:srgbClr val="990000"/>
            </a:solidFill>
            <a:ln w="9525">
              <a:solidFill>
                <a:schemeClr val="accent4"/>
              </a:solidFill>
              <a:round/>
              <a:headEnd/>
              <a:tailEnd/>
            </a:ln>
          </p:spPr>
          <p:txBody>
            <a:bodyPr/>
            <a:lstStyle/>
            <a:p>
              <a:pPr>
                <a:defRPr/>
              </a:pPr>
              <a:endParaRPr lang="en-US" dirty="0"/>
            </a:p>
          </p:txBody>
        </p:sp>
        <p:sp>
          <p:nvSpPr>
            <p:cNvPr id="65" name="Freeform 65"/>
            <p:cNvSpPr>
              <a:spLocks/>
            </p:cNvSpPr>
            <p:nvPr/>
          </p:nvSpPr>
          <p:spPr bwMode="auto">
            <a:xfrm>
              <a:off x="5227" y="3124"/>
              <a:ext cx="263" cy="243"/>
            </a:xfrm>
            <a:custGeom>
              <a:avLst/>
              <a:gdLst/>
              <a:ahLst/>
              <a:cxnLst>
                <a:cxn ang="0">
                  <a:pos x="0" y="126"/>
                </a:cxn>
                <a:cxn ang="0">
                  <a:pos x="74" y="95"/>
                </a:cxn>
                <a:cxn ang="0">
                  <a:pos x="113" y="0"/>
                </a:cxn>
                <a:cxn ang="0">
                  <a:pos x="178" y="0"/>
                </a:cxn>
                <a:cxn ang="0">
                  <a:pos x="178" y="108"/>
                </a:cxn>
                <a:cxn ang="0">
                  <a:pos x="197" y="205"/>
                </a:cxn>
                <a:cxn ang="0">
                  <a:pos x="244" y="282"/>
                </a:cxn>
                <a:cxn ang="0">
                  <a:pos x="263" y="487"/>
                </a:cxn>
                <a:cxn ang="0">
                  <a:pos x="206" y="394"/>
                </a:cxn>
                <a:cxn ang="0">
                  <a:pos x="140" y="141"/>
                </a:cxn>
                <a:cxn ang="0">
                  <a:pos x="93" y="172"/>
                </a:cxn>
                <a:cxn ang="0">
                  <a:pos x="113" y="315"/>
                </a:cxn>
                <a:cxn ang="0">
                  <a:pos x="56" y="205"/>
                </a:cxn>
                <a:cxn ang="0">
                  <a:pos x="0" y="126"/>
                </a:cxn>
              </a:cxnLst>
              <a:rect l="0" t="0" r="r" b="b"/>
              <a:pathLst>
                <a:path w="263" h="487">
                  <a:moveTo>
                    <a:pt x="0" y="126"/>
                  </a:moveTo>
                  <a:lnTo>
                    <a:pt x="74" y="95"/>
                  </a:lnTo>
                  <a:lnTo>
                    <a:pt x="113" y="0"/>
                  </a:lnTo>
                  <a:lnTo>
                    <a:pt x="178" y="0"/>
                  </a:lnTo>
                  <a:lnTo>
                    <a:pt x="178" y="108"/>
                  </a:lnTo>
                  <a:lnTo>
                    <a:pt x="197" y="205"/>
                  </a:lnTo>
                  <a:lnTo>
                    <a:pt x="244" y="282"/>
                  </a:lnTo>
                  <a:lnTo>
                    <a:pt x="263" y="487"/>
                  </a:lnTo>
                  <a:lnTo>
                    <a:pt x="206" y="394"/>
                  </a:lnTo>
                  <a:lnTo>
                    <a:pt x="140" y="141"/>
                  </a:lnTo>
                  <a:lnTo>
                    <a:pt x="93" y="172"/>
                  </a:lnTo>
                  <a:lnTo>
                    <a:pt x="113" y="315"/>
                  </a:lnTo>
                  <a:lnTo>
                    <a:pt x="56" y="205"/>
                  </a:lnTo>
                  <a:lnTo>
                    <a:pt x="0" y="126"/>
                  </a:lnTo>
                  <a:close/>
                </a:path>
              </a:pathLst>
            </a:custGeom>
            <a:solidFill>
              <a:srgbClr val="990000"/>
            </a:solidFill>
            <a:ln w="9525">
              <a:solidFill>
                <a:schemeClr val="accent4"/>
              </a:solidFill>
              <a:round/>
              <a:headEnd/>
              <a:tailEnd/>
            </a:ln>
          </p:spPr>
          <p:txBody>
            <a:bodyPr/>
            <a:lstStyle/>
            <a:p>
              <a:pPr>
                <a:defRPr/>
              </a:pPr>
              <a:endParaRPr lang="en-US" dirty="0"/>
            </a:p>
          </p:txBody>
        </p:sp>
        <p:sp>
          <p:nvSpPr>
            <p:cNvPr id="66" name="Freeform 66"/>
            <p:cNvSpPr>
              <a:spLocks/>
            </p:cNvSpPr>
            <p:nvPr/>
          </p:nvSpPr>
          <p:spPr bwMode="auto">
            <a:xfrm>
              <a:off x="4943" y="3313"/>
              <a:ext cx="377" cy="518"/>
            </a:xfrm>
            <a:custGeom>
              <a:avLst/>
              <a:gdLst/>
              <a:ahLst/>
              <a:cxnLst>
                <a:cxn ang="0">
                  <a:pos x="0" y="0"/>
                </a:cxn>
                <a:cxn ang="0">
                  <a:pos x="57" y="78"/>
                </a:cxn>
                <a:cxn ang="0">
                  <a:pos x="198" y="141"/>
                </a:cxn>
                <a:cxn ang="0">
                  <a:pos x="274" y="313"/>
                </a:cxn>
                <a:cxn ang="0">
                  <a:pos x="274" y="471"/>
                </a:cxn>
                <a:cxn ang="0">
                  <a:pos x="274" y="612"/>
                </a:cxn>
                <a:cxn ang="0">
                  <a:pos x="293" y="817"/>
                </a:cxn>
                <a:cxn ang="0">
                  <a:pos x="377" y="1037"/>
                </a:cxn>
                <a:cxn ang="0">
                  <a:pos x="293" y="739"/>
                </a:cxn>
                <a:cxn ang="0">
                  <a:pos x="311" y="471"/>
                </a:cxn>
                <a:cxn ang="0">
                  <a:pos x="311" y="267"/>
                </a:cxn>
                <a:cxn ang="0">
                  <a:pos x="255" y="124"/>
                </a:cxn>
                <a:cxn ang="0">
                  <a:pos x="104" y="47"/>
                </a:cxn>
                <a:cxn ang="0">
                  <a:pos x="0" y="0"/>
                </a:cxn>
              </a:cxnLst>
              <a:rect l="0" t="0" r="r" b="b"/>
              <a:pathLst>
                <a:path w="377" h="1037">
                  <a:moveTo>
                    <a:pt x="0" y="0"/>
                  </a:moveTo>
                  <a:lnTo>
                    <a:pt x="57" y="78"/>
                  </a:lnTo>
                  <a:lnTo>
                    <a:pt x="198" y="141"/>
                  </a:lnTo>
                  <a:lnTo>
                    <a:pt x="274" y="313"/>
                  </a:lnTo>
                  <a:lnTo>
                    <a:pt x="274" y="471"/>
                  </a:lnTo>
                  <a:lnTo>
                    <a:pt x="274" y="612"/>
                  </a:lnTo>
                  <a:lnTo>
                    <a:pt x="293" y="817"/>
                  </a:lnTo>
                  <a:lnTo>
                    <a:pt x="377" y="1037"/>
                  </a:lnTo>
                  <a:lnTo>
                    <a:pt x="293" y="739"/>
                  </a:lnTo>
                  <a:lnTo>
                    <a:pt x="311" y="471"/>
                  </a:lnTo>
                  <a:lnTo>
                    <a:pt x="311" y="267"/>
                  </a:lnTo>
                  <a:lnTo>
                    <a:pt x="255" y="124"/>
                  </a:lnTo>
                  <a:lnTo>
                    <a:pt x="104" y="47"/>
                  </a:lnTo>
                  <a:lnTo>
                    <a:pt x="0" y="0"/>
                  </a:lnTo>
                  <a:close/>
                </a:path>
              </a:pathLst>
            </a:custGeom>
            <a:solidFill>
              <a:srgbClr val="990000"/>
            </a:solidFill>
            <a:ln w="9525">
              <a:solidFill>
                <a:schemeClr val="accent4"/>
              </a:solidFill>
              <a:round/>
              <a:headEnd/>
              <a:tailEnd/>
            </a:ln>
          </p:spPr>
          <p:txBody>
            <a:bodyPr/>
            <a:lstStyle/>
            <a:p>
              <a:pPr>
                <a:defRPr/>
              </a:pPr>
              <a:endParaRPr lang="en-US" dirty="0"/>
            </a:p>
          </p:txBody>
        </p:sp>
        <p:sp>
          <p:nvSpPr>
            <p:cNvPr id="67" name="Freeform 67"/>
            <p:cNvSpPr>
              <a:spLocks/>
            </p:cNvSpPr>
            <p:nvPr/>
          </p:nvSpPr>
          <p:spPr bwMode="auto">
            <a:xfrm>
              <a:off x="5471" y="3069"/>
              <a:ext cx="122" cy="236"/>
            </a:xfrm>
            <a:custGeom>
              <a:avLst/>
              <a:gdLst/>
              <a:ahLst/>
              <a:cxnLst>
                <a:cxn ang="0">
                  <a:pos x="0" y="95"/>
                </a:cxn>
                <a:cxn ang="0">
                  <a:pos x="38" y="0"/>
                </a:cxn>
                <a:cxn ang="0">
                  <a:pos x="84" y="47"/>
                </a:cxn>
                <a:cxn ang="0">
                  <a:pos x="57" y="189"/>
                </a:cxn>
                <a:cxn ang="0">
                  <a:pos x="113" y="315"/>
                </a:cxn>
                <a:cxn ang="0">
                  <a:pos x="122" y="471"/>
                </a:cxn>
                <a:cxn ang="0">
                  <a:pos x="28" y="251"/>
                </a:cxn>
                <a:cxn ang="0">
                  <a:pos x="0" y="95"/>
                </a:cxn>
              </a:cxnLst>
              <a:rect l="0" t="0" r="r" b="b"/>
              <a:pathLst>
                <a:path w="122" h="471">
                  <a:moveTo>
                    <a:pt x="0" y="95"/>
                  </a:moveTo>
                  <a:lnTo>
                    <a:pt x="38" y="0"/>
                  </a:lnTo>
                  <a:lnTo>
                    <a:pt x="84" y="47"/>
                  </a:lnTo>
                  <a:lnTo>
                    <a:pt x="57" y="189"/>
                  </a:lnTo>
                  <a:lnTo>
                    <a:pt x="113" y="315"/>
                  </a:lnTo>
                  <a:lnTo>
                    <a:pt x="122" y="471"/>
                  </a:lnTo>
                  <a:lnTo>
                    <a:pt x="28" y="251"/>
                  </a:lnTo>
                  <a:lnTo>
                    <a:pt x="0" y="95"/>
                  </a:lnTo>
                  <a:close/>
                </a:path>
              </a:pathLst>
            </a:custGeom>
            <a:solidFill>
              <a:srgbClr val="990000"/>
            </a:solidFill>
            <a:ln w="9525">
              <a:solidFill>
                <a:schemeClr val="accent4"/>
              </a:solidFill>
              <a:round/>
              <a:headEnd/>
              <a:tailEnd/>
            </a:ln>
          </p:spPr>
          <p:txBody>
            <a:bodyPr/>
            <a:lstStyle/>
            <a:p>
              <a:pPr>
                <a:defRPr/>
              </a:pPr>
              <a:endParaRPr lang="en-US" dirty="0"/>
            </a:p>
          </p:txBody>
        </p:sp>
        <p:sp>
          <p:nvSpPr>
            <p:cNvPr id="68" name="Freeform 68"/>
            <p:cNvSpPr>
              <a:spLocks/>
            </p:cNvSpPr>
            <p:nvPr/>
          </p:nvSpPr>
          <p:spPr bwMode="auto">
            <a:xfrm>
              <a:off x="4042" y="3399"/>
              <a:ext cx="556" cy="582"/>
            </a:xfrm>
            <a:custGeom>
              <a:avLst/>
              <a:gdLst/>
              <a:ahLst/>
              <a:cxnLst>
                <a:cxn ang="0">
                  <a:pos x="556" y="0"/>
                </a:cxn>
                <a:cxn ang="0">
                  <a:pos x="461" y="0"/>
                </a:cxn>
                <a:cxn ang="0">
                  <a:pos x="395" y="110"/>
                </a:cxn>
                <a:cxn ang="0">
                  <a:pos x="348" y="251"/>
                </a:cxn>
                <a:cxn ang="0">
                  <a:pos x="245" y="378"/>
                </a:cxn>
                <a:cxn ang="0">
                  <a:pos x="188" y="519"/>
                </a:cxn>
                <a:cxn ang="0">
                  <a:pos x="188" y="645"/>
                </a:cxn>
                <a:cxn ang="0">
                  <a:pos x="75" y="818"/>
                </a:cxn>
                <a:cxn ang="0">
                  <a:pos x="0" y="974"/>
                </a:cxn>
                <a:cxn ang="0">
                  <a:pos x="112" y="849"/>
                </a:cxn>
                <a:cxn ang="0">
                  <a:pos x="216" y="708"/>
                </a:cxn>
                <a:cxn ang="0">
                  <a:pos x="255" y="488"/>
                </a:cxn>
                <a:cxn ang="0">
                  <a:pos x="329" y="363"/>
                </a:cxn>
                <a:cxn ang="0">
                  <a:pos x="339" y="488"/>
                </a:cxn>
                <a:cxn ang="0">
                  <a:pos x="368" y="612"/>
                </a:cxn>
                <a:cxn ang="0">
                  <a:pos x="357" y="708"/>
                </a:cxn>
                <a:cxn ang="0">
                  <a:pos x="357" y="959"/>
                </a:cxn>
                <a:cxn ang="0">
                  <a:pos x="404" y="1164"/>
                </a:cxn>
                <a:cxn ang="0">
                  <a:pos x="386" y="849"/>
                </a:cxn>
                <a:cxn ang="0">
                  <a:pos x="414" y="675"/>
                </a:cxn>
                <a:cxn ang="0">
                  <a:pos x="377" y="407"/>
                </a:cxn>
                <a:cxn ang="0">
                  <a:pos x="433" y="126"/>
                </a:cxn>
                <a:cxn ang="0">
                  <a:pos x="499" y="48"/>
                </a:cxn>
                <a:cxn ang="0">
                  <a:pos x="556" y="0"/>
                </a:cxn>
              </a:cxnLst>
              <a:rect l="0" t="0" r="r" b="b"/>
              <a:pathLst>
                <a:path w="556" h="1164">
                  <a:moveTo>
                    <a:pt x="556" y="0"/>
                  </a:moveTo>
                  <a:lnTo>
                    <a:pt x="461" y="0"/>
                  </a:lnTo>
                  <a:lnTo>
                    <a:pt x="395" y="110"/>
                  </a:lnTo>
                  <a:lnTo>
                    <a:pt x="348" y="251"/>
                  </a:lnTo>
                  <a:lnTo>
                    <a:pt x="245" y="378"/>
                  </a:lnTo>
                  <a:lnTo>
                    <a:pt x="188" y="519"/>
                  </a:lnTo>
                  <a:lnTo>
                    <a:pt x="188" y="645"/>
                  </a:lnTo>
                  <a:lnTo>
                    <a:pt x="75" y="818"/>
                  </a:lnTo>
                  <a:lnTo>
                    <a:pt x="0" y="974"/>
                  </a:lnTo>
                  <a:lnTo>
                    <a:pt x="112" y="849"/>
                  </a:lnTo>
                  <a:lnTo>
                    <a:pt x="216" y="708"/>
                  </a:lnTo>
                  <a:lnTo>
                    <a:pt x="255" y="488"/>
                  </a:lnTo>
                  <a:lnTo>
                    <a:pt x="329" y="363"/>
                  </a:lnTo>
                  <a:lnTo>
                    <a:pt x="339" y="488"/>
                  </a:lnTo>
                  <a:lnTo>
                    <a:pt x="368" y="612"/>
                  </a:lnTo>
                  <a:lnTo>
                    <a:pt x="357" y="708"/>
                  </a:lnTo>
                  <a:lnTo>
                    <a:pt x="357" y="959"/>
                  </a:lnTo>
                  <a:lnTo>
                    <a:pt x="404" y="1164"/>
                  </a:lnTo>
                  <a:lnTo>
                    <a:pt x="386" y="849"/>
                  </a:lnTo>
                  <a:lnTo>
                    <a:pt x="414" y="675"/>
                  </a:lnTo>
                  <a:lnTo>
                    <a:pt x="377" y="407"/>
                  </a:lnTo>
                  <a:lnTo>
                    <a:pt x="433" y="126"/>
                  </a:lnTo>
                  <a:lnTo>
                    <a:pt x="499" y="48"/>
                  </a:lnTo>
                  <a:lnTo>
                    <a:pt x="556" y="0"/>
                  </a:lnTo>
                  <a:close/>
                </a:path>
              </a:pathLst>
            </a:custGeom>
            <a:solidFill>
              <a:srgbClr val="990000"/>
            </a:solidFill>
            <a:ln w="9525">
              <a:solidFill>
                <a:schemeClr val="accent4"/>
              </a:solidFill>
              <a:round/>
              <a:headEnd/>
              <a:tailEnd/>
            </a:ln>
          </p:spPr>
          <p:txBody>
            <a:bodyPr/>
            <a:lstStyle/>
            <a:p>
              <a:pPr>
                <a:defRPr/>
              </a:pPr>
              <a:endParaRPr lang="en-US" dirty="0"/>
            </a:p>
          </p:txBody>
        </p:sp>
        <p:sp>
          <p:nvSpPr>
            <p:cNvPr id="69" name="Freeform 69"/>
            <p:cNvSpPr>
              <a:spLocks/>
            </p:cNvSpPr>
            <p:nvPr/>
          </p:nvSpPr>
          <p:spPr bwMode="auto">
            <a:xfrm>
              <a:off x="4475" y="3148"/>
              <a:ext cx="153" cy="195"/>
            </a:xfrm>
            <a:custGeom>
              <a:avLst/>
              <a:gdLst/>
              <a:ahLst/>
              <a:cxnLst>
                <a:cxn ang="0">
                  <a:pos x="0" y="47"/>
                </a:cxn>
                <a:cxn ang="0">
                  <a:pos x="114" y="93"/>
                </a:cxn>
                <a:cxn ang="0">
                  <a:pos x="132" y="188"/>
                </a:cxn>
                <a:cxn ang="0">
                  <a:pos x="150" y="390"/>
                </a:cxn>
                <a:cxn ang="0">
                  <a:pos x="153" y="255"/>
                </a:cxn>
                <a:cxn ang="0">
                  <a:pos x="129" y="71"/>
                </a:cxn>
                <a:cxn ang="0">
                  <a:pos x="66" y="0"/>
                </a:cxn>
                <a:cxn ang="0">
                  <a:pos x="0" y="47"/>
                </a:cxn>
              </a:cxnLst>
              <a:rect l="0" t="0" r="r" b="b"/>
              <a:pathLst>
                <a:path w="153" h="390">
                  <a:moveTo>
                    <a:pt x="0" y="47"/>
                  </a:moveTo>
                  <a:lnTo>
                    <a:pt x="114" y="93"/>
                  </a:lnTo>
                  <a:lnTo>
                    <a:pt x="132" y="188"/>
                  </a:lnTo>
                  <a:lnTo>
                    <a:pt x="150" y="390"/>
                  </a:lnTo>
                  <a:lnTo>
                    <a:pt x="153" y="255"/>
                  </a:lnTo>
                  <a:lnTo>
                    <a:pt x="129" y="71"/>
                  </a:lnTo>
                  <a:lnTo>
                    <a:pt x="66" y="0"/>
                  </a:lnTo>
                  <a:lnTo>
                    <a:pt x="0" y="47"/>
                  </a:lnTo>
                  <a:close/>
                </a:path>
              </a:pathLst>
            </a:custGeom>
            <a:solidFill>
              <a:srgbClr val="FFFF00"/>
            </a:solidFill>
            <a:ln w="9525">
              <a:solidFill>
                <a:schemeClr val="accent4"/>
              </a:solidFill>
              <a:round/>
              <a:headEnd/>
              <a:tailEnd/>
            </a:ln>
          </p:spPr>
          <p:txBody>
            <a:bodyPr/>
            <a:lstStyle/>
            <a:p>
              <a:pPr>
                <a:defRPr/>
              </a:pPr>
              <a:endParaRPr lang="en-US" dirty="0"/>
            </a:p>
          </p:txBody>
        </p:sp>
        <p:sp>
          <p:nvSpPr>
            <p:cNvPr id="70" name="Freeform 70"/>
            <p:cNvSpPr>
              <a:spLocks/>
            </p:cNvSpPr>
            <p:nvPr/>
          </p:nvSpPr>
          <p:spPr bwMode="auto">
            <a:xfrm>
              <a:off x="5209" y="3105"/>
              <a:ext cx="153" cy="222"/>
            </a:xfrm>
            <a:custGeom>
              <a:avLst/>
              <a:gdLst/>
              <a:ahLst/>
              <a:cxnLst>
                <a:cxn ang="0">
                  <a:pos x="0" y="0"/>
                </a:cxn>
                <a:cxn ang="0">
                  <a:pos x="87" y="207"/>
                </a:cxn>
                <a:cxn ang="0">
                  <a:pos x="153" y="444"/>
                </a:cxn>
                <a:cxn ang="0">
                  <a:pos x="124" y="389"/>
                </a:cxn>
                <a:cxn ang="0">
                  <a:pos x="73" y="207"/>
                </a:cxn>
                <a:cxn ang="0">
                  <a:pos x="19" y="62"/>
                </a:cxn>
                <a:cxn ang="0">
                  <a:pos x="0" y="0"/>
                </a:cxn>
              </a:cxnLst>
              <a:rect l="0" t="0" r="r" b="b"/>
              <a:pathLst>
                <a:path w="153" h="444">
                  <a:moveTo>
                    <a:pt x="0" y="0"/>
                  </a:moveTo>
                  <a:lnTo>
                    <a:pt x="87" y="207"/>
                  </a:lnTo>
                  <a:lnTo>
                    <a:pt x="153" y="444"/>
                  </a:lnTo>
                  <a:lnTo>
                    <a:pt x="124" y="389"/>
                  </a:lnTo>
                  <a:lnTo>
                    <a:pt x="73" y="207"/>
                  </a:lnTo>
                  <a:lnTo>
                    <a:pt x="19" y="62"/>
                  </a:lnTo>
                  <a:lnTo>
                    <a:pt x="0" y="0"/>
                  </a:lnTo>
                  <a:close/>
                </a:path>
              </a:pathLst>
            </a:custGeom>
            <a:solidFill>
              <a:srgbClr val="FFFF00"/>
            </a:solidFill>
            <a:ln w="9525">
              <a:solidFill>
                <a:schemeClr val="accent4"/>
              </a:solidFill>
              <a:round/>
              <a:headEnd/>
              <a:tailEnd/>
            </a:ln>
          </p:spPr>
          <p:txBody>
            <a:bodyPr/>
            <a:lstStyle/>
            <a:p>
              <a:pPr>
                <a:defRPr/>
              </a:pPr>
              <a:endParaRPr lang="en-US" dirty="0"/>
            </a:p>
          </p:txBody>
        </p:sp>
        <p:sp>
          <p:nvSpPr>
            <p:cNvPr id="71" name="Freeform 71"/>
            <p:cNvSpPr>
              <a:spLocks/>
            </p:cNvSpPr>
            <p:nvPr/>
          </p:nvSpPr>
          <p:spPr bwMode="auto">
            <a:xfrm>
              <a:off x="4838" y="3441"/>
              <a:ext cx="44" cy="98"/>
            </a:xfrm>
            <a:custGeom>
              <a:avLst/>
              <a:gdLst/>
              <a:ahLst/>
              <a:cxnLst>
                <a:cxn ang="0">
                  <a:pos x="10" y="0"/>
                </a:cxn>
                <a:cxn ang="0">
                  <a:pos x="0" y="69"/>
                </a:cxn>
                <a:cxn ang="0">
                  <a:pos x="0" y="162"/>
                </a:cxn>
                <a:cxn ang="0">
                  <a:pos x="30" y="196"/>
                </a:cxn>
                <a:cxn ang="0">
                  <a:pos x="37" y="109"/>
                </a:cxn>
                <a:cxn ang="0">
                  <a:pos x="44" y="35"/>
                </a:cxn>
                <a:cxn ang="0">
                  <a:pos x="10" y="0"/>
                </a:cxn>
              </a:cxnLst>
              <a:rect l="0" t="0" r="r" b="b"/>
              <a:pathLst>
                <a:path w="44" h="196">
                  <a:moveTo>
                    <a:pt x="10" y="0"/>
                  </a:moveTo>
                  <a:lnTo>
                    <a:pt x="0" y="69"/>
                  </a:lnTo>
                  <a:lnTo>
                    <a:pt x="0" y="162"/>
                  </a:lnTo>
                  <a:lnTo>
                    <a:pt x="30" y="196"/>
                  </a:lnTo>
                  <a:lnTo>
                    <a:pt x="37" y="109"/>
                  </a:lnTo>
                  <a:lnTo>
                    <a:pt x="44" y="35"/>
                  </a:lnTo>
                  <a:lnTo>
                    <a:pt x="10" y="0"/>
                  </a:lnTo>
                  <a:close/>
                </a:path>
              </a:pathLst>
            </a:custGeom>
            <a:solidFill>
              <a:srgbClr val="FF0000"/>
            </a:solidFill>
            <a:ln w="9525">
              <a:solidFill>
                <a:schemeClr val="accent4"/>
              </a:solidFill>
              <a:round/>
              <a:headEnd/>
              <a:tailEnd/>
            </a:ln>
          </p:spPr>
          <p:txBody>
            <a:bodyPr/>
            <a:lstStyle/>
            <a:p>
              <a:pPr>
                <a:defRPr/>
              </a:pPr>
              <a:endParaRPr lang="en-US" dirty="0"/>
            </a:p>
          </p:txBody>
        </p:sp>
        <p:sp>
          <p:nvSpPr>
            <p:cNvPr id="72" name="Freeform 72"/>
            <p:cNvSpPr>
              <a:spLocks/>
            </p:cNvSpPr>
            <p:nvPr/>
          </p:nvSpPr>
          <p:spPr bwMode="auto">
            <a:xfrm>
              <a:off x="5079" y="3352"/>
              <a:ext cx="128" cy="45"/>
            </a:xfrm>
            <a:custGeom>
              <a:avLst/>
              <a:gdLst/>
              <a:ahLst/>
              <a:cxnLst>
                <a:cxn ang="0">
                  <a:pos x="27" y="0"/>
                </a:cxn>
                <a:cxn ang="0">
                  <a:pos x="101" y="29"/>
                </a:cxn>
                <a:cxn ang="0">
                  <a:pos x="128" y="91"/>
                </a:cxn>
                <a:cxn ang="0">
                  <a:pos x="77" y="91"/>
                </a:cxn>
                <a:cxn ang="0">
                  <a:pos x="51" y="44"/>
                </a:cxn>
                <a:cxn ang="0">
                  <a:pos x="0" y="29"/>
                </a:cxn>
                <a:cxn ang="0">
                  <a:pos x="27" y="0"/>
                </a:cxn>
              </a:cxnLst>
              <a:rect l="0" t="0" r="r" b="b"/>
              <a:pathLst>
                <a:path w="128" h="91">
                  <a:moveTo>
                    <a:pt x="27" y="0"/>
                  </a:moveTo>
                  <a:lnTo>
                    <a:pt x="101" y="29"/>
                  </a:lnTo>
                  <a:lnTo>
                    <a:pt x="128" y="91"/>
                  </a:lnTo>
                  <a:lnTo>
                    <a:pt x="77" y="91"/>
                  </a:lnTo>
                  <a:lnTo>
                    <a:pt x="51" y="44"/>
                  </a:lnTo>
                  <a:lnTo>
                    <a:pt x="0" y="29"/>
                  </a:lnTo>
                  <a:lnTo>
                    <a:pt x="27" y="0"/>
                  </a:lnTo>
                  <a:close/>
                </a:path>
              </a:pathLst>
            </a:custGeom>
            <a:solidFill>
              <a:srgbClr val="FF0000"/>
            </a:solidFill>
            <a:ln w="9525">
              <a:solidFill>
                <a:schemeClr val="accent4"/>
              </a:solidFill>
              <a:round/>
              <a:headEnd/>
              <a:tailEnd/>
            </a:ln>
          </p:spPr>
          <p:txBody>
            <a:bodyPr/>
            <a:lstStyle/>
            <a:p>
              <a:pPr>
                <a:defRPr/>
              </a:pPr>
              <a:endParaRPr lang="en-US" dirty="0"/>
            </a:p>
          </p:txBody>
        </p:sp>
        <p:sp>
          <p:nvSpPr>
            <p:cNvPr id="73" name="Freeform 73"/>
            <p:cNvSpPr>
              <a:spLocks/>
            </p:cNvSpPr>
            <p:nvPr/>
          </p:nvSpPr>
          <p:spPr bwMode="auto">
            <a:xfrm>
              <a:off x="4456" y="3367"/>
              <a:ext cx="151" cy="229"/>
            </a:xfrm>
            <a:custGeom>
              <a:avLst/>
              <a:gdLst/>
              <a:ahLst/>
              <a:cxnLst>
                <a:cxn ang="0">
                  <a:pos x="133" y="0"/>
                </a:cxn>
                <a:cxn ang="0">
                  <a:pos x="66" y="32"/>
                </a:cxn>
                <a:cxn ang="0">
                  <a:pos x="0" y="142"/>
                </a:cxn>
                <a:cxn ang="0">
                  <a:pos x="2" y="245"/>
                </a:cxn>
                <a:cxn ang="0">
                  <a:pos x="94" y="79"/>
                </a:cxn>
                <a:cxn ang="0">
                  <a:pos x="103" y="204"/>
                </a:cxn>
                <a:cxn ang="0">
                  <a:pos x="66" y="314"/>
                </a:cxn>
                <a:cxn ang="0">
                  <a:pos x="66" y="457"/>
                </a:cxn>
                <a:cxn ang="0">
                  <a:pos x="103" y="252"/>
                </a:cxn>
                <a:cxn ang="0">
                  <a:pos x="151" y="158"/>
                </a:cxn>
                <a:cxn ang="0">
                  <a:pos x="133" y="0"/>
                </a:cxn>
              </a:cxnLst>
              <a:rect l="0" t="0" r="r" b="b"/>
              <a:pathLst>
                <a:path w="151" h="457">
                  <a:moveTo>
                    <a:pt x="133" y="0"/>
                  </a:moveTo>
                  <a:lnTo>
                    <a:pt x="66" y="32"/>
                  </a:lnTo>
                  <a:lnTo>
                    <a:pt x="0" y="142"/>
                  </a:lnTo>
                  <a:lnTo>
                    <a:pt x="2" y="245"/>
                  </a:lnTo>
                  <a:lnTo>
                    <a:pt x="94" y="79"/>
                  </a:lnTo>
                  <a:lnTo>
                    <a:pt x="103" y="204"/>
                  </a:lnTo>
                  <a:lnTo>
                    <a:pt x="66" y="314"/>
                  </a:lnTo>
                  <a:lnTo>
                    <a:pt x="66" y="457"/>
                  </a:lnTo>
                  <a:lnTo>
                    <a:pt x="103" y="252"/>
                  </a:lnTo>
                  <a:lnTo>
                    <a:pt x="151" y="158"/>
                  </a:lnTo>
                  <a:lnTo>
                    <a:pt x="133" y="0"/>
                  </a:lnTo>
                  <a:close/>
                </a:path>
              </a:pathLst>
            </a:custGeom>
            <a:solidFill>
              <a:srgbClr val="FF0000"/>
            </a:solidFill>
            <a:ln w="9525">
              <a:solidFill>
                <a:schemeClr val="accent4"/>
              </a:solidFill>
              <a:round/>
              <a:headEnd/>
              <a:tailEnd/>
            </a:ln>
          </p:spPr>
          <p:txBody>
            <a:bodyPr/>
            <a:lstStyle/>
            <a:p>
              <a:pPr>
                <a:defRPr/>
              </a:pPr>
              <a:endParaRPr lang="en-US" dirty="0"/>
            </a:p>
          </p:txBody>
        </p:sp>
        <p:sp>
          <p:nvSpPr>
            <p:cNvPr id="74" name="Freeform 74"/>
            <p:cNvSpPr>
              <a:spLocks/>
            </p:cNvSpPr>
            <p:nvPr/>
          </p:nvSpPr>
          <p:spPr bwMode="auto">
            <a:xfrm>
              <a:off x="4418" y="3222"/>
              <a:ext cx="100" cy="157"/>
            </a:xfrm>
            <a:custGeom>
              <a:avLst/>
              <a:gdLst/>
              <a:ahLst/>
              <a:cxnLst>
                <a:cxn ang="0">
                  <a:pos x="56" y="0"/>
                </a:cxn>
                <a:cxn ang="0">
                  <a:pos x="2" y="41"/>
                </a:cxn>
                <a:cxn ang="0">
                  <a:pos x="0" y="136"/>
                </a:cxn>
                <a:cxn ang="0">
                  <a:pos x="0" y="208"/>
                </a:cxn>
                <a:cxn ang="0">
                  <a:pos x="20" y="119"/>
                </a:cxn>
                <a:cxn ang="0">
                  <a:pos x="42" y="83"/>
                </a:cxn>
                <a:cxn ang="0">
                  <a:pos x="39" y="143"/>
                </a:cxn>
                <a:cxn ang="0">
                  <a:pos x="39" y="208"/>
                </a:cxn>
                <a:cxn ang="0">
                  <a:pos x="13" y="315"/>
                </a:cxn>
                <a:cxn ang="0">
                  <a:pos x="53" y="266"/>
                </a:cxn>
                <a:cxn ang="0">
                  <a:pos x="71" y="191"/>
                </a:cxn>
                <a:cxn ang="0">
                  <a:pos x="75" y="72"/>
                </a:cxn>
                <a:cxn ang="0">
                  <a:pos x="100" y="0"/>
                </a:cxn>
                <a:cxn ang="0">
                  <a:pos x="56" y="0"/>
                </a:cxn>
              </a:cxnLst>
              <a:rect l="0" t="0" r="r" b="b"/>
              <a:pathLst>
                <a:path w="100" h="315">
                  <a:moveTo>
                    <a:pt x="56" y="0"/>
                  </a:moveTo>
                  <a:lnTo>
                    <a:pt x="2" y="41"/>
                  </a:lnTo>
                  <a:lnTo>
                    <a:pt x="0" y="136"/>
                  </a:lnTo>
                  <a:lnTo>
                    <a:pt x="0" y="208"/>
                  </a:lnTo>
                  <a:lnTo>
                    <a:pt x="20" y="119"/>
                  </a:lnTo>
                  <a:lnTo>
                    <a:pt x="42" y="83"/>
                  </a:lnTo>
                  <a:lnTo>
                    <a:pt x="39" y="143"/>
                  </a:lnTo>
                  <a:lnTo>
                    <a:pt x="39" y="208"/>
                  </a:lnTo>
                  <a:lnTo>
                    <a:pt x="13" y="315"/>
                  </a:lnTo>
                  <a:lnTo>
                    <a:pt x="53" y="266"/>
                  </a:lnTo>
                  <a:lnTo>
                    <a:pt x="71" y="191"/>
                  </a:lnTo>
                  <a:lnTo>
                    <a:pt x="75" y="72"/>
                  </a:lnTo>
                  <a:lnTo>
                    <a:pt x="100" y="0"/>
                  </a:lnTo>
                  <a:lnTo>
                    <a:pt x="56" y="0"/>
                  </a:lnTo>
                  <a:close/>
                </a:path>
              </a:pathLst>
            </a:custGeom>
            <a:solidFill>
              <a:srgbClr val="FF0000"/>
            </a:solidFill>
            <a:ln w="9525">
              <a:solidFill>
                <a:schemeClr val="accent4"/>
              </a:solidFill>
              <a:round/>
              <a:headEnd/>
              <a:tailEnd/>
            </a:ln>
          </p:spPr>
          <p:txBody>
            <a:bodyPr/>
            <a:lstStyle/>
            <a:p>
              <a:pPr>
                <a:defRPr/>
              </a:pPr>
              <a:endParaRPr lang="en-US" dirty="0"/>
            </a:p>
          </p:txBody>
        </p:sp>
        <p:sp>
          <p:nvSpPr>
            <p:cNvPr id="75" name="Freeform 75"/>
            <p:cNvSpPr>
              <a:spLocks/>
            </p:cNvSpPr>
            <p:nvPr/>
          </p:nvSpPr>
          <p:spPr bwMode="auto">
            <a:xfrm>
              <a:off x="4025" y="3181"/>
              <a:ext cx="359" cy="280"/>
            </a:xfrm>
            <a:custGeom>
              <a:avLst/>
              <a:gdLst/>
              <a:ahLst/>
              <a:cxnLst>
                <a:cxn ang="0">
                  <a:pos x="298" y="22"/>
                </a:cxn>
                <a:cxn ang="0">
                  <a:pos x="234" y="32"/>
                </a:cxn>
                <a:cxn ang="0">
                  <a:pos x="198" y="99"/>
                </a:cxn>
                <a:cxn ang="0">
                  <a:pos x="132" y="206"/>
                </a:cxn>
                <a:cxn ang="0">
                  <a:pos x="53" y="299"/>
                </a:cxn>
                <a:cxn ang="0">
                  <a:pos x="0" y="314"/>
                </a:cxn>
                <a:cxn ang="0">
                  <a:pos x="78" y="345"/>
                </a:cxn>
                <a:cxn ang="0">
                  <a:pos x="126" y="340"/>
                </a:cxn>
                <a:cxn ang="0">
                  <a:pos x="188" y="293"/>
                </a:cxn>
                <a:cxn ang="0">
                  <a:pos x="182" y="386"/>
                </a:cxn>
                <a:cxn ang="0">
                  <a:pos x="154" y="453"/>
                </a:cxn>
                <a:cxn ang="0">
                  <a:pos x="114" y="560"/>
                </a:cxn>
                <a:cxn ang="0">
                  <a:pos x="179" y="448"/>
                </a:cxn>
                <a:cxn ang="0">
                  <a:pos x="222" y="376"/>
                </a:cxn>
                <a:cxn ang="0">
                  <a:pos x="222" y="226"/>
                </a:cxn>
                <a:cxn ang="0">
                  <a:pos x="247" y="154"/>
                </a:cxn>
                <a:cxn ang="0">
                  <a:pos x="284" y="99"/>
                </a:cxn>
                <a:cxn ang="0">
                  <a:pos x="359" y="0"/>
                </a:cxn>
                <a:cxn ang="0">
                  <a:pos x="298" y="22"/>
                </a:cxn>
              </a:cxnLst>
              <a:rect l="0" t="0" r="r" b="b"/>
              <a:pathLst>
                <a:path w="359" h="560">
                  <a:moveTo>
                    <a:pt x="298" y="22"/>
                  </a:moveTo>
                  <a:lnTo>
                    <a:pt x="234" y="32"/>
                  </a:lnTo>
                  <a:lnTo>
                    <a:pt x="198" y="99"/>
                  </a:lnTo>
                  <a:lnTo>
                    <a:pt x="132" y="206"/>
                  </a:lnTo>
                  <a:lnTo>
                    <a:pt x="53" y="299"/>
                  </a:lnTo>
                  <a:lnTo>
                    <a:pt x="0" y="314"/>
                  </a:lnTo>
                  <a:lnTo>
                    <a:pt x="78" y="345"/>
                  </a:lnTo>
                  <a:lnTo>
                    <a:pt x="126" y="340"/>
                  </a:lnTo>
                  <a:lnTo>
                    <a:pt x="188" y="293"/>
                  </a:lnTo>
                  <a:lnTo>
                    <a:pt x="182" y="386"/>
                  </a:lnTo>
                  <a:lnTo>
                    <a:pt x="154" y="453"/>
                  </a:lnTo>
                  <a:lnTo>
                    <a:pt x="114" y="560"/>
                  </a:lnTo>
                  <a:lnTo>
                    <a:pt x="179" y="448"/>
                  </a:lnTo>
                  <a:lnTo>
                    <a:pt x="222" y="376"/>
                  </a:lnTo>
                  <a:lnTo>
                    <a:pt x="222" y="226"/>
                  </a:lnTo>
                  <a:lnTo>
                    <a:pt x="247" y="154"/>
                  </a:lnTo>
                  <a:lnTo>
                    <a:pt x="284" y="99"/>
                  </a:lnTo>
                  <a:lnTo>
                    <a:pt x="359" y="0"/>
                  </a:lnTo>
                  <a:lnTo>
                    <a:pt x="298" y="22"/>
                  </a:lnTo>
                  <a:close/>
                </a:path>
              </a:pathLst>
            </a:custGeom>
            <a:solidFill>
              <a:srgbClr val="FF0000"/>
            </a:solidFill>
            <a:ln w="9525">
              <a:solidFill>
                <a:schemeClr val="accent4"/>
              </a:solidFill>
              <a:round/>
              <a:headEnd/>
              <a:tailEnd/>
            </a:ln>
          </p:spPr>
          <p:txBody>
            <a:bodyPr/>
            <a:lstStyle/>
            <a:p>
              <a:pPr>
                <a:defRPr/>
              </a:pPr>
              <a:endParaRPr lang="en-US" dirty="0"/>
            </a:p>
          </p:txBody>
        </p:sp>
        <p:sp>
          <p:nvSpPr>
            <p:cNvPr id="76" name="Freeform 76"/>
            <p:cNvSpPr>
              <a:spLocks/>
            </p:cNvSpPr>
            <p:nvPr/>
          </p:nvSpPr>
          <p:spPr bwMode="auto">
            <a:xfrm>
              <a:off x="4597" y="2996"/>
              <a:ext cx="386" cy="401"/>
            </a:xfrm>
            <a:custGeom>
              <a:avLst/>
              <a:gdLst/>
              <a:ahLst/>
              <a:cxnLst>
                <a:cxn ang="0">
                  <a:pos x="0" y="261"/>
                </a:cxn>
                <a:cxn ang="0">
                  <a:pos x="67" y="53"/>
                </a:cxn>
                <a:cxn ang="0">
                  <a:pos x="111" y="16"/>
                </a:cxn>
                <a:cxn ang="0">
                  <a:pos x="151" y="0"/>
                </a:cxn>
                <a:cxn ang="0">
                  <a:pos x="185" y="4"/>
                </a:cxn>
                <a:cxn ang="0">
                  <a:pos x="216" y="26"/>
                </a:cxn>
                <a:cxn ang="0">
                  <a:pos x="243" y="64"/>
                </a:cxn>
                <a:cxn ang="0">
                  <a:pos x="267" y="114"/>
                </a:cxn>
                <a:cxn ang="0">
                  <a:pos x="288" y="175"/>
                </a:cxn>
                <a:cxn ang="0">
                  <a:pos x="306" y="244"/>
                </a:cxn>
                <a:cxn ang="0">
                  <a:pos x="322" y="318"/>
                </a:cxn>
                <a:cxn ang="0">
                  <a:pos x="336" y="397"/>
                </a:cxn>
                <a:cxn ang="0">
                  <a:pos x="347" y="476"/>
                </a:cxn>
                <a:cxn ang="0">
                  <a:pos x="356" y="553"/>
                </a:cxn>
                <a:cxn ang="0">
                  <a:pos x="366" y="627"/>
                </a:cxn>
                <a:cxn ang="0">
                  <a:pos x="373" y="694"/>
                </a:cxn>
                <a:cxn ang="0">
                  <a:pos x="380" y="755"/>
                </a:cxn>
                <a:cxn ang="0">
                  <a:pos x="386" y="803"/>
                </a:cxn>
                <a:cxn ang="0">
                  <a:pos x="372" y="712"/>
                </a:cxn>
                <a:cxn ang="0">
                  <a:pos x="367" y="667"/>
                </a:cxn>
                <a:cxn ang="0">
                  <a:pos x="359" y="614"/>
                </a:cxn>
                <a:cxn ang="0">
                  <a:pos x="352" y="552"/>
                </a:cxn>
                <a:cxn ang="0">
                  <a:pos x="343" y="486"/>
                </a:cxn>
                <a:cxn ang="0">
                  <a:pos x="332" y="416"/>
                </a:cxn>
                <a:cxn ang="0">
                  <a:pos x="320" y="346"/>
                </a:cxn>
                <a:cxn ang="0">
                  <a:pos x="305" y="275"/>
                </a:cxn>
                <a:cxn ang="0">
                  <a:pos x="290" y="210"/>
                </a:cxn>
                <a:cxn ang="0">
                  <a:pos x="271" y="150"/>
                </a:cxn>
                <a:cxn ang="0">
                  <a:pos x="250" y="98"/>
                </a:cxn>
                <a:cxn ang="0">
                  <a:pos x="227" y="55"/>
                </a:cxn>
                <a:cxn ang="0">
                  <a:pos x="201" y="26"/>
                </a:cxn>
                <a:cxn ang="0">
                  <a:pos x="172" y="10"/>
                </a:cxn>
                <a:cxn ang="0">
                  <a:pos x="141" y="14"/>
                </a:cxn>
                <a:cxn ang="0">
                  <a:pos x="106" y="35"/>
                </a:cxn>
                <a:cxn ang="0">
                  <a:pos x="67" y="77"/>
                </a:cxn>
                <a:cxn ang="0">
                  <a:pos x="0" y="315"/>
                </a:cxn>
                <a:cxn ang="0">
                  <a:pos x="0" y="261"/>
                </a:cxn>
              </a:cxnLst>
              <a:rect l="0" t="0" r="r" b="b"/>
              <a:pathLst>
                <a:path w="386" h="803">
                  <a:moveTo>
                    <a:pt x="0" y="261"/>
                  </a:moveTo>
                  <a:lnTo>
                    <a:pt x="67" y="53"/>
                  </a:lnTo>
                  <a:lnTo>
                    <a:pt x="111" y="16"/>
                  </a:lnTo>
                  <a:lnTo>
                    <a:pt x="151" y="0"/>
                  </a:lnTo>
                  <a:lnTo>
                    <a:pt x="185" y="4"/>
                  </a:lnTo>
                  <a:lnTo>
                    <a:pt x="216" y="26"/>
                  </a:lnTo>
                  <a:lnTo>
                    <a:pt x="243" y="64"/>
                  </a:lnTo>
                  <a:lnTo>
                    <a:pt x="267" y="114"/>
                  </a:lnTo>
                  <a:lnTo>
                    <a:pt x="288" y="175"/>
                  </a:lnTo>
                  <a:lnTo>
                    <a:pt x="306" y="244"/>
                  </a:lnTo>
                  <a:lnTo>
                    <a:pt x="322" y="318"/>
                  </a:lnTo>
                  <a:lnTo>
                    <a:pt x="336" y="397"/>
                  </a:lnTo>
                  <a:lnTo>
                    <a:pt x="347" y="476"/>
                  </a:lnTo>
                  <a:lnTo>
                    <a:pt x="356" y="553"/>
                  </a:lnTo>
                  <a:lnTo>
                    <a:pt x="366" y="627"/>
                  </a:lnTo>
                  <a:lnTo>
                    <a:pt x="373" y="694"/>
                  </a:lnTo>
                  <a:lnTo>
                    <a:pt x="380" y="755"/>
                  </a:lnTo>
                  <a:lnTo>
                    <a:pt x="386" y="803"/>
                  </a:lnTo>
                  <a:lnTo>
                    <a:pt x="372" y="712"/>
                  </a:lnTo>
                  <a:lnTo>
                    <a:pt x="367" y="667"/>
                  </a:lnTo>
                  <a:lnTo>
                    <a:pt x="359" y="614"/>
                  </a:lnTo>
                  <a:lnTo>
                    <a:pt x="352" y="552"/>
                  </a:lnTo>
                  <a:lnTo>
                    <a:pt x="343" y="486"/>
                  </a:lnTo>
                  <a:lnTo>
                    <a:pt x="332" y="416"/>
                  </a:lnTo>
                  <a:lnTo>
                    <a:pt x="320" y="346"/>
                  </a:lnTo>
                  <a:lnTo>
                    <a:pt x="305" y="275"/>
                  </a:lnTo>
                  <a:lnTo>
                    <a:pt x="290" y="210"/>
                  </a:lnTo>
                  <a:lnTo>
                    <a:pt x="271" y="150"/>
                  </a:lnTo>
                  <a:lnTo>
                    <a:pt x="250" y="98"/>
                  </a:lnTo>
                  <a:lnTo>
                    <a:pt x="227" y="55"/>
                  </a:lnTo>
                  <a:lnTo>
                    <a:pt x="201" y="26"/>
                  </a:lnTo>
                  <a:lnTo>
                    <a:pt x="172" y="10"/>
                  </a:lnTo>
                  <a:lnTo>
                    <a:pt x="141" y="14"/>
                  </a:lnTo>
                  <a:lnTo>
                    <a:pt x="106" y="35"/>
                  </a:lnTo>
                  <a:lnTo>
                    <a:pt x="67" y="77"/>
                  </a:lnTo>
                  <a:lnTo>
                    <a:pt x="0" y="315"/>
                  </a:lnTo>
                  <a:lnTo>
                    <a:pt x="0" y="261"/>
                  </a:lnTo>
                  <a:close/>
                </a:path>
              </a:pathLst>
            </a:custGeom>
            <a:solidFill>
              <a:srgbClr val="FFFF00"/>
            </a:solidFill>
            <a:ln w="9525">
              <a:solidFill>
                <a:schemeClr val="accent4"/>
              </a:solidFill>
              <a:round/>
              <a:headEnd/>
              <a:tailEnd/>
            </a:ln>
          </p:spPr>
          <p:txBody>
            <a:bodyPr/>
            <a:lstStyle/>
            <a:p>
              <a:pPr>
                <a:defRPr/>
              </a:pPr>
              <a:endParaRPr lang="en-US" dirty="0"/>
            </a:p>
          </p:txBody>
        </p:sp>
        <p:sp>
          <p:nvSpPr>
            <p:cNvPr id="77" name="Freeform 77"/>
            <p:cNvSpPr>
              <a:spLocks/>
            </p:cNvSpPr>
            <p:nvPr/>
          </p:nvSpPr>
          <p:spPr bwMode="auto">
            <a:xfrm>
              <a:off x="4766" y="2742"/>
              <a:ext cx="592" cy="209"/>
            </a:xfrm>
            <a:custGeom>
              <a:avLst/>
              <a:gdLst/>
              <a:ahLst/>
              <a:cxnLst>
                <a:cxn ang="0">
                  <a:pos x="102" y="47"/>
                </a:cxn>
                <a:cxn ang="0">
                  <a:pos x="130" y="40"/>
                </a:cxn>
                <a:cxn ang="0">
                  <a:pos x="156" y="33"/>
                </a:cxn>
                <a:cxn ang="0">
                  <a:pos x="181" y="26"/>
                </a:cxn>
                <a:cxn ang="0">
                  <a:pos x="204" y="19"/>
                </a:cxn>
                <a:cxn ang="0">
                  <a:pos x="226" y="14"/>
                </a:cxn>
                <a:cxn ang="0">
                  <a:pos x="246" y="11"/>
                </a:cxn>
                <a:cxn ang="0">
                  <a:pos x="265" y="6"/>
                </a:cxn>
                <a:cxn ang="0">
                  <a:pos x="283" y="4"/>
                </a:cxn>
                <a:cxn ang="0">
                  <a:pos x="300" y="0"/>
                </a:cxn>
                <a:cxn ang="0">
                  <a:pos x="315" y="0"/>
                </a:cxn>
                <a:cxn ang="0">
                  <a:pos x="331" y="0"/>
                </a:cxn>
                <a:cxn ang="0">
                  <a:pos x="344" y="0"/>
                </a:cxn>
                <a:cxn ang="0">
                  <a:pos x="358" y="4"/>
                </a:cxn>
                <a:cxn ang="0">
                  <a:pos x="370" y="7"/>
                </a:cxn>
                <a:cxn ang="0">
                  <a:pos x="383" y="11"/>
                </a:cxn>
                <a:cxn ang="0">
                  <a:pos x="394" y="18"/>
                </a:cxn>
                <a:cxn ang="0">
                  <a:pos x="407" y="26"/>
                </a:cxn>
                <a:cxn ang="0">
                  <a:pos x="418" y="37"/>
                </a:cxn>
                <a:cxn ang="0">
                  <a:pos x="429" y="49"/>
                </a:cxn>
                <a:cxn ang="0">
                  <a:pos x="440" y="64"/>
                </a:cxn>
                <a:cxn ang="0">
                  <a:pos x="451" y="80"/>
                </a:cxn>
                <a:cxn ang="0">
                  <a:pos x="462" y="98"/>
                </a:cxn>
                <a:cxn ang="0">
                  <a:pos x="473" y="119"/>
                </a:cxn>
                <a:cxn ang="0">
                  <a:pos x="483" y="141"/>
                </a:cxn>
                <a:cxn ang="0">
                  <a:pos x="495" y="167"/>
                </a:cxn>
                <a:cxn ang="0">
                  <a:pos x="507" y="195"/>
                </a:cxn>
                <a:cxn ang="0">
                  <a:pos x="520" y="226"/>
                </a:cxn>
                <a:cxn ang="0">
                  <a:pos x="532" y="258"/>
                </a:cxn>
                <a:cxn ang="0">
                  <a:pos x="546" y="294"/>
                </a:cxn>
                <a:cxn ang="0">
                  <a:pos x="560" y="334"/>
                </a:cxn>
                <a:cxn ang="0">
                  <a:pos x="575" y="375"/>
                </a:cxn>
                <a:cxn ang="0">
                  <a:pos x="592" y="420"/>
                </a:cxn>
                <a:cxn ang="0">
                  <a:pos x="554" y="327"/>
                </a:cxn>
                <a:cxn ang="0">
                  <a:pos x="521" y="248"/>
                </a:cxn>
                <a:cxn ang="0">
                  <a:pos x="491" y="183"/>
                </a:cxn>
                <a:cxn ang="0">
                  <a:pos x="464" y="128"/>
                </a:cxn>
                <a:cxn ang="0">
                  <a:pos x="438" y="86"/>
                </a:cxn>
                <a:cxn ang="0">
                  <a:pos x="413" y="54"/>
                </a:cxn>
                <a:cxn ang="0">
                  <a:pos x="388" y="31"/>
                </a:cxn>
                <a:cxn ang="0">
                  <a:pos x="362" y="18"/>
                </a:cxn>
                <a:cxn ang="0">
                  <a:pos x="333" y="11"/>
                </a:cxn>
                <a:cxn ang="0">
                  <a:pos x="302" y="13"/>
                </a:cxn>
                <a:cxn ang="0">
                  <a:pos x="266" y="18"/>
                </a:cxn>
                <a:cxn ang="0">
                  <a:pos x="227" y="30"/>
                </a:cxn>
                <a:cxn ang="0">
                  <a:pos x="181" y="45"/>
                </a:cxn>
                <a:cxn ang="0">
                  <a:pos x="129" y="62"/>
                </a:cxn>
                <a:cxn ang="0">
                  <a:pos x="69" y="83"/>
                </a:cxn>
                <a:cxn ang="0">
                  <a:pos x="0" y="105"/>
                </a:cxn>
                <a:cxn ang="0">
                  <a:pos x="102" y="47"/>
                </a:cxn>
              </a:cxnLst>
              <a:rect l="0" t="0" r="r" b="b"/>
              <a:pathLst>
                <a:path w="592" h="420">
                  <a:moveTo>
                    <a:pt x="102" y="47"/>
                  </a:moveTo>
                  <a:lnTo>
                    <a:pt x="130" y="40"/>
                  </a:lnTo>
                  <a:lnTo>
                    <a:pt x="156" y="33"/>
                  </a:lnTo>
                  <a:lnTo>
                    <a:pt x="181" y="26"/>
                  </a:lnTo>
                  <a:lnTo>
                    <a:pt x="204" y="19"/>
                  </a:lnTo>
                  <a:lnTo>
                    <a:pt x="226" y="14"/>
                  </a:lnTo>
                  <a:lnTo>
                    <a:pt x="246" y="11"/>
                  </a:lnTo>
                  <a:lnTo>
                    <a:pt x="265" y="6"/>
                  </a:lnTo>
                  <a:lnTo>
                    <a:pt x="283" y="4"/>
                  </a:lnTo>
                  <a:lnTo>
                    <a:pt x="300" y="0"/>
                  </a:lnTo>
                  <a:lnTo>
                    <a:pt x="315" y="0"/>
                  </a:lnTo>
                  <a:lnTo>
                    <a:pt x="331" y="0"/>
                  </a:lnTo>
                  <a:lnTo>
                    <a:pt x="344" y="0"/>
                  </a:lnTo>
                  <a:lnTo>
                    <a:pt x="358" y="4"/>
                  </a:lnTo>
                  <a:lnTo>
                    <a:pt x="370" y="7"/>
                  </a:lnTo>
                  <a:lnTo>
                    <a:pt x="383" y="11"/>
                  </a:lnTo>
                  <a:lnTo>
                    <a:pt x="394" y="18"/>
                  </a:lnTo>
                  <a:lnTo>
                    <a:pt x="407" y="26"/>
                  </a:lnTo>
                  <a:lnTo>
                    <a:pt x="418" y="37"/>
                  </a:lnTo>
                  <a:lnTo>
                    <a:pt x="429" y="49"/>
                  </a:lnTo>
                  <a:lnTo>
                    <a:pt x="440" y="64"/>
                  </a:lnTo>
                  <a:lnTo>
                    <a:pt x="451" y="80"/>
                  </a:lnTo>
                  <a:lnTo>
                    <a:pt x="462" y="98"/>
                  </a:lnTo>
                  <a:lnTo>
                    <a:pt x="473" y="119"/>
                  </a:lnTo>
                  <a:lnTo>
                    <a:pt x="483" y="141"/>
                  </a:lnTo>
                  <a:lnTo>
                    <a:pt x="495" y="167"/>
                  </a:lnTo>
                  <a:lnTo>
                    <a:pt x="507" y="195"/>
                  </a:lnTo>
                  <a:lnTo>
                    <a:pt x="520" y="226"/>
                  </a:lnTo>
                  <a:lnTo>
                    <a:pt x="532" y="258"/>
                  </a:lnTo>
                  <a:lnTo>
                    <a:pt x="546" y="294"/>
                  </a:lnTo>
                  <a:lnTo>
                    <a:pt x="560" y="334"/>
                  </a:lnTo>
                  <a:lnTo>
                    <a:pt x="575" y="375"/>
                  </a:lnTo>
                  <a:lnTo>
                    <a:pt x="592" y="420"/>
                  </a:lnTo>
                  <a:lnTo>
                    <a:pt x="554" y="327"/>
                  </a:lnTo>
                  <a:lnTo>
                    <a:pt x="521" y="248"/>
                  </a:lnTo>
                  <a:lnTo>
                    <a:pt x="491" y="183"/>
                  </a:lnTo>
                  <a:lnTo>
                    <a:pt x="464" y="128"/>
                  </a:lnTo>
                  <a:lnTo>
                    <a:pt x="438" y="86"/>
                  </a:lnTo>
                  <a:lnTo>
                    <a:pt x="413" y="54"/>
                  </a:lnTo>
                  <a:lnTo>
                    <a:pt x="388" y="31"/>
                  </a:lnTo>
                  <a:lnTo>
                    <a:pt x="362" y="18"/>
                  </a:lnTo>
                  <a:lnTo>
                    <a:pt x="333" y="11"/>
                  </a:lnTo>
                  <a:lnTo>
                    <a:pt x="302" y="13"/>
                  </a:lnTo>
                  <a:lnTo>
                    <a:pt x="266" y="18"/>
                  </a:lnTo>
                  <a:lnTo>
                    <a:pt x="227" y="30"/>
                  </a:lnTo>
                  <a:lnTo>
                    <a:pt x="181" y="45"/>
                  </a:lnTo>
                  <a:lnTo>
                    <a:pt x="129" y="62"/>
                  </a:lnTo>
                  <a:lnTo>
                    <a:pt x="69" y="83"/>
                  </a:lnTo>
                  <a:lnTo>
                    <a:pt x="0" y="105"/>
                  </a:lnTo>
                  <a:lnTo>
                    <a:pt x="102" y="47"/>
                  </a:lnTo>
                  <a:close/>
                </a:path>
              </a:pathLst>
            </a:custGeom>
            <a:solidFill>
              <a:srgbClr val="FF0000"/>
            </a:solidFill>
            <a:ln w="9525">
              <a:solidFill>
                <a:schemeClr val="accent4"/>
              </a:solidFill>
              <a:round/>
              <a:headEnd/>
              <a:tailEnd/>
            </a:ln>
          </p:spPr>
          <p:txBody>
            <a:bodyPr/>
            <a:lstStyle/>
            <a:p>
              <a:pPr>
                <a:defRPr/>
              </a:pPr>
              <a:endParaRPr lang="en-US" dirty="0"/>
            </a:p>
          </p:txBody>
        </p:sp>
        <p:sp>
          <p:nvSpPr>
            <p:cNvPr id="78" name="Freeform 78"/>
            <p:cNvSpPr>
              <a:spLocks/>
            </p:cNvSpPr>
            <p:nvPr/>
          </p:nvSpPr>
          <p:spPr bwMode="auto">
            <a:xfrm>
              <a:off x="4758" y="2724"/>
              <a:ext cx="568" cy="344"/>
            </a:xfrm>
            <a:custGeom>
              <a:avLst/>
              <a:gdLst/>
              <a:ahLst/>
              <a:cxnLst>
                <a:cxn ang="0">
                  <a:pos x="33" y="31"/>
                </a:cxn>
                <a:cxn ang="0">
                  <a:pos x="52" y="23"/>
                </a:cxn>
                <a:cxn ang="0">
                  <a:pos x="70" y="14"/>
                </a:cxn>
                <a:cxn ang="0">
                  <a:pos x="87" y="9"/>
                </a:cxn>
                <a:cxn ang="0">
                  <a:pos x="105" y="4"/>
                </a:cxn>
                <a:cxn ang="0">
                  <a:pos x="122" y="2"/>
                </a:cxn>
                <a:cxn ang="0">
                  <a:pos x="138" y="0"/>
                </a:cxn>
                <a:cxn ang="0">
                  <a:pos x="155" y="0"/>
                </a:cxn>
                <a:cxn ang="0">
                  <a:pos x="171" y="2"/>
                </a:cxn>
                <a:cxn ang="0">
                  <a:pos x="187" y="6"/>
                </a:cxn>
                <a:cxn ang="0">
                  <a:pos x="203" y="9"/>
                </a:cxn>
                <a:cxn ang="0">
                  <a:pos x="217" y="14"/>
                </a:cxn>
                <a:cxn ang="0">
                  <a:pos x="232" y="21"/>
                </a:cxn>
                <a:cxn ang="0">
                  <a:pos x="246" y="30"/>
                </a:cxn>
                <a:cxn ang="0">
                  <a:pos x="261" y="38"/>
                </a:cxn>
                <a:cxn ang="0">
                  <a:pos x="274" y="49"/>
                </a:cxn>
                <a:cxn ang="0">
                  <a:pos x="288" y="61"/>
                </a:cxn>
                <a:cxn ang="0">
                  <a:pos x="303" y="76"/>
                </a:cxn>
                <a:cxn ang="0">
                  <a:pos x="318" y="91"/>
                </a:cxn>
                <a:cxn ang="0">
                  <a:pos x="332" y="109"/>
                </a:cxn>
                <a:cxn ang="0">
                  <a:pos x="346" y="128"/>
                </a:cxn>
                <a:cxn ang="0">
                  <a:pos x="360" y="146"/>
                </a:cxn>
                <a:cxn ang="0">
                  <a:pos x="372" y="167"/>
                </a:cxn>
                <a:cxn ang="0">
                  <a:pos x="385" y="189"/>
                </a:cxn>
                <a:cxn ang="0">
                  <a:pos x="398" y="212"/>
                </a:cxn>
                <a:cxn ang="0">
                  <a:pos x="409" y="236"/>
                </a:cxn>
                <a:cxn ang="0">
                  <a:pos x="421" y="262"/>
                </a:cxn>
                <a:cxn ang="0">
                  <a:pos x="432" y="286"/>
                </a:cxn>
                <a:cxn ang="0">
                  <a:pos x="443" y="313"/>
                </a:cxn>
                <a:cxn ang="0">
                  <a:pos x="453" y="339"/>
                </a:cxn>
                <a:cxn ang="0">
                  <a:pos x="463" y="368"/>
                </a:cxn>
                <a:cxn ang="0">
                  <a:pos x="473" y="396"/>
                </a:cxn>
                <a:cxn ang="0">
                  <a:pos x="482" y="425"/>
                </a:cxn>
                <a:cxn ang="0">
                  <a:pos x="568" y="690"/>
                </a:cxn>
                <a:cxn ang="0">
                  <a:pos x="470" y="420"/>
                </a:cxn>
                <a:cxn ang="0">
                  <a:pos x="450" y="360"/>
                </a:cxn>
                <a:cxn ang="0">
                  <a:pos x="429" y="305"/>
                </a:cxn>
                <a:cxn ang="0">
                  <a:pos x="407" y="253"/>
                </a:cxn>
                <a:cxn ang="0">
                  <a:pos x="384" y="208"/>
                </a:cxn>
                <a:cxn ang="0">
                  <a:pos x="360" y="167"/>
                </a:cxn>
                <a:cxn ang="0">
                  <a:pos x="335" y="131"/>
                </a:cxn>
                <a:cxn ang="0">
                  <a:pos x="308" y="100"/>
                </a:cxn>
                <a:cxn ang="0">
                  <a:pos x="281" y="74"/>
                </a:cxn>
                <a:cxn ang="0">
                  <a:pos x="250" y="54"/>
                </a:cxn>
                <a:cxn ang="0">
                  <a:pos x="220" y="36"/>
                </a:cxn>
                <a:cxn ang="0">
                  <a:pos x="187" y="26"/>
                </a:cxn>
                <a:cxn ang="0">
                  <a:pos x="154" y="21"/>
                </a:cxn>
                <a:cxn ang="0">
                  <a:pos x="117" y="19"/>
                </a:cxn>
                <a:cxn ang="0">
                  <a:pos x="80" y="24"/>
                </a:cxn>
                <a:cxn ang="0">
                  <a:pos x="42" y="35"/>
                </a:cxn>
                <a:cxn ang="0">
                  <a:pos x="0" y="50"/>
                </a:cxn>
                <a:cxn ang="0">
                  <a:pos x="33" y="31"/>
                </a:cxn>
              </a:cxnLst>
              <a:rect l="0" t="0" r="r" b="b"/>
              <a:pathLst>
                <a:path w="568" h="690">
                  <a:moveTo>
                    <a:pt x="33" y="31"/>
                  </a:moveTo>
                  <a:lnTo>
                    <a:pt x="52" y="23"/>
                  </a:lnTo>
                  <a:lnTo>
                    <a:pt x="70" y="14"/>
                  </a:lnTo>
                  <a:lnTo>
                    <a:pt x="87" y="9"/>
                  </a:lnTo>
                  <a:lnTo>
                    <a:pt x="105" y="4"/>
                  </a:lnTo>
                  <a:lnTo>
                    <a:pt x="122" y="2"/>
                  </a:lnTo>
                  <a:lnTo>
                    <a:pt x="138" y="0"/>
                  </a:lnTo>
                  <a:lnTo>
                    <a:pt x="155" y="0"/>
                  </a:lnTo>
                  <a:lnTo>
                    <a:pt x="171" y="2"/>
                  </a:lnTo>
                  <a:lnTo>
                    <a:pt x="187" y="6"/>
                  </a:lnTo>
                  <a:lnTo>
                    <a:pt x="203" y="9"/>
                  </a:lnTo>
                  <a:lnTo>
                    <a:pt x="217" y="14"/>
                  </a:lnTo>
                  <a:lnTo>
                    <a:pt x="232" y="21"/>
                  </a:lnTo>
                  <a:lnTo>
                    <a:pt x="246" y="30"/>
                  </a:lnTo>
                  <a:lnTo>
                    <a:pt x="261" y="38"/>
                  </a:lnTo>
                  <a:lnTo>
                    <a:pt x="274" y="49"/>
                  </a:lnTo>
                  <a:lnTo>
                    <a:pt x="288" y="61"/>
                  </a:lnTo>
                  <a:lnTo>
                    <a:pt x="303" y="76"/>
                  </a:lnTo>
                  <a:lnTo>
                    <a:pt x="318" y="91"/>
                  </a:lnTo>
                  <a:lnTo>
                    <a:pt x="332" y="109"/>
                  </a:lnTo>
                  <a:lnTo>
                    <a:pt x="346" y="128"/>
                  </a:lnTo>
                  <a:lnTo>
                    <a:pt x="360" y="146"/>
                  </a:lnTo>
                  <a:lnTo>
                    <a:pt x="372" y="167"/>
                  </a:lnTo>
                  <a:lnTo>
                    <a:pt x="385" y="189"/>
                  </a:lnTo>
                  <a:lnTo>
                    <a:pt x="398" y="212"/>
                  </a:lnTo>
                  <a:lnTo>
                    <a:pt x="409" y="236"/>
                  </a:lnTo>
                  <a:lnTo>
                    <a:pt x="421" y="262"/>
                  </a:lnTo>
                  <a:lnTo>
                    <a:pt x="432" y="286"/>
                  </a:lnTo>
                  <a:lnTo>
                    <a:pt x="443" y="313"/>
                  </a:lnTo>
                  <a:lnTo>
                    <a:pt x="453" y="339"/>
                  </a:lnTo>
                  <a:lnTo>
                    <a:pt x="463" y="368"/>
                  </a:lnTo>
                  <a:lnTo>
                    <a:pt x="473" y="396"/>
                  </a:lnTo>
                  <a:lnTo>
                    <a:pt x="482" y="425"/>
                  </a:lnTo>
                  <a:lnTo>
                    <a:pt x="568" y="690"/>
                  </a:lnTo>
                  <a:lnTo>
                    <a:pt x="470" y="420"/>
                  </a:lnTo>
                  <a:lnTo>
                    <a:pt x="450" y="360"/>
                  </a:lnTo>
                  <a:lnTo>
                    <a:pt x="429" y="305"/>
                  </a:lnTo>
                  <a:lnTo>
                    <a:pt x="407" y="253"/>
                  </a:lnTo>
                  <a:lnTo>
                    <a:pt x="384" y="208"/>
                  </a:lnTo>
                  <a:lnTo>
                    <a:pt x="360" y="167"/>
                  </a:lnTo>
                  <a:lnTo>
                    <a:pt x="335" y="131"/>
                  </a:lnTo>
                  <a:lnTo>
                    <a:pt x="308" y="100"/>
                  </a:lnTo>
                  <a:lnTo>
                    <a:pt x="281" y="74"/>
                  </a:lnTo>
                  <a:lnTo>
                    <a:pt x="250" y="54"/>
                  </a:lnTo>
                  <a:lnTo>
                    <a:pt x="220" y="36"/>
                  </a:lnTo>
                  <a:lnTo>
                    <a:pt x="187" y="26"/>
                  </a:lnTo>
                  <a:lnTo>
                    <a:pt x="154" y="21"/>
                  </a:lnTo>
                  <a:lnTo>
                    <a:pt x="117" y="19"/>
                  </a:lnTo>
                  <a:lnTo>
                    <a:pt x="80" y="24"/>
                  </a:lnTo>
                  <a:lnTo>
                    <a:pt x="42" y="35"/>
                  </a:lnTo>
                  <a:lnTo>
                    <a:pt x="0" y="50"/>
                  </a:lnTo>
                  <a:lnTo>
                    <a:pt x="33" y="31"/>
                  </a:lnTo>
                  <a:close/>
                </a:path>
              </a:pathLst>
            </a:custGeom>
            <a:solidFill>
              <a:srgbClr val="FF0000"/>
            </a:solidFill>
            <a:ln w="9525">
              <a:solidFill>
                <a:schemeClr val="accent4"/>
              </a:solidFill>
              <a:round/>
              <a:headEnd/>
              <a:tailEnd/>
            </a:ln>
          </p:spPr>
          <p:txBody>
            <a:bodyPr/>
            <a:lstStyle/>
            <a:p>
              <a:pPr>
                <a:defRPr/>
              </a:pPr>
              <a:endParaRPr lang="en-US" dirty="0"/>
            </a:p>
          </p:txBody>
        </p:sp>
        <p:sp>
          <p:nvSpPr>
            <p:cNvPr id="79" name="Freeform 79"/>
            <p:cNvSpPr>
              <a:spLocks/>
            </p:cNvSpPr>
            <p:nvPr/>
          </p:nvSpPr>
          <p:spPr bwMode="auto">
            <a:xfrm>
              <a:off x="4641" y="2546"/>
              <a:ext cx="890" cy="319"/>
            </a:xfrm>
            <a:custGeom>
              <a:avLst/>
              <a:gdLst/>
              <a:ahLst/>
              <a:cxnLst>
                <a:cxn ang="0">
                  <a:pos x="46" y="347"/>
                </a:cxn>
                <a:cxn ang="0">
                  <a:pos x="127" y="221"/>
                </a:cxn>
                <a:cxn ang="0">
                  <a:pos x="218" y="58"/>
                </a:cxn>
                <a:cxn ang="0">
                  <a:pos x="284" y="34"/>
                </a:cxn>
                <a:cxn ang="0">
                  <a:pos x="346" y="20"/>
                </a:cxn>
                <a:cxn ang="0">
                  <a:pos x="401" y="15"/>
                </a:cxn>
                <a:cxn ang="0">
                  <a:pos x="453" y="20"/>
                </a:cxn>
                <a:cxn ang="0">
                  <a:pos x="499" y="34"/>
                </a:cxn>
                <a:cxn ang="0">
                  <a:pos x="543" y="56"/>
                </a:cxn>
                <a:cxn ang="0">
                  <a:pos x="584" y="87"/>
                </a:cxn>
                <a:cxn ang="0">
                  <a:pos x="621" y="123"/>
                </a:cxn>
                <a:cxn ang="0">
                  <a:pos x="657" y="168"/>
                </a:cxn>
                <a:cxn ang="0">
                  <a:pos x="692" y="220"/>
                </a:cxn>
                <a:cxn ang="0">
                  <a:pos x="725" y="276"/>
                </a:cxn>
                <a:cxn ang="0">
                  <a:pos x="757" y="340"/>
                </a:cxn>
                <a:cxn ang="0">
                  <a:pos x="789" y="407"/>
                </a:cxn>
                <a:cxn ang="0">
                  <a:pos x="821" y="479"/>
                </a:cxn>
                <a:cxn ang="0">
                  <a:pos x="855" y="556"/>
                </a:cxn>
                <a:cxn ang="0">
                  <a:pos x="890" y="637"/>
                </a:cxn>
                <a:cxn ang="0">
                  <a:pos x="872" y="593"/>
                </a:cxn>
                <a:cxn ang="0">
                  <a:pos x="855" y="550"/>
                </a:cxn>
                <a:cxn ang="0">
                  <a:pos x="838" y="508"/>
                </a:cxn>
                <a:cxn ang="0">
                  <a:pos x="821" y="469"/>
                </a:cxn>
                <a:cxn ang="0">
                  <a:pos x="805" y="429"/>
                </a:cxn>
                <a:cxn ang="0">
                  <a:pos x="789" y="391"/>
                </a:cxn>
                <a:cxn ang="0">
                  <a:pos x="774" y="355"/>
                </a:cxn>
                <a:cxn ang="0">
                  <a:pos x="757" y="321"/>
                </a:cxn>
                <a:cxn ang="0">
                  <a:pos x="741" y="288"/>
                </a:cxn>
                <a:cxn ang="0">
                  <a:pos x="726" y="257"/>
                </a:cxn>
                <a:cxn ang="0">
                  <a:pos x="709" y="228"/>
                </a:cxn>
                <a:cxn ang="0">
                  <a:pos x="694" y="201"/>
                </a:cxn>
                <a:cxn ang="0">
                  <a:pos x="677" y="173"/>
                </a:cxn>
                <a:cxn ang="0">
                  <a:pos x="659" y="149"/>
                </a:cxn>
                <a:cxn ang="0">
                  <a:pos x="643" y="127"/>
                </a:cxn>
                <a:cxn ang="0">
                  <a:pos x="624" y="106"/>
                </a:cxn>
                <a:cxn ang="0">
                  <a:pos x="606" y="86"/>
                </a:cxn>
                <a:cxn ang="0">
                  <a:pos x="587" y="68"/>
                </a:cxn>
                <a:cxn ang="0">
                  <a:pos x="567" y="53"/>
                </a:cxn>
                <a:cxn ang="0">
                  <a:pos x="546" y="39"/>
                </a:cxn>
                <a:cxn ang="0">
                  <a:pos x="525" y="27"/>
                </a:cxn>
                <a:cxn ang="0">
                  <a:pos x="502" y="19"/>
                </a:cxn>
                <a:cxn ang="0">
                  <a:pos x="480" y="10"/>
                </a:cxn>
                <a:cxn ang="0">
                  <a:pos x="456" y="5"/>
                </a:cxn>
                <a:cxn ang="0">
                  <a:pos x="430" y="1"/>
                </a:cxn>
                <a:cxn ang="0">
                  <a:pos x="404" y="0"/>
                </a:cxn>
                <a:cxn ang="0">
                  <a:pos x="376" y="0"/>
                </a:cxn>
                <a:cxn ang="0">
                  <a:pos x="347" y="1"/>
                </a:cxn>
                <a:cxn ang="0">
                  <a:pos x="315" y="7"/>
                </a:cxn>
                <a:cxn ang="0">
                  <a:pos x="283" y="13"/>
                </a:cxn>
                <a:cxn ang="0">
                  <a:pos x="250" y="22"/>
                </a:cxn>
                <a:cxn ang="0">
                  <a:pos x="215" y="34"/>
                </a:cxn>
                <a:cxn ang="0">
                  <a:pos x="17" y="367"/>
                </a:cxn>
                <a:cxn ang="0">
                  <a:pos x="0" y="443"/>
                </a:cxn>
                <a:cxn ang="0">
                  <a:pos x="46" y="347"/>
                </a:cxn>
              </a:cxnLst>
              <a:rect l="0" t="0" r="r" b="b"/>
              <a:pathLst>
                <a:path w="890" h="637">
                  <a:moveTo>
                    <a:pt x="46" y="347"/>
                  </a:moveTo>
                  <a:lnTo>
                    <a:pt x="127" y="221"/>
                  </a:lnTo>
                  <a:lnTo>
                    <a:pt x="218" y="58"/>
                  </a:lnTo>
                  <a:lnTo>
                    <a:pt x="284" y="34"/>
                  </a:lnTo>
                  <a:lnTo>
                    <a:pt x="346" y="20"/>
                  </a:lnTo>
                  <a:lnTo>
                    <a:pt x="401" y="15"/>
                  </a:lnTo>
                  <a:lnTo>
                    <a:pt x="453" y="20"/>
                  </a:lnTo>
                  <a:lnTo>
                    <a:pt x="499" y="34"/>
                  </a:lnTo>
                  <a:lnTo>
                    <a:pt x="543" y="56"/>
                  </a:lnTo>
                  <a:lnTo>
                    <a:pt x="584" y="87"/>
                  </a:lnTo>
                  <a:lnTo>
                    <a:pt x="621" y="123"/>
                  </a:lnTo>
                  <a:lnTo>
                    <a:pt x="657" y="168"/>
                  </a:lnTo>
                  <a:lnTo>
                    <a:pt x="692" y="220"/>
                  </a:lnTo>
                  <a:lnTo>
                    <a:pt x="725" y="276"/>
                  </a:lnTo>
                  <a:lnTo>
                    <a:pt x="757" y="340"/>
                  </a:lnTo>
                  <a:lnTo>
                    <a:pt x="789" y="407"/>
                  </a:lnTo>
                  <a:lnTo>
                    <a:pt x="821" y="479"/>
                  </a:lnTo>
                  <a:lnTo>
                    <a:pt x="855" y="556"/>
                  </a:lnTo>
                  <a:lnTo>
                    <a:pt x="890" y="637"/>
                  </a:lnTo>
                  <a:lnTo>
                    <a:pt x="872" y="593"/>
                  </a:lnTo>
                  <a:lnTo>
                    <a:pt x="855" y="550"/>
                  </a:lnTo>
                  <a:lnTo>
                    <a:pt x="838" y="508"/>
                  </a:lnTo>
                  <a:lnTo>
                    <a:pt x="821" y="469"/>
                  </a:lnTo>
                  <a:lnTo>
                    <a:pt x="805" y="429"/>
                  </a:lnTo>
                  <a:lnTo>
                    <a:pt x="789" y="391"/>
                  </a:lnTo>
                  <a:lnTo>
                    <a:pt x="774" y="355"/>
                  </a:lnTo>
                  <a:lnTo>
                    <a:pt x="757" y="321"/>
                  </a:lnTo>
                  <a:lnTo>
                    <a:pt x="741" y="288"/>
                  </a:lnTo>
                  <a:lnTo>
                    <a:pt x="726" y="257"/>
                  </a:lnTo>
                  <a:lnTo>
                    <a:pt x="709" y="228"/>
                  </a:lnTo>
                  <a:lnTo>
                    <a:pt x="694" y="201"/>
                  </a:lnTo>
                  <a:lnTo>
                    <a:pt x="677" y="173"/>
                  </a:lnTo>
                  <a:lnTo>
                    <a:pt x="659" y="149"/>
                  </a:lnTo>
                  <a:lnTo>
                    <a:pt x="643" y="127"/>
                  </a:lnTo>
                  <a:lnTo>
                    <a:pt x="624" y="106"/>
                  </a:lnTo>
                  <a:lnTo>
                    <a:pt x="606" y="86"/>
                  </a:lnTo>
                  <a:lnTo>
                    <a:pt x="587" y="68"/>
                  </a:lnTo>
                  <a:lnTo>
                    <a:pt x="567" y="53"/>
                  </a:lnTo>
                  <a:lnTo>
                    <a:pt x="546" y="39"/>
                  </a:lnTo>
                  <a:lnTo>
                    <a:pt x="525" y="27"/>
                  </a:lnTo>
                  <a:lnTo>
                    <a:pt x="502" y="19"/>
                  </a:lnTo>
                  <a:lnTo>
                    <a:pt x="480" y="10"/>
                  </a:lnTo>
                  <a:lnTo>
                    <a:pt x="456" y="5"/>
                  </a:lnTo>
                  <a:lnTo>
                    <a:pt x="430" y="1"/>
                  </a:lnTo>
                  <a:lnTo>
                    <a:pt x="404" y="0"/>
                  </a:lnTo>
                  <a:lnTo>
                    <a:pt x="376" y="0"/>
                  </a:lnTo>
                  <a:lnTo>
                    <a:pt x="347" y="1"/>
                  </a:lnTo>
                  <a:lnTo>
                    <a:pt x="315" y="7"/>
                  </a:lnTo>
                  <a:lnTo>
                    <a:pt x="283" y="13"/>
                  </a:lnTo>
                  <a:lnTo>
                    <a:pt x="250" y="22"/>
                  </a:lnTo>
                  <a:lnTo>
                    <a:pt x="215" y="34"/>
                  </a:lnTo>
                  <a:lnTo>
                    <a:pt x="17" y="367"/>
                  </a:lnTo>
                  <a:lnTo>
                    <a:pt x="0" y="443"/>
                  </a:lnTo>
                  <a:lnTo>
                    <a:pt x="46" y="347"/>
                  </a:lnTo>
                  <a:close/>
                </a:path>
              </a:pathLst>
            </a:custGeom>
            <a:solidFill>
              <a:srgbClr val="FF0000"/>
            </a:solidFill>
            <a:ln w="9525">
              <a:solidFill>
                <a:schemeClr val="accent4"/>
              </a:solidFill>
              <a:round/>
              <a:headEnd/>
              <a:tailEnd/>
            </a:ln>
          </p:spPr>
          <p:txBody>
            <a:bodyPr/>
            <a:lstStyle/>
            <a:p>
              <a:pPr>
                <a:defRPr/>
              </a:pPr>
              <a:endParaRPr lang="en-US" dirty="0"/>
            </a:p>
          </p:txBody>
        </p:sp>
        <p:sp>
          <p:nvSpPr>
            <p:cNvPr id="80" name="Freeform 80"/>
            <p:cNvSpPr>
              <a:spLocks/>
            </p:cNvSpPr>
            <p:nvPr/>
          </p:nvSpPr>
          <p:spPr bwMode="auto">
            <a:xfrm>
              <a:off x="3774" y="2846"/>
              <a:ext cx="312" cy="108"/>
            </a:xfrm>
            <a:custGeom>
              <a:avLst/>
              <a:gdLst/>
              <a:ahLst/>
              <a:cxnLst>
                <a:cxn ang="0">
                  <a:pos x="270" y="129"/>
                </a:cxn>
                <a:cxn ang="0">
                  <a:pos x="249" y="93"/>
                </a:cxn>
                <a:cxn ang="0">
                  <a:pos x="230" y="64"/>
                </a:cxn>
                <a:cxn ang="0">
                  <a:pos x="212" y="43"/>
                </a:cxn>
                <a:cxn ang="0">
                  <a:pos x="195" y="28"/>
                </a:cxn>
                <a:cxn ang="0">
                  <a:pos x="179" y="19"/>
                </a:cxn>
                <a:cxn ang="0">
                  <a:pos x="164" y="16"/>
                </a:cxn>
                <a:cxn ang="0">
                  <a:pos x="149" y="19"/>
                </a:cxn>
                <a:cxn ang="0">
                  <a:pos x="134" y="26"/>
                </a:cxn>
                <a:cxn ang="0">
                  <a:pos x="119" y="38"/>
                </a:cxn>
                <a:cxn ang="0">
                  <a:pos x="105" y="54"/>
                </a:cxn>
                <a:cxn ang="0">
                  <a:pos x="89" y="73"/>
                </a:cxn>
                <a:cxn ang="0">
                  <a:pos x="74" y="95"/>
                </a:cxn>
                <a:cxn ang="0">
                  <a:pos x="57" y="121"/>
                </a:cxn>
                <a:cxn ang="0">
                  <a:pos x="39" y="146"/>
                </a:cxn>
                <a:cxn ang="0">
                  <a:pos x="21" y="176"/>
                </a:cxn>
                <a:cxn ang="0">
                  <a:pos x="0" y="207"/>
                </a:cxn>
                <a:cxn ang="0">
                  <a:pos x="16" y="176"/>
                </a:cxn>
                <a:cxn ang="0">
                  <a:pos x="31" y="146"/>
                </a:cxn>
                <a:cxn ang="0">
                  <a:pos x="46" y="119"/>
                </a:cxn>
                <a:cxn ang="0">
                  <a:pos x="60" y="93"/>
                </a:cxn>
                <a:cxn ang="0">
                  <a:pos x="74" y="69"/>
                </a:cxn>
                <a:cxn ang="0">
                  <a:pos x="88" y="49"/>
                </a:cxn>
                <a:cxn ang="0">
                  <a:pos x="103" y="31"/>
                </a:cxn>
                <a:cxn ang="0">
                  <a:pos x="118" y="16"/>
                </a:cxn>
                <a:cxn ang="0">
                  <a:pos x="133" y="7"/>
                </a:cxn>
                <a:cxn ang="0">
                  <a:pos x="150" y="0"/>
                </a:cxn>
                <a:cxn ang="0">
                  <a:pos x="166" y="0"/>
                </a:cxn>
                <a:cxn ang="0">
                  <a:pos x="185" y="4"/>
                </a:cxn>
                <a:cxn ang="0">
                  <a:pos x="204" y="14"/>
                </a:cxn>
                <a:cxn ang="0">
                  <a:pos x="224" y="30"/>
                </a:cxn>
                <a:cxn ang="0">
                  <a:pos x="246" y="50"/>
                </a:cxn>
                <a:cxn ang="0">
                  <a:pos x="270" y="79"/>
                </a:cxn>
                <a:cxn ang="0">
                  <a:pos x="312" y="217"/>
                </a:cxn>
                <a:cxn ang="0">
                  <a:pos x="270" y="129"/>
                </a:cxn>
              </a:cxnLst>
              <a:rect l="0" t="0" r="r" b="b"/>
              <a:pathLst>
                <a:path w="312" h="217">
                  <a:moveTo>
                    <a:pt x="270" y="129"/>
                  </a:moveTo>
                  <a:lnTo>
                    <a:pt x="249" y="93"/>
                  </a:lnTo>
                  <a:lnTo>
                    <a:pt x="230" y="64"/>
                  </a:lnTo>
                  <a:lnTo>
                    <a:pt x="212" y="43"/>
                  </a:lnTo>
                  <a:lnTo>
                    <a:pt x="195" y="28"/>
                  </a:lnTo>
                  <a:lnTo>
                    <a:pt x="179" y="19"/>
                  </a:lnTo>
                  <a:lnTo>
                    <a:pt x="164" y="16"/>
                  </a:lnTo>
                  <a:lnTo>
                    <a:pt x="149" y="19"/>
                  </a:lnTo>
                  <a:lnTo>
                    <a:pt x="134" y="26"/>
                  </a:lnTo>
                  <a:lnTo>
                    <a:pt x="119" y="38"/>
                  </a:lnTo>
                  <a:lnTo>
                    <a:pt x="105" y="54"/>
                  </a:lnTo>
                  <a:lnTo>
                    <a:pt x="89" y="73"/>
                  </a:lnTo>
                  <a:lnTo>
                    <a:pt x="74" y="95"/>
                  </a:lnTo>
                  <a:lnTo>
                    <a:pt x="57" y="121"/>
                  </a:lnTo>
                  <a:lnTo>
                    <a:pt x="39" y="146"/>
                  </a:lnTo>
                  <a:lnTo>
                    <a:pt x="21" y="176"/>
                  </a:lnTo>
                  <a:lnTo>
                    <a:pt x="0" y="207"/>
                  </a:lnTo>
                  <a:lnTo>
                    <a:pt x="16" y="176"/>
                  </a:lnTo>
                  <a:lnTo>
                    <a:pt x="31" y="146"/>
                  </a:lnTo>
                  <a:lnTo>
                    <a:pt x="46" y="119"/>
                  </a:lnTo>
                  <a:lnTo>
                    <a:pt x="60" y="93"/>
                  </a:lnTo>
                  <a:lnTo>
                    <a:pt x="74" y="69"/>
                  </a:lnTo>
                  <a:lnTo>
                    <a:pt x="88" y="49"/>
                  </a:lnTo>
                  <a:lnTo>
                    <a:pt x="103" y="31"/>
                  </a:lnTo>
                  <a:lnTo>
                    <a:pt x="118" y="16"/>
                  </a:lnTo>
                  <a:lnTo>
                    <a:pt x="133" y="7"/>
                  </a:lnTo>
                  <a:lnTo>
                    <a:pt x="150" y="0"/>
                  </a:lnTo>
                  <a:lnTo>
                    <a:pt x="166" y="0"/>
                  </a:lnTo>
                  <a:lnTo>
                    <a:pt x="185" y="4"/>
                  </a:lnTo>
                  <a:lnTo>
                    <a:pt x="204" y="14"/>
                  </a:lnTo>
                  <a:lnTo>
                    <a:pt x="224" y="30"/>
                  </a:lnTo>
                  <a:lnTo>
                    <a:pt x="246" y="50"/>
                  </a:lnTo>
                  <a:lnTo>
                    <a:pt x="270" y="79"/>
                  </a:lnTo>
                  <a:lnTo>
                    <a:pt x="312" y="217"/>
                  </a:lnTo>
                  <a:lnTo>
                    <a:pt x="270" y="129"/>
                  </a:lnTo>
                  <a:close/>
                </a:path>
              </a:pathLst>
            </a:custGeom>
            <a:solidFill>
              <a:srgbClr val="FF0000"/>
            </a:solidFill>
            <a:ln w="9525">
              <a:solidFill>
                <a:schemeClr val="accent4"/>
              </a:solidFill>
              <a:round/>
              <a:headEnd/>
              <a:tailEnd/>
            </a:ln>
          </p:spPr>
          <p:txBody>
            <a:bodyPr/>
            <a:lstStyle/>
            <a:p>
              <a:pPr>
                <a:defRPr/>
              </a:pPr>
              <a:endParaRPr lang="en-US" dirty="0"/>
            </a:p>
          </p:txBody>
        </p:sp>
        <p:sp>
          <p:nvSpPr>
            <p:cNvPr id="81" name="Freeform 81"/>
            <p:cNvSpPr>
              <a:spLocks/>
            </p:cNvSpPr>
            <p:nvPr/>
          </p:nvSpPr>
          <p:spPr bwMode="auto">
            <a:xfrm>
              <a:off x="3591" y="2984"/>
              <a:ext cx="164" cy="206"/>
            </a:xfrm>
            <a:custGeom>
              <a:avLst/>
              <a:gdLst/>
              <a:ahLst/>
              <a:cxnLst>
                <a:cxn ang="0">
                  <a:pos x="129" y="19"/>
                </a:cxn>
                <a:cxn ang="0">
                  <a:pos x="47" y="206"/>
                </a:cxn>
                <a:cxn ang="0">
                  <a:pos x="0" y="344"/>
                </a:cxn>
                <a:cxn ang="0">
                  <a:pos x="0" y="413"/>
                </a:cxn>
                <a:cxn ang="0">
                  <a:pos x="95" y="138"/>
                </a:cxn>
                <a:cxn ang="0">
                  <a:pos x="164" y="0"/>
                </a:cxn>
                <a:cxn ang="0">
                  <a:pos x="129" y="19"/>
                </a:cxn>
              </a:cxnLst>
              <a:rect l="0" t="0" r="r" b="b"/>
              <a:pathLst>
                <a:path w="164" h="413">
                  <a:moveTo>
                    <a:pt x="129" y="19"/>
                  </a:moveTo>
                  <a:lnTo>
                    <a:pt x="47" y="206"/>
                  </a:lnTo>
                  <a:lnTo>
                    <a:pt x="0" y="344"/>
                  </a:lnTo>
                  <a:lnTo>
                    <a:pt x="0" y="413"/>
                  </a:lnTo>
                  <a:lnTo>
                    <a:pt x="95" y="138"/>
                  </a:lnTo>
                  <a:lnTo>
                    <a:pt x="164" y="0"/>
                  </a:lnTo>
                  <a:lnTo>
                    <a:pt x="129" y="19"/>
                  </a:lnTo>
                  <a:close/>
                </a:path>
              </a:pathLst>
            </a:custGeom>
            <a:solidFill>
              <a:srgbClr val="990000"/>
            </a:solidFill>
            <a:ln w="9525">
              <a:solidFill>
                <a:schemeClr val="accent4"/>
              </a:solidFill>
              <a:round/>
              <a:headEnd/>
              <a:tailEnd/>
            </a:ln>
          </p:spPr>
          <p:txBody>
            <a:bodyPr/>
            <a:lstStyle/>
            <a:p>
              <a:pPr>
                <a:defRPr/>
              </a:pPr>
              <a:endParaRPr lang="en-US" dirty="0"/>
            </a:p>
          </p:txBody>
        </p:sp>
        <p:sp>
          <p:nvSpPr>
            <p:cNvPr id="82" name="Freeform 82"/>
            <p:cNvSpPr>
              <a:spLocks/>
            </p:cNvSpPr>
            <p:nvPr/>
          </p:nvSpPr>
          <p:spPr bwMode="auto">
            <a:xfrm>
              <a:off x="4655" y="2971"/>
              <a:ext cx="431" cy="370"/>
            </a:xfrm>
            <a:custGeom>
              <a:avLst/>
              <a:gdLst/>
              <a:ahLst/>
              <a:cxnLst>
                <a:cxn ang="0">
                  <a:pos x="0" y="301"/>
                </a:cxn>
                <a:cxn ang="0">
                  <a:pos x="49" y="78"/>
                </a:cxn>
                <a:cxn ang="0">
                  <a:pos x="88" y="30"/>
                </a:cxn>
                <a:cxn ang="0">
                  <a:pos x="126" y="4"/>
                </a:cxn>
                <a:cxn ang="0">
                  <a:pos x="160" y="0"/>
                </a:cxn>
                <a:cxn ang="0">
                  <a:pos x="193" y="14"/>
                </a:cxn>
                <a:cxn ang="0">
                  <a:pos x="224" y="45"/>
                </a:cxn>
                <a:cxn ang="0">
                  <a:pos x="252" y="88"/>
                </a:cxn>
                <a:cxn ang="0">
                  <a:pos x="278" y="143"/>
                </a:cxn>
                <a:cxn ang="0">
                  <a:pos x="301" y="207"/>
                </a:cxn>
                <a:cxn ang="0">
                  <a:pos x="324" y="277"/>
                </a:cxn>
                <a:cxn ang="0">
                  <a:pos x="344" y="351"/>
                </a:cxn>
                <a:cxn ang="0">
                  <a:pos x="363" y="426"/>
                </a:cxn>
                <a:cxn ang="0">
                  <a:pos x="379" y="500"/>
                </a:cxn>
                <a:cxn ang="0">
                  <a:pos x="395" y="573"/>
                </a:cxn>
                <a:cxn ang="0">
                  <a:pos x="408" y="638"/>
                </a:cxn>
                <a:cxn ang="0">
                  <a:pos x="421" y="695"/>
                </a:cxn>
                <a:cxn ang="0">
                  <a:pos x="431" y="741"/>
                </a:cxn>
                <a:cxn ang="0">
                  <a:pos x="408" y="653"/>
                </a:cxn>
                <a:cxn ang="0">
                  <a:pos x="399" y="610"/>
                </a:cxn>
                <a:cxn ang="0">
                  <a:pos x="388" y="559"/>
                </a:cxn>
                <a:cxn ang="0">
                  <a:pos x="374" y="500"/>
                </a:cxn>
                <a:cxn ang="0">
                  <a:pos x="360" y="437"/>
                </a:cxn>
                <a:cxn ang="0">
                  <a:pos x="343" y="370"/>
                </a:cxn>
                <a:cxn ang="0">
                  <a:pos x="324" y="303"/>
                </a:cxn>
                <a:cxn ang="0">
                  <a:pos x="304" y="237"/>
                </a:cxn>
                <a:cxn ang="0">
                  <a:pos x="282" y="177"/>
                </a:cxn>
                <a:cxn ang="0">
                  <a:pos x="259" y="122"/>
                </a:cxn>
                <a:cxn ang="0">
                  <a:pos x="233" y="76"/>
                </a:cxn>
                <a:cxn ang="0">
                  <a:pos x="207" y="40"/>
                </a:cxn>
                <a:cxn ang="0">
                  <a:pos x="179" y="17"/>
                </a:cxn>
                <a:cxn ang="0">
                  <a:pos x="149" y="11"/>
                </a:cxn>
                <a:cxn ang="0">
                  <a:pos x="118" y="21"/>
                </a:cxn>
                <a:cxn ang="0">
                  <a:pos x="85" y="50"/>
                </a:cxn>
                <a:cxn ang="0">
                  <a:pos x="51" y="102"/>
                </a:cxn>
                <a:cxn ang="0">
                  <a:pos x="4" y="353"/>
                </a:cxn>
                <a:cxn ang="0">
                  <a:pos x="0" y="301"/>
                </a:cxn>
              </a:cxnLst>
              <a:rect l="0" t="0" r="r" b="b"/>
              <a:pathLst>
                <a:path w="431" h="741">
                  <a:moveTo>
                    <a:pt x="0" y="301"/>
                  </a:moveTo>
                  <a:lnTo>
                    <a:pt x="49" y="78"/>
                  </a:lnTo>
                  <a:lnTo>
                    <a:pt x="88" y="30"/>
                  </a:lnTo>
                  <a:lnTo>
                    <a:pt x="126" y="4"/>
                  </a:lnTo>
                  <a:lnTo>
                    <a:pt x="160" y="0"/>
                  </a:lnTo>
                  <a:lnTo>
                    <a:pt x="193" y="14"/>
                  </a:lnTo>
                  <a:lnTo>
                    <a:pt x="224" y="45"/>
                  </a:lnTo>
                  <a:lnTo>
                    <a:pt x="252" y="88"/>
                  </a:lnTo>
                  <a:lnTo>
                    <a:pt x="278" y="143"/>
                  </a:lnTo>
                  <a:lnTo>
                    <a:pt x="301" y="207"/>
                  </a:lnTo>
                  <a:lnTo>
                    <a:pt x="324" y="277"/>
                  </a:lnTo>
                  <a:lnTo>
                    <a:pt x="344" y="351"/>
                  </a:lnTo>
                  <a:lnTo>
                    <a:pt x="363" y="426"/>
                  </a:lnTo>
                  <a:lnTo>
                    <a:pt x="379" y="500"/>
                  </a:lnTo>
                  <a:lnTo>
                    <a:pt x="395" y="573"/>
                  </a:lnTo>
                  <a:lnTo>
                    <a:pt x="408" y="638"/>
                  </a:lnTo>
                  <a:lnTo>
                    <a:pt x="421" y="695"/>
                  </a:lnTo>
                  <a:lnTo>
                    <a:pt x="431" y="741"/>
                  </a:lnTo>
                  <a:lnTo>
                    <a:pt x="408" y="653"/>
                  </a:lnTo>
                  <a:lnTo>
                    <a:pt x="399" y="610"/>
                  </a:lnTo>
                  <a:lnTo>
                    <a:pt x="388" y="559"/>
                  </a:lnTo>
                  <a:lnTo>
                    <a:pt x="374" y="500"/>
                  </a:lnTo>
                  <a:lnTo>
                    <a:pt x="360" y="437"/>
                  </a:lnTo>
                  <a:lnTo>
                    <a:pt x="343" y="370"/>
                  </a:lnTo>
                  <a:lnTo>
                    <a:pt x="324" y="303"/>
                  </a:lnTo>
                  <a:lnTo>
                    <a:pt x="304" y="237"/>
                  </a:lnTo>
                  <a:lnTo>
                    <a:pt x="282" y="177"/>
                  </a:lnTo>
                  <a:lnTo>
                    <a:pt x="259" y="122"/>
                  </a:lnTo>
                  <a:lnTo>
                    <a:pt x="233" y="76"/>
                  </a:lnTo>
                  <a:lnTo>
                    <a:pt x="207" y="40"/>
                  </a:lnTo>
                  <a:lnTo>
                    <a:pt x="179" y="17"/>
                  </a:lnTo>
                  <a:lnTo>
                    <a:pt x="149" y="11"/>
                  </a:lnTo>
                  <a:lnTo>
                    <a:pt x="118" y="21"/>
                  </a:lnTo>
                  <a:lnTo>
                    <a:pt x="85" y="50"/>
                  </a:lnTo>
                  <a:lnTo>
                    <a:pt x="51" y="102"/>
                  </a:lnTo>
                  <a:lnTo>
                    <a:pt x="4" y="353"/>
                  </a:lnTo>
                  <a:lnTo>
                    <a:pt x="0" y="301"/>
                  </a:lnTo>
                  <a:close/>
                </a:path>
              </a:pathLst>
            </a:custGeom>
            <a:solidFill>
              <a:srgbClr val="FFFF00"/>
            </a:solidFill>
            <a:ln w="9525">
              <a:solidFill>
                <a:schemeClr val="accent4"/>
              </a:solidFill>
              <a:round/>
              <a:headEnd/>
              <a:tailEnd/>
            </a:ln>
          </p:spPr>
          <p:txBody>
            <a:bodyPr/>
            <a:lstStyle/>
            <a:p>
              <a:pPr>
                <a:defRPr/>
              </a:pPr>
              <a:endParaRPr lang="en-US" dirty="0"/>
            </a:p>
          </p:txBody>
        </p:sp>
        <p:sp>
          <p:nvSpPr>
            <p:cNvPr id="83" name="Freeform 83"/>
            <p:cNvSpPr>
              <a:spLocks/>
            </p:cNvSpPr>
            <p:nvPr/>
          </p:nvSpPr>
          <p:spPr bwMode="auto">
            <a:xfrm>
              <a:off x="4593" y="3180"/>
              <a:ext cx="823" cy="338"/>
            </a:xfrm>
            <a:custGeom>
              <a:avLst/>
              <a:gdLst/>
              <a:ahLst/>
              <a:cxnLst>
                <a:cxn ang="0">
                  <a:pos x="0" y="0"/>
                </a:cxn>
                <a:cxn ang="0">
                  <a:pos x="146" y="38"/>
                </a:cxn>
                <a:cxn ang="0">
                  <a:pos x="196" y="67"/>
                </a:cxn>
                <a:cxn ang="0">
                  <a:pos x="244" y="98"/>
                </a:cxn>
                <a:cxn ang="0">
                  <a:pos x="291" y="131"/>
                </a:cxn>
                <a:cxn ang="0">
                  <a:pos x="336" y="163"/>
                </a:cxn>
                <a:cxn ang="0">
                  <a:pos x="381" y="196"/>
                </a:cxn>
                <a:cxn ang="0">
                  <a:pos x="424" y="232"/>
                </a:cxn>
                <a:cxn ang="0">
                  <a:pos x="466" y="268"/>
                </a:cxn>
                <a:cxn ang="0">
                  <a:pos x="508" y="304"/>
                </a:cxn>
                <a:cxn ang="0">
                  <a:pos x="548" y="344"/>
                </a:cxn>
                <a:cxn ang="0">
                  <a:pos x="588" y="381"/>
                </a:cxn>
                <a:cxn ang="0">
                  <a:pos x="626" y="423"/>
                </a:cxn>
                <a:cxn ang="0">
                  <a:pos x="665" y="464"/>
                </a:cxn>
                <a:cxn ang="0">
                  <a:pos x="702" y="505"/>
                </a:cxn>
                <a:cxn ang="0">
                  <a:pos x="740" y="548"/>
                </a:cxn>
                <a:cxn ang="0">
                  <a:pos x="777" y="593"/>
                </a:cxn>
                <a:cxn ang="0">
                  <a:pos x="813" y="637"/>
                </a:cxn>
                <a:cxn ang="0">
                  <a:pos x="823" y="675"/>
                </a:cxn>
                <a:cxn ang="0">
                  <a:pos x="779" y="619"/>
                </a:cxn>
                <a:cxn ang="0">
                  <a:pos x="758" y="594"/>
                </a:cxn>
                <a:cxn ang="0">
                  <a:pos x="738" y="569"/>
                </a:cxn>
                <a:cxn ang="0">
                  <a:pos x="717" y="545"/>
                </a:cxn>
                <a:cxn ang="0">
                  <a:pos x="695" y="521"/>
                </a:cxn>
                <a:cxn ang="0">
                  <a:pos x="674" y="497"/>
                </a:cxn>
                <a:cxn ang="0">
                  <a:pos x="652" y="472"/>
                </a:cxn>
                <a:cxn ang="0">
                  <a:pos x="630" y="447"/>
                </a:cxn>
                <a:cxn ang="0">
                  <a:pos x="608" y="424"/>
                </a:cxn>
                <a:cxn ang="0">
                  <a:pos x="586" y="400"/>
                </a:cxn>
                <a:cxn ang="0">
                  <a:pos x="563" y="376"/>
                </a:cxn>
                <a:cxn ang="0">
                  <a:pos x="541" y="354"/>
                </a:cxn>
                <a:cxn ang="0">
                  <a:pos x="518" y="332"/>
                </a:cxn>
                <a:cxn ang="0">
                  <a:pos x="494" y="309"/>
                </a:cxn>
                <a:cxn ang="0">
                  <a:pos x="472" y="289"/>
                </a:cxn>
                <a:cxn ang="0">
                  <a:pos x="449" y="266"/>
                </a:cxn>
                <a:cxn ang="0">
                  <a:pos x="425" y="247"/>
                </a:cxn>
                <a:cxn ang="0">
                  <a:pos x="401" y="227"/>
                </a:cxn>
                <a:cxn ang="0">
                  <a:pos x="377" y="208"/>
                </a:cxn>
                <a:cxn ang="0">
                  <a:pos x="353" y="191"/>
                </a:cxn>
                <a:cxn ang="0">
                  <a:pos x="329" y="172"/>
                </a:cxn>
                <a:cxn ang="0">
                  <a:pos x="305" y="156"/>
                </a:cxn>
                <a:cxn ang="0">
                  <a:pos x="280" y="141"/>
                </a:cxn>
                <a:cxn ang="0">
                  <a:pos x="256" y="125"/>
                </a:cxn>
                <a:cxn ang="0">
                  <a:pos x="231" y="112"/>
                </a:cxn>
                <a:cxn ang="0">
                  <a:pos x="207" y="98"/>
                </a:cxn>
                <a:cxn ang="0">
                  <a:pos x="183" y="88"/>
                </a:cxn>
                <a:cxn ang="0">
                  <a:pos x="158" y="76"/>
                </a:cxn>
                <a:cxn ang="0">
                  <a:pos x="133" y="67"/>
                </a:cxn>
                <a:cxn ang="0">
                  <a:pos x="108" y="58"/>
                </a:cxn>
                <a:cxn ang="0">
                  <a:pos x="82" y="51"/>
                </a:cxn>
                <a:cxn ang="0">
                  <a:pos x="57" y="46"/>
                </a:cxn>
                <a:cxn ang="0">
                  <a:pos x="32" y="41"/>
                </a:cxn>
                <a:cxn ang="0">
                  <a:pos x="0" y="0"/>
                </a:cxn>
              </a:cxnLst>
              <a:rect l="0" t="0" r="r" b="b"/>
              <a:pathLst>
                <a:path w="823" h="675">
                  <a:moveTo>
                    <a:pt x="0" y="0"/>
                  </a:moveTo>
                  <a:lnTo>
                    <a:pt x="146" y="38"/>
                  </a:lnTo>
                  <a:lnTo>
                    <a:pt x="196" y="67"/>
                  </a:lnTo>
                  <a:lnTo>
                    <a:pt x="244" y="98"/>
                  </a:lnTo>
                  <a:lnTo>
                    <a:pt x="291" y="131"/>
                  </a:lnTo>
                  <a:lnTo>
                    <a:pt x="336" y="163"/>
                  </a:lnTo>
                  <a:lnTo>
                    <a:pt x="381" y="196"/>
                  </a:lnTo>
                  <a:lnTo>
                    <a:pt x="424" y="232"/>
                  </a:lnTo>
                  <a:lnTo>
                    <a:pt x="466" y="268"/>
                  </a:lnTo>
                  <a:lnTo>
                    <a:pt x="508" y="304"/>
                  </a:lnTo>
                  <a:lnTo>
                    <a:pt x="548" y="344"/>
                  </a:lnTo>
                  <a:lnTo>
                    <a:pt x="588" y="381"/>
                  </a:lnTo>
                  <a:lnTo>
                    <a:pt x="626" y="423"/>
                  </a:lnTo>
                  <a:lnTo>
                    <a:pt x="665" y="464"/>
                  </a:lnTo>
                  <a:lnTo>
                    <a:pt x="702" y="505"/>
                  </a:lnTo>
                  <a:lnTo>
                    <a:pt x="740" y="548"/>
                  </a:lnTo>
                  <a:lnTo>
                    <a:pt x="777" y="593"/>
                  </a:lnTo>
                  <a:lnTo>
                    <a:pt x="813" y="637"/>
                  </a:lnTo>
                  <a:lnTo>
                    <a:pt x="823" y="675"/>
                  </a:lnTo>
                  <a:lnTo>
                    <a:pt x="779" y="619"/>
                  </a:lnTo>
                  <a:lnTo>
                    <a:pt x="758" y="594"/>
                  </a:lnTo>
                  <a:lnTo>
                    <a:pt x="738" y="569"/>
                  </a:lnTo>
                  <a:lnTo>
                    <a:pt x="717" y="545"/>
                  </a:lnTo>
                  <a:lnTo>
                    <a:pt x="695" y="521"/>
                  </a:lnTo>
                  <a:lnTo>
                    <a:pt x="674" y="497"/>
                  </a:lnTo>
                  <a:lnTo>
                    <a:pt x="652" y="472"/>
                  </a:lnTo>
                  <a:lnTo>
                    <a:pt x="630" y="447"/>
                  </a:lnTo>
                  <a:lnTo>
                    <a:pt x="608" y="424"/>
                  </a:lnTo>
                  <a:lnTo>
                    <a:pt x="586" y="400"/>
                  </a:lnTo>
                  <a:lnTo>
                    <a:pt x="563" y="376"/>
                  </a:lnTo>
                  <a:lnTo>
                    <a:pt x="541" y="354"/>
                  </a:lnTo>
                  <a:lnTo>
                    <a:pt x="518" y="332"/>
                  </a:lnTo>
                  <a:lnTo>
                    <a:pt x="494" y="309"/>
                  </a:lnTo>
                  <a:lnTo>
                    <a:pt x="472" y="289"/>
                  </a:lnTo>
                  <a:lnTo>
                    <a:pt x="449" y="266"/>
                  </a:lnTo>
                  <a:lnTo>
                    <a:pt x="425" y="247"/>
                  </a:lnTo>
                  <a:lnTo>
                    <a:pt x="401" y="227"/>
                  </a:lnTo>
                  <a:lnTo>
                    <a:pt x="377" y="208"/>
                  </a:lnTo>
                  <a:lnTo>
                    <a:pt x="353" y="191"/>
                  </a:lnTo>
                  <a:lnTo>
                    <a:pt x="329" y="172"/>
                  </a:lnTo>
                  <a:lnTo>
                    <a:pt x="305" y="156"/>
                  </a:lnTo>
                  <a:lnTo>
                    <a:pt x="280" y="141"/>
                  </a:lnTo>
                  <a:lnTo>
                    <a:pt x="256" y="125"/>
                  </a:lnTo>
                  <a:lnTo>
                    <a:pt x="231" y="112"/>
                  </a:lnTo>
                  <a:lnTo>
                    <a:pt x="207" y="98"/>
                  </a:lnTo>
                  <a:lnTo>
                    <a:pt x="183" y="88"/>
                  </a:lnTo>
                  <a:lnTo>
                    <a:pt x="158" y="76"/>
                  </a:lnTo>
                  <a:lnTo>
                    <a:pt x="133" y="67"/>
                  </a:lnTo>
                  <a:lnTo>
                    <a:pt x="108" y="58"/>
                  </a:lnTo>
                  <a:lnTo>
                    <a:pt x="82" y="51"/>
                  </a:lnTo>
                  <a:lnTo>
                    <a:pt x="57" y="46"/>
                  </a:lnTo>
                  <a:lnTo>
                    <a:pt x="32" y="41"/>
                  </a:lnTo>
                  <a:lnTo>
                    <a:pt x="0" y="0"/>
                  </a:lnTo>
                  <a:close/>
                </a:path>
              </a:pathLst>
            </a:custGeom>
            <a:solidFill>
              <a:srgbClr val="FFFF00"/>
            </a:solidFill>
            <a:ln w="9525">
              <a:solidFill>
                <a:schemeClr val="accent4"/>
              </a:solidFill>
              <a:round/>
              <a:headEnd/>
              <a:tailEnd/>
            </a:ln>
          </p:spPr>
          <p:txBody>
            <a:bodyPr/>
            <a:lstStyle/>
            <a:p>
              <a:pPr>
                <a:defRPr/>
              </a:pPr>
              <a:endParaRPr lang="en-US" dirty="0"/>
            </a:p>
          </p:txBody>
        </p:sp>
        <p:sp>
          <p:nvSpPr>
            <p:cNvPr id="84" name="Freeform 84"/>
            <p:cNvSpPr>
              <a:spLocks/>
            </p:cNvSpPr>
            <p:nvPr/>
          </p:nvSpPr>
          <p:spPr bwMode="auto">
            <a:xfrm>
              <a:off x="4587" y="3137"/>
              <a:ext cx="641" cy="65"/>
            </a:xfrm>
            <a:custGeom>
              <a:avLst/>
              <a:gdLst/>
              <a:ahLst/>
              <a:cxnLst>
                <a:cxn ang="0">
                  <a:pos x="0" y="41"/>
                </a:cxn>
                <a:cxn ang="0">
                  <a:pos x="101" y="3"/>
                </a:cxn>
                <a:cxn ang="0">
                  <a:pos x="138" y="2"/>
                </a:cxn>
                <a:cxn ang="0">
                  <a:pos x="174" y="0"/>
                </a:cxn>
                <a:cxn ang="0">
                  <a:pos x="209" y="2"/>
                </a:cxn>
                <a:cxn ang="0">
                  <a:pos x="244" y="3"/>
                </a:cxn>
                <a:cxn ang="0">
                  <a:pos x="278" y="5"/>
                </a:cxn>
                <a:cxn ang="0">
                  <a:pos x="311" y="10"/>
                </a:cxn>
                <a:cxn ang="0">
                  <a:pos x="345" y="15"/>
                </a:cxn>
                <a:cxn ang="0">
                  <a:pos x="377" y="22"/>
                </a:cxn>
                <a:cxn ang="0">
                  <a:pos x="409" y="29"/>
                </a:cxn>
                <a:cxn ang="0">
                  <a:pos x="441" y="38"/>
                </a:cxn>
                <a:cxn ang="0">
                  <a:pos x="472" y="48"/>
                </a:cxn>
                <a:cxn ang="0">
                  <a:pos x="503" y="58"/>
                </a:cxn>
                <a:cxn ang="0">
                  <a:pos x="535" y="70"/>
                </a:cxn>
                <a:cxn ang="0">
                  <a:pos x="566" y="82"/>
                </a:cxn>
                <a:cxn ang="0">
                  <a:pos x="597" y="94"/>
                </a:cxn>
                <a:cxn ang="0">
                  <a:pos x="628" y="108"/>
                </a:cxn>
                <a:cxn ang="0">
                  <a:pos x="641" y="131"/>
                </a:cxn>
                <a:cxn ang="0">
                  <a:pos x="602" y="110"/>
                </a:cxn>
                <a:cxn ang="0">
                  <a:pos x="568" y="96"/>
                </a:cxn>
                <a:cxn ang="0">
                  <a:pos x="533" y="82"/>
                </a:cxn>
                <a:cxn ang="0">
                  <a:pos x="497" y="69"/>
                </a:cxn>
                <a:cxn ang="0">
                  <a:pos x="461" y="57"/>
                </a:cxn>
                <a:cxn ang="0">
                  <a:pos x="425" y="45"/>
                </a:cxn>
                <a:cxn ang="0">
                  <a:pos x="388" y="36"/>
                </a:cxn>
                <a:cxn ang="0">
                  <a:pos x="352" y="27"/>
                </a:cxn>
                <a:cxn ang="0">
                  <a:pos x="314" y="19"/>
                </a:cxn>
                <a:cxn ang="0">
                  <a:pos x="278" y="15"/>
                </a:cxn>
                <a:cxn ang="0">
                  <a:pos x="241" y="12"/>
                </a:cxn>
                <a:cxn ang="0">
                  <a:pos x="204" y="12"/>
                </a:cxn>
                <a:cxn ang="0">
                  <a:pos x="168" y="14"/>
                </a:cxn>
                <a:cxn ang="0">
                  <a:pos x="131" y="19"/>
                </a:cxn>
                <a:cxn ang="0">
                  <a:pos x="96" y="27"/>
                </a:cxn>
                <a:cxn ang="0">
                  <a:pos x="61" y="38"/>
                </a:cxn>
                <a:cxn ang="0">
                  <a:pos x="27" y="53"/>
                </a:cxn>
                <a:cxn ang="0">
                  <a:pos x="0" y="41"/>
                </a:cxn>
              </a:cxnLst>
              <a:rect l="0" t="0" r="r" b="b"/>
              <a:pathLst>
                <a:path w="641" h="131">
                  <a:moveTo>
                    <a:pt x="0" y="41"/>
                  </a:moveTo>
                  <a:lnTo>
                    <a:pt x="101" y="3"/>
                  </a:lnTo>
                  <a:lnTo>
                    <a:pt x="138" y="2"/>
                  </a:lnTo>
                  <a:lnTo>
                    <a:pt x="174" y="0"/>
                  </a:lnTo>
                  <a:lnTo>
                    <a:pt x="209" y="2"/>
                  </a:lnTo>
                  <a:lnTo>
                    <a:pt x="244" y="3"/>
                  </a:lnTo>
                  <a:lnTo>
                    <a:pt x="278" y="5"/>
                  </a:lnTo>
                  <a:lnTo>
                    <a:pt x="311" y="10"/>
                  </a:lnTo>
                  <a:lnTo>
                    <a:pt x="345" y="15"/>
                  </a:lnTo>
                  <a:lnTo>
                    <a:pt x="377" y="22"/>
                  </a:lnTo>
                  <a:lnTo>
                    <a:pt x="409" y="29"/>
                  </a:lnTo>
                  <a:lnTo>
                    <a:pt x="441" y="38"/>
                  </a:lnTo>
                  <a:lnTo>
                    <a:pt x="472" y="48"/>
                  </a:lnTo>
                  <a:lnTo>
                    <a:pt x="503" y="58"/>
                  </a:lnTo>
                  <a:lnTo>
                    <a:pt x="535" y="70"/>
                  </a:lnTo>
                  <a:lnTo>
                    <a:pt x="566" y="82"/>
                  </a:lnTo>
                  <a:lnTo>
                    <a:pt x="597" y="94"/>
                  </a:lnTo>
                  <a:lnTo>
                    <a:pt x="628" y="108"/>
                  </a:lnTo>
                  <a:lnTo>
                    <a:pt x="641" y="131"/>
                  </a:lnTo>
                  <a:lnTo>
                    <a:pt x="602" y="110"/>
                  </a:lnTo>
                  <a:lnTo>
                    <a:pt x="568" y="96"/>
                  </a:lnTo>
                  <a:lnTo>
                    <a:pt x="533" y="82"/>
                  </a:lnTo>
                  <a:lnTo>
                    <a:pt x="497" y="69"/>
                  </a:lnTo>
                  <a:lnTo>
                    <a:pt x="461" y="57"/>
                  </a:lnTo>
                  <a:lnTo>
                    <a:pt x="425" y="45"/>
                  </a:lnTo>
                  <a:lnTo>
                    <a:pt x="388" y="36"/>
                  </a:lnTo>
                  <a:lnTo>
                    <a:pt x="352" y="27"/>
                  </a:lnTo>
                  <a:lnTo>
                    <a:pt x="314" y="19"/>
                  </a:lnTo>
                  <a:lnTo>
                    <a:pt x="278" y="15"/>
                  </a:lnTo>
                  <a:lnTo>
                    <a:pt x="241" y="12"/>
                  </a:lnTo>
                  <a:lnTo>
                    <a:pt x="204" y="12"/>
                  </a:lnTo>
                  <a:lnTo>
                    <a:pt x="168" y="14"/>
                  </a:lnTo>
                  <a:lnTo>
                    <a:pt x="131" y="19"/>
                  </a:lnTo>
                  <a:lnTo>
                    <a:pt x="96" y="27"/>
                  </a:lnTo>
                  <a:lnTo>
                    <a:pt x="61" y="38"/>
                  </a:lnTo>
                  <a:lnTo>
                    <a:pt x="27" y="53"/>
                  </a:lnTo>
                  <a:lnTo>
                    <a:pt x="0" y="41"/>
                  </a:lnTo>
                  <a:close/>
                </a:path>
              </a:pathLst>
            </a:custGeom>
            <a:solidFill>
              <a:srgbClr val="FFFF00"/>
            </a:solidFill>
            <a:ln w="9525">
              <a:solidFill>
                <a:schemeClr val="accent4"/>
              </a:solidFill>
              <a:round/>
              <a:headEnd/>
              <a:tailEnd/>
            </a:ln>
          </p:spPr>
          <p:txBody>
            <a:bodyPr/>
            <a:lstStyle/>
            <a:p>
              <a:pPr>
                <a:defRPr/>
              </a:pPr>
              <a:endParaRPr lang="en-US" dirty="0"/>
            </a:p>
          </p:txBody>
        </p:sp>
        <p:sp>
          <p:nvSpPr>
            <p:cNvPr id="85" name="Freeform 85"/>
            <p:cNvSpPr>
              <a:spLocks/>
            </p:cNvSpPr>
            <p:nvPr/>
          </p:nvSpPr>
          <p:spPr bwMode="auto">
            <a:xfrm>
              <a:off x="4539" y="3073"/>
              <a:ext cx="765" cy="540"/>
            </a:xfrm>
            <a:custGeom>
              <a:avLst/>
              <a:gdLst/>
              <a:ahLst/>
              <a:cxnLst>
                <a:cxn ang="0">
                  <a:pos x="0" y="246"/>
                </a:cxn>
                <a:cxn ang="0">
                  <a:pos x="31" y="139"/>
                </a:cxn>
                <a:cxn ang="0">
                  <a:pos x="69" y="65"/>
                </a:cxn>
                <a:cxn ang="0">
                  <a:pos x="112" y="19"/>
                </a:cxn>
                <a:cxn ang="0">
                  <a:pos x="160" y="2"/>
                </a:cxn>
                <a:cxn ang="0">
                  <a:pos x="212" y="5"/>
                </a:cxn>
                <a:cxn ang="0">
                  <a:pos x="266" y="31"/>
                </a:cxn>
                <a:cxn ang="0">
                  <a:pos x="322" y="71"/>
                </a:cxn>
                <a:cxn ang="0">
                  <a:pos x="379" y="126"/>
                </a:cxn>
                <a:cxn ang="0">
                  <a:pos x="436" y="191"/>
                </a:cxn>
                <a:cxn ang="0">
                  <a:pos x="492" y="263"/>
                </a:cxn>
                <a:cxn ang="0">
                  <a:pos x="547" y="339"/>
                </a:cxn>
                <a:cxn ang="0">
                  <a:pos x="599" y="414"/>
                </a:cxn>
                <a:cxn ang="0">
                  <a:pos x="648" y="488"/>
                </a:cxn>
                <a:cxn ang="0">
                  <a:pos x="693" y="557"/>
                </a:cxn>
                <a:cxn ang="0">
                  <a:pos x="731" y="617"/>
                </a:cxn>
                <a:cxn ang="0">
                  <a:pos x="765" y="663"/>
                </a:cxn>
                <a:cxn ang="0">
                  <a:pos x="687" y="557"/>
                </a:cxn>
                <a:cxn ang="0">
                  <a:pos x="654" y="509"/>
                </a:cxn>
                <a:cxn ang="0">
                  <a:pos x="615" y="450"/>
                </a:cxn>
                <a:cxn ang="0">
                  <a:pos x="571" y="387"/>
                </a:cxn>
                <a:cxn ang="0">
                  <a:pos x="524" y="321"/>
                </a:cxn>
                <a:cxn ang="0">
                  <a:pos x="474" y="254"/>
                </a:cxn>
                <a:cxn ang="0">
                  <a:pos x="422" y="193"/>
                </a:cxn>
                <a:cxn ang="0">
                  <a:pos x="369" y="134"/>
                </a:cxn>
                <a:cxn ang="0">
                  <a:pos x="316" y="84"/>
                </a:cxn>
                <a:cxn ang="0">
                  <a:pos x="263" y="46"/>
                </a:cxn>
                <a:cxn ang="0">
                  <a:pos x="213" y="24"/>
                </a:cxn>
                <a:cxn ang="0">
                  <a:pos x="165" y="17"/>
                </a:cxn>
                <a:cxn ang="0">
                  <a:pos x="121" y="29"/>
                </a:cxn>
                <a:cxn ang="0">
                  <a:pos x="83" y="65"/>
                </a:cxn>
                <a:cxn ang="0">
                  <a:pos x="50" y="127"/>
                </a:cxn>
                <a:cxn ang="0">
                  <a:pos x="23" y="217"/>
                </a:cxn>
                <a:cxn ang="0">
                  <a:pos x="104" y="1081"/>
                </a:cxn>
              </a:cxnLst>
              <a:rect l="0" t="0" r="r" b="b"/>
              <a:pathLst>
                <a:path w="765" h="1081">
                  <a:moveTo>
                    <a:pt x="35" y="578"/>
                  </a:moveTo>
                  <a:lnTo>
                    <a:pt x="0" y="246"/>
                  </a:lnTo>
                  <a:lnTo>
                    <a:pt x="14" y="187"/>
                  </a:lnTo>
                  <a:lnTo>
                    <a:pt x="31" y="139"/>
                  </a:lnTo>
                  <a:lnTo>
                    <a:pt x="50" y="98"/>
                  </a:lnTo>
                  <a:lnTo>
                    <a:pt x="69" y="65"/>
                  </a:lnTo>
                  <a:lnTo>
                    <a:pt x="90" y="38"/>
                  </a:lnTo>
                  <a:lnTo>
                    <a:pt x="112" y="19"/>
                  </a:lnTo>
                  <a:lnTo>
                    <a:pt x="136" y="7"/>
                  </a:lnTo>
                  <a:lnTo>
                    <a:pt x="160" y="2"/>
                  </a:lnTo>
                  <a:lnTo>
                    <a:pt x="186" y="0"/>
                  </a:lnTo>
                  <a:lnTo>
                    <a:pt x="212" y="5"/>
                  </a:lnTo>
                  <a:lnTo>
                    <a:pt x="239" y="16"/>
                  </a:lnTo>
                  <a:lnTo>
                    <a:pt x="266" y="31"/>
                  </a:lnTo>
                  <a:lnTo>
                    <a:pt x="294" y="48"/>
                  </a:lnTo>
                  <a:lnTo>
                    <a:pt x="322" y="71"/>
                  </a:lnTo>
                  <a:lnTo>
                    <a:pt x="350" y="98"/>
                  </a:lnTo>
                  <a:lnTo>
                    <a:pt x="379" y="126"/>
                  </a:lnTo>
                  <a:lnTo>
                    <a:pt x="408" y="156"/>
                  </a:lnTo>
                  <a:lnTo>
                    <a:pt x="436" y="191"/>
                  </a:lnTo>
                  <a:lnTo>
                    <a:pt x="464" y="227"/>
                  </a:lnTo>
                  <a:lnTo>
                    <a:pt x="492" y="263"/>
                  </a:lnTo>
                  <a:lnTo>
                    <a:pt x="520" y="301"/>
                  </a:lnTo>
                  <a:lnTo>
                    <a:pt x="547" y="339"/>
                  </a:lnTo>
                  <a:lnTo>
                    <a:pt x="573" y="376"/>
                  </a:lnTo>
                  <a:lnTo>
                    <a:pt x="599" y="414"/>
                  </a:lnTo>
                  <a:lnTo>
                    <a:pt x="624" y="452"/>
                  </a:lnTo>
                  <a:lnTo>
                    <a:pt x="648" y="488"/>
                  </a:lnTo>
                  <a:lnTo>
                    <a:pt x="671" y="524"/>
                  </a:lnTo>
                  <a:lnTo>
                    <a:pt x="693" y="557"/>
                  </a:lnTo>
                  <a:lnTo>
                    <a:pt x="713" y="588"/>
                  </a:lnTo>
                  <a:lnTo>
                    <a:pt x="731" y="617"/>
                  </a:lnTo>
                  <a:lnTo>
                    <a:pt x="749" y="641"/>
                  </a:lnTo>
                  <a:lnTo>
                    <a:pt x="765" y="663"/>
                  </a:lnTo>
                  <a:lnTo>
                    <a:pt x="701" y="578"/>
                  </a:lnTo>
                  <a:lnTo>
                    <a:pt x="687" y="557"/>
                  </a:lnTo>
                  <a:lnTo>
                    <a:pt x="671" y="535"/>
                  </a:lnTo>
                  <a:lnTo>
                    <a:pt x="654" y="509"/>
                  </a:lnTo>
                  <a:lnTo>
                    <a:pt x="635" y="480"/>
                  </a:lnTo>
                  <a:lnTo>
                    <a:pt x="615" y="450"/>
                  </a:lnTo>
                  <a:lnTo>
                    <a:pt x="594" y="419"/>
                  </a:lnTo>
                  <a:lnTo>
                    <a:pt x="571" y="387"/>
                  </a:lnTo>
                  <a:lnTo>
                    <a:pt x="548" y="354"/>
                  </a:lnTo>
                  <a:lnTo>
                    <a:pt x="524" y="321"/>
                  </a:lnTo>
                  <a:lnTo>
                    <a:pt x="500" y="289"/>
                  </a:lnTo>
                  <a:lnTo>
                    <a:pt x="474" y="254"/>
                  </a:lnTo>
                  <a:lnTo>
                    <a:pt x="448" y="223"/>
                  </a:lnTo>
                  <a:lnTo>
                    <a:pt x="422" y="193"/>
                  </a:lnTo>
                  <a:lnTo>
                    <a:pt x="396" y="162"/>
                  </a:lnTo>
                  <a:lnTo>
                    <a:pt x="369" y="134"/>
                  </a:lnTo>
                  <a:lnTo>
                    <a:pt x="342" y="108"/>
                  </a:lnTo>
                  <a:lnTo>
                    <a:pt x="316" y="84"/>
                  </a:lnTo>
                  <a:lnTo>
                    <a:pt x="289" y="64"/>
                  </a:lnTo>
                  <a:lnTo>
                    <a:pt x="263" y="46"/>
                  </a:lnTo>
                  <a:lnTo>
                    <a:pt x="238" y="33"/>
                  </a:lnTo>
                  <a:lnTo>
                    <a:pt x="213" y="24"/>
                  </a:lnTo>
                  <a:lnTo>
                    <a:pt x="189" y="17"/>
                  </a:lnTo>
                  <a:lnTo>
                    <a:pt x="165" y="17"/>
                  </a:lnTo>
                  <a:lnTo>
                    <a:pt x="143" y="21"/>
                  </a:lnTo>
                  <a:lnTo>
                    <a:pt x="121" y="29"/>
                  </a:lnTo>
                  <a:lnTo>
                    <a:pt x="102" y="45"/>
                  </a:lnTo>
                  <a:lnTo>
                    <a:pt x="83" y="65"/>
                  </a:lnTo>
                  <a:lnTo>
                    <a:pt x="65" y="93"/>
                  </a:lnTo>
                  <a:lnTo>
                    <a:pt x="50" y="127"/>
                  </a:lnTo>
                  <a:lnTo>
                    <a:pt x="35" y="169"/>
                  </a:lnTo>
                  <a:lnTo>
                    <a:pt x="23" y="217"/>
                  </a:lnTo>
                  <a:lnTo>
                    <a:pt x="12" y="273"/>
                  </a:lnTo>
                  <a:lnTo>
                    <a:pt x="104" y="1081"/>
                  </a:lnTo>
                  <a:lnTo>
                    <a:pt x="35" y="578"/>
                  </a:lnTo>
                  <a:close/>
                </a:path>
              </a:pathLst>
            </a:custGeom>
            <a:solidFill>
              <a:srgbClr val="FFFF00"/>
            </a:solidFill>
            <a:ln w="9525">
              <a:solidFill>
                <a:schemeClr val="accent4"/>
              </a:solidFill>
              <a:round/>
              <a:headEnd/>
              <a:tailEnd/>
            </a:ln>
          </p:spPr>
          <p:txBody>
            <a:bodyPr/>
            <a:lstStyle/>
            <a:p>
              <a:pPr>
                <a:defRPr/>
              </a:pPr>
              <a:endParaRPr lang="en-US" dirty="0"/>
            </a:p>
          </p:txBody>
        </p:sp>
        <p:sp>
          <p:nvSpPr>
            <p:cNvPr id="86" name="Freeform 86"/>
            <p:cNvSpPr>
              <a:spLocks/>
            </p:cNvSpPr>
            <p:nvPr/>
          </p:nvSpPr>
          <p:spPr bwMode="auto">
            <a:xfrm>
              <a:off x="4758" y="2866"/>
              <a:ext cx="568" cy="344"/>
            </a:xfrm>
            <a:custGeom>
              <a:avLst/>
              <a:gdLst/>
              <a:ahLst/>
              <a:cxnLst>
                <a:cxn ang="0">
                  <a:pos x="33" y="31"/>
                </a:cxn>
                <a:cxn ang="0">
                  <a:pos x="52" y="22"/>
                </a:cxn>
                <a:cxn ang="0">
                  <a:pos x="70" y="13"/>
                </a:cxn>
                <a:cxn ang="0">
                  <a:pos x="87" y="8"/>
                </a:cxn>
                <a:cxn ang="0">
                  <a:pos x="105" y="3"/>
                </a:cxn>
                <a:cxn ang="0">
                  <a:pos x="122" y="1"/>
                </a:cxn>
                <a:cxn ang="0">
                  <a:pos x="138" y="0"/>
                </a:cxn>
                <a:cxn ang="0">
                  <a:pos x="155" y="0"/>
                </a:cxn>
                <a:cxn ang="0">
                  <a:pos x="171" y="1"/>
                </a:cxn>
                <a:cxn ang="0">
                  <a:pos x="187" y="5"/>
                </a:cxn>
                <a:cxn ang="0">
                  <a:pos x="203" y="8"/>
                </a:cxn>
                <a:cxn ang="0">
                  <a:pos x="217" y="15"/>
                </a:cxn>
                <a:cxn ang="0">
                  <a:pos x="232" y="22"/>
                </a:cxn>
                <a:cxn ang="0">
                  <a:pos x="246" y="31"/>
                </a:cxn>
                <a:cxn ang="0">
                  <a:pos x="261" y="39"/>
                </a:cxn>
                <a:cxn ang="0">
                  <a:pos x="274" y="49"/>
                </a:cxn>
                <a:cxn ang="0">
                  <a:pos x="288" y="62"/>
                </a:cxn>
                <a:cxn ang="0">
                  <a:pos x="303" y="75"/>
                </a:cxn>
                <a:cxn ang="0">
                  <a:pos x="318" y="91"/>
                </a:cxn>
                <a:cxn ang="0">
                  <a:pos x="332" y="108"/>
                </a:cxn>
                <a:cxn ang="0">
                  <a:pos x="346" y="127"/>
                </a:cxn>
                <a:cxn ang="0">
                  <a:pos x="360" y="146"/>
                </a:cxn>
                <a:cxn ang="0">
                  <a:pos x="372" y="166"/>
                </a:cxn>
                <a:cxn ang="0">
                  <a:pos x="385" y="189"/>
                </a:cxn>
                <a:cxn ang="0">
                  <a:pos x="398" y="211"/>
                </a:cxn>
                <a:cxn ang="0">
                  <a:pos x="409" y="235"/>
                </a:cxn>
                <a:cxn ang="0">
                  <a:pos x="421" y="261"/>
                </a:cxn>
                <a:cxn ang="0">
                  <a:pos x="432" y="287"/>
                </a:cxn>
                <a:cxn ang="0">
                  <a:pos x="443" y="312"/>
                </a:cxn>
                <a:cxn ang="0">
                  <a:pos x="453" y="340"/>
                </a:cxn>
                <a:cxn ang="0">
                  <a:pos x="463" y="367"/>
                </a:cxn>
                <a:cxn ang="0">
                  <a:pos x="473" y="395"/>
                </a:cxn>
                <a:cxn ang="0">
                  <a:pos x="482" y="424"/>
                </a:cxn>
                <a:cxn ang="0">
                  <a:pos x="568" y="687"/>
                </a:cxn>
                <a:cxn ang="0">
                  <a:pos x="470" y="419"/>
                </a:cxn>
                <a:cxn ang="0">
                  <a:pos x="450" y="359"/>
                </a:cxn>
                <a:cxn ang="0">
                  <a:pos x="429" y="304"/>
                </a:cxn>
                <a:cxn ang="0">
                  <a:pos x="407" y="254"/>
                </a:cxn>
                <a:cxn ang="0">
                  <a:pos x="384" y="208"/>
                </a:cxn>
                <a:cxn ang="0">
                  <a:pos x="360" y="166"/>
                </a:cxn>
                <a:cxn ang="0">
                  <a:pos x="335" y="130"/>
                </a:cxn>
                <a:cxn ang="0">
                  <a:pos x="308" y="99"/>
                </a:cxn>
                <a:cxn ang="0">
                  <a:pos x="281" y="74"/>
                </a:cxn>
                <a:cxn ang="0">
                  <a:pos x="250" y="53"/>
                </a:cxn>
                <a:cxn ang="0">
                  <a:pos x="220" y="36"/>
                </a:cxn>
                <a:cxn ang="0">
                  <a:pos x="187" y="25"/>
                </a:cxn>
                <a:cxn ang="0">
                  <a:pos x="154" y="20"/>
                </a:cxn>
                <a:cxn ang="0">
                  <a:pos x="117" y="20"/>
                </a:cxn>
                <a:cxn ang="0">
                  <a:pos x="80" y="25"/>
                </a:cxn>
                <a:cxn ang="0">
                  <a:pos x="42" y="36"/>
                </a:cxn>
                <a:cxn ang="0">
                  <a:pos x="0" y="51"/>
                </a:cxn>
                <a:cxn ang="0">
                  <a:pos x="33" y="31"/>
                </a:cxn>
              </a:cxnLst>
              <a:rect l="0" t="0" r="r" b="b"/>
              <a:pathLst>
                <a:path w="568" h="687">
                  <a:moveTo>
                    <a:pt x="33" y="31"/>
                  </a:moveTo>
                  <a:lnTo>
                    <a:pt x="52" y="22"/>
                  </a:lnTo>
                  <a:lnTo>
                    <a:pt x="70" y="13"/>
                  </a:lnTo>
                  <a:lnTo>
                    <a:pt x="87" y="8"/>
                  </a:lnTo>
                  <a:lnTo>
                    <a:pt x="105" y="3"/>
                  </a:lnTo>
                  <a:lnTo>
                    <a:pt x="122" y="1"/>
                  </a:lnTo>
                  <a:lnTo>
                    <a:pt x="138" y="0"/>
                  </a:lnTo>
                  <a:lnTo>
                    <a:pt x="155" y="0"/>
                  </a:lnTo>
                  <a:lnTo>
                    <a:pt x="171" y="1"/>
                  </a:lnTo>
                  <a:lnTo>
                    <a:pt x="187" y="5"/>
                  </a:lnTo>
                  <a:lnTo>
                    <a:pt x="203" y="8"/>
                  </a:lnTo>
                  <a:lnTo>
                    <a:pt x="217" y="15"/>
                  </a:lnTo>
                  <a:lnTo>
                    <a:pt x="232" y="22"/>
                  </a:lnTo>
                  <a:lnTo>
                    <a:pt x="246" y="31"/>
                  </a:lnTo>
                  <a:lnTo>
                    <a:pt x="261" y="39"/>
                  </a:lnTo>
                  <a:lnTo>
                    <a:pt x="274" y="49"/>
                  </a:lnTo>
                  <a:lnTo>
                    <a:pt x="288" y="62"/>
                  </a:lnTo>
                  <a:lnTo>
                    <a:pt x="303" y="75"/>
                  </a:lnTo>
                  <a:lnTo>
                    <a:pt x="318" y="91"/>
                  </a:lnTo>
                  <a:lnTo>
                    <a:pt x="332" y="108"/>
                  </a:lnTo>
                  <a:lnTo>
                    <a:pt x="346" y="127"/>
                  </a:lnTo>
                  <a:lnTo>
                    <a:pt x="360" y="146"/>
                  </a:lnTo>
                  <a:lnTo>
                    <a:pt x="372" y="166"/>
                  </a:lnTo>
                  <a:lnTo>
                    <a:pt x="385" y="189"/>
                  </a:lnTo>
                  <a:lnTo>
                    <a:pt x="398" y="211"/>
                  </a:lnTo>
                  <a:lnTo>
                    <a:pt x="409" y="235"/>
                  </a:lnTo>
                  <a:lnTo>
                    <a:pt x="421" y="261"/>
                  </a:lnTo>
                  <a:lnTo>
                    <a:pt x="432" y="287"/>
                  </a:lnTo>
                  <a:lnTo>
                    <a:pt x="443" y="312"/>
                  </a:lnTo>
                  <a:lnTo>
                    <a:pt x="453" y="340"/>
                  </a:lnTo>
                  <a:lnTo>
                    <a:pt x="463" y="367"/>
                  </a:lnTo>
                  <a:lnTo>
                    <a:pt x="473" y="395"/>
                  </a:lnTo>
                  <a:lnTo>
                    <a:pt x="482" y="424"/>
                  </a:lnTo>
                  <a:lnTo>
                    <a:pt x="568" y="687"/>
                  </a:lnTo>
                  <a:lnTo>
                    <a:pt x="470" y="419"/>
                  </a:lnTo>
                  <a:lnTo>
                    <a:pt x="450" y="359"/>
                  </a:lnTo>
                  <a:lnTo>
                    <a:pt x="429" y="304"/>
                  </a:lnTo>
                  <a:lnTo>
                    <a:pt x="407" y="254"/>
                  </a:lnTo>
                  <a:lnTo>
                    <a:pt x="384" y="208"/>
                  </a:lnTo>
                  <a:lnTo>
                    <a:pt x="360" y="166"/>
                  </a:lnTo>
                  <a:lnTo>
                    <a:pt x="335" y="130"/>
                  </a:lnTo>
                  <a:lnTo>
                    <a:pt x="308" y="99"/>
                  </a:lnTo>
                  <a:lnTo>
                    <a:pt x="281" y="74"/>
                  </a:lnTo>
                  <a:lnTo>
                    <a:pt x="250" y="53"/>
                  </a:lnTo>
                  <a:lnTo>
                    <a:pt x="220" y="36"/>
                  </a:lnTo>
                  <a:lnTo>
                    <a:pt x="187" y="25"/>
                  </a:lnTo>
                  <a:lnTo>
                    <a:pt x="154" y="20"/>
                  </a:lnTo>
                  <a:lnTo>
                    <a:pt x="117" y="20"/>
                  </a:lnTo>
                  <a:lnTo>
                    <a:pt x="80" y="25"/>
                  </a:lnTo>
                  <a:lnTo>
                    <a:pt x="42" y="36"/>
                  </a:lnTo>
                  <a:lnTo>
                    <a:pt x="0" y="51"/>
                  </a:lnTo>
                  <a:lnTo>
                    <a:pt x="33" y="31"/>
                  </a:lnTo>
                  <a:close/>
                </a:path>
              </a:pathLst>
            </a:custGeom>
            <a:solidFill>
              <a:srgbClr val="FF0000"/>
            </a:solidFill>
            <a:ln w="9525">
              <a:solidFill>
                <a:schemeClr val="accent4"/>
              </a:solidFill>
              <a:round/>
              <a:headEnd/>
              <a:tailEnd/>
            </a:ln>
          </p:spPr>
          <p:txBody>
            <a:bodyPr/>
            <a:lstStyle/>
            <a:p>
              <a:pPr>
                <a:defRPr/>
              </a:pPr>
              <a:endParaRPr lang="en-US" dirty="0"/>
            </a:p>
          </p:txBody>
        </p:sp>
        <p:sp>
          <p:nvSpPr>
            <p:cNvPr id="87" name="Freeform 87"/>
            <p:cNvSpPr>
              <a:spLocks/>
            </p:cNvSpPr>
            <p:nvPr/>
          </p:nvSpPr>
          <p:spPr bwMode="auto">
            <a:xfrm>
              <a:off x="3691" y="2891"/>
              <a:ext cx="558" cy="313"/>
            </a:xfrm>
            <a:custGeom>
              <a:avLst/>
              <a:gdLst/>
              <a:ahLst/>
              <a:cxnLst>
                <a:cxn ang="0">
                  <a:pos x="432" y="42"/>
                </a:cxn>
                <a:cxn ang="0">
                  <a:pos x="374" y="28"/>
                </a:cxn>
                <a:cxn ang="0">
                  <a:pos x="322" y="25"/>
                </a:cxn>
                <a:cxn ang="0">
                  <a:pos x="277" y="30"/>
                </a:cxn>
                <a:cxn ang="0">
                  <a:pos x="239" y="42"/>
                </a:cxn>
                <a:cxn ang="0">
                  <a:pos x="206" y="62"/>
                </a:cxn>
                <a:cxn ang="0">
                  <a:pos x="176" y="90"/>
                </a:cxn>
                <a:cxn ang="0">
                  <a:pos x="152" y="123"/>
                </a:cxn>
                <a:cxn ang="0">
                  <a:pos x="131" y="162"/>
                </a:cxn>
                <a:cxn ang="0">
                  <a:pos x="111" y="207"/>
                </a:cxn>
                <a:cxn ang="0">
                  <a:pos x="94" y="257"/>
                </a:cxn>
                <a:cxn ang="0">
                  <a:pos x="79" y="310"/>
                </a:cxn>
                <a:cxn ang="0">
                  <a:pos x="64" y="368"/>
                </a:cxn>
                <a:cxn ang="0">
                  <a:pos x="50" y="428"/>
                </a:cxn>
                <a:cxn ang="0">
                  <a:pos x="34" y="492"/>
                </a:cxn>
                <a:cxn ang="0">
                  <a:pos x="18" y="559"/>
                </a:cxn>
                <a:cxn ang="0">
                  <a:pos x="0" y="626"/>
                </a:cxn>
                <a:cxn ang="0">
                  <a:pos x="15" y="556"/>
                </a:cxn>
                <a:cxn ang="0">
                  <a:pos x="29" y="487"/>
                </a:cxn>
                <a:cxn ang="0">
                  <a:pos x="42" y="423"/>
                </a:cxn>
                <a:cxn ang="0">
                  <a:pos x="56" y="361"/>
                </a:cxn>
                <a:cxn ang="0">
                  <a:pos x="68" y="305"/>
                </a:cxn>
                <a:cxn ang="0">
                  <a:pos x="83" y="251"/>
                </a:cxn>
                <a:cxn ang="0">
                  <a:pos x="99" y="202"/>
                </a:cxn>
                <a:cxn ang="0">
                  <a:pos x="116" y="157"/>
                </a:cxn>
                <a:cxn ang="0">
                  <a:pos x="136" y="119"/>
                </a:cxn>
                <a:cxn ang="0">
                  <a:pos x="158" y="85"/>
                </a:cxn>
                <a:cxn ang="0">
                  <a:pos x="185" y="55"/>
                </a:cxn>
                <a:cxn ang="0">
                  <a:pos x="215" y="33"/>
                </a:cxn>
                <a:cxn ang="0">
                  <a:pos x="249" y="16"/>
                </a:cxn>
                <a:cxn ang="0">
                  <a:pos x="289" y="6"/>
                </a:cxn>
                <a:cxn ang="0">
                  <a:pos x="334" y="0"/>
                </a:cxn>
                <a:cxn ang="0">
                  <a:pos x="385" y="4"/>
                </a:cxn>
                <a:cxn ang="0">
                  <a:pos x="558" y="129"/>
                </a:cxn>
                <a:cxn ang="0">
                  <a:pos x="432" y="42"/>
                </a:cxn>
              </a:cxnLst>
              <a:rect l="0" t="0" r="r" b="b"/>
              <a:pathLst>
                <a:path w="558" h="626">
                  <a:moveTo>
                    <a:pt x="432" y="42"/>
                  </a:moveTo>
                  <a:lnTo>
                    <a:pt x="374" y="28"/>
                  </a:lnTo>
                  <a:lnTo>
                    <a:pt x="322" y="25"/>
                  </a:lnTo>
                  <a:lnTo>
                    <a:pt x="277" y="30"/>
                  </a:lnTo>
                  <a:lnTo>
                    <a:pt x="239" y="42"/>
                  </a:lnTo>
                  <a:lnTo>
                    <a:pt x="206" y="62"/>
                  </a:lnTo>
                  <a:lnTo>
                    <a:pt x="176" y="90"/>
                  </a:lnTo>
                  <a:lnTo>
                    <a:pt x="152" y="123"/>
                  </a:lnTo>
                  <a:lnTo>
                    <a:pt x="131" y="162"/>
                  </a:lnTo>
                  <a:lnTo>
                    <a:pt x="111" y="207"/>
                  </a:lnTo>
                  <a:lnTo>
                    <a:pt x="94" y="257"/>
                  </a:lnTo>
                  <a:lnTo>
                    <a:pt x="79" y="310"/>
                  </a:lnTo>
                  <a:lnTo>
                    <a:pt x="64" y="368"/>
                  </a:lnTo>
                  <a:lnTo>
                    <a:pt x="50" y="428"/>
                  </a:lnTo>
                  <a:lnTo>
                    <a:pt x="34" y="492"/>
                  </a:lnTo>
                  <a:lnTo>
                    <a:pt x="18" y="559"/>
                  </a:lnTo>
                  <a:lnTo>
                    <a:pt x="0" y="626"/>
                  </a:lnTo>
                  <a:lnTo>
                    <a:pt x="15" y="556"/>
                  </a:lnTo>
                  <a:lnTo>
                    <a:pt x="29" y="487"/>
                  </a:lnTo>
                  <a:lnTo>
                    <a:pt x="42" y="423"/>
                  </a:lnTo>
                  <a:lnTo>
                    <a:pt x="56" y="361"/>
                  </a:lnTo>
                  <a:lnTo>
                    <a:pt x="68" y="305"/>
                  </a:lnTo>
                  <a:lnTo>
                    <a:pt x="83" y="251"/>
                  </a:lnTo>
                  <a:lnTo>
                    <a:pt x="99" y="202"/>
                  </a:lnTo>
                  <a:lnTo>
                    <a:pt x="116" y="157"/>
                  </a:lnTo>
                  <a:lnTo>
                    <a:pt x="136" y="119"/>
                  </a:lnTo>
                  <a:lnTo>
                    <a:pt x="158" y="85"/>
                  </a:lnTo>
                  <a:lnTo>
                    <a:pt x="185" y="55"/>
                  </a:lnTo>
                  <a:lnTo>
                    <a:pt x="215" y="33"/>
                  </a:lnTo>
                  <a:lnTo>
                    <a:pt x="249" y="16"/>
                  </a:lnTo>
                  <a:lnTo>
                    <a:pt x="289" y="6"/>
                  </a:lnTo>
                  <a:lnTo>
                    <a:pt x="334" y="0"/>
                  </a:lnTo>
                  <a:lnTo>
                    <a:pt x="385" y="4"/>
                  </a:lnTo>
                  <a:lnTo>
                    <a:pt x="558" y="129"/>
                  </a:lnTo>
                  <a:lnTo>
                    <a:pt x="432" y="42"/>
                  </a:lnTo>
                  <a:close/>
                </a:path>
              </a:pathLst>
            </a:custGeom>
            <a:solidFill>
              <a:srgbClr val="FF0000"/>
            </a:solidFill>
            <a:ln w="9525">
              <a:solidFill>
                <a:schemeClr val="accent4"/>
              </a:solidFill>
              <a:round/>
              <a:headEnd/>
              <a:tailEnd/>
            </a:ln>
          </p:spPr>
          <p:txBody>
            <a:bodyPr/>
            <a:lstStyle/>
            <a:p>
              <a:pPr>
                <a:defRPr/>
              </a:pPr>
              <a:endParaRPr lang="en-US" dirty="0"/>
            </a:p>
          </p:txBody>
        </p:sp>
        <p:sp>
          <p:nvSpPr>
            <p:cNvPr id="88" name="Freeform 88"/>
            <p:cNvSpPr>
              <a:spLocks/>
            </p:cNvSpPr>
            <p:nvPr/>
          </p:nvSpPr>
          <p:spPr bwMode="auto">
            <a:xfrm>
              <a:off x="3803" y="2674"/>
              <a:ext cx="569" cy="270"/>
            </a:xfrm>
            <a:custGeom>
              <a:avLst/>
              <a:gdLst/>
              <a:ahLst/>
              <a:cxnLst>
                <a:cxn ang="0">
                  <a:pos x="522" y="342"/>
                </a:cxn>
                <a:cxn ang="0">
                  <a:pos x="495" y="256"/>
                </a:cxn>
                <a:cxn ang="0">
                  <a:pos x="469" y="184"/>
                </a:cxn>
                <a:cxn ang="0">
                  <a:pos x="443" y="125"/>
                </a:cxn>
                <a:cxn ang="0">
                  <a:pos x="417" y="80"/>
                </a:cxn>
                <a:cxn ang="0">
                  <a:pos x="390" y="48"/>
                </a:cxn>
                <a:cxn ang="0">
                  <a:pos x="363" y="27"/>
                </a:cxn>
                <a:cxn ang="0">
                  <a:pos x="335" y="17"/>
                </a:cxn>
                <a:cxn ang="0">
                  <a:pos x="306" y="15"/>
                </a:cxn>
                <a:cxn ang="0">
                  <a:pos x="275" y="24"/>
                </a:cxn>
                <a:cxn ang="0">
                  <a:pos x="243" y="39"/>
                </a:cxn>
                <a:cxn ang="0">
                  <a:pos x="209" y="62"/>
                </a:cxn>
                <a:cxn ang="0">
                  <a:pos x="173" y="91"/>
                </a:cxn>
                <a:cxn ang="0">
                  <a:pos x="134" y="125"/>
                </a:cxn>
                <a:cxn ang="0">
                  <a:pos x="93" y="165"/>
                </a:cxn>
                <a:cxn ang="0">
                  <a:pos x="48" y="208"/>
                </a:cxn>
                <a:cxn ang="0">
                  <a:pos x="0" y="252"/>
                </a:cxn>
                <a:cxn ang="0">
                  <a:pos x="38" y="209"/>
                </a:cxn>
                <a:cxn ang="0">
                  <a:pos x="76" y="168"/>
                </a:cxn>
                <a:cxn ang="0">
                  <a:pos x="112" y="129"/>
                </a:cxn>
                <a:cxn ang="0">
                  <a:pos x="147" y="94"/>
                </a:cxn>
                <a:cxn ang="0">
                  <a:pos x="181" y="63"/>
                </a:cxn>
                <a:cxn ang="0">
                  <a:pos x="214" y="38"/>
                </a:cxn>
                <a:cxn ang="0">
                  <a:pos x="246" y="17"/>
                </a:cxn>
                <a:cxn ang="0">
                  <a:pos x="279" y="5"/>
                </a:cxn>
                <a:cxn ang="0">
                  <a:pos x="310" y="0"/>
                </a:cxn>
                <a:cxn ang="0">
                  <a:pos x="341" y="3"/>
                </a:cxn>
                <a:cxn ang="0">
                  <a:pos x="373" y="17"/>
                </a:cxn>
                <a:cxn ang="0">
                  <a:pos x="404" y="39"/>
                </a:cxn>
                <a:cxn ang="0">
                  <a:pos x="436" y="74"/>
                </a:cxn>
                <a:cxn ang="0">
                  <a:pos x="470" y="120"/>
                </a:cxn>
                <a:cxn ang="0">
                  <a:pos x="503" y="180"/>
                </a:cxn>
                <a:cxn ang="0">
                  <a:pos x="537" y="252"/>
                </a:cxn>
                <a:cxn ang="0">
                  <a:pos x="569" y="539"/>
                </a:cxn>
                <a:cxn ang="0">
                  <a:pos x="522" y="342"/>
                </a:cxn>
              </a:cxnLst>
              <a:rect l="0" t="0" r="r" b="b"/>
              <a:pathLst>
                <a:path w="569" h="539">
                  <a:moveTo>
                    <a:pt x="522" y="342"/>
                  </a:moveTo>
                  <a:lnTo>
                    <a:pt x="495" y="256"/>
                  </a:lnTo>
                  <a:lnTo>
                    <a:pt x="469" y="184"/>
                  </a:lnTo>
                  <a:lnTo>
                    <a:pt x="443" y="125"/>
                  </a:lnTo>
                  <a:lnTo>
                    <a:pt x="417" y="80"/>
                  </a:lnTo>
                  <a:lnTo>
                    <a:pt x="390" y="48"/>
                  </a:lnTo>
                  <a:lnTo>
                    <a:pt x="363" y="27"/>
                  </a:lnTo>
                  <a:lnTo>
                    <a:pt x="335" y="17"/>
                  </a:lnTo>
                  <a:lnTo>
                    <a:pt x="306" y="15"/>
                  </a:lnTo>
                  <a:lnTo>
                    <a:pt x="275" y="24"/>
                  </a:lnTo>
                  <a:lnTo>
                    <a:pt x="243" y="39"/>
                  </a:lnTo>
                  <a:lnTo>
                    <a:pt x="209" y="62"/>
                  </a:lnTo>
                  <a:lnTo>
                    <a:pt x="173" y="91"/>
                  </a:lnTo>
                  <a:lnTo>
                    <a:pt x="134" y="125"/>
                  </a:lnTo>
                  <a:lnTo>
                    <a:pt x="93" y="165"/>
                  </a:lnTo>
                  <a:lnTo>
                    <a:pt x="48" y="208"/>
                  </a:lnTo>
                  <a:lnTo>
                    <a:pt x="0" y="252"/>
                  </a:lnTo>
                  <a:lnTo>
                    <a:pt x="38" y="209"/>
                  </a:lnTo>
                  <a:lnTo>
                    <a:pt x="76" y="168"/>
                  </a:lnTo>
                  <a:lnTo>
                    <a:pt x="112" y="129"/>
                  </a:lnTo>
                  <a:lnTo>
                    <a:pt x="147" y="94"/>
                  </a:lnTo>
                  <a:lnTo>
                    <a:pt x="181" y="63"/>
                  </a:lnTo>
                  <a:lnTo>
                    <a:pt x="214" y="38"/>
                  </a:lnTo>
                  <a:lnTo>
                    <a:pt x="246" y="17"/>
                  </a:lnTo>
                  <a:lnTo>
                    <a:pt x="279" y="5"/>
                  </a:lnTo>
                  <a:lnTo>
                    <a:pt x="310" y="0"/>
                  </a:lnTo>
                  <a:lnTo>
                    <a:pt x="341" y="3"/>
                  </a:lnTo>
                  <a:lnTo>
                    <a:pt x="373" y="17"/>
                  </a:lnTo>
                  <a:lnTo>
                    <a:pt x="404" y="39"/>
                  </a:lnTo>
                  <a:lnTo>
                    <a:pt x="436" y="74"/>
                  </a:lnTo>
                  <a:lnTo>
                    <a:pt x="470" y="120"/>
                  </a:lnTo>
                  <a:lnTo>
                    <a:pt x="503" y="180"/>
                  </a:lnTo>
                  <a:lnTo>
                    <a:pt x="537" y="252"/>
                  </a:lnTo>
                  <a:lnTo>
                    <a:pt x="569" y="539"/>
                  </a:lnTo>
                  <a:lnTo>
                    <a:pt x="522" y="342"/>
                  </a:lnTo>
                  <a:close/>
                </a:path>
              </a:pathLst>
            </a:custGeom>
            <a:solidFill>
              <a:srgbClr val="FF0000"/>
            </a:solidFill>
            <a:ln w="9525">
              <a:solidFill>
                <a:schemeClr val="accent4"/>
              </a:solidFill>
              <a:round/>
              <a:headEnd/>
              <a:tailEnd/>
            </a:ln>
          </p:spPr>
          <p:txBody>
            <a:bodyPr/>
            <a:lstStyle/>
            <a:p>
              <a:pPr>
                <a:defRPr/>
              </a:pPr>
              <a:endParaRPr lang="en-US" dirty="0"/>
            </a:p>
          </p:txBody>
        </p:sp>
        <p:sp>
          <p:nvSpPr>
            <p:cNvPr id="89" name="Freeform 89"/>
            <p:cNvSpPr>
              <a:spLocks/>
            </p:cNvSpPr>
            <p:nvPr/>
          </p:nvSpPr>
          <p:spPr bwMode="auto">
            <a:xfrm>
              <a:off x="3863" y="3776"/>
              <a:ext cx="527" cy="338"/>
            </a:xfrm>
            <a:custGeom>
              <a:avLst/>
              <a:gdLst/>
              <a:ahLst/>
              <a:cxnLst>
                <a:cxn ang="0">
                  <a:pos x="188" y="204"/>
                </a:cxn>
                <a:cxn ang="0">
                  <a:pos x="94" y="299"/>
                </a:cxn>
                <a:cxn ang="0">
                  <a:pos x="66" y="439"/>
                </a:cxn>
                <a:cxn ang="0">
                  <a:pos x="0" y="675"/>
                </a:cxn>
                <a:cxn ang="0">
                  <a:pos x="499" y="675"/>
                </a:cxn>
                <a:cxn ang="0">
                  <a:pos x="527" y="360"/>
                </a:cxn>
                <a:cxn ang="0">
                  <a:pos x="508" y="187"/>
                </a:cxn>
                <a:cxn ang="0">
                  <a:pos x="518" y="0"/>
                </a:cxn>
                <a:cxn ang="0">
                  <a:pos x="461" y="79"/>
                </a:cxn>
                <a:cxn ang="0">
                  <a:pos x="376" y="268"/>
                </a:cxn>
                <a:cxn ang="0">
                  <a:pos x="348" y="79"/>
                </a:cxn>
                <a:cxn ang="0">
                  <a:pos x="282" y="142"/>
                </a:cxn>
                <a:cxn ang="0">
                  <a:pos x="282" y="283"/>
                </a:cxn>
                <a:cxn ang="0">
                  <a:pos x="246" y="580"/>
                </a:cxn>
                <a:cxn ang="0">
                  <a:pos x="169" y="501"/>
                </a:cxn>
                <a:cxn ang="0">
                  <a:pos x="188" y="204"/>
                </a:cxn>
              </a:cxnLst>
              <a:rect l="0" t="0" r="r" b="b"/>
              <a:pathLst>
                <a:path w="527" h="675">
                  <a:moveTo>
                    <a:pt x="188" y="204"/>
                  </a:moveTo>
                  <a:lnTo>
                    <a:pt x="94" y="299"/>
                  </a:lnTo>
                  <a:lnTo>
                    <a:pt x="66" y="439"/>
                  </a:lnTo>
                  <a:lnTo>
                    <a:pt x="0" y="675"/>
                  </a:lnTo>
                  <a:lnTo>
                    <a:pt x="499" y="675"/>
                  </a:lnTo>
                  <a:lnTo>
                    <a:pt x="527" y="360"/>
                  </a:lnTo>
                  <a:lnTo>
                    <a:pt x="508" y="187"/>
                  </a:lnTo>
                  <a:lnTo>
                    <a:pt x="518" y="0"/>
                  </a:lnTo>
                  <a:lnTo>
                    <a:pt x="461" y="79"/>
                  </a:lnTo>
                  <a:lnTo>
                    <a:pt x="376" y="268"/>
                  </a:lnTo>
                  <a:lnTo>
                    <a:pt x="348" y="79"/>
                  </a:lnTo>
                  <a:lnTo>
                    <a:pt x="282" y="142"/>
                  </a:lnTo>
                  <a:lnTo>
                    <a:pt x="282" y="283"/>
                  </a:lnTo>
                  <a:lnTo>
                    <a:pt x="246" y="580"/>
                  </a:lnTo>
                  <a:lnTo>
                    <a:pt x="169" y="501"/>
                  </a:lnTo>
                  <a:lnTo>
                    <a:pt x="188" y="204"/>
                  </a:lnTo>
                  <a:close/>
                </a:path>
              </a:pathLst>
            </a:custGeom>
            <a:solidFill>
              <a:srgbClr val="000000"/>
            </a:solidFill>
            <a:ln w="9525">
              <a:solidFill>
                <a:schemeClr val="accent4"/>
              </a:solidFill>
              <a:round/>
              <a:headEnd/>
              <a:tailEnd/>
            </a:ln>
          </p:spPr>
          <p:txBody>
            <a:bodyPr/>
            <a:lstStyle/>
            <a:p>
              <a:pPr>
                <a:defRPr/>
              </a:pPr>
              <a:endParaRPr lang="en-US" dirty="0"/>
            </a:p>
          </p:txBody>
        </p:sp>
        <p:sp>
          <p:nvSpPr>
            <p:cNvPr id="90" name="Freeform 90"/>
            <p:cNvSpPr>
              <a:spLocks/>
            </p:cNvSpPr>
            <p:nvPr/>
          </p:nvSpPr>
          <p:spPr bwMode="auto">
            <a:xfrm>
              <a:off x="4757" y="3510"/>
              <a:ext cx="338" cy="628"/>
            </a:xfrm>
            <a:custGeom>
              <a:avLst/>
              <a:gdLst/>
              <a:ahLst/>
              <a:cxnLst>
                <a:cxn ang="0">
                  <a:pos x="159" y="359"/>
                </a:cxn>
                <a:cxn ang="0">
                  <a:pos x="130" y="517"/>
                </a:cxn>
                <a:cxn ang="0">
                  <a:pos x="57" y="737"/>
                </a:cxn>
                <a:cxn ang="0">
                  <a:pos x="20" y="862"/>
                </a:cxn>
                <a:cxn ang="0">
                  <a:pos x="0" y="1256"/>
                </a:cxn>
                <a:cxn ang="0">
                  <a:pos x="318" y="1208"/>
                </a:cxn>
                <a:cxn ang="0">
                  <a:pos x="309" y="942"/>
                </a:cxn>
                <a:cxn ang="0">
                  <a:pos x="309" y="675"/>
                </a:cxn>
                <a:cxn ang="0">
                  <a:pos x="338" y="438"/>
                </a:cxn>
                <a:cxn ang="0">
                  <a:pos x="338" y="0"/>
                </a:cxn>
                <a:cxn ang="0">
                  <a:pos x="299" y="124"/>
                </a:cxn>
                <a:cxn ang="0">
                  <a:pos x="280" y="486"/>
                </a:cxn>
                <a:cxn ang="0">
                  <a:pos x="224" y="660"/>
                </a:cxn>
                <a:cxn ang="0">
                  <a:pos x="243" y="423"/>
                </a:cxn>
                <a:cxn ang="0">
                  <a:pos x="177" y="77"/>
                </a:cxn>
                <a:cxn ang="0">
                  <a:pos x="159" y="359"/>
                </a:cxn>
              </a:cxnLst>
              <a:rect l="0" t="0" r="r" b="b"/>
              <a:pathLst>
                <a:path w="338" h="1256">
                  <a:moveTo>
                    <a:pt x="159" y="359"/>
                  </a:moveTo>
                  <a:lnTo>
                    <a:pt x="130" y="517"/>
                  </a:lnTo>
                  <a:lnTo>
                    <a:pt x="57" y="737"/>
                  </a:lnTo>
                  <a:lnTo>
                    <a:pt x="20" y="862"/>
                  </a:lnTo>
                  <a:lnTo>
                    <a:pt x="0" y="1256"/>
                  </a:lnTo>
                  <a:lnTo>
                    <a:pt x="318" y="1208"/>
                  </a:lnTo>
                  <a:lnTo>
                    <a:pt x="309" y="942"/>
                  </a:lnTo>
                  <a:lnTo>
                    <a:pt x="309" y="675"/>
                  </a:lnTo>
                  <a:lnTo>
                    <a:pt x="338" y="438"/>
                  </a:lnTo>
                  <a:lnTo>
                    <a:pt x="338" y="0"/>
                  </a:lnTo>
                  <a:lnTo>
                    <a:pt x="299" y="124"/>
                  </a:lnTo>
                  <a:lnTo>
                    <a:pt x="280" y="486"/>
                  </a:lnTo>
                  <a:lnTo>
                    <a:pt x="224" y="660"/>
                  </a:lnTo>
                  <a:lnTo>
                    <a:pt x="243" y="423"/>
                  </a:lnTo>
                  <a:lnTo>
                    <a:pt x="177" y="77"/>
                  </a:lnTo>
                  <a:lnTo>
                    <a:pt x="159" y="359"/>
                  </a:lnTo>
                  <a:close/>
                </a:path>
              </a:pathLst>
            </a:custGeom>
            <a:solidFill>
              <a:srgbClr val="000000"/>
            </a:solidFill>
            <a:ln w="9525">
              <a:solidFill>
                <a:schemeClr val="accent4"/>
              </a:solidFill>
              <a:round/>
              <a:headEnd/>
              <a:tailEnd/>
            </a:ln>
          </p:spPr>
          <p:txBody>
            <a:bodyPr/>
            <a:lstStyle/>
            <a:p>
              <a:pPr>
                <a:defRPr/>
              </a:pPr>
              <a:endParaRPr lang="en-US" dirty="0"/>
            </a:p>
          </p:txBody>
        </p:sp>
        <p:sp>
          <p:nvSpPr>
            <p:cNvPr id="91" name="Freeform 91"/>
            <p:cNvSpPr>
              <a:spLocks/>
            </p:cNvSpPr>
            <p:nvPr/>
          </p:nvSpPr>
          <p:spPr bwMode="auto">
            <a:xfrm>
              <a:off x="5415" y="3446"/>
              <a:ext cx="244" cy="613"/>
            </a:xfrm>
            <a:custGeom>
              <a:avLst/>
              <a:gdLst/>
              <a:ahLst/>
              <a:cxnLst>
                <a:cxn ang="0">
                  <a:pos x="18" y="321"/>
                </a:cxn>
                <a:cxn ang="0">
                  <a:pos x="37" y="550"/>
                </a:cxn>
                <a:cxn ang="0">
                  <a:pos x="149" y="787"/>
                </a:cxn>
                <a:cxn ang="0">
                  <a:pos x="178" y="989"/>
                </a:cxn>
                <a:cxn ang="0">
                  <a:pos x="244" y="1225"/>
                </a:cxn>
                <a:cxn ang="0">
                  <a:pos x="244" y="565"/>
                </a:cxn>
                <a:cxn ang="0">
                  <a:pos x="197" y="361"/>
                </a:cxn>
                <a:cxn ang="0">
                  <a:pos x="122" y="235"/>
                </a:cxn>
                <a:cxn ang="0">
                  <a:pos x="122" y="0"/>
                </a:cxn>
                <a:cxn ang="0">
                  <a:pos x="65" y="220"/>
                </a:cxn>
                <a:cxn ang="0">
                  <a:pos x="0" y="0"/>
                </a:cxn>
                <a:cxn ang="0">
                  <a:pos x="18" y="321"/>
                </a:cxn>
              </a:cxnLst>
              <a:rect l="0" t="0" r="r" b="b"/>
              <a:pathLst>
                <a:path w="244" h="1225">
                  <a:moveTo>
                    <a:pt x="18" y="321"/>
                  </a:moveTo>
                  <a:lnTo>
                    <a:pt x="37" y="550"/>
                  </a:lnTo>
                  <a:lnTo>
                    <a:pt x="149" y="787"/>
                  </a:lnTo>
                  <a:lnTo>
                    <a:pt x="178" y="989"/>
                  </a:lnTo>
                  <a:lnTo>
                    <a:pt x="244" y="1225"/>
                  </a:lnTo>
                  <a:lnTo>
                    <a:pt x="244" y="565"/>
                  </a:lnTo>
                  <a:lnTo>
                    <a:pt x="197" y="361"/>
                  </a:lnTo>
                  <a:lnTo>
                    <a:pt x="122" y="235"/>
                  </a:lnTo>
                  <a:lnTo>
                    <a:pt x="122" y="0"/>
                  </a:lnTo>
                  <a:lnTo>
                    <a:pt x="65" y="220"/>
                  </a:lnTo>
                  <a:lnTo>
                    <a:pt x="0" y="0"/>
                  </a:lnTo>
                  <a:lnTo>
                    <a:pt x="18" y="321"/>
                  </a:lnTo>
                  <a:close/>
                </a:path>
              </a:pathLst>
            </a:custGeom>
            <a:solidFill>
              <a:srgbClr val="000000"/>
            </a:solidFill>
            <a:ln w="9525">
              <a:solidFill>
                <a:schemeClr val="accent4"/>
              </a:solidFill>
              <a:round/>
              <a:headEnd/>
              <a:tailEnd/>
            </a:ln>
          </p:spPr>
          <p:txBody>
            <a:bodyPr/>
            <a:lstStyle/>
            <a:p>
              <a:pPr>
                <a:defRPr/>
              </a:pPr>
              <a:endParaRPr lang="en-US" dirty="0"/>
            </a:p>
          </p:txBody>
        </p:sp>
        <p:sp>
          <p:nvSpPr>
            <p:cNvPr id="92" name="Freeform 92"/>
            <p:cNvSpPr>
              <a:spLocks/>
            </p:cNvSpPr>
            <p:nvPr/>
          </p:nvSpPr>
          <p:spPr bwMode="auto">
            <a:xfrm>
              <a:off x="5236" y="3824"/>
              <a:ext cx="301" cy="298"/>
            </a:xfrm>
            <a:custGeom>
              <a:avLst/>
              <a:gdLst/>
              <a:ahLst/>
              <a:cxnLst>
                <a:cxn ang="0">
                  <a:pos x="197" y="0"/>
                </a:cxn>
                <a:cxn ang="0">
                  <a:pos x="225" y="174"/>
                </a:cxn>
                <a:cxn ang="0">
                  <a:pos x="225" y="315"/>
                </a:cxn>
                <a:cxn ang="0">
                  <a:pos x="216" y="471"/>
                </a:cxn>
                <a:cxn ang="0">
                  <a:pos x="301" y="345"/>
                </a:cxn>
                <a:cxn ang="0">
                  <a:pos x="301" y="471"/>
                </a:cxn>
                <a:cxn ang="0">
                  <a:pos x="254" y="596"/>
                </a:cxn>
                <a:cxn ang="0">
                  <a:pos x="47" y="596"/>
                </a:cxn>
                <a:cxn ang="0">
                  <a:pos x="47" y="519"/>
                </a:cxn>
                <a:cxn ang="0">
                  <a:pos x="0" y="345"/>
                </a:cxn>
                <a:cxn ang="0">
                  <a:pos x="56" y="394"/>
                </a:cxn>
                <a:cxn ang="0">
                  <a:pos x="104" y="407"/>
                </a:cxn>
                <a:cxn ang="0">
                  <a:pos x="131" y="266"/>
                </a:cxn>
                <a:cxn ang="0">
                  <a:pos x="84" y="125"/>
                </a:cxn>
                <a:cxn ang="0">
                  <a:pos x="151" y="174"/>
                </a:cxn>
                <a:cxn ang="0">
                  <a:pos x="197" y="0"/>
                </a:cxn>
              </a:cxnLst>
              <a:rect l="0" t="0" r="r" b="b"/>
              <a:pathLst>
                <a:path w="301" h="596">
                  <a:moveTo>
                    <a:pt x="197" y="0"/>
                  </a:moveTo>
                  <a:lnTo>
                    <a:pt x="225" y="174"/>
                  </a:lnTo>
                  <a:lnTo>
                    <a:pt x="225" y="315"/>
                  </a:lnTo>
                  <a:lnTo>
                    <a:pt x="216" y="471"/>
                  </a:lnTo>
                  <a:lnTo>
                    <a:pt x="301" y="345"/>
                  </a:lnTo>
                  <a:lnTo>
                    <a:pt x="301" y="471"/>
                  </a:lnTo>
                  <a:lnTo>
                    <a:pt x="254" y="596"/>
                  </a:lnTo>
                  <a:lnTo>
                    <a:pt x="47" y="596"/>
                  </a:lnTo>
                  <a:lnTo>
                    <a:pt x="47" y="519"/>
                  </a:lnTo>
                  <a:lnTo>
                    <a:pt x="0" y="345"/>
                  </a:lnTo>
                  <a:lnTo>
                    <a:pt x="56" y="394"/>
                  </a:lnTo>
                  <a:lnTo>
                    <a:pt x="104" y="407"/>
                  </a:lnTo>
                  <a:lnTo>
                    <a:pt x="131" y="266"/>
                  </a:lnTo>
                  <a:lnTo>
                    <a:pt x="84" y="125"/>
                  </a:lnTo>
                  <a:lnTo>
                    <a:pt x="151" y="174"/>
                  </a:lnTo>
                  <a:lnTo>
                    <a:pt x="197" y="0"/>
                  </a:lnTo>
                  <a:close/>
                </a:path>
              </a:pathLst>
            </a:custGeom>
            <a:solidFill>
              <a:srgbClr val="000000"/>
            </a:solidFill>
            <a:ln w="9525">
              <a:solidFill>
                <a:schemeClr val="accent4"/>
              </a:solidFill>
              <a:round/>
              <a:headEnd/>
              <a:tailEnd/>
            </a:ln>
          </p:spPr>
          <p:txBody>
            <a:bodyPr/>
            <a:lstStyle/>
            <a:p>
              <a:pPr>
                <a:defRPr/>
              </a:pPr>
              <a:endParaRPr lang="en-US" dirty="0"/>
            </a:p>
          </p:txBody>
        </p:sp>
        <p:sp>
          <p:nvSpPr>
            <p:cNvPr id="93" name="Freeform 93"/>
            <p:cNvSpPr>
              <a:spLocks/>
            </p:cNvSpPr>
            <p:nvPr/>
          </p:nvSpPr>
          <p:spPr bwMode="auto">
            <a:xfrm>
              <a:off x="3590" y="3603"/>
              <a:ext cx="555" cy="519"/>
            </a:xfrm>
            <a:custGeom>
              <a:avLst/>
              <a:gdLst/>
              <a:ahLst/>
              <a:cxnLst>
                <a:cxn ang="0">
                  <a:pos x="95" y="18"/>
                </a:cxn>
                <a:cxn ang="0">
                  <a:pos x="151" y="112"/>
                </a:cxn>
                <a:cxn ang="0">
                  <a:pos x="151" y="268"/>
                </a:cxn>
                <a:cxn ang="0">
                  <a:pos x="151" y="535"/>
                </a:cxn>
                <a:cxn ang="0">
                  <a:pos x="188" y="427"/>
                </a:cxn>
                <a:cxn ang="0">
                  <a:pos x="216" y="286"/>
                </a:cxn>
                <a:cxn ang="0">
                  <a:pos x="216" y="128"/>
                </a:cxn>
                <a:cxn ang="0">
                  <a:pos x="264" y="174"/>
                </a:cxn>
                <a:cxn ang="0">
                  <a:pos x="264" y="301"/>
                </a:cxn>
                <a:cxn ang="0">
                  <a:pos x="329" y="301"/>
                </a:cxn>
                <a:cxn ang="0">
                  <a:pos x="339" y="112"/>
                </a:cxn>
                <a:cxn ang="0">
                  <a:pos x="376" y="317"/>
                </a:cxn>
                <a:cxn ang="0">
                  <a:pos x="452" y="301"/>
                </a:cxn>
                <a:cxn ang="0">
                  <a:pos x="555" y="174"/>
                </a:cxn>
                <a:cxn ang="0">
                  <a:pos x="452" y="363"/>
                </a:cxn>
                <a:cxn ang="0">
                  <a:pos x="357" y="458"/>
                </a:cxn>
                <a:cxn ang="0">
                  <a:pos x="208" y="552"/>
                </a:cxn>
                <a:cxn ang="0">
                  <a:pos x="169" y="677"/>
                </a:cxn>
                <a:cxn ang="0">
                  <a:pos x="141" y="849"/>
                </a:cxn>
                <a:cxn ang="0">
                  <a:pos x="131" y="1038"/>
                </a:cxn>
                <a:cxn ang="0">
                  <a:pos x="0" y="1038"/>
                </a:cxn>
                <a:cxn ang="0">
                  <a:pos x="0" y="0"/>
                </a:cxn>
                <a:cxn ang="0">
                  <a:pos x="95" y="18"/>
                </a:cxn>
              </a:cxnLst>
              <a:rect l="0" t="0" r="r" b="b"/>
              <a:pathLst>
                <a:path w="555" h="1038">
                  <a:moveTo>
                    <a:pt x="95" y="18"/>
                  </a:moveTo>
                  <a:lnTo>
                    <a:pt x="151" y="112"/>
                  </a:lnTo>
                  <a:lnTo>
                    <a:pt x="151" y="268"/>
                  </a:lnTo>
                  <a:lnTo>
                    <a:pt x="151" y="535"/>
                  </a:lnTo>
                  <a:lnTo>
                    <a:pt x="188" y="427"/>
                  </a:lnTo>
                  <a:lnTo>
                    <a:pt x="216" y="286"/>
                  </a:lnTo>
                  <a:lnTo>
                    <a:pt x="216" y="128"/>
                  </a:lnTo>
                  <a:lnTo>
                    <a:pt x="264" y="174"/>
                  </a:lnTo>
                  <a:lnTo>
                    <a:pt x="264" y="301"/>
                  </a:lnTo>
                  <a:lnTo>
                    <a:pt x="329" y="301"/>
                  </a:lnTo>
                  <a:lnTo>
                    <a:pt x="339" y="112"/>
                  </a:lnTo>
                  <a:lnTo>
                    <a:pt x="376" y="317"/>
                  </a:lnTo>
                  <a:lnTo>
                    <a:pt x="452" y="301"/>
                  </a:lnTo>
                  <a:lnTo>
                    <a:pt x="555" y="174"/>
                  </a:lnTo>
                  <a:lnTo>
                    <a:pt x="452" y="363"/>
                  </a:lnTo>
                  <a:lnTo>
                    <a:pt x="357" y="458"/>
                  </a:lnTo>
                  <a:lnTo>
                    <a:pt x="208" y="552"/>
                  </a:lnTo>
                  <a:lnTo>
                    <a:pt x="169" y="677"/>
                  </a:lnTo>
                  <a:lnTo>
                    <a:pt x="141" y="849"/>
                  </a:lnTo>
                  <a:lnTo>
                    <a:pt x="131" y="1038"/>
                  </a:lnTo>
                  <a:lnTo>
                    <a:pt x="0" y="1038"/>
                  </a:lnTo>
                  <a:lnTo>
                    <a:pt x="0" y="0"/>
                  </a:lnTo>
                  <a:lnTo>
                    <a:pt x="95" y="18"/>
                  </a:lnTo>
                  <a:close/>
                </a:path>
              </a:pathLst>
            </a:custGeom>
            <a:solidFill>
              <a:srgbClr val="000000"/>
            </a:solidFill>
            <a:ln w="9525">
              <a:solidFill>
                <a:schemeClr val="accent4"/>
              </a:solidFill>
              <a:round/>
              <a:headEnd/>
              <a:tailEnd/>
            </a:ln>
          </p:spPr>
          <p:txBody>
            <a:bodyPr/>
            <a:lstStyle/>
            <a:p>
              <a:pPr>
                <a:defRPr/>
              </a:pPr>
              <a:endParaRPr lang="en-US" dirty="0"/>
            </a:p>
          </p:txBody>
        </p:sp>
        <p:sp>
          <p:nvSpPr>
            <p:cNvPr id="94" name="Freeform 94"/>
            <p:cNvSpPr>
              <a:spLocks/>
            </p:cNvSpPr>
            <p:nvPr/>
          </p:nvSpPr>
          <p:spPr bwMode="auto">
            <a:xfrm>
              <a:off x="3873" y="3816"/>
              <a:ext cx="253" cy="243"/>
            </a:xfrm>
            <a:custGeom>
              <a:avLst/>
              <a:gdLst/>
              <a:ahLst/>
              <a:cxnLst>
                <a:cxn ang="0">
                  <a:pos x="169" y="63"/>
                </a:cxn>
                <a:cxn ang="0">
                  <a:pos x="18" y="235"/>
                </a:cxn>
                <a:cxn ang="0">
                  <a:pos x="0" y="378"/>
                </a:cxn>
                <a:cxn ang="0">
                  <a:pos x="18" y="486"/>
                </a:cxn>
                <a:cxn ang="0">
                  <a:pos x="93" y="250"/>
                </a:cxn>
                <a:cxn ang="0">
                  <a:pos x="197" y="125"/>
                </a:cxn>
                <a:cxn ang="0">
                  <a:pos x="197" y="220"/>
                </a:cxn>
                <a:cxn ang="0">
                  <a:pos x="197" y="360"/>
                </a:cxn>
                <a:cxn ang="0">
                  <a:pos x="236" y="250"/>
                </a:cxn>
                <a:cxn ang="0">
                  <a:pos x="253" y="0"/>
                </a:cxn>
                <a:cxn ang="0">
                  <a:pos x="250" y="3"/>
                </a:cxn>
                <a:cxn ang="0">
                  <a:pos x="242" y="10"/>
                </a:cxn>
                <a:cxn ang="0">
                  <a:pos x="229" y="20"/>
                </a:cxn>
                <a:cxn ang="0">
                  <a:pos x="215" y="31"/>
                </a:cxn>
                <a:cxn ang="0">
                  <a:pos x="200" y="43"/>
                </a:cxn>
                <a:cxn ang="0">
                  <a:pos x="186" y="53"/>
                </a:cxn>
                <a:cxn ang="0">
                  <a:pos x="175" y="60"/>
                </a:cxn>
                <a:cxn ang="0">
                  <a:pos x="169" y="63"/>
                </a:cxn>
              </a:cxnLst>
              <a:rect l="0" t="0" r="r" b="b"/>
              <a:pathLst>
                <a:path w="253" h="486">
                  <a:moveTo>
                    <a:pt x="169" y="63"/>
                  </a:moveTo>
                  <a:lnTo>
                    <a:pt x="18" y="235"/>
                  </a:lnTo>
                  <a:lnTo>
                    <a:pt x="0" y="378"/>
                  </a:lnTo>
                  <a:lnTo>
                    <a:pt x="18" y="486"/>
                  </a:lnTo>
                  <a:lnTo>
                    <a:pt x="93" y="250"/>
                  </a:lnTo>
                  <a:lnTo>
                    <a:pt x="197" y="125"/>
                  </a:lnTo>
                  <a:lnTo>
                    <a:pt x="197" y="220"/>
                  </a:lnTo>
                  <a:lnTo>
                    <a:pt x="197" y="360"/>
                  </a:lnTo>
                  <a:lnTo>
                    <a:pt x="236" y="250"/>
                  </a:lnTo>
                  <a:lnTo>
                    <a:pt x="253" y="0"/>
                  </a:lnTo>
                  <a:lnTo>
                    <a:pt x="250" y="3"/>
                  </a:lnTo>
                  <a:lnTo>
                    <a:pt x="242" y="10"/>
                  </a:lnTo>
                  <a:lnTo>
                    <a:pt x="229" y="20"/>
                  </a:lnTo>
                  <a:lnTo>
                    <a:pt x="215" y="31"/>
                  </a:lnTo>
                  <a:lnTo>
                    <a:pt x="200" y="43"/>
                  </a:lnTo>
                  <a:lnTo>
                    <a:pt x="186" y="53"/>
                  </a:lnTo>
                  <a:lnTo>
                    <a:pt x="175" y="60"/>
                  </a:lnTo>
                  <a:lnTo>
                    <a:pt x="169" y="63"/>
                  </a:lnTo>
                  <a:close/>
                </a:path>
              </a:pathLst>
            </a:custGeom>
            <a:solidFill>
              <a:srgbClr val="770000"/>
            </a:solidFill>
            <a:ln w="9525">
              <a:solidFill>
                <a:schemeClr val="accent4"/>
              </a:solidFill>
              <a:round/>
              <a:headEnd/>
              <a:tailEnd/>
            </a:ln>
          </p:spPr>
          <p:txBody>
            <a:bodyPr/>
            <a:lstStyle/>
            <a:p>
              <a:pPr>
                <a:defRPr/>
              </a:pPr>
              <a:endParaRPr lang="en-US" dirty="0"/>
            </a:p>
          </p:txBody>
        </p:sp>
        <p:sp>
          <p:nvSpPr>
            <p:cNvPr id="95" name="Freeform 95"/>
            <p:cNvSpPr>
              <a:spLocks/>
            </p:cNvSpPr>
            <p:nvPr/>
          </p:nvSpPr>
          <p:spPr bwMode="auto">
            <a:xfrm>
              <a:off x="4572" y="3779"/>
              <a:ext cx="299" cy="328"/>
            </a:xfrm>
            <a:custGeom>
              <a:avLst/>
              <a:gdLst/>
              <a:ahLst/>
              <a:cxnLst>
                <a:cxn ang="0">
                  <a:pos x="269" y="0"/>
                </a:cxn>
                <a:cxn ang="0">
                  <a:pos x="238" y="31"/>
                </a:cxn>
                <a:cxn ang="0">
                  <a:pos x="184" y="111"/>
                </a:cxn>
                <a:cxn ang="0">
                  <a:pos x="90" y="142"/>
                </a:cxn>
                <a:cxn ang="0">
                  <a:pos x="59" y="227"/>
                </a:cxn>
                <a:cxn ang="0">
                  <a:pos x="0" y="429"/>
                </a:cxn>
                <a:cxn ang="0">
                  <a:pos x="5" y="498"/>
                </a:cxn>
                <a:cxn ang="0">
                  <a:pos x="33" y="404"/>
                </a:cxn>
                <a:cxn ang="0">
                  <a:pos x="65" y="257"/>
                </a:cxn>
                <a:cxn ang="0">
                  <a:pos x="65" y="336"/>
                </a:cxn>
                <a:cxn ang="0">
                  <a:pos x="65" y="404"/>
                </a:cxn>
                <a:cxn ang="0">
                  <a:pos x="51" y="484"/>
                </a:cxn>
                <a:cxn ang="0">
                  <a:pos x="21" y="581"/>
                </a:cxn>
                <a:cxn ang="0">
                  <a:pos x="8" y="656"/>
                </a:cxn>
                <a:cxn ang="0">
                  <a:pos x="62" y="508"/>
                </a:cxn>
                <a:cxn ang="0">
                  <a:pos x="87" y="419"/>
                </a:cxn>
                <a:cxn ang="0">
                  <a:pos x="96" y="237"/>
                </a:cxn>
                <a:cxn ang="0">
                  <a:pos x="136" y="172"/>
                </a:cxn>
                <a:cxn ang="0">
                  <a:pos x="184" y="172"/>
                </a:cxn>
                <a:cxn ang="0">
                  <a:pos x="181" y="247"/>
                </a:cxn>
                <a:cxn ang="0">
                  <a:pos x="178" y="319"/>
                </a:cxn>
                <a:cxn ang="0">
                  <a:pos x="136" y="393"/>
                </a:cxn>
                <a:cxn ang="0">
                  <a:pos x="133" y="555"/>
                </a:cxn>
                <a:cxn ang="0">
                  <a:pos x="148" y="646"/>
                </a:cxn>
                <a:cxn ang="0">
                  <a:pos x="171" y="424"/>
                </a:cxn>
                <a:cxn ang="0">
                  <a:pos x="202" y="319"/>
                </a:cxn>
                <a:cxn ang="0">
                  <a:pos x="230" y="127"/>
                </a:cxn>
                <a:cxn ang="0">
                  <a:pos x="299" y="10"/>
                </a:cxn>
                <a:cxn ang="0">
                  <a:pos x="269" y="0"/>
                </a:cxn>
              </a:cxnLst>
              <a:rect l="0" t="0" r="r" b="b"/>
              <a:pathLst>
                <a:path w="299" h="656">
                  <a:moveTo>
                    <a:pt x="269" y="0"/>
                  </a:moveTo>
                  <a:lnTo>
                    <a:pt x="238" y="31"/>
                  </a:lnTo>
                  <a:lnTo>
                    <a:pt x="184" y="111"/>
                  </a:lnTo>
                  <a:lnTo>
                    <a:pt x="90" y="142"/>
                  </a:lnTo>
                  <a:lnTo>
                    <a:pt x="59" y="227"/>
                  </a:lnTo>
                  <a:lnTo>
                    <a:pt x="0" y="429"/>
                  </a:lnTo>
                  <a:lnTo>
                    <a:pt x="5" y="498"/>
                  </a:lnTo>
                  <a:lnTo>
                    <a:pt x="33" y="404"/>
                  </a:lnTo>
                  <a:lnTo>
                    <a:pt x="65" y="257"/>
                  </a:lnTo>
                  <a:lnTo>
                    <a:pt x="65" y="336"/>
                  </a:lnTo>
                  <a:lnTo>
                    <a:pt x="65" y="404"/>
                  </a:lnTo>
                  <a:lnTo>
                    <a:pt x="51" y="484"/>
                  </a:lnTo>
                  <a:lnTo>
                    <a:pt x="21" y="581"/>
                  </a:lnTo>
                  <a:lnTo>
                    <a:pt x="8" y="656"/>
                  </a:lnTo>
                  <a:lnTo>
                    <a:pt x="62" y="508"/>
                  </a:lnTo>
                  <a:lnTo>
                    <a:pt x="87" y="419"/>
                  </a:lnTo>
                  <a:lnTo>
                    <a:pt x="96" y="237"/>
                  </a:lnTo>
                  <a:lnTo>
                    <a:pt x="136" y="172"/>
                  </a:lnTo>
                  <a:lnTo>
                    <a:pt x="184" y="172"/>
                  </a:lnTo>
                  <a:lnTo>
                    <a:pt x="181" y="247"/>
                  </a:lnTo>
                  <a:lnTo>
                    <a:pt x="178" y="319"/>
                  </a:lnTo>
                  <a:lnTo>
                    <a:pt x="136" y="393"/>
                  </a:lnTo>
                  <a:lnTo>
                    <a:pt x="133" y="555"/>
                  </a:lnTo>
                  <a:lnTo>
                    <a:pt x="148" y="646"/>
                  </a:lnTo>
                  <a:lnTo>
                    <a:pt x="171" y="424"/>
                  </a:lnTo>
                  <a:lnTo>
                    <a:pt x="202" y="319"/>
                  </a:lnTo>
                  <a:lnTo>
                    <a:pt x="230" y="127"/>
                  </a:lnTo>
                  <a:lnTo>
                    <a:pt x="299" y="10"/>
                  </a:lnTo>
                  <a:lnTo>
                    <a:pt x="269" y="0"/>
                  </a:lnTo>
                  <a:close/>
                </a:path>
              </a:pathLst>
            </a:custGeom>
            <a:solidFill>
              <a:srgbClr val="5B0000"/>
            </a:solidFill>
            <a:ln w="9525">
              <a:solidFill>
                <a:schemeClr val="accent4"/>
              </a:solidFill>
              <a:round/>
              <a:headEnd/>
              <a:tailEnd/>
            </a:ln>
          </p:spPr>
          <p:txBody>
            <a:bodyPr/>
            <a:lstStyle/>
            <a:p>
              <a:pPr>
                <a:defRPr/>
              </a:pPr>
              <a:endParaRPr lang="en-US" dirty="0"/>
            </a:p>
          </p:txBody>
        </p:sp>
        <p:sp>
          <p:nvSpPr>
            <p:cNvPr id="96" name="Freeform 96"/>
            <p:cNvSpPr>
              <a:spLocks/>
            </p:cNvSpPr>
            <p:nvPr/>
          </p:nvSpPr>
          <p:spPr bwMode="auto">
            <a:xfrm>
              <a:off x="4611" y="3249"/>
              <a:ext cx="186" cy="458"/>
            </a:xfrm>
            <a:custGeom>
              <a:avLst/>
              <a:gdLst/>
              <a:ahLst/>
              <a:cxnLst>
                <a:cxn ang="0">
                  <a:pos x="157" y="103"/>
                </a:cxn>
                <a:cxn ang="0">
                  <a:pos x="157" y="215"/>
                </a:cxn>
                <a:cxn ang="0">
                  <a:pos x="149" y="286"/>
                </a:cxn>
                <a:cxn ang="0">
                  <a:pos x="104" y="366"/>
                </a:cxn>
                <a:cxn ang="0">
                  <a:pos x="83" y="480"/>
                </a:cxn>
                <a:cxn ang="0">
                  <a:pos x="109" y="617"/>
                </a:cxn>
                <a:cxn ang="0">
                  <a:pos x="113" y="714"/>
                </a:cxn>
                <a:cxn ang="0">
                  <a:pos x="83" y="916"/>
                </a:cxn>
                <a:cxn ang="0">
                  <a:pos x="91" y="667"/>
                </a:cxn>
                <a:cxn ang="0">
                  <a:pos x="74" y="549"/>
                </a:cxn>
                <a:cxn ang="0">
                  <a:pos x="66" y="409"/>
                </a:cxn>
                <a:cxn ang="0">
                  <a:pos x="37" y="444"/>
                </a:cxn>
                <a:cxn ang="0">
                  <a:pos x="33" y="549"/>
                </a:cxn>
                <a:cxn ang="0">
                  <a:pos x="20" y="430"/>
                </a:cxn>
                <a:cxn ang="0">
                  <a:pos x="70" y="341"/>
                </a:cxn>
                <a:cxn ang="0">
                  <a:pos x="124" y="263"/>
                </a:cxn>
                <a:cxn ang="0">
                  <a:pos x="137" y="160"/>
                </a:cxn>
                <a:cxn ang="0">
                  <a:pos x="66" y="160"/>
                </a:cxn>
                <a:cxn ang="0">
                  <a:pos x="33" y="215"/>
                </a:cxn>
                <a:cxn ang="0">
                  <a:pos x="0" y="277"/>
                </a:cxn>
                <a:cxn ang="0">
                  <a:pos x="0" y="195"/>
                </a:cxn>
                <a:cxn ang="0">
                  <a:pos x="58" y="119"/>
                </a:cxn>
                <a:cxn ang="0">
                  <a:pos x="132" y="90"/>
                </a:cxn>
                <a:cxn ang="0">
                  <a:pos x="153" y="0"/>
                </a:cxn>
                <a:cxn ang="0">
                  <a:pos x="186" y="7"/>
                </a:cxn>
                <a:cxn ang="0">
                  <a:pos x="157" y="103"/>
                </a:cxn>
              </a:cxnLst>
              <a:rect l="0" t="0" r="r" b="b"/>
              <a:pathLst>
                <a:path w="186" h="916">
                  <a:moveTo>
                    <a:pt x="157" y="103"/>
                  </a:moveTo>
                  <a:lnTo>
                    <a:pt x="157" y="215"/>
                  </a:lnTo>
                  <a:lnTo>
                    <a:pt x="149" y="286"/>
                  </a:lnTo>
                  <a:lnTo>
                    <a:pt x="104" y="366"/>
                  </a:lnTo>
                  <a:lnTo>
                    <a:pt x="83" y="480"/>
                  </a:lnTo>
                  <a:lnTo>
                    <a:pt x="109" y="617"/>
                  </a:lnTo>
                  <a:lnTo>
                    <a:pt x="113" y="714"/>
                  </a:lnTo>
                  <a:lnTo>
                    <a:pt x="83" y="916"/>
                  </a:lnTo>
                  <a:lnTo>
                    <a:pt x="91" y="667"/>
                  </a:lnTo>
                  <a:lnTo>
                    <a:pt x="74" y="549"/>
                  </a:lnTo>
                  <a:lnTo>
                    <a:pt x="66" y="409"/>
                  </a:lnTo>
                  <a:lnTo>
                    <a:pt x="37" y="444"/>
                  </a:lnTo>
                  <a:lnTo>
                    <a:pt x="33" y="549"/>
                  </a:lnTo>
                  <a:lnTo>
                    <a:pt x="20" y="430"/>
                  </a:lnTo>
                  <a:lnTo>
                    <a:pt x="70" y="341"/>
                  </a:lnTo>
                  <a:lnTo>
                    <a:pt x="124" y="263"/>
                  </a:lnTo>
                  <a:lnTo>
                    <a:pt x="137" y="160"/>
                  </a:lnTo>
                  <a:lnTo>
                    <a:pt x="66" y="160"/>
                  </a:lnTo>
                  <a:lnTo>
                    <a:pt x="33" y="215"/>
                  </a:lnTo>
                  <a:lnTo>
                    <a:pt x="0" y="277"/>
                  </a:lnTo>
                  <a:lnTo>
                    <a:pt x="0" y="195"/>
                  </a:lnTo>
                  <a:lnTo>
                    <a:pt x="58" y="119"/>
                  </a:lnTo>
                  <a:lnTo>
                    <a:pt x="132" y="90"/>
                  </a:lnTo>
                  <a:lnTo>
                    <a:pt x="153" y="0"/>
                  </a:lnTo>
                  <a:lnTo>
                    <a:pt x="186" y="7"/>
                  </a:lnTo>
                  <a:lnTo>
                    <a:pt x="157" y="103"/>
                  </a:lnTo>
                  <a:close/>
                </a:path>
              </a:pathLst>
            </a:custGeom>
            <a:solidFill>
              <a:srgbClr val="FF0000"/>
            </a:solidFill>
            <a:ln w="9525">
              <a:solidFill>
                <a:schemeClr val="accent4"/>
              </a:solidFill>
              <a:round/>
              <a:headEnd/>
              <a:tailEnd/>
            </a:ln>
          </p:spPr>
          <p:txBody>
            <a:bodyPr/>
            <a:lstStyle/>
            <a:p>
              <a:pPr>
                <a:defRPr/>
              </a:pPr>
              <a:endParaRPr lang="en-US" dirty="0"/>
            </a:p>
          </p:txBody>
        </p:sp>
        <p:sp>
          <p:nvSpPr>
            <p:cNvPr id="97" name="Freeform 97"/>
            <p:cNvSpPr>
              <a:spLocks/>
            </p:cNvSpPr>
            <p:nvPr/>
          </p:nvSpPr>
          <p:spPr bwMode="auto">
            <a:xfrm>
              <a:off x="5320" y="3525"/>
              <a:ext cx="47" cy="31"/>
            </a:xfrm>
            <a:custGeom>
              <a:avLst/>
              <a:gdLst/>
              <a:ahLst/>
              <a:cxnLst>
                <a:cxn ang="0">
                  <a:pos x="24" y="0"/>
                </a:cxn>
                <a:cxn ang="0">
                  <a:pos x="33" y="2"/>
                </a:cxn>
                <a:cxn ang="0">
                  <a:pos x="41" y="9"/>
                </a:cxn>
                <a:cxn ang="0">
                  <a:pos x="45" y="19"/>
                </a:cxn>
                <a:cxn ang="0">
                  <a:pos x="47" y="31"/>
                </a:cxn>
                <a:cxn ang="0">
                  <a:pos x="45" y="45"/>
                </a:cxn>
                <a:cxn ang="0">
                  <a:pos x="41" y="55"/>
                </a:cxn>
                <a:cxn ang="0">
                  <a:pos x="33" y="62"/>
                </a:cxn>
                <a:cxn ang="0">
                  <a:pos x="24" y="64"/>
                </a:cxn>
                <a:cxn ang="0">
                  <a:pos x="15" y="62"/>
                </a:cxn>
                <a:cxn ang="0">
                  <a:pos x="7" y="55"/>
                </a:cxn>
                <a:cxn ang="0">
                  <a:pos x="2" y="45"/>
                </a:cxn>
                <a:cxn ang="0">
                  <a:pos x="0" y="31"/>
                </a:cxn>
                <a:cxn ang="0">
                  <a:pos x="2" y="19"/>
                </a:cxn>
                <a:cxn ang="0">
                  <a:pos x="7" y="9"/>
                </a:cxn>
                <a:cxn ang="0">
                  <a:pos x="15" y="2"/>
                </a:cxn>
                <a:cxn ang="0">
                  <a:pos x="24" y="0"/>
                </a:cxn>
              </a:cxnLst>
              <a:rect l="0" t="0" r="r" b="b"/>
              <a:pathLst>
                <a:path w="47" h="64">
                  <a:moveTo>
                    <a:pt x="24" y="0"/>
                  </a:moveTo>
                  <a:lnTo>
                    <a:pt x="33" y="2"/>
                  </a:lnTo>
                  <a:lnTo>
                    <a:pt x="41" y="9"/>
                  </a:lnTo>
                  <a:lnTo>
                    <a:pt x="45" y="19"/>
                  </a:lnTo>
                  <a:lnTo>
                    <a:pt x="47" y="31"/>
                  </a:lnTo>
                  <a:lnTo>
                    <a:pt x="45" y="45"/>
                  </a:lnTo>
                  <a:lnTo>
                    <a:pt x="41" y="55"/>
                  </a:lnTo>
                  <a:lnTo>
                    <a:pt x="33" y="62"/>
                  </a:lnTo>
                  <a:lnTo>
                    <a:pt x="24" y="64"/>
                  </a:lnTo>
                  <a:lnTo>
                    <a:pt x="15" y="62"/>
                  </a:lnTo>
                  <a:lnTo>
                    <a:pt x="7" y="55"/>
                  </a:lnTo>
                  <a:lnTo>
                    <a:pt x="2" y="45"/>
                  </a:lnTo>
                  <a:lnTo>
                    <a:pt x="0" y="31"/>
                  </a:lnTo>
                  <a:lnTo>
                    <a:pt x="2" y="19"/>
                  </a:lnTo>
                  <a:lnTo>
                    <a:pt x="7" y="9"/>
                  </a:lnTo>
                  <a:lnTo>
                    <a:pt x="15" y="2"/>
                  </a:lnTo>
                  <a:lnTo>
                    <a:pt x="24" y="0"/>
                  </a:lnTo>
                  <a:close/>
                </a:path>
              </a:pathLst>
            </a:custGeom>
            <a:solidFill>
              <a:srgbClr val="FF0000"/>
            </a:solidFill>
            <a:ln w="9525">
              <a:solidFill>
                <a:schemeClr val="accent4"/>
              </a:solidFill>
              <a:round/>
              <a:headEnd/>
              <a:tailEnd/>
            </a:ln>
          </p:spPr>
          <p:txBody>
            <a:bodyPr/>
            <a:lstStyle/>
            <a:p>
              <a:pPr>
                <a:defRPr/>
              </a:pPr>
              <a:endParaRPr lang="en-US" dirty="0"/>
            </a:p>
          </p:txBody>
        </p:sp>
        <p:sp>
          <p:nvSpPr>
            <p:cNvPr id="98" name="Freeform 98"/>
            <p:cNvSpPr>
              <a:spLocks/>
            </p:cNvSpPr>
            <p:nvPr/>
          </p:nvSpPr>
          <p:spPr bwMode="auto">
            <a:xfrm>
              <a:off x="5095" y="3415"/>
              <a:ext cx="28" cy="31"/>
            </a:xfrm>
            <a:custGeom>
              <a:avLst/>
              <a:gdLst/>
              <a:ahLst/>
              <a:cxnLst>
                <a:cxn ang="0">
                  <a:pos x="14" y="0"/>
                </a:cxn>
                <a:cxn ang="0">
                  <a:pos x="19" y="1"/>
                </a:cxn>
                <a:cxn ang="0">
                  <a:pos x="24" y="8"/>
                </a:cxn>
                <a:cxn ang="0">
                  <a:pos x="27" y="19"/>
                </a:cxn>
                <a:cxn ang="0">
                  <a:pos x="28" y="29"/>
                </a:cxn>
                <a:cxn ang="0">
                  <a:pos x="27" y="41"/>
                </a:cxn>
                <a:cxn ang="0">
                  <a:pos x="24" y="51"/>
                </a:cxn>
                <a:cxn ang="0">
                  <a:pos x="19" y="58"/>
                </a:cxn>
                <a:cxn ang="0">
                  <a:pos x="14" y="62"/>
                </a:cxn>
                <a:cxn ang="0">
                  <a:pos x="8" y="58"/>
                </a:cxn>
                <a:cxn ang="0">
                  <a:pos x="4" y="51"/>
                </a:cxn>
                <a:cxn ang="0">
                  <a:pos x="1" y="41"/>
                </a:cxn>
                <a:cxn ang="0">
                  <a:pos x="0" y="29"/>
                </a:cxn>
                <a:cxn ang="0">
                  <a:pos x="1" y="19"/>
                </a:cxn>
                <a:cxn ang="0">
                  <a:pos x="4" y="8"/>
                </a:cxn>
                <a:cxn ang="0">
                  <a:pos x="8" y="1"/>
                </a:cxn>
                <a:cxn ang="0">
                  <a:pos x="14" y="0"/>
                </a:cxn>
              </a:cxnLst>
              <a:rect l="0" t="0" r="r" b="b"/>
              <a:pathLst>
                <a:path w="28" h="62">
                  <a:moveTo>
                    <a:pt x="14" y="0"/>
                  </a:moveTo>
                  <a:lnTo>
                    <a:pt x="19" y="1"/>
                  </a:lnTo>
                  <a:lnTo>
                    <a:pt x="24" y="8"/>
                  </a:lnTo>
                  <a:lnTo>
                    <a:pt x="27" y="19"/>
                  </a:lnTo>
                  <a:lnTo>
                    <a:pt x="28" y="29"/>
                  </a:lnTo>
                  <a:lnTo>
                    <a:pt x="27" y="41"/>
                  </a:lnTo>
                  <a:lnTo>
                    <a:pt x="24" y="51"/>
                  </a:lnTo>
                  <a:lnTo>
                    <a:pt x="19" y="58"/>
                  </a:lnTo>
                  <a:lnTo>
                    <a:pt x="14" y="62"/>
                  </a:lnTo>
                  <a:lnTo>
                    <a:pt x="8" y="58"/>
                  </a:lnTo>
                  <a:lnTo>
                    <a:pt x="4" y="51"/>
                  </a:lnTo>
                  <a:lnTo>
                    <a:pt x="1" y="41"/>
                  </a:lnTo>
                  <a:lnTo>
                    <a:pt x="0" y="29"/>
                  </a:lnTo>
                  <a:lnTo>
                    <a:pt x="1" y="19"/>
                  </a:lnTo>
                  <a:lnTo>
                    <a:pt x="4" y="8"/>
                  </a:lnTo>
                  <a:lnTo>
                    <a:pt x="8" y="1"/>
                  </a:lnTo>
                  <a:lnTo>
                    <a:pt x="14" y="0"/>
                  </a:lnTo>
                  <a:close/>
                </a:path>
              </a:pathLst>
            </a:custGeom>
            <a:solidFill>
              <a:srgbClr val="FF0000"/>
            </a:solidFill>
            <a:ln w="9525">
              <a:solidFill>
                <a:schemeClr val="accent4"/>
              </a:solidFill>
              <a:round/>
              <a:headEnd/>
              <a:tailEnd/>
            </a:ln>
          </p:spPr>
          <p:txBody>
            <a:bodyPr/>
            <a:lstStyle/>
            <a:p>
              <a:pPr>
                <a:defRPr/>
              </a:pPr>
              <a:endParaRPr lang="en-US" dirty="0"/>
            </a:p>
          </p:txBody>
        </p:sp>
        <p:sp>
          <p:nvSpPr>
            <p:cNvPr id="99" name="Freeform 99"/>
            <p:cNvSpPr>
              <a:spLocks/>
            </p:cNvSpPr>
            <p:nvPr/>
          </p:nvSpPr>
          <p:spPr bwMode="auto">
            <a:xfrm>
              <a:off x="5519" y="3572"/>
              <a:ext cx="18" cy="31"/>
            </a:xfrm>
            <a:custGeom>
              <a:avLst/>
              <a:gdLst/>
              <a:ahLst/>
              <a:cxnLst>
                <a:cxn ang="0">
                  <a:pos x="9" y="0"/>
                </a:cxn>
                <a:cxn ang="0">
                  <a:pos x="13" y="3"/>
                </a:cxn>
                <a:cxn ang="0">
                  <a:pos x="15" y="10"/>
                </a:cxn>
                <a:cxn ang="0">
                  <a:pos x="17" y="20"/>
                </a:cxn>
                <a:cxn ang="0">
                  <a:pos x="18" y="32"/>
                </a:cxn>
                <a:cxn ang="0">
                  <a:pos x="17" y="44"/>
                </a:cxn>
                <a:cxn ang="0">
                  <a:pos x="15" y="53"/>
                </a:cxn>
                <a:cxn ang="0">
                  <a:pos x="13" y="60"/>
                </a:cxn>
                <a:cxn ang="0">
                  <a:pos x="9" y="61"/>
                </a:cxn>
                <a:cxn ang="0">
                  <a:pos x="5" y="60"/>
                </a:cxn>
                <a:cxn ang="0">
                  <a:pos x="3" y="53"/>
                </a:cxn>
                <a:cxn ang="0">
                  <a:pos x="1" y="44"/>
                </a:cxn>
                <a:cxn ang="0">
                  <a:pos x="0" y="32"/>
                </a:cxn>
                <a:cxn ang="0">
                  <a:pos x="1" y="20"/>
                </a:cxn>
                <a:cxn ang="0">
                  <a:pos x="3" y="10"/>
                </a:cxn>
                <a:cxn ang="0">
                  <a:pos x="5" y="3"/>
                </a:cxn>
                <a:cxn ang="0">
                  <a:pos x="9" y="0"/>
                </a:cxn>
              </a:cxnLst>
              <a:rect l="0" t="0" r="r" b="b"/>
              <a:pathLst>
                <a:path w="18" h="61">
                  <a:moveTo>
                    <a:pt x="9" y="0"/>
                  </a:moveTo>
                  <a:lnTo>
                    <a:pt x="13" y="3"/>
                  </a:lnTo>
                  <a:lnTo>
                    <a:pt x="15" y="10"/>
                  </a:lnTo>
                  <a:lnTo>
                    <a:pt x="17" y="20"/>
                  </a:lnTo>
                  <a:lnTo>
                    <a:pt x="18" y="32"/>
                  </a:lnTo>
                  <a:lnTo>
                    <a:pt x="17" y="44"/>
                  </a:lnTo>
                  <a:lnTo>
                    <a:pt x="15" y="53"/>
                  </a:lnTo>
                  <a:lnTo>
                    <a:pt x="13" y="60"/>
                  </a:lnTo>
                  <a:lnTo>
                    <a:pt x="9" y="61"/>
                  </a:lnTo>
                  <a:lnTo>
                    <a:pt x="5" y="60"/>
                  </a:lnTo>
                  <a:lnTo>
                    <a:pt x="3" y="53"/>
                  </a:lnTo>
                  <a:lnTo>
                    <a:pt x="1" y="44"/>
                  </a:lnTo>
                  <a:lnTo>
                    <a:pt x="0" y="32"/>
                  </a:lnTo>
                  <a:lnTo>
                    <a:pt x="1" y="20"/>
                  </a:lnTo>
                  <a:lnTo>
                    <a:pt x="3" y="10"/>
                  </a:lnTo>
                  <a:lnTo>
                    <a:pt x="5" y="3"/>
                  </a:lnTo>
                  <a:lnTo>
                    <a:pt x="9" y="0"/>
                  </a:lnTo>
                  <a:close/>
                </a:path>
              </a:pathLst>
            </a:custGeom>
            <a:solidFill>
              <a:srgbClr val="FF0000"/>
            </a:solidFill>
            <a:ln w="9525">
              <a:solidFill>
                <a:schemeClr val="accent4"/>
              </a:solidFill>
              <a:round/>
              <a:headEnd/>
              <a:tailEnd/>
            </a:ln>
          </p:spPr>
          <p:txBody>
            <a:bodyPr/>
            <a:lstStyle/>
            <a:p>
              <a:pPr>
                <a:defRPr/>
              </a:pPr>
              <a:endParaRPr lang="en-US" dirty="0"/>
            </a:p>
          </p:txBody>
        </p:sp>
        <p:sp>
          <p:nvSpPr>
            <p:cNvPr id="100" name="Freeform 100"/>
            <p:cNvSpPr>
              <a:spLocks/>
            </p:cNvSpPr>
            <p:nvPr/>
          </p:nvSpPr>
          <p:spPr bwMode="auto">
            <a:xfrm>
              <a:off x="5480" y="2927"/>
              <a:ext cx="29" cy="24"/>
            </a:xfrm>
            <a:custGeom>
              <a:avLst/>
              <a:gdLst/>
              <a:ahLst/>
              <a:cxnLst>
                <a:cxn ang="0">
                  <a:pos x="15" y="0"/>
                </a:cxn>
                <a:cxn ang="0">
                  <a:pos x="20" y="1"/>
                </a:cxn>
                <a:cxn ang="0">
                  <a:pos x="25" y="7"/>
                </a:cxn>
                <a:cxn ang="0">
                  <a:pos x="28" y="13"/>
                </a:cxn>
                <a:cxn ang="0">
                  <a:pos x="29" y="24"/>
                </a:cxn>
                <a:cxn ang="0">
                  <a:pos x="28" y="32"/>
                </a:cxn>
                <a:cxn ang="0">
                  <a:pos x="25" y="41"/>
                </a:cxn>
                <a:cxn ang="0">
                  <a:pos x="20" y="46"/>
                </a:cxn>
                <a:cxn ang="0">
                  <a:pos x="15" y="48"/>
                </a:cxn>
                <a:cxn ang="0">
                  <a:pos x="8" y="46"/>
                </a:cxn>
                <a:cxn ang="0">
                  <a:pos x="4" y="41"/>
                </a:cxn>
                <a:cxn ang="0">
                  <a:pos x="1" y="32"/>
                </a:cxn>
                <a:cxn ang="0">
                  <a:pos x="0" y="24"/>
                </a:cxn>
                <a:cxn ang="0">
                  <a:pos x="1" y="13"/>
                </a:cxn>
                <a:cxn ang="0">
                  <a:pos x="4" y="7"/>
                </a:cxn>
                <a:cxn ang="0">
                  <a:pos x="8" y="1"/>
                </a:cxn>
                <a:cxn ang="0">
                  <a:pos x="15" y="0"/>
                </a:cxn>
              </a:cxnLst>
              <a:rect l="0" t="0" r="r" b="b"/>
              <a:pathLst>
                <a:path w="29" h="48">
                  <a:moveTo>
                    <a:pt x="15" y="0"/>
                  </a:moveTo>
                  <a:lnTo>
                    <a:pt x="20" y="1"/>
                  </a:lnTo>
                  <a:lnTo>
                    <a:pt x="25" y="7"/>
                  </a:lnTo>
                  <a:lnTo>
                    <a:pt x="28" y="13"/>
                  </a:lnTo>
                  <a:lnTo>
                    <a:pt x="29" y="24"/>
                  </a:lnTo>
                  <a:lnTo>
                    <a:pt x="28" y="32"/>
                  </a:lnTo>
                  <a:lnTo>
                    <a:pt x="25" y="41"/>
                  </a:lnTo>
                  <a:lnTo>
                    <a:pt x="20" y="46"/>
                  </a:lnTo>
                  <a:lnTo>
                    <a:pt x="15" y="48"/>
                  </a:lnTo>
                  <a:lnTo>
                    <a:pt x="8" y="46"/>
                  </a:lnTo>
                  <a:lnTo>
                    <a:pt x="4" y="41"/>
                  </a:lnTo>
                  <a:lnTo>
                    <a:pt x="1" y="32"/>
                  </a:lnTo>
                  <a:lnTo>
                    <a:pt x="0" y="24"/>
                  </a:lnTo>
                  <a:lnTo>
                    <a:pt x="1" y="13"/>
                  </a:lnTo>
                  <a:lnTo>
                    <a:pt x="4" y="7"/>
                  </a:lnTo>
                  <a:lnTo>
                    <a:pt x="8" y="1"/>
                  </a:lnTo>
                  <a:lnTo>
                    <a:pt x="15" y="0"/>
                  </a:lnTo>
                  <a:close/>
                </a:path>
              </a:pathLst>
            </a:custGeom>
            <a:solidFill>
              <a:srgbClr val="FF0000"/>
            </a:solidFill>
            <a:ln w="9525">
              <a:solidFill>
                <a:schemeClr val="accent4"/>
              </a:solidFill>
              <a:round/>
              <a:headEnd/>
              <a:tailEnd/>
            </a:ln>
          </p:spPr>
          <p:txBody>
            <a:bodyPr/>
            <a:lstStyle/>
            <a:p>
              <a:pPr>
                <a:defRPr/>
              </a:pPr>
              <a:endParaRPr lang="en-US" dirty="0"/>
            </a:p>
          </p:txBody>
        </p:sp>
        <p:sp>
          <p:nvSpPr>
            <p:cNvPr id="101" name="Freeform 101"/>
            <p:cNvSpPr>
              <a:spLocks/>
            </p:cNvSpPr>
            <p:nvPr/>
          </p:nvSpPr>
          <p:spPr bwMode="auto">
            <a:xfrm>
              <a:off x="3778" y="3202"/>
              <a:ext cx="28" cy="32"/>
            </a:xfrm>
            <a:custGeom>
              <a:avLst/>
              <a:gdLst/>
              <a:ahLst/>
              <a:cxnLst>
                <a:cxn ang="0">
                  <a:pos x="15" y="0"/>
                </a:cxn>
                <a:cxn ang="0">
                  <a:pos x="20" y="1"/>
                </a:cxn>
                <a:cxn ang="0">
                  <a:pos x="25" y="8"/>
                </a:cxn>
                <a:cxn ang="0">
                  <a:pos x="27" y="18"/>
                </a:cxn>
                <a:cxn ang="0">
                  <a:pos x="28" y="32"/>
                </a:cxn>
                <a:cxn ang="0">
                  <a:pos x="27" y="44"/>
                </a:cxn>
                <a:cxn ang="0">
                  <a:pos x="25" y="55"/>
                </a:cxn>
                <a:cxn ang="0">
                  <a:pos x="20" y="61"/>
                </a:cxn>
                <a:cxn ang="0">
                  <a:pos x="15" y="63"/>
                </a:cxn>
                <a:cxn ang="0">
                  <a:pos x="8" y="61"/>
                </a:cxn>
                <a:cxn ang="0">
                  <a:pos x="4" y="55"/>
                </a:cxn>
                <a:cxn ang="0">
                  <a:pos x="1" y="44"/>
                </a:cxn>
                <a:cxn ang="0">
                  <a:pos x="0" y="32"/>
                </a:cxn>
                <a:cxn ang="0">
                  <a:pos x="1" y="18"/>
                </a:cxn>
                <a:cxn ang="0">
                  <a:pos x="4" y="8"/>
                </a:cxn>
                <a:cxn ang="0">
                  <a:pos x="8" y="1"/>
                </a:cxn>
                <a:cxn ang="0">
                  <a:pos x="15" y="0"/>
                </a:cxn>
              </a:cxnLst>
              <a:rect l="0" t="0" r="r" b="b"/>
              <a:pathLst>
                <a:path w="28" h="63">
                  <a:moveTo>
                    <a:pt x="15" y="0"/>
                  </a:moveTo>
                  <a:lnTo>
                    <a:pt x="20" y="1"/>
                  </a:lnTo>
                  <a:lnTo>
                    <a:pt x="25" y="8"/>
                  </a:lnTo>
                  <a:lnTo>
                    <a:pt x="27" y="18"/>
                  </a:lnTo>
                  <a:lnTo>
                    <a:pt x="28" y="32"/>
                  </a:lnTo>
                  <a:lnTo>
                    <a:pt x="27" y="44"/>
                  </a:lnTo>
                  <a:lnTo>
                    <a:pt x="25" y="55"/>
                  </a:lnTo>
                  <a:lnTo>
                    <a:pt x="20" y="61"/>
                  </a:lnTo>
                  <a:lnTo>
                    <a:pt x="15" y="63"/>
                  </a:lnTo>
                  <a:lnTo>
                    <a:pt x="8" y="61"/>
                  </a:lnTo>
                  <a:lnTo>
                    <a:pt x="4" y="55"/>
                  </a:lnTo>
                  <a:lnTo>
                    <a:pt x="1" y="44"/>
                  </a:lnTo>
                  <a:lnTo>
                    <a:pt x="0" y="32"/>
                  </a:lnTo>
                  <a:lnTo>
                    <a:pt x="1" y="18"/>
                  </a:lnTo>
                  <a:lnTo>
                    <a:pt x="4" y="8"/>
                  </a:lnTo>
                  <a:lnTo>
                    <a:pt x="8" y="1"/>
                  </a:lnTo>
                  <a:lnTo>
                    <a:pt x="15" y="0"/>
                  </a:lnTo>
                  <a:close/>
                </a:path>
              </a:pathLst>
            </a:custGeom>
            <a:solidFill>
              <a:srgbClr val="FF0000"/>
            </a:solidFill>
            <a:ln w="9525">
              <a:solidFill>
                <a:schemeClr val="accent4"/>
              </a:solidFill>
              <a:round/>
              <a:headEnd/>
              <a:tailEnd/>
            </a:ln>
          </p:spPr>
          <p:txBody>
            <a:bodyPr/>
            <a:lstStyle/>
            <a:p>
              <a:pPr>
                <a:defRPr/>
              </a:pPr>
              <a:endParaRPr lang="en-US" dirty="0"/>
            </a:p>
          </p:txBody>
        </p:sp>
        <p:sp>
          <p:nvSpPr>
            <p:cNvPr id="102" name="Freeform 102"/>
            <p:cNvSpPr>
              <a:spLocks/>
            </p:cNvSpPr>
            <p:nvPr/>
          </p:nvSpPr>
          <p:spPr bwMode="auto">
            <a:xfrm>
              <a:off x="4099" y="3532"/>
              <a:ext cx="27" cy="24"/>
            </a:xfrm>
            <a:custGeom>
              <a:avLst/>
              <a:gdLst/>
              <a:ahLst/>
              <a:cxnLst>
                <a:cxn ang="0">
                  <a:pos x="13" y="0"/>
                </a:cxn>
                <a:cxn ang="0">
                  <a:pos x="19" y="2"/>
                </a:cxn>
                <a:cxn ang="0">
                  <a:pos x="23" y="7"/>
                </a:cxn>
                <a:cxn ang="0">
                  <a:pos x="26" y="14"/>
                </a:cxn>
                <a:cxn ang="0">
                  <a:pos x="27" y="25"/>
                </a:cxn>
                <a:cxn ang="0">
                  <a:pos x="26" y="35"/>
                </a:cxn>
                <a:cxn ang="0">
                  <a:pos x="23" y="42"/>
                </a:cxn>
                <a:cxn ang="0">
                  <a:pos x="19" y="47"/>
                </a:cxn>
                <a:cxn ang="0">
                  <a:pos x="13" y="49"/>
                </a:cxn>
                <a:cxn ang="0">
                  <a:pos x="8" y="47"/>
                </a:cxn>
                <a:cxn ang="0">
                  <a:pos x="4" y="42"/>
                </a:cxn>
                <a:cxn ang="0">
                  <a:pos x="1" y="35"/>
                </a:cxn>
                <a:cxn ang="0">
                  <a:pos x="0" y="25"/>
                </a:cxn>
                <a:cxn ang="0">
                  <a:pos x="1" y="14"/>
                </a:cxn>
                <a:cxn ang="0">
                  <a:pos x="4" y="7"/>
                </a:cxn>
                <a:cxn ang="0">
                  <a:pos x="8" y="2"/>
                </a:cxn>
                <a:cxn ang="0">
                  <a:pos x="13" y="0"/>
                </a:cxn>
              </a:cxnLst>
              <a:rect l="0" t="0" r="r" b="b"/>
              <a:pathLst>
                <a:path w="27" h="49">
                  <a:moveTo>
                    <a:pt x="13" y="0"/>
                  </a:moveTo>
                  <a:lnTo>
                    <a:pt x="19" y="2"/>
                  </a:lnTo>
                  <a:lnTo>
                    <a:pt x="23" y="7"/>
                  </a:lnTo>
                  <a:lnTo>
                    <a:pt x="26" y="14"/>
                  </a:lnTo>
                  <a:lnTo>
                    <a:pt x="27" y="25"/>
                  </a:lnTo>
                  <a:lnTo>
                    <a:pt x="26" y="35"/>
                  </a:lnTo>
                  <a:lnTo>
                    <a:pt x="23" y="42"/>
                  </a:lnTo>
                  <a:lnTo>
                    <a:pt x="19" y="47"/>
                  </a:lnTo>
                  <a:lnTo>
                    <a:pt x="13" y="49"/>
                  </a:lnTo>
                  <a:lnTo>
                    <a:pt x="8" y="47"/>
                  </a:lnTo>
                  <a:lnTo>
                    <a:pt x="4" y="42"/>
                  </a:lnTo>
                  <a:lnTo>
                    <a:pt x="1" y="35"/>
                  </a:lnTo>
                  <a:lnTo>
                    <a:pt x="0" y="25"/>
                  </a:lnTo>
                  <a:lnTo>
                    <a:pt x="1" y="14"/>
                  </a:lnTo>
                  <a:lnTo>
                    <a:pt x="4" y="7"/>
                  </a:lnTo>
                  <a:lnTo>
                    <a:pt x="8" y="2"/>
                  </a:lnTo>
                  <a:lnTo>
                    <a:pt x="13" y="0"/>
                  </a:lnTo>
                  <a:close/>
                </a:path>
              </a:pathLst>
            </a:custGeom>
            <a:solidFill>
              <a:srgbClr val="FF0000"/>
            </a:solidFill>
            <a:ln w="9525">
              <a:solidFill>
                <a:schemeClr val="accent4"/>
              </a:solidFill>
              <a:round/>
              <a:headEnd/>
              <a:tailEnd/>
            </a:ln>
          </p:spPr>
          <p:txBody>
            <a:bodyPr/>
            <a:lstStyle/>
            <a:p>
              <a:pPr>
                <a:defRPr/>
              </a:pPr>
              <a:endParaRPr lang="en-US" dirty="0"/>
            </a:p>
          </p:txBody>
        </p:sp>
        <p:sp>
          <p:nvSpPr>
            <p:cNvPr id="103" name="Freeform 103"/>
            <p:cNvSpPr>
              <a:spLocks/>
            </p:cNvSpPr>
            <p:nvPr/>
          </p:nvSpPr>
          <p:spPr bwMode="auto">
            <a:xfrm>
              <a:off x="4559" y="3714"/>
              <a:ext cx="30" cy="47"/>
            </a:xfrm>
            <a:custGeom>
              <a:avLst/>
              <a:gdLst/>
              <a:ahLst/>
              <a:cxnLst>
                <a:cxn ang="0">
                  <a:pos x="15" y="0"/>
                </a:cxn>
                <a:cxn ang="0">
                  <a:pos x="20" y="4"/>
                </a:cxn>
                <a:cxn ang="0">
                  <a:pos x="25" y="14"/>
                </a:cxn>
                <a:cxn ang="0">
                  <a:pos x="29" y="28"/>
                </a:cxn>
                <a:cxn ang="0">
                  <a:pos x="30" y="46"/>
                </a:cxn>
                <a:cxn ang="0">
                  <a:pos x="29" y="65"/>
                </a:cxn>
                <a:cxn ang="0">
                  <a:pos x="25" y="81"/>
                </a:cxn>
                <a:cxn ang="0">
                  <a:pos x="20" y="91"/>
                </a:cxn>
                <a:cxn ang="0">
                  <a:pos x="15" y="95"/>
                </a:cxn>
                <a:cxn ang="0">
                  <a:pos x="9" y="91"/>
                </a:cxn>
                <a:cxn ang="0">
                  <a:pos x="5" y="81"/>
                </a:cxn>
                <a:cxn ang="0">
                  <a:pos x="2" y="65"/>
                </a:cxn>
                <a:cxn ang="0">
                  <a:pos x="0" y="46"/>
                </a:cxn>
                <a:cxn ang="0">
                  <a:pos x="2" y="28"/>
                </a:cxn>
                <a:cxn ang="0">
                  <a:pos x="5" y="14"/>
                </a:cxn>
                <a:cxn ang="0">
                  <a:pos x="9" y="4"/>
                </a:cxn>
                <a:cxn ang="0">
                  <a:pos x="15" y="0"/>
                </a:cxn>
              </a:cxnLst>
              <a:rect l="0" t="0" r="r" b="b"/>
              <a:pathLst>
                <a:path w="30" h="95">
                  <a:moveTo>
                    <a:pt x="15" y="0"/>
                  </a:moveTo>
                  <a:lnTo>
                    <a:pt x="20" y="4"/>
                  </a:lnTo>
                  <a:lnTo>
                    <a:pt x="25" y="14"/>
                  </a:lnTo>
                  <a:lnTo>
                    <a:pt x="29" y="28"/>
                  </a:lnTo>
                  <a:lnTo>
                    <a:pt x="30" y="46"/>
                  </a:lnTo>
                  <a:lnTo>
                    <a:pt x="29" y="65"/>
                  </a:lnTo>
                  <a:lnTo>
                    <a:pt x="25" y="81"/>
                  </a:lnTo>
                  <a:lnTo>
                    <a:pt x="20" y="91"/>
                  </a:lnTo>
                  <a:lnTo>
                    <a:pt x="15" y="95"/>
                  </a:lnTo>
                  <a:lnTo>
                    <a:pt x="9" y="91"/>
                  </a:lnTo>
                  <a:lnTo>
                    <a:pt x="5" y="81"/>
                  </a:lnTo>
                  <a:lnTo>
                    <a:pt x="2" y="65"/>
                  </a:lnTo>
                  <a:lnTo>
                    <a:pt x="0" y="46"/>
                  </a:lnTo>
                  <a:lnTo>
                    <a:pt x="2" y="28"/>
                  </a:lnTo>
                  <a:lnTo>
                    <a:pt x="5" y="14"/>
                  </a:lnTo>
                  <a:lnTo>
                    <a:pt x="9" y="4"/>
                  </a:lnTo>
                  <a:lnTo>
                    <a:pt x="15" y="0"/>
                  </a:lnTo>
                  <a:close/>
                </a:path>
              </a:pathLst>
            </a:custGeom>
            <a:solidFill>
              <a:srgbClr val="FF0000"/>
            </a:solidFill>
            <a:ln w="9525">
              <a:solidFill>
                <a:schemeClr val="accent4"/>
              </a:solidFill>
              <a:round/>
              <a:headEnd/>
              <a:tailEnd/>
            </a:ln>
          </p:spPr>
          <p:txBody>
            <a:bodyPr/>
            <a:lstStyle/>
            <a:p>
              <a:pPr>
                <a:defRPr/>
              </a:pPr>
              <a:endParaRPr lang="en-US" dirty="0"/>
            </a:p>
          </p:txBody>
        </p:sp>
        <p:sp>
          <p:nvSpPr>
            <p:cNvPr id="104" name="Freeform 104"/>
            <p:cNvSpPr>
              <a:spLocks/>
            </p:cNvSpPr>
            <p:nvPr/>
          </p:nvSpPr>
          <p:spPr bwMode="auto">
            <a:xfrm>
              <a:off x="5367" y="2857"/>
              <a:ext cx="29" cy="32"/>
            </a:xfrm>
            <a:custGeom>
              <a:avLst/>
              <a:gdLst/>
              <a:ahLst/>
              <a:cxnLst>
                <a:cxn ang="0">
                  <a:pos x="14" y="0"/>
                </a:cxn>
                <a:cxn ang="0">
                  <a:pos x="21" y="1"/>
                </a:cxn>
                <a:cxn ang="0">
                  <a:pos x="25" y="8"/>
                </a:cxn>
                <a:cxn ang="0">
                  <a:pos x="28" y="19"/>
                </a:cxn>
                <a:cxn ang="0">
                  <a:pos x="29" y="31"/>
                </a:cxn>
                <a:cxn ang="0">
                  <a:pos x="28" y="43"/>
                </a:cxn>
                <a:cxn ang="0">
                  <a:pos x="25" y="53"/>
                </a:cxn>
                <a:cxn ang="0">
                  <a:pos x="21" y="60"/>
                </a:cxn>
                <a:cxn ang="0">
                  <a:pos x="14" y="63"/>
                </a:cxn>
                <a:cxn ang="0">
                  <a:pos x="8" y="60"/>
                </a:cxn>
                <a:cxn ang="0">
                  <a:pos x="4" y="53"/>
                </a:cxn>
                <a:cxn ang="0">
                  <a:pos x="1" y="43"/>
                </a:cxn>
                <a:cxn ang="0">
                  <a:pos x="0" y="31"/>
                </a:cxn>
                <a:cxn ang="0">
                  <a:pos x="1" y="19"/>
                </a:cxn>
                <a:cxn ang="0">
                  <a:pos x="4" y="8"/>
                </a:cxn>
                <a:cxn ang="0">
                  <a:pos x="8" y="1"/>
                </a:cxn>
                <a:cxn ang="0">
                  <a:pos x="14" y="0"/>
                </a:cxn>
              </a:cxnLst>
              <a:rect l="0" t="0" r="r" b="b"/>
              <a:pathLst>
                <a:path w="29" h="63">
                  <a:moveTo>
                    <a:pt x="14" y="0"/>
                  </a:moveTo>
                  <a:lnTo>
                    <a:pt x="21" y="1"/>
                  </a:lnTo>
                  <a:lnTo>
                    <a:pt x="25" y="8"/>
                  </a:lnTo>
                  <a:lnTo>
                    <a:pt x="28" y="19"/>
                  </a:lnTo>
                  <a:lnTo>
                    <a:pt x="29" y="31"/>
                  </a:lnTo>
                  <a:lnTo>
                    <a:pt x="28" y="43"/>
                  </a:lnTo>
                  <a:lnTo>
                    <a:pt x="25" y="53"/>
                  </a:lnTo>
                  <a:lnTo>
                    <a:pt x="21" y="60"/>
                  </a:lnTo>
                  <a:lnTo>
                    <a:pt x="14" y="63"/>
                  </a:lnTo>
                  <a:lnTo>
                    <a:pt x="8" y="60"/>
                  </a:lnTo>
                  <a:lnTo>
                    <a:pt x="4" y="53"/>
                  </a:lnTo>
                  <a:lnTo>
                    <a:pt x="1" y="43"/>
                  </a:lnTo>
                  <a:lnTo>
                    <a:pt x="0" y="31"/>
                  </a:lnTo>
                  <a:lnTo>
                    <a:pt x="1" y="19"/>
                  </a:lnTo>
                  <a:lnTo>
                    <a:pt x="4" y="8"/>
                  </a:lnTo>
                  <a:lnTo>
                    <a:pt x="8" y="1"/>
                  </a:lnTo>
                  <a:lnTo>
                    <a:pt x="14" y="0"/>
                  </a:lnTo>
                  <a:close/>
                </a:path>
              </a:pathLst>
            </a:custGeom>
            <a:solidFill>
              <a:srgbClr val="FF0000"/>
            </a:solidFill>
            <a:ln w="9525">
              <a:solidFill>
                <a:schemeClr val="accent4"/>
              </a:solidFill>
              <a:round/>
              <a:headEnd/>
              <a:tailEnd/>
            </a:ln>
          </p:spPr>
          <p:txBody>
            <a:bodyPr/>
            <a:lstStyle/>
            <a:p>
              <a:pPr>
                <a:defRPr/>
              </a:pPr>
              <a:endParaRPr lang="en-US" dirty="0"/>
            </a:p>
          </p:txBody>
        </p:sp>
        <p:sp>
          <p:nvSpPr>
            <p:cNvPr id="105" name="Freeform 105"/>
            <p:cNvSpPr>
              <a:spLocks/>
            </p:cNvSpPr>
            <p:nvPr/>
          </p:nvSpPr>
          <p:spPr bwMode="auto">
            <a:xfrm>
              <a:off x="5612" y="2889"/>
              <a:ext cx="20" cy="31"/>
            </a:xfrm>
            <a:custGeom>
              <a:avLst/>
              <a:gdLst/>
              <a:ahLst/>
              <a:cxnLst>
                <a:cxn ang="0">
                  <a:pos x="9" y="0"/>
                </a:cxn>
                <a:cxn ang="0">
                  <a:pos x="14" y="2"/>
                </a:cxn>
                <a:cxn ang="0">
                  <a:pos x="17" y="9"/>
                </a:cxn>
                <a:cxn ang="0">
                  <a:pos x="19" y="19"/>
                </a:cxn>
                <a:cxn ang="0">
                  <a:pos x="20" y="31"/>
                </a:cxn>
                <a:cxn ang="0">
                  <a:pos x="19" y="43"/>
                </a:cxn>
                <a:cxn ang="0">
                  <a:pos x="17" y="54"/>
                </a:cxn>
                <a:cxn ang="0">
                  <a:pos x="14" y="60"/>
                </a:cxn>
                <a:cxn ang="0">
                  <a:pos x="9" y="62"/>
                </a:cxn>
                <a:cxn ang="0">
                  <a:pos x="5" y="60"/>
                </a:cxn>
                <a:cxn ang="0">
                  <a:pos x="3" y="54"/>
                </a:cxn>
                <a:cxn ang="0">
                  <a:pos x="1" y="43"/>
                </a:cxn>
                <a:cxn ang="0">
                  <a:pos x="0" y="31"/>
                </a:cxn>
                <a:cxn ang="0">
                  <a:pos x="1" y="19"/>
                </a:cxn>
                <a:cxn ang="0">
                  <a:pos x="3" y="9"/>
                </a:cxn>
                <a:cxn ang="0">
                  <a:pos x="5" y="2"/>
                </a:cxn>
                <a:cxn ang="0">
                  <a:pos x="9" y="0"/>
                </a:cxn>
              </a:cxnLst>
              <a:rect l="0" t="0" r="r" b="b"/>
              <a:pathLst>
                <a:path w="20" h="62">
                  <a:moveTo>
                    <a:pt x="9" y="0"/>
                  </a:moveTo>
                  <a:lnTo>
                    <a:pt x="14" y="2"/>
                  </a:lnTo>
                  <a:lnTo>
                    <a:pt x="17" y="9"/>
                  </a:lnTo>
                  <a:lnTo>
                    <a:pt x="19" y="19"/>
                  </a:lnTo>
                  <a:lnTo>
                    <a:pt x="20" y="31"/>
                  </a:lnTo>
                  <a:lnTo>
                    <a:pt x="19" y="43"/>
                  </a:lnTo>
                  <a:lnTo>
                    <a:pt x="17" y="54"/>
                  </a:lnTo>
                  <a:lnTo>
                    <a:pt x="14" y="60"/>
                  </a:lnTo>
                  <a:lnTo>
                    <a:pt x="9" y="62"/>
                  </a:lnTo>
                  <a:lnTo>
                    <a:pt x="5" y="60"/>
                  </a:lnTo>
                  <a:lnTo>
                    <a:pt x="3" y="54"/>
                  </a:lnTo>
                  <a:lnTo>
                    <a:pt x="1" y="43"/>
                  </a:lnTo>
                  <a:lnTo>
                    <a:pt x="0" y="31"/>
                  </a:lnTo>
                  <a:lnTo>
                    <a:pt x="1" y="19"/>
                  </a:lnTo>
                  <a:lnTo>
                    <a:pt x="3" y="9"/>
                  </a:lnTo>
                  <a:lnTo>
                    <a:pt x="5" y="2"/>
                  </a:lnTo>
                  <a:lnTo>
                    <a:pt x="9" y="0"/>
                  </a:lnTo>
                  <a:close/>
                </a:path>
              </a:pathLst>
            </a:custGeom>
            <a:solidFill>
              <a:srgbClr val="FF0000"/>
            </a:solidFill>
            <a:ln w="9525">
              <a:solidFill>
                <a:schemeClr val="accent4"/>
              </a:solidFill>
              <a:round/>
              <a:headEnd/>
              <a:tailEnd/>
            </a:ln>
          </p:spPr>
          <p:txBody>
            <a:bodyPr/>
            <a:lstStyle/>
            <a:p>
              <a:pPr>
                <a:defRPr/>
              </a:pPr>
              <a:endParaRPr lang="en-US" dirty="0"/>
            </a:p>
          </p:txBody>
        </p:sp>
        <p:sp>
          <p:nvSpPr>
            <p:cNvPr id="106" name="Freeform 106"/>
            <p:cNvSpPr>
              <a:spLocks/>
            </p:cNvSpPr>
            <p:nvPr/>
          </p:nvSpPr>
          <p:spPr bwMode="auto">
            <a:xfrm>
              <a:off x="5113" y="3627"/>
              <a:ext cx="28" cy="32"/>
            </a:xfrm>
            <a:custGeom>
              <a:avLst/>
              <a:gdLst/>
              <a:ahLst/>
              <a:cxnLst>
                <a:cxn ang="0">
                  <a:pos x="15" y="0"/>
                </a:cxn>
                <a:cxn ang="0">
                  <a:pos x="20" y="1"/>
                </a:cxn>
                <a:cxn ang="0">
                  <a:pos x="24" y="8"/>
                </a:cxn>
                <a:cxn ang="0">
                  <a:pos x="27" y="18"/>
                </a:cxn>
                <a:cxn ang="0">
                  <a:pos x="28" y="32"/>
                </a:cxn>
                <a:cxn ang="0">
                  <a:pos x="27" y="44"/>
                </a:cxn>
                <a:cxn ang="0">
                  <a:pos x="24" y="55"/>
                </a:cxn>
                <a:cxn ang="0">
                  <a:pos x="20" y="61"/>
                </a:cxn>
                <a:cxn ang="0">
                  <a:pos x="15" y="63"/>
                </a:cxn>
                <a:cxn ang="0">
                  <a:pos x="9" y="61"/>
                </a:cxn>
                <a:cxn ang="0">
                  <a:pos x="5" y="55"/>
                </a:cxn>
                <a:cxn ang="0">
                  <a:pos x="1" y="44"/>
                </a:cxn>
                <a:cxn ang="0">
                  <a:pos x="0" y="32"/>
                </a:cxn>
                <a:cxn ang="0">
                  <a:pos x="1" y="18"/>
                </a:cxn>
                <a:cxn ang="0">
                  <a:pos x="5" y="8"/>
                </a:cxn>
                <a:cxn ang="0">
                  <a:pos x="9" y="1"/>
                </a:cxn>
                <a:cxn ang="0">
                  <a:pos x="15" y="0"/>
                </a:cxn>
              </a:cxnLst>
              <a:rect l="0" t="0" r="r" b="b"/>
              <a:pathLst>
                <a:path w="28" h="63">
                  <a:moveTo>
                    <a:pt x="15" y="0"/>
                  </a:moveTo>
                  <a:lnTo>
                    <a:pt x="20" y="1"/>
                  </a:lnTo>
                  <a:lnTo>
                    <a:pt x="24" y="8"/>
                  </a:lnTo>
                  <a:lnTo>
                    <a:pt x="27" y="18"/>
                  </a:lnTo>
                  <a:lnTo>
                    <a:pt x="28" y="32"/>
                  </a:lnTo>
                  <a:lnTo>
                    <a:pt x="27" y="44"/>
                  </a:lnTo>
                  <a:lnTo>
                    <a:pt x="24" y="55"/>
                  </a:lnTo>
                  <a:lnTo>
                    <a:pt x="20" y="61"/>
                  </a:lnTo>
                  <a:lnTo>
                    <a:pt x="15" y="63"/>
                  </a:lnTo>
                  <a:lnTo>
                    <a:pt x="9" y="61"/>
                  </a:lnTo>
                  <a:lnTo>
                    <a:pt x="5" y="55"/>
                  </a:lnTo>
                  <a:lnTo>
                    <a:pt x="1" y="44"/>
                  </a:lnTo>
                  <a:lnTo>
                    <a:pt x="0" y="32"/>
                  </a:lnTo>
                  <a:lnTo>
                    <a:pt x="1" y="18"/>
                  </a:lnTo>
                  <a:lnTo>
                    <a:pt x="5" y="8"/>
                  </a:lnTo>
                  <a:lnTo>
                    <a:pt x="9" y="1"/>
                  </a:lnTo>
                  <a:lnTo>
                    <a:pt x="15" y="0"/>
                  </a:lnTo>
                  <a:close/>
                </a:path>
              </a:pathLst>
            </a:custGeom>
            <a:solidFill>
              <a:srgbClr val="FFFF00"/>
            </a:solidFill>
            <a:ln w="9525">
              <a:solidFill>
                <a:schemeClr val="accent4"/>
              </a:solidFill>
              <a:round/>
              <a:headEnd/>
              <a:tailEnd/>
            </a:ln>
          </p:spPr>
          <p:txBody>
            <a:bodyPr/>
            <a:lstStyle/>
            <a:p>
              <a:pPr>
                <a:defRPr/>
              </a:pPr>
              <a:endParaRPr lang="en-US" dirty="0"/>
            </a:p>
          </p:txBody>
        </p:sp>
        <p:sp>
          <p:nvSpPr>
            <p:cNvPr id="107" name="Freeform 107"/>
            <p:cNvSpPr>
              <a:spLocks/>
            </p:cNvSpPr>
            <p:nvPr/>
          </p:nvSpPr>
          <p:spPr bwMode="auto">
            <a:xfrm>
              <a:off x="4644" y="3643"/>
              <a:ext cx="29" cy="46"/>
            </a:xfrm>
            <a:custGeom>
              <a:avLst/>
              <a:gdLst/>
              <a:ahLst/>
              <a:cxnLst>
                <a:cxn ang="0">
                  <a:pos x="14" y="0"/>
                </a:cxn>
                <a:cxn ang="0">
                  <a:pos x="20" y="4"/>
                </a:cxn>
                <a:cxn ang="0">
                  <a:pos x="25" y="14"/>
                </a:cxn>
                <a:cxn ang="0">
                  <a:pos x="28" y="28"/>
                </a:cxn>
                <a:cxn ang="0">
                  <a:pos x="29" y="47"/>
                </a:cxn>
                <a:cxn ang="0">
                  <a:pos x="28" y="65"/>
                </a:cxn>
                <a:cxn ang="0">
                  <a:pos x="25" y="79"/>
                </a:cxn>
                <a:cxn ang="0">
                  <a:pos x="20" y="90"/>
                </a:cxn>
                <a:cxn ang="0">
                  <a:pos x="14" y="93"/>
                </a:cxn>
                <a:cxn ang="0">
                  <a:pos x="9" y="90"/>
                </a:cxn>
                <a:cxn ang="0">
                  <a:pos x="4" y="79"/>
                </a:cxn>
                <a:cxn ang="0">
                  <a:pos x="1" y="65"/>
                </a:cxn>
                <a:cxn ang="0">
                  <a:pos x="0" y="47"/>
                </a:cxn>
                <a:cxn ang="0">
                  <a:pos x="1" y="28"/>
                </a:cxn>
                <a:cxn ang="0">
                  <a:pos x="4" y="14"/>
                </a:cxn>
                <a:cxn ang="0">
                  <a:pos x="9" y="4"/>
                </a:cxn>
                <a:cxn ang="0">
                  <a:pos x="14" y="0"/>
                </a:cxn>
              </a:cxnLst>
              <a:rect l="0" t="0" r="r" b="b"/>
              <a:pathLst>
                <a:path w="29" h="93">
                  <a:moveTo>
                    <a:pt x="14" y="0"/>
                  </a:moveTo>
                  <a:lnTo>
                    <a:pt x="20" y="4"/>
                  </a:lnTo>
                  <a:lnTo>
                    <a:pt x="25" y="14"/>
                  </a:lnTo>
                  <a:lnTo>
                    <a:pt x="28" y="28"/>
                  </a:lnTo>
                  <a:lnTo>
                    <a:pt x="29" y="47"/>
                  </a:lnTo>
                  <a:lnTo>
                    <a:pt x="28" y="65"/>
                  </a:lnTo>
                  <a:lnTo>
                    <a:pt x="25" y="79"/>
                  </a:lnTo>
                  <a:lnTo>
                    <a:pt x="20" y="90"/>
                  </a:lnTo>
                  <a:lnTo>
                    <a:pt x="14" y="93"/>
                  </a:lnTo>
                  <a:lnTo>
                    <a:pt x="9" y="90"/>
                  </a:lnTo>
                  <a:lnTo>
                    <a:pt x="4" y="79"/>
                  </a:lnTo>
                  <a:lnTo>
                    <a:pt x="1" y="65"/>
                  </a:lnTo>
                  <a:lnTo>
                    <a:pt x="0" y="47"/>
                  </a:lnTo>
                  <a:lnTo>
                    <a:pt x="1" y="28"/>
                  </a:lnTo>
                  <a:lnTo>
                    <a:pt x="4" y="14"/>
                  </a:lnTo>
                  <a:lnTo>
                    <a:pt x="9" y="4"/>
                  </a:lnTo>
                  <a:lnTo>
                    <a:pt x="14" y="0"/>
                  </a:lnTo>
                  <a:close/>
                </a:path>
              </a:pathLst>
            </a:custGeom>
            <a:solidFill>
              <a:srgbClr val="FFFF00"/>
            </a:solidFill>
            <a:ln w="9525">
              <a:solidFill>
                <a:schemeClr val="accent4"/>
              </a:solidFill>
              <a:round/>
              <a:headEnd/>
              <a:tailEnd/>
            </a:ln>
          </p:spPr>
          <p:txBody>
            <a:bodyPr/>
            <a:lstStyle/>
            <a:p>
              <a:pPr>
                <a:defRPr/>
              </a:pPr>
              <a:endParaRPr lang="en-US" dirty="0"/>
            </a:p>
          </p:txBody>
        </p:sp>
        <p:sp>
          <p:nvSpPr>
            <p:cNvPr id="108" name="Freeform 108"/>
            <p:cNvSpPr>
              <a:spLocks/>
            </p:cNvSpPr>
            <p:nvPr/>
          </p:nvSpPr>
          <p:spPr bwMode="auto">
            <a:xfrm>
              <a:off x="5227" y="2967"/>
              <a:ext cx="27" cy="24"/>
            </a:xfrm>
            <a:custGeom>
              <a:avLst/>
              <a:gdLst/>
              <a:ahLst/>
              <a:cxnLst>
                <a:cxn ang="0">
                  <a:pos x="14" y="0"/>
                </a:cxn>
                <a:cxn ang="0">
                  <a:pos x="18" y="1"/>
                </a:cxn>
                <a:cxn ang="0">
                  <a:pos x="22" y="7"/>
                </a:cxn>
                <a:cxn ang="0">
                  <a:pos x="26" y="13"/>
                </a:cxn>
                <a:cxn ang="0">
                  <a:pos x="27" y="24"/>
                </a:cxn>
                <a:cxn ang="0">
                  <a:pos x="26" y="34"/>
                </a:cxn>
                <a:cxn ang="0">
                  <a:pos x="22" y="41"/>
                </a:cxn>
                <a:cxn ang="0">
                  <a:pos x="18" y="46"/>
                </a:cxn>
                <a:cxn ang="0">
                  <a:pos x="14" y="48"/>
                </a:cxn>
                <a:cxn ang="0">
                  <a:pos x="8" y="46"/>
                </a:cxn>
                <a:cxn ang="0">
                  <a:pos x="4" y="41"/>
                </a:cxn>
                <a:cxn ang="0">
                  <a:pos x="1" y="34"/>
                </a:cxn>
                <a:cxn ang="0">
                  <a:pos x="0" y="24"/>
                </a:cxn>
                <a:cxn ang="0">
                  <a:pos x="1" y="13"/>
                </a:cxn>
                <a:cxn ang="0">
                  <a:pos x="4" y="7"/>
                </a:cxn>
                <a:cxn ang="0">
                  <a:pos x="8" y="1"/>
                </a:cxn>
                <a:cxn ang="0">
                  <a:pos x="14" y="0"/>
                </a:cxn>
              </a:cxnLst>
              <a:rect l="0" t="0" r="r" b="b"/>
              <a:pathLst>
                <a:path w="27" h="48">
                  <a:moveTo>
                    <a:pt x="14" y="0"/>
                  </a:moveTo>
                  <a:lnTo>
                    <a:pt x="18" y="1"/>
                  </a:lnTo>
                  <a:lnTo>
                    <a:pt x="22" y="7"/>
                  </a:lnTo>
                  <a:lnTo>
                    <a:pt x="26" y="13"/>
                  </a:lnTo>
                  <a:lnTo>
                    <a:pt x="27" y="24"/>
                  </a:lnTo>
                  <a:lnTo>
                    <a:pt x="26" y="34"/>
                  </a:lnTo>
                  <a:lnTo>
                    <a:pt x="22" y="41"/>
                  </a:lnTo>
                  <a:lnTo>
                    <a:pt x="18" y="46"/>
                  </a:lnTo>
                  <a:lnTo>
                    <a:pt x="14" y="48"/>
                  </a:lnTo>
                  <a:lnTo>
                    <a:pt x="8" y="46"/>
                  </a:lnTo>
                  <a:lnTo>
                    <a:pt x="4" y="41"/>
                  </a:lnTo>
                  <a:lnTo>
                    <a:pt x="1" y="34"/>
                  </a:lnTo>
                  <a:lnTo>
                    <a:pt x="0" y="24"/>
                  </a:lnTo>
                  <a:lnTo>
                    <a:pt x="1" y="13"/>
                  </a:lnTo>
                  <a:lnTo>
                    <a:pt x="4" y="7"/>
                  </a:lnTo>
                  <a:lnTo>
                    <a:pt x="8" y="1"/>
                  </a:lnTo>
                  <a:lnTo>
                    <a:pt x="14" y="0"/>
                  </a:lnTo>
                  <a:close/>
                </a:path>
              </a:pathLst>
            </a:custGeom>
            <a:solidFill>
              <a:srgbClr val="FFFF00"/>
            </a:solidFill>
            <a:ln w="9525">
              <a:solidFill>
                <a:schemeClr val="accent4"/>
              </a:solidFill>
              <a:round/>
              <a:headEnd/>
              <a:tailEnd/>
            </a:ln>
          </p:spPr>
          <p:txBody>
            <a:bodyPr/>
            <a:lstStyle/>
            <a:p>
              <a:pPr>
                <a:defRPr/>
              </a:pPr>
              <a:endParaRPr lang="en-US" dirty="0"/>
            </a:p>
          </p:txBody>
        </p:sp>
        <p:sp>
          <p:nvSpPr>
            <p:cNvPr id="109" name="Freeform 109"/>
            <p:cNvSpPr>
              <a:spLocks/>
            </p:cNvSpPr>
            <p:nvPr/>
          </p:nvSpPr>
          <p:spPr bwMode="auto">
            <a:xfrm>
              <a:off x="4193" y="3054"/>
              <a:ext cx="28" cy="31"/>
            </a:xfrm>
            <a:custGeom>
              <a:avLst/>
              <a:gdLst/>
              <a:ahLst/>
              <a:cxnLst>
                <a:cxn ang="0">
                  <a:pos x="14" y="0"/>
                </a:cxn>
                <a:cxn ang="0">
                  <a:pos x="19" y="2"/>
                </a:cxn>
                <a:cxn ang="0">
                  <a:pos x="24" y="9"/>
                </a:cxn>
                <a:cxn ang="0">
                  <a:pos x="27" y="19"/>
                </a:cxn>
                <a:cxn ang="0">
                  <a:pos x="28" y="31"/>
                </a:cxn>
                <a:cxn ang="0">
                  <a:pos x="27" y="43"/>
                </a:cxn>
                <a:cxn ang="0">
                  <a:pos x="24" y="54"/>
                </a:cxn>
                <a:cxn ang="0">
                  <a:pos x="19" y="60"/>
                </a:cxn>
                <a:cxn ang="0">
                  <a:pos x="14" y="64"/>
                </a:cxn>
                <a:cxn ang="0">
                  <a:pos x="8" y="60"/>
                </a:cxn>
                <a:cxn ang="0">
                  <a:pos x="4" y="54"/>
                </a:cxn>
                <a:cxn ang="0">
                  <a:pos x="1" y="43"/>
                </a:cxn>
                <a:cxn ang="0">
                  <a:pos x="0" y="31"/>
                </a:cxn>
                <a:cxn ang="0">
                  <a:pos x="1" y="19"/>
                </a:cxn>
                <a:cxn ang="0">
                  <a:pos x="4" y="9"/>
                </a:cxn>
                <a:cxn ang="0">
                  <a:pos x="8" y="2"/>
                </a:cxn>
                <a:cxn ang="0">
                  <a:pos x="14" y="0"/>
                </a:cxn>
              </a:cxnLst>
              <a:rect l="0" t="0" r="r" b="b"/>
              <a:pathLst>
                <a:path w="28" h="64">
                  <a:moveTo>
                    <a:pt x="14" y="0"/>
                  </a:moveTo>
                  <a:lnTo>
                    <a:pt x="19" y="2"/>
                  </a:lnTo>
                  <a:lnTo>
                    <a:pt x="24" y="9"/>
                  </a:lnTo>
                  <a:lnTo>
                    <a:pt x="27" y="19"/>
                  </a:lnTo>
                  <a:lnTo>
                    <a:pt x="28" y="31"/>
                  </a:lnTo>
                  <a:lnTo>
                    <a:pt x="27" y="43"/>
                  </a:lnTo>
                  <a:lnTo>
                    <a:pt x="24" y="54"/>
                  </a:lnTo>
                  <a:lnTo>
                    <a:pt x="19" y="60"/>
                  </a:lnTo>
                  <a:lnTo>
                    <a:pt x="14" y="64"/>
                  </a:lnTo>
                  <a:lnTo>
                    <a:pt x="8" y="60"/>
                  </a:lnTo>
                  <a:lnTo>
                    <a:pt x="4" y="54"/>
                  </a:lnTo>
                  <a:lnTo>
                    <a:pt x="1" y="43"/>
                  </a:lnTo>
                  <a:lnTo>
                    <a:pt x="0" y="31"/>
                  </a:lnTo>
                  <a:lnTo>
                    <a:pt x="1" y="19"/>
                  </a:lnTo>
                  <a:lnTo>
                    <a:pt x="4" y="9"/>
                  </a:lnTo>
                  <a:lnTo>
                    <a:pt x="8" y="2"/>
                  </a:lnTo>
                  <a:lnTo>
                    <a:pt x="14" y="0"/>
                  </a:lnTo>
                  <a:close/>
                </a:path>
              </a:pathLst>
            </a:custGeom>
            <a:solidFill>
              <a:srgbClr val="FFFF00"/>
            </a:solidFill>
            <a:ln w="9525">
              <a:solidFill>
                <a:schemeClr val="accent4"/>
              </a:solidFill>
              <a:round/>
              <a:headEnd/>
              <a:tailEnd/>
            </a:ln>
          </p:spPr>
          <p:txBody>
            <a:bodyPr/>
            <a:lstStyle/>
            <a:p>
              <a:pPr>
                <a:defRPr/>
              </a:pPr>
              <a:endParaRPr lang="en-US" dirty="0"/>
            </a:p>
          </p:txBody>
        </p:sp>
        <p:sp>
          <p:nvSpPr>
            <p:cNvPr id="110" name="Freeform 110"/>
            <p:cNvSpPr>
              <a:spLocks/>
            </p:cNvSpPr>
            <p:nvPr/>
          </p:nvSpPr>
          <p:spPr bwMode="auto">
            <a:xfrm>
              <a:off x="4777" y="3438"/>
              <a:ext cx="28" cy="24"/>
            </a:xfrm>
            <a:custGeom>
              <a:avLst/>
              <a:gdLst/>
              <a:ahLst/>
              <a:cxnLst>
                <a:cxn ang="0">
                  <a:pos x="13" y="0"/>
                </a:cxn>
                <a:cxn ang="0">
                  <a:pos x="19" y="2"/>
                </a:cxn>
                <a:cxn ang="0">
                  <a:pos x="24" y="7"/>
                </a:cxn>
                <a:cxn ang="0">
                  <a:pos x="27" y="16"/>
                </a:cxn>
                <a:cxn ang="0">
                  <a:pos x="28" y="25"/>
                </a:cxn>
                <a:cxn ang="0">
                  <a:pos x="27" y="35"/>
                </a:cxn>
                <a:cxn ang="0">
                  <a:pos x="24" y="42"/>
                </a:cxn>
                <a:cxn ang="0">
                  <a:pos x="19" y="47"/>
                </a:cxn>
                <a:cxn ang="0">
                  <a:pos x="13" y="49"/>
                </a:cxn>
                <a:cxn ang="0">
                  <a:pos x="8" y="47"/>
                </a:cxn>
                <a:cxn ang="0">
                  <a:pos x="4" y="42"/>
                </a:cxn>
                <a:cxn ang="0">
                  <a:pos x="1" y="35"/>
                </a:cxn>
                <a:cxn ang="0">
                  <a:pos x="0" y="25"/>
                </a:cxn>
                <a:cxn ang="0">
                  <a:pos x="1" y="16"/>
                </a:cxn>
                <a:cxn ang="0">
                  <a:pos x="4" y="7"/>
                </a:cxn>
                <a:cxn ang="0">
                  <a:pos x="8" y="2"/>
                </a:cxn>
                <a:cxn ang="0">
                  <a:pos x="13" y="0"/>
                </a:cxn>
              </a:cxnLst>
              <a:rect l="0" t="0" r="r" b="b"/>
              <a:pathLst>
                <a:path w="28" h="49">
                  <a:moveTo>
                    <a:pt x="13" y="0"/>
                  </a:moveTo>
                  <a:lnTo>
                    <a:pt x="19" y="2"/>
                  </a:lnTo>
                  <a:lnTo>
                    <a:pt x="24" y="7"/>
                  </a:lnTo>
                  <a:lnTo>
                    <a:pt x="27" y="16"/>
                  </a:lnTo>
                  <a:lnTo>
                    <a:pt x="28" y="25"/>
                  </a:lnTo>
                  <a:lnTo>
                    <a:pt x="27" y="35"/>
                  </a:lnTo>
                  <a:lnTo>
                    <a:pt x="24" y="42"/>
                  </a:lnTo>
                  <a:lnTo>
                    <a:pt x="19" y="47"/>
                  </a:lnTo>
                  <a:lnTo>
                    <a:pt x="13" y="49"/>
                  </a:lnTo>
                  <a:lnTo>
                    <a:pt x="8" y="47"/>
                  </a:lnTo>
                  <a:lnTo>
                    <a:pt x="4" y="42"/>
                  </a:lnTo>
                  <a:lnTo>
                    <a:pt x="1" y="35"/>
                  </a:lnTo>
                  <a:lnTo>
                    <a:pt x="0" y="25"/>
                  </a:lnTo>
                  <a:lnTo>
                    <a:pt x="1" y="16"/>
                  </a:lnTo>
                  <a:lnTo>
                    <a:pt x="4" y="7"/>
                  </a:lnTo>
                  <a:lnTo>
                    <a:pt x="8" y="2"/>
                  </a:lnTo>
                  <a:lnTo>
                    <a:pt x="13" y="0"/>
                  </a:lnTo>
                  <a:close/>
                </a:path>
              </a:pathLst>
            </a:custGeom>
            <a:solidFill>
              <a:srgbClr val="FFFF00"/>
            </a:solidFill>
            <a:ln w="9525">
              <a:solidFill>
                <a:schemeClr val="accent4"/>
              </a:solidFill>
              <a:round/>
              <a:headEnd/>
              <a:tailEnd/>
            </a:ln>
          </p:spPr>
          <p:txBody>
            <a:bodyPr/>
            <a:lstStyle/>
            <a:p>
              <a:pPr>
                <a:defRPr/>
              </a:pPr>
              <a:endParaRPr lang="en-US" dirty="0"/>
            </a:p>
          </p:txBody>
        </p:sp>
        <p:sp>
          <p:nvSpPr>
            <p:cNvPr id="111" name="Freeform 111"/>
            <p:cNvSpPr>
              <a:spLocks/>
            </p:cNvSpPr>
            <p:nvPr/>
          </p:nvSpPr>
          <p:spPr bwMode="auto">
            <a:xfrm>
              <a:off x="4869" y="3311"/>
              <a:ext cx="24" cy="19"/>
            </a:xfrm>
            <a:custGeom>
              <a:avLst/>
              <a:gdLst/>
              <a:ahLst/>
              <a:cxnLst>
                <a:cxn ang="0">
                  <a:pos x="12" y="0"/>
                </a:cxn>
                <a:cxn ang="0">
                  <a:pos x="17" y="2"/>
                </a:cxn>
                <a:cxn ang="0">
                  <a:pos x="21" y="5"/>
                </a:cxn>
                <a:cxn ang="0">
                  <a:pos x="23" y="12"/>
                </a:cxn>
                <a:cxn ang="0">
                  <a:pos x="24" y="21"/>
                </a:cxn>
                <a:cxn ang="0">
                  <a:pos x="23" y="28"/>
                </a:cxn>
                <a:cxn ang="0">
                  <a:pos x="21" y="34"/>
                </a:cxn>
                <a:cxn ang="0">
                  <a:pos x="17" y="38"/>
                </a:cxn>
                <a:cxn ang="0">
                  <a:pos x="12" y="40"/>
                </a:cxn>
                <a:cxn ang="0">
                  <a:pos x="7" y="38"/>
                </a:cxn>
                <a:cxn ang="0">
                  <a:pos x="3" y="34"/>
                </a:cxn>
                <a:cxn ang="0">
                  <a:pos x="1" y="28"/>
                </a:cxn>
                <a:cxn ang="0">
                  <a:pos x="0" y="21"/>
                </a:cxn>
                <a:cxn ang="0">
                  <a:pos x="1" y="12"/>
                </a:cxn>
                <a:cxn ang="0">
                  <a:pos x="3" y="5"/>
                </a:cxn>
                <a:cxn ang="0">
                  <a:pos x="7" y="2"/>
                </a:cxn>
                <a:cxn ang="0">
                  <a:pos x="12" y="0"/>
                </a:cxn>
              </a:cxnLst>
              <a:rect l="0" t="0" r="r" b="b"/>
              <a:pathLst>
                <a:path w="24" h="40">
                  <a:moveTo>
                    <a:pt x="12" y="0"/>
                  </a:moveTo>
                  <a:lnTo>
                    <a:pt x="17" y="2"/>
                  </a:lnTo>
                  <a:lnTo>
                    <a:pt x="21" y="5"/>
                  </a:lnTo>
                  <a:lnTo>
                    <a:pt x="23" y="12"/>
                  </a:lnTo>
                  <a:lnTo>
                    <a:pt x="24" y="21"/>
                  </a:lnTo>
                  <a:lnTo>
                    <a:pt x="23" y="28"/>
                  </a:lnTo>
                  <a:lnTo>
                    <a:pt x="21" y="34"/>
                  </a:lnTo>
                  <a:lnTo>
                    <a:pt x="17" y="38"/>
                  </a:lnTo>
                  <a:lnTo>
                    <a:pt x="12" y="40"/>
                  </a:lnTo>
                  <a:lnTo>
                    <a:pt x="7" y="38"/>
                  </a:lnTo>
                  <a:lnTo>
                    <a:pt x="3" y="34"/>
                  </a:lnTo>
                  <a:lnTo>
                    <a:pt x="1" y="28"/>
                  </a:lnTo>
                  <a:lnTo>
                    <a:pt x="0" y="21"/>
                  </a:lnTo>
                  <a:lnTo>
                    <a:pt x="1" y="12"/>
                  </a:lnTo>
                  <a:lnTo>
                    <a:pt x="3" y="5"/>
                  </a:lnTo>
                  <a:lnTo>
                    <a:pt x="7" y="2"/>
                  </a:lnTo>
                  <a:lnTo>
                    <a:pt x="12" y="0"/>
                  </a:lnTo>
                  <a:close/>
                </a:path>
              </a:pathLst>
            </a:custGeom>
            <a:solidFill>
              <a:srgbClr val="FFFF00"/>
            </a:solidFill>
            <a:ln w="9525">
              <a:solidFill>
                <a:schemeClr val="accent4"/>
              </a:solidFill>
              <a:round/>
              <a:headEnd/>
              <a:tailEnd/>
            </a:ln>
          </p:spPr>
          <p:txBody>
            <a:bodyPr/>
            <a:lstStyle/>
            <a:p>
              <a:pPr>
                <a:defRPr/>
              </a:pPr>
              <a:endParaRPr lang="en-US" dirty="0"/>
            </a:p>
          </p:txBody>
        </p:sp>
        <p:sp>
          <p:nvSpPr>
            <p:cNvPr id="112" name="Freeform 112"/>
            <p:cNvSpPr>
              <a:spLocks/>
            </p:cNvSpPr>
            <p:nvPr/>
          </p:nvSpPr>
          <p:spPr bwMode="auto">
            <a:xfrm>
              <a:off x="4680" y="3233"/>
              <a:ext cx="17" cy="17"/>
            </a:xfrm>
            <a:custGeom>
              <a:avLst/>
              <a:gdLst/>
              <a:ahLst/>
              <a:cxnLst>
                <a:cxn ang="0">
                  <a:pos x="8" y="0"/>
                </a:cxn>
                <a:cxn ang="0">
                  <a:pos x="11" y="2"/>
                </a:cxn>
                <a:cxn ang="0">
                  <a:pos x="15" y="6"/>
                </a:cxn>
                <a:cxn ang="0">
                  <a:pos x="16" y="11"/>
                </a:cxn>
                <a:cxn ang="0">
                  <a:pos x="17" y="18"/>
                </a:cxn>
                <a:cxn ang="0">
                  <a:pos x="16" y="25"/>
                </a:cxn>
                <a:cxn ang="0">
                  <a:pos x="15" y="30"/>
                </a:cxn>
                <a:cxn ang="0">
                  <a:pos x="11" y="33"/>
                </a:cxn>
                <a:cxn ang="0">
                  <a:pos x="8" y="35"/>
                </a:cxn>
                <a:cxn ang="0">
                  <a:pos x="5" y="33"/>
                </a:cxn>
                <a:cxn ang="0">
                  <a:pos x="2" y="30"/>
                </a:cxn>
                <a:cxn ang="0">
                  <a:pos x="1" y="25"/>
                </a:cxn>
                <a:cxn ang="0">
                  <a:pos x="0" y="18"/>
                </a:cxn>
                <a:cxn ang="0">
                  <a:pos x="1" y="11"/>
                </a:cxn>
                <a:cxn ang="0">
                  <a:pos x="2" y="6"/>
                </a:cxn>
                <a:cxn ang="0">
                  <a:pos x="5" y="2"/>
                </a:cxn>
                <a:cxn ang="0">
                  <a:pos x="8" y="0"/>
                </a:cxn>
              </a:cxnLst>
              <a:rect l="0" t="0" r="r" b="b"/>
              <a:pathLst>
                <a:path w="17" h="35">
                  <a:moveTo>
                    <a:pt x="8" y="0"/>
                  </a:moveTo>
                  <a:lnTo>
                    <a:pt x="11" y="2"/>
                  </a:lnTo>
                  <a:lnTo>
                    <a:pt x="15" y="6"/>
                  </a:lnTo>
                  <a:lnTo>
                    <a:pt x="16" y="11"/>
                  </a:lnTo>
                  <a:lnTo>
                    <a:pt x="17" y="18"/>
                  </a:lnTo>
                  <a:lnTo>
                    <a:pt x="16" y="25"/>
                  </a:lnTo>
                  <a:lnTo>
                    <a:pt x="15" y="30"/>
                  </a:lnTo>
                  <a:lnTo>
                    <a:pt x="11" y="33"/>
                  </a:lnTo>
                  <a:lnTo>
                    <a:pt x="8" y="35"/>
                  </a:lnTo>
                  <a:lnTo>
                    <a:pt x="5" y="33"/>
                  </a:lnTo>
                  <a:lnTo>
                    <a:pt x="2" y="30"/>
                  </a:lnTo>
                  <a:lnTo>
                    <a:pt x="1" y="25"/>
                  </a:lnTo>
                  <a:lnTo>
                    <a:pt x="0" y="18"/>
                  </a:lnTo>
                  <a:lnTo>
                    <a:pt x="1" y="11"/>
                  </a:lnTo>
                  <a:lnTo>
                    <a:pt x="2" y="6"/>
                  </a:lnTo>
                  <a:lnTo>
                    <a:pt x="5" y="2"/>
                  </a:lnTo>
                  <a:lnTo>
                    <a:pt x="8" y="0"/>
                  </a:lnTo>
                  <a:close/>
                </a:path>
              </a:pathLst>
            </a:custGeom>
            <a:solidFill>
              <a:srgbClr val="FFFF00"/>
            </a:solidFill>
            <a:ln w="9525">
              <a:solidFill>
                <a:schemeClr val="accent4"/>
              </a:solidFill>
              <a:round/>
              <a:headEnd/>
              <a:tailEnd/>
            </a:ln>
          </p:spPr>
          <p:txBody>
            <a:bodyPr/>
            <a:lstStyle/>
            <a:p>
              <a:pPr>
                <a:defRPr/>
              </a:pPr>
              <a:endParaRPr lang="en-US" dirty="0"/>
            </a:p>
          </p:txBody>
        </p:sp>
        <p:sp>
          <p:nvSpPr>
            <p:cNvPr id="113" name="Freeform 113"/>
            <p:cNvSpPr>
              <a:spLocks/>
            </p:cNvSpPr>
            <p:nvPr/>
          </p:nvSpPr>
          <p:spPr bwMode="auto">
            <a:xfrm>
              <a:off x="4714" y="3159"/>
              <a:ext cx="20" cy="14"/>
            </a:xfrm>
            <a:custGeom>
              <a:avLst/>
              <a:gdLst/>
              <a:ahLst/>
              <a:cxnLst>
                <a:cxn ang="0">
                  <a:pos x="11" y="0"/>
                </a:cxn>
                <a:cxn ang="0">
                  <a:pos x="14" y="1"/>
                </a:cxn>
                <a:cxn ang="0">
                  <a:pos x="17" y="5"/>
                </a:cxn>
                <a:cxn ang="0">
                  <a:pos x="19" y="8"/>
                </a:cxn>
                <a:cxn ang="0">
                  <a:pos x="20" y="15"/>
                </a:cxn>
                <a:cxn ang="0">
                  <a:pos x="19" y="20"/>
                </a:cxn>
                <a:cxn ang="0">
                  <a:pos x="17" y="24"/>
                </a:cxn>
                <a:cxn ang="0">
                  <a:pos x="14" y="25"/>
                </a:cxn>
                <a:cxn ang="0">
                  <a:pos x="11" y="27"/>
                </a:cxn>
                <a:cxn ang="0">
                  <a:pos x="7" y="25"/>
                </a:cxn>
                <a:cxn ang="0">
                  <a:pos x="3" y="24"/>
                </a:cxn>
                <a:cxn ang="0">
                  <a:pos x="1" y="20"/>
                </a:cxn>
                <a:cxn ang="0">
                  <a:pos x="0" y="15"/>
                </a:cxn>
                <a:cxn ang="0">
                  <a:pos x="1" y="8"/>
                </a:cxn>
                <a:cxn ang="0">
                  <a:pos x="3" y="5"/>
                </a:cxn>
                <a:cxn ang="0">
                  <a:pos x="7" y="1"/>
                </a:cxn>
                <a:cxn ang="0">
                  <a:pos x="11" y="0"/>
                </a:cxn>
              </a:cxnLst>
              <a:rect l="0" t="0" r="r" b="b"/>
              <a:pathLst>
                <a:path w="20" h="27">
                  <a:moveTo>
                    <a:pt x="11" y="0"/>
                  </a:moveTo>
                  <a:lnTo>
                    <a:pt x="14" y="1"/>
                  </a:lnTo>
                  <a:lnTo>
                    <a:pt x="17" y="5"/>
                  </a:lnTo>
                  <a:lnTo>
                    <a:pt x="19" y="8"/>
                  </a:lnTo>
                  <a:lnTo>
                    <a:pt x="20" y="15"/>
                  </a:lnTo>
                  <a:lnTo>
                    <a:pt x="19" y="20"/>
                  </a:lnTo>
                  <a:lnTo>
                    <a:pt x="17" y="24"/>
                  </a:lnTo>
                  <a:lnTo>
                    <a:pt x="14" y="25"/>
                  </a:lnTo>
                  <a:lnTo>
                    <a:pt x="11" y="27"/>
                  </a:lnTo>
                  <a:lnTo>
                    <a:pt x="7" y="25"/>
                  </a:lnTo>
                  <a:lnTo>
                    <a:pt x="3" y="24"/>
                  </a:lnTo>
                  <a:lnTo>
                    <a:pt x="1" y="20"/>
                  </a:lnTo>
                  <a:lnTo>
                    <a:pt x="0" y="15"/>
                  </a:lnTo>
                  <a:lnTo>
                    <a:pt x="1" y="8"/>
                  </a:lnTo>
                  <a:lnTo>
                    <a:pt x="3" y="5"/>
                  </a:lnTo>
                  <a:lnTo>
                    <a:pt x="7" y="1"/>
                  </a:lnTo>
                  <a:lnTo>
                    <a:pt x="11" y="0"/>
                  </a:lnTo>
                  <a:close/>
                </a:path>
              </a:pathLst>
            </a:custGeom>
            <a:solidFill>
              <a:srgbClr val="FFFF00"/>
            </a:solidFill>
            <a:ln w="9525">
              <a:solidFill>
                <a:schemeClr val="accent4"/>
              </a:solidFill>
              <a:round/>
              <a:headEnd/>
              <a:tailEnd/>
            </a:ln>
          </p:spPr>
          <p:txBody>
            <a:bodyPr/>
            <a:lstStyle/>
            <a:p>
              <a:pPr>
                <a:defRPr/>
              </a:pPr>
              <a:endParaRPr lang="en-US" dirty="0"/>
            </a:p>
          </p:txBody>
        </p:sp>
        <p:sp>
          <p:nvSpPr>
            <p:cNvPr id="114" name="Freeform 114"/>
            <p:cNvSpPr>
              <a:spLocks/>
            </p:cNvSpPr>
            <p:nvPr/>
          </p:nvSpPr>
          <p:spPr bwMode="auto">
            <a:xfrm>
              <a:off x="4995" y="3427"/>
              <a:ext cx="14" cy="17"/>
            </a:xfrm>
            <a:custGeom>
              <a:avLst/>
              <a:gdLst/>
              <a:ahLst/>
              <a:cxnLst>
                <a:cxn ang="0">
                  <a:pos x="7" y="0"/>
                </a:cxn>
                <a:cxn ang="0">
                  <a:pos x="10" y="2"/>
                </a:cxn>
                <a:cxn ang="0">
                  <a:pos x="12" y="5"/>
                </a:cxn>
                <a:cxn ang="0">
                  <a:pos x="13" y="8"/>
                </a:cxn>
                <a:cxn ang="0">
                  <a:pos x="14" y="15"/>
                </a:cxn>
                <a:cxn ang="0">
                  <a:pos x="13" y="22"/>
                </a:cxn>
                <a:cxn ang="0">
                  <a:pos x="12" y="27"/>
                </a:cxn>
                <a:cxn ang="0">
                  <a:pos x="10" y="31"/>
                </a:cxn>
                <a:cxn ang="0">
                  <a:pos x="7" y="32"/>
                </a:cxn>
                <a:cxn ang="0">
                  <a:pos x="4" y="31"/>
                </a:cxn>
                <a:cxn ang="0">
                  <a:pos x="2" y="27"/>
                </a:cxn>
                <a:cxn ang="0">
                  <a:pos x="1" y="22"/>
                </a:cxn>
                <a:cxn ang="0">
                  <a:pos x="0" y="15"/>
                </a:cxn>
                <a:cxn ang="0">
                  <a:pos x="1" y="8"/>
                </a:cxn>
                <a:cxn ang="0">
                  <a:pos x="2" y="5"/>
                </a:cxn>
                <a:cxn ang="0">
                  <a:pos x="4" y="2"/>
                </a:cxn>
                <a:cxn ang="0">
                  <a:pos x="7" y="0"/>
                </a:cxn>
              </a:cxnLst>
              <a:rect l="0" t="0" r="r" b="b"/>
              <a:pathLst>
                <a:path w="14" h="32">
                  <a:moveTo>
                    <a:pt x="7" y="0"/>
                  </a:moveTo>
                  <a:lnTo>
                    <a:pt x="10" y="2"/>
                  </a:lnTo>
                  <a:lnTo>
                    <a:pt x="12" y="5"/>
                  </a:lnTo>
                  <a:lnTo>
                    <a:pt x="13" y="8"/>
                  </a:lnTo>
                  <a:lnTo>
                    <a:pt x="14" y="15"/>
                  </a:lnTo>
                  <a:lnTo>
                    <a:pt x="13" y="22"/>
                  </a:lnTo>
                  <a:lnTo>
                    <a:pt x="12" y="27"/>
                  </a:lnTo>
                  <a:lnTo>
                    <a:pt x="10" y="31"/>
                  </a:lnTo>
                  <a:lnTo>
                    <a:pt x="7" y="32"/>
                  </a:lnTo>
                  <a:lnTo>
                    <a:pt x="4" y="31"/>
                  </a:lnTo>
                  <a:lnTo>
                    <a:pt x="2" y="27"/>
                  </a:lnTo>
                  <a:lnTo>
                    <a:pt x="1" y="22"/>
                  </a:lnTo>
                  <a:lnTo>
                    <a:pt x="0" y="15"/>
                  </a:lnTo>
                  <a:lnTo>
                    <a:pt x="1" y="8"/>
                  </a:lnTo>
                  <a:lnTo>
                    <a:pt x="2" y="5"/>
                  </a:lnTo>
                  <a:lnTo>
                    <a:pt x="4" y="2"/>
                  </a:lnTo>
                  <a:lnTo>
                    <a:pt x="7" y="0"/>
                  </a:lnTo>
                  <a:close/>
                </a:path>
              </a:pathLst>
            </a:custGeom>
            <a:solidFill>
              <a:srgbClr val="FFFF00"/>
            </a:solidFill>
            <a:ln w="9525">
              <a:solidFill>
                <a:schemeClr val="accent4"/>
              </a:solidFill>
              <a:round/>
              <a:headEnd/>
              <a:tailEnd/>
            </a:ln>
          </p:spPr>
          <p:txBody>
            <a:bodyPr/>
            <a:lstStyle/>
            <a:p>
              <a:pPr>
                <a:defRPr/>
              </a:pPr>
              <a:endParaRPr lang="en-US" dirty="0"/>
            </a:p>
          </p:txBody>
        </p:sp>
        <p:sp>
          <p:nvSpPr>
            <p:cNvPr id="115" name="Freeform 115"/>
            <p:cNvSpPr>
              <a:spLocks/>
            </p:cNvSpPr>
            <p:nvPr/>
          </p:nvSpPr>
          <p:spPr bwMode="auto">
            <a:xfrm>
              <a:off x="4407" y="3184"/>
              <a:ext cx="12" cy="18"/>
            </a:xfrm>
            <a:custGeom>
              <a:avLst/>
              <a:gdLst/>
              <a:ahLst/>
              <a:cxnLst>
                <a:cxn ang="0">
                  <a:pos x="7" y="0"/>
                </a:cxn>
                <a:cxn ang="0">
                  <a:pos x="9" y="2"/>
                </a:cxn>
                <a:cxn ang="0">
                  <a:pos x="11" y="6"/>
                </a:cxn>
                <a:cxn ang="0">
                  <a:pos x="12" y="11"/>
                </a:cxn>
                <a:cxn ang="0">
                  <a:pos x="12" y="18"/>
                </a:cxn>
                <a:cxn ang="0">
                  <a:pos x="12" y="25"/>
                </a:cxn>
                <a:cxn ang="0">
                  <a:pos x="11" y="31"/>
                </a:cxn>
                <a:cxn ang="0">
                  <a:pos x="9" y="35"/>
                </a:cxn>
                <a:cxn ang="0">
                  <a:pos x="7" y="37"/>
                </a:cxn>
                <a:cxn ang="0">
                  <a:pos x="4" y="35"/>
                </a:cxn>
                <a:cxn ang="0">
                  <a:pos x="2" y="31"/>
                </a:cxn>
                <a:cxn ang="0">
                  <a:pos x="1" y="25"/>
                </a:cxn>
                <a:cxn ang="0">
                  <a:pos x="0" y="18"/>
                </a:cxn>
                <a:cxn ang="0">
                  <a:pos x="1" y="11"/>
                </a:cxn>
                <a:cxn ang="0">
                  <a:pos x="2" y="6"/>
                </a:cxn>
                <a:cxn ang="0">
                  <a:pos x="4" y="2"/>
                </a:cxn>
                <a:cxn ang="0">
                  <a:pos x="7" y="0"/>
                </a:cxn>
              </a:cxnLst>
              <a:rect l="0" t="0" r="r" b="b"/>
              <a:pathLst>
                <a:path w="12" h="37">
                  <a:moveTo>
                    <a:pt x="7" y="0"/>
                  </a:moveTo>
                  <a:lnTo>
                    <a:pt x="9" y="2"/>
                  </a:lnTo>
                  <a:lnTo>
                    <a:pt x="11" y="6"/>
                  </a:lnTo>
                  <a:lnTo>
                    <a:pt x="12" y="11"/>
                  </a:lnTo>
                  <a:lnTo>
                    <a:pt x="12" y="18"/>
                  </a:lnTo>
                  <a:lnTo>
                    <a:pt x="12" y="25"/>
                  </a:lnTo>
                  <a:lnTo>
                    <a:pt x="11" y="31"/>
                  </a:lnTo>
                  <a:lnTo>
                    <a:pt x="9" y="35"/>
                  </a:lnTo>
                  <a:lnTo>
                    <a:pt x="7" y="37"/>
                  </a:lnTo>
                  <a:lnTo>
                    <a:pt x="4" y="35"/>
                  </a:lnTo>
                  <a:lnTo>
                    <a:pt x="2" y="31"/>
                  </a:lnTo>
                  <a:lnTo>
                    <a:pt x="1" y="25"/>
                  </a:lnTo>
                  <a:lnTo>
                    <a:pt x="0" y="18"/>
                  </a:lnTo>
                  <a:lnTo>
                    <a:pt x="1" y="11"/>
                  </a:lnTo>
                  <a:lnTo>
                    <a:pt x="2" y="6"/>
                  </a:lnTo>
                  <a:lnTo>
                    <a:pt x="4" y="2"/>
                  </a:lnTo>
                  <a:lnTo>
                    <a:pt x="7" y="0"/>
                  </a:lnTo>
                  <a:close/>
                </a:path>
              </a:pathLst>
            </a:custGeom>
            <a:solidFill>
              <a:srgbClr val="FFFF00"/>
            </a:solidFill>
            <a:ln w="9525">
              <a:solidFill>
                <a:schemeClr val="accent4"/>
              </a:solidFill>
              <a:round/>
              <a:headEnd/>
              <a:tailEnd/>
            </a:ln>
          </p:spPr>
          <p:txBody>
            <a:bodyPr/>
            <a:lstStyle/>
            <a:p>
              <a:pPr>
                <a:defRPr/>
              </a:pPr>
              <a:endParaRPr lang="en-US" dirty="0"/>
            </a:p>
          </p:txBody>
        </p:sp>
        <p:sp>
          <p:nvSpPr>
            <p:cNvPr id="116" name="Freeform 116"/>
            <p:cNvSpPr>
              <a:spLocks/>
            </p:cNvSpPr>
            <p:nvPr/>
          </p:nvSpPr>
          <p:spPr bwMode="auto">
            <a:xfrm>
              <a:off x="4290" y="3142"/>
              <a:ext cx="18" cy="15"/>
            </a:xfrm>
            <a:custGeom>
              <a:avLst/>
              <a:gdLst/>
              <a:ahLst/>
              <a:cxnLst>
                <a:cxn ang="0">
                  <a:pos x="10" y="0"/>
                </a:cxn>
                <a:cxn ang="0">
                  <a:pos x="13" y="2"/>
                </a:cxn>
                <a:cxn ang="0">
                  <a:pos x="16" y="5"/>
                </a:cxn>
                <a:cxn ang="0">
                  <a:pos x="17" y="9"/>
                </a:cxn>
                <a:cxn ang="0">
                  <a:pos x="18" y="16"/>
                </a:cxn>
                <a:cxn ang="0">
                  <a:pos x="17" y="21"/>
                </a:cxn>
                <a:cxn ang="0">
                  <a:pos x="16" y="24"/>
                </a:cxn>
                <a:cxn ang="0">
                  <a:pos x="13" y="28"/>
                </a:cxn>
                <a:cxn ang="0">
                  <a:pos x="10" y="30"/>
                </a:cxn>
                <a:cxn ang="0">
                  <a:pos x="6" y="28"/>
                </a:cxn>
                <a:cxn ang="0">
                  <a:pos x="3" y="24"/>
                </a:cxn>
                <a:cxn ang="0">
                  <a:pos x="1" y="21"/>
                </a:cxn>
                <a:cxn ang="0">
                  <a:pos x="0" y="16"/>
                </a:cxn>
                <a:cxn ang="0">
                  <a:pos x="1" y="9"/>
                </a:cxn>
                <a:cxn ang="0">
                  <a:pos x="3" y="5"/>
                </a:cxn>
                <a:cxn ang="0">
                  <a:pos x="6" y="2"/>
                </a:cxn>
                <a:cxn ang="0">
                  <a:pos x="10" y="0"/>
                </a:cxn>
              </a:cxnLst>
              <a:rect l="0" t="0" r="r" b="b"/>
              <a:pathLst>
                <a:path w="18" h="30">
                  <a:moveTo>
                    <a:pt x="10" y="0"/>
                  </a:moveTo>
                  <a:lnTo>
                    <a:pt x="13" y="2"/>
                  </a:lnTo>
                  <a:lnTo>
                    <a:pt x="16" y="5"/>
                  </a:lnTo>
                  <a:lnTo>
                    <a:pt x="17" y="9"/>
                  </a:lnTo>
                  <a:lnTo>
                    <a:pt x="18" y="16"/>
                  </a:lnTo>
                  <a:lnTo>
                    <a:pt x="17" y="21"/>
                  </a:lnTo>
                  <a:lnTo>
                    <a:pt x="16" y="24"/>
                  </a:lnTo>
                  <a:lnTo>
                    <a:pt x="13" y="28"/>
                  </a:lnTo>
                  <a:lnTo>
                    <a:pt x="10" y="30"/>
                  </a:lnTo>
                  <a:lnTo>
                    <a:pt x="6" y="28"/>
                  </a:lnTo>
                  <a:lnTo>
                    <a:pt x="3" y="24"/>
                  </a:lnTo>
                  <a:lnTo>
                    <a:pt x="1" y="21"/>
                  </a:lnTo>
                  <a:lnTo>
                    <a:pt x="0" y="16"/>
                  </a:lnTo>
                  <a:lnTo>
                    <a:pt x="1" y="9"/>
                  </a:lnTo>
                  <a:lnTo>
                    <a:pt x="3" y="5"/>
                  </a:lnTo>
                  <a:lnTo>
                    <a:pt x="6" y="2"/>
                  </a:lnTo>
                  <a:lnTo>
                    <a:pt x="10" y="0"/>
                  </a:lnTo>
                  <a:close/>
                </a:path>
              </a:pathLst>
            </a:custGeom>
            <a:solidFill>
              <a:srgbClr val="FFFF00"/>
            </a:solidFill>
            <a:ln w="9525">
              <a:solidFill>
                <a:schemeClr val="accent4"/>
              </a:solidFill>
              <a:round/>
              <a:headEnd/>
              <a:tailEnd/>
            </a:ln>
          </p:spPr>
          <p:txBody>
            <a:bodyPr/>
            <a:lstStyle/>
            <a:p>
              <a:pPr>
                <a:defRPr/>
              </a:pPr>
              <a:endParaRPr lang="en-US" dirty="0"/>
            </a:p>
          </p:txBody>
        </p:sp>
        <p:sp>
          <p:nvSpPr>
            <p:cNvPr id="117" name="Freeform 117"/>
            <p:cNvSpPr>
              <a:spLocks/>
            </p:cNvSpPr>
            <p:nvPr/>
          </p:nvSpPr>
          <p:spPr bwMode="auto">
            <a:xfrm>
              <a:off x="4714" y="3116"/>
              <a:ext cx="14" cy="12"/>
            </a:xfrm>
            <a:custGeom>
              <a:avLst/>
              <a:gdLst/>
              <a:ahLst/>
              <a:cxnLst>
                <a:cxn ang="0">
                  <a:pos x="7" y="0"/>
                </a:cxn>
                <a:cxn ang="0">
                  <a:pos x="10" y="1"/>
                </a:cxn>
                <a:cxn ang="0">
                  <a:pos x="12" y="3"/>
                </a:cxn>
                <a:cxn ang="0">
                  <a:pos x="13" y="7"/>
                </a:cxn>
                <a:cxn ang="0">
                  <a:pos x="14" y="12"/>
                </a:cxn>
                <a:cxn ang="0">
                  <a:pos x="13" y="15"/>
                </a:cxn>
                <a:cxn ang="0">
                  <a:pos x="12" y="19"/>
                </a:cxn>
                <a:cxn ang="0">
                  <a:pos x="10" y="20"/>
                </a:cxn>
                <a:cxn ang="0">
                  <a:pos x="7" y="22"/>
                </a:cxn>
                <a:cxn ang="0">
                  <a:pos x="4" y="20"/>
                </a:cxn>
                <a:cxn ang="0">
                  <a:pos x="2" y="19"/>
                </a:cxn>
                <a:cxn ang="0">
                  <a:pos x="1" y="15"/>
                </a:cxn>
                <a:cxn ang="0">
                  <a:pos x="0" y="12"/>
                </a:cxn>
                <a:cxn ang="0">
                  <a:pos x="1" y="7"/>
                </a:cxn>
                <a:cxn ang="0">
                  <a:pos x="2" y="3"/>
                </a:cxn>
                <a:cxn ang="0">
                  <a:pos x="4" y="1"/>
                </a:cxn>
                <a:cxn ang="0">
                  <a:pos x="7" y="0"/>
                </a:cxn>
              </a:cxnLst>
              <a:rect l="0" t="0" r="r" b="b"/>
              <a:pathLst>
                <a:path w="14" h="22">
                  <a:moveTo>
                    <a:pt x="7" y="0"/>
                  </a:moveTo>
                  <a:lnTo>
                    <a:pt x="10" y="1"/>
                  </a:lnTo>
                  <a:lnTo>
                    <a:pt x="12" y="3"/>
                  </a:lnTo>
                  <a:lnTo>
                    <a:pt x="13" y="7"/>
                  </a:lnTo>
                  <a:lnTo>
                    <a:pt x="14" y="12"/>
                  </a:lnTo>
                  <a:lnTo>
                    <a:pt x="13" y="15"/>
                  </a:lnTo>
                  <a:lnTo>
                    <a:pt x="12" y="19"/>
                  </a:lnTo>
                  <a:lnTo>
                    <a:pt x="10" y="20"/>
                  </a:lnTo>
                  <a:lnTo>
                    <a:pt x="7" y="22"/>
                  </a:lnTo>
                  <a:lnTo>
                    <a:pt x="4" y="20"/>
                  </a:lnTo>
                  <a:lnTo>
                    <a:pt x="2" y="19"/>
                  </a:lnTo>
                  <a:lnTo>
                    <a:pt x="1" y="15"/>
                  </a:lnTo>
                  <a:lnTo>
                    <a:pt x="0" y="12"/>
                  </a:lnTo>
                  <a:lnTo>
                    <a:pt x="1" y="7"/>
                  </a:lnTo>
                  <a:lnTo>
                    <a:pt x="2" y="3"/>
                  </a:lnTo>
                  <a:lnTo>
                    <a:pt x="4" y="1"/>
                  </a:lnTo>
                  <a:lnTo>
                    <a:pt x="7" y="0"/>
                  </a:lnTo>
                  <a:close/>
                </a:path>
              </a:pathLst>
            </a:custGeom>
            <a:solidFill>
              <a:srgbClr val="FFFF00"/>
            </a:solidFill>
            <a:ln w="9525">
              <a:solidFill>
                <a:schemeClr val="accent4"/>
              </a:solidFill>
              <a:round/>
              <a:headEnd/>
              <a:tailEnd/>
            </a:ln>
          </p:spPr>
          <p:txBody>
            <a:bodyPr/>
            <a:lstStyle/>
            <a:p>
              <a:pPr>
                <a:defRPr/>
              </a:pPr>
              <a:endParaRPr lang="en-US" dirty="0"/>
            </a:p>
          </p:txBody>
        </p:sp>
        <p:sp>
          <p:nvSpPr>
            <p:cNvPr id="118" name="Freeform 118"/>
            <p:cNvSpPr>
              <a:spLocks/>
            </p:cNvSpPr>
            <p:nvPr/>
          </p:nvSpPr>
          <p:spPr bwMode="auto">
            <a:xfrm>
              <a:off x="4844" y="3165"/>
              <a:ext cx="21" cy="17"/>
            </a:xfrm>
            <a:custGeom>
              <a:avLst/>
              <a:gdLst/>
              <a:ahLst/>
              <a:cxnLst>
                <a:cxn ang="0">
                  <a:pos x="11" y="0"/>
                </a:cxn>
                <a:cxn ang="0">
                  <a:pos x="15" y="1"/>
                </a:cxn>
                <a:cxn ang="0">
                  <a:pos x="18" y="5"/>
                </a:cxn>
                <a:cxn ang="0">
                  <a:pos x="20" y="8"/>
                </a:cxn>
                <a:cxn ang="0">
                  <a:pos x="21" y="15"/>
                </a:cxn>
                <a:cxn ang="0">
                  <a:pos x="20" y="22"/>
                </a:cxn>
                <a:cxn ang="0">
                  <a:pos x="18" y="27"/>
                </a:cxn>
                <a:cxn ang="0">
                  <a:pos x="15" y="31"/>
                </a:cxn>
                <a:cxn ang="0">
                  <a:pos x="11" y="32"/>
                </a:cxn>
                <a:cxn ang="0">
                  <a:pos x="6" y="31"/>
                </a:cxn>
                <a:cxn ang="0">
                  <a:pos x="3" y="27"/>
                </a:cxn>
                <a:cxn ang="0">
                  <a:pos x="1" y="22"/>
                </a:cxn>
                <a:cxn ang="0">
                  <a:pos x="0" y="15"/>
                </a:cxn>
                <a:cxn ang="0">
                  <a:pos x="1" y="8"/>
                </a:cxn>
                <a:cxn ang="0">
                  <a:pos x="3" y="5"/>
                </a:cxn>
                <a:cxn ang="0">
                  <a:pos x="6" y="1"/>
                </a:cxn>
                <a:cxn ang="0">
                  <a:pos x="11" y="0"/>
                </a:cxn>
              </a:cxnLst>
              <a:rect l="0" t="0" r="r" b="b"/>
              <a:pathLst>
                <a:path w="21" h="32">
                  <a:moveTo>
                    <a:pt x="11" y="0"/>
                  </a:moveTo>
                  <a:lnTo>
                    <a:pt x="15" y="1"/>
                  </a:lnTo>
                  <a:lnTo>
                    <a:pt x="18" y="5"/>
                  </a:lnTo>
                  <a:lnTo>
                    <a:pt x="20" y="8"/>
                  </a:lnTo>
                  <a:lnTo>
                    <a:pt x="21" y="15"/>
                  </a:lnTo>
                  <a:lnTo>
                    <a:pt x="20" y="22"/>
                  </a:lnTo>
                  <a:lnTo>
                    <a:pt x="18" y="27"/>
                  </a:lnTo>
                  <a:lnTo>
                    <a:pt x="15" y="31"/>
                  </a:lnTo>
                  <a:lnTo>
                    <a:pt x="11" y="32"/>
                  </a:lnTo>
                  <a:lnTo>
                    <a:pt x="6" y="31"/>
                  </a:lnTo>
                  <a:lnTo>
                    <a:pt x="3" y="27"/>
                  </a:lnTo>
                  <a:lnTo>
                    <a:pt x="1" y="22"/>
                  </a:lnTo>
                  <a:lnTo>
                    <a:pt x="0" y="15"/>
                  </a:lnTo>
                  <a:lnTo>
                    <a:pt x="1" y="8"/>
                  </a:lnTo>
                  <a:lnTo>
                    <a:pt x="3" y="5"/>
                  </a:lnTo>
                  <a:lnTo>
                    <a:pt x="6" y="1"/>
                  </a:lnTo>
                  <a:lnTo>
                    <a:pt x="11" y="0"/>
                  </a:lnTo>
                  <a:close/>
                </a:path>
              </a:pathLst>
            </a:custGeom>
            <a:solidFill>
              <a:srgbClr val="FFFF00"/>
            </a:solidFill>
            <a:ln w="9525">
              <a:solidFill>
                <a:schemeClr val="accent4"/>
              </a:solidFill>
              <a:round/>
              <a:headEnd/>
              <a:tailEnd/>
            </a:ln>
          </p:spPr>
          <p:txBody>
            <a:bodyPr/>
            <a:lstStyle/>
            <a:p>
              <a:pPr>
                <a:defRPr/>
              </a:pPr>
              <a:endParaRPr lang="en-US" dirty="0"/>
            </a:p>
          </p:txBody>
        </p:sp>
        <p:sp>
          <p:nvSpPr>
            <p:cNvPr id="119" name="Freeform 119"/>
            <p:cNvSpPr>
              <a:spLocks/>
            </p:cNvSpPr>
            <p:nvPr/>
          </p:nvSpPr>
          <p:spPr bwMode="auto">
            <a:xfrm>
              <a:off x="5196" y="3425"/>
              <a:ext cx="18" cy="19"/>
            </a:xfrm>
            <a:custGeom>
              <a:avLst/>
              <a:gdLst/>
              <a:ahLst/>
              <a:cxnLst>
                <a:cxn ang="0">
                  <a:pos x="9" y="0"/>
                </a:cxn>
                <a:cxn ang="0">
                  <a:pos x="13" y="1"/>
                </a:cxn>
                <a:cxn ang="0">
                  <a:pos x="15" y="5"/>
                </a:cxn>
                <a:cxn ang="0">
                  <a:pos x="17" y="10"/>
                </a:cxn>
                <a:cxn ang="0">
                  <a:pos x="18" y="19"/>
                </a:cxn>
                <a:cxn ang="0">
                  <a:pos x="17" y="25"/>
                </a:cxn>
                <a:cxn ang="0">
                  <a:pos x="15" y="32"/>
                </a:cxn>
                <a:cxn ang="0">
                  <a:pos x="13" y="36"/>
                </a:cxn>
                <a:cxn ang="0">
                  <a:pos x="9" y="37"/>
                </a:cxn>
                <a:cxn ang="0">
                  <a:pos x="6" y="36"/>
                </a:cxn>
                <a:cxn ang="0">
                  <a:pos x="4" y="32"/>
                </a:cxn>
                <a:cxn ang="0">
                  <a:pos x="2" y="25"/>
                </a:cxn>
                <a:cxn ang="0">
                  <a:pos x="0" y="19"/>
                </a:cxn>
                <a:cxn ang="0">
                  <a:pos x="2" y="10"/>
                </a:cxn>
                <a:cxn ang="0">
                  <a:pos x="4" y="5"/>
                </a:cxn>
                <a:cxn ang="0">
                  <a:pos x="6" y="1"/>
                </a:cxn>
                <a:cxn ang="0">
                  <a:pos x="9" y="0"/>
                </a:cxn>
              </a:cxnLst>
              <a:rect l="0" t="0" r="r" b="b"/>
              <a:pathLst>
                <a:path w="18" h="37">
                  <a:moveTo>
                    <a:pt x="9" y="0"/>
                  </a:moveTo>
                  <a:lnTo>
                    <a:pt x="13" y="1"/>
                  </a:lnTo>
                  <a:lnTo>
                    <a:pt x="15" y="5"/>
                  </a:lnTo>
                  <a:lnTo>
                    <a:pt x="17" y="10"/>
                  </a:lnTo>
                  <a:lnTo>
                    <a:pt x="18" y="19"/>
                  </a:lnTo>
                  <a:lnTo>
                    <a:pt x="17" y="25"/>
                  </a:lnTo>
                  <a:lnTo>
                    <a:pt x="15" y="32"/>
                  </a:lnTo>
                  <a:lnTo>
                    <a:pt x="13" y="36"/>
                  </a:lnTo>
                  <a:lnTo>
                    <a:pt x="9" y="37"/>
                  </a:lnTo>
                  <a:lnTo>
                    <a:pt x="6" y="36"/>
                  </a:lnTo>
                  <a:lnTo>
                    <a:pt x="4" y="32"/>
                  </a:lnTo>
                  <a:lnTo>
                    <a:pt x="2" y="25"/>
                  </a:lnTo>
                  <a:lnTo>
                    <a:pt x="0" y="19"/>
                  </a:lnTo>
                  <a:lnTo>
                    <a:pt x="2" y="10"/>
                  </a:lnTo>
                  <a:lnTo>
                    <a:pt x="4" y="5"/>
                  </a:lnTo>
                  <a:lnTo>
                    <a:pt x="6" y="1"/>
                  </a:lnTo>
                  <a:lnTo>
                    <a:pt x="9" y="0"/>
                  </a:lnTo>
                  <a:close/>
                </a:path>
              </a:pathLst>
            </a:custGeom>
            <a:solidFill>
              <a:srgbClr val="FFFF00"/>
            </a:solidFill>
            <a:ln w="9525">
              <a:solidFill>
                <a:schemeClr val="accent4"/>
              </a:solidFill>
              <a:round/>
              <a:headEnd/>
              <a:tailEnd/>
            </a:ln>
          </p:spPr>
          <p:txBody>
            <a:bodyPr/>
            <a:lstStyle/>
            <a:p>
              <a:pPr>
                <a:defRPr/>
              </a:pPr>
              <a:endParaRPr lang="en-US" dirty="0"/>
            </a:p>
          </p:txBody>
        </p:sp>
        <p:sp>
          <p:nvSpPr>
            <p:cNvPr id="120" name="Freeform 120"/>
            <p:cNvSpPr>
              <a:spLocks/>
            </p:cNvSpPr>
            <p:nvPr/>
          </p:nvSpPr>
          <p:spPr bwMode="auto">
            <a:xfrm>
              <a:off x="4261" y="2964"/>
              <a:ext cx="13" cy="22"/>
            </a:xfrm>
            <a:custGeom>
              <a:avLst/>
              <a:gdLst/>
              <a:ahLst/>
              <a:cxnLst>
                <a:cxn ang="0">
                  <a:pos x="7" y="0"/>
                </a:cxn>
                <a:cxn ang="0">
                  <a:pos x="9" y="1"/>
                </a:cxn>
                <a:cxn ang="0">
                  <a:pos x="11" y="5"/>
                </a:cxn>
                <a:cxn ang="0">
                  <a:pos x="12" y="12"/>
                </a:cxn>
                <a:cxn ang="0">
                  <a:pos x="13" y="20"/>
                </a:cxn>
                <a:cxn ang="0">
                  <a:pos x="12" y="29"/>
                </a:cxn>
                <a:cxn ang="0">
                  <a:pos x="11" y="36"/>
                </a:cxn>
                <a:cxn ang="0">
                  <a:pos x="9" y="41"/>
                </a:cxn>
                <a:cxn ang="0">
                  <a:pos x="7" y="43"/>
                </a:cxn>
                <a:cxn ang="0">
                  <a:pos x="3" y="41"/>
                </a:cxn>
                <a:cxn ang="0">
                  <a:pos x="2" y="36"/>
                </a:cxn>
                <a:cxn ang="0">
                  <a:pos x="0" y="29"/>
                </a:cxn>
                <a:cxn ang="0">
                  <a:pos x="0" y="20"/>
                </a:cxn>
                <a:cxn ang="0">
                  <a:pos x="0" y="12"/>
                </a:cxn>
                <a:cxn ang="0">
                  <a:pos x="2" y="5"/>
                </a:cxn>
                <a:cxn ang="0">
                  <a:pos x="3" y="1"/>
                </a:cxn>
                <a:cxn ang="0">
                  <a:pos x="7" y="0"/>
                </a:cxn>
              </a:cxnLst>
              <a:rect l="0" t="0" r="r" b="b"/>
              <a:pathLst>
                <a:path w="13" h="43">
                  <a:moveTo>
                    <a:pt x="7" y="0"/>
                  </a:moveTo>
                  <a:lnTo>
                    <a:pt x="9" y="1"/>
                  </a:lnTo>
                  <a:lnTo>
                    <a:pt x="11" y="5"/>
                  </a:lnTo>
                  <a:lnTo>
                    <a:pt x="12" y="12"/>
                  </a:lnTo>
                  <a:lnTo>
                    <a:pt x="13" y="20"/>
                  </a:lnTo>
                  <a:lnTo>
                    <a:pt x="12" y="29"/>
                  </a:lnTo>
                  <a:lnTo>
                    <a:pt x="11" y="36"/>
                  </a:lnTo>
                  <a:lnTo>
                    <a:pt x="9" y="41"/>
                  </a:lnTo>
                  <a:lnTo>
                    <a:pt x="7" y="43"/>
                  </a:lnTo>
                  <a:lnTo>
                    <a:pt x="3" y="41"/>
                  </a:lnTo>
                  <a:lnTo>
                    <a:pt x="2" y="36"/>
                  </a:lnTo>
                  <a:lnTo>
                    <a:pt x="0" y="29"/>
                  </a:lnTo>
                  <a:lnTo>
                    <a:pt x="0" y="20"/>
                  </a:lnTo>
                  <a:lnTo>
                    <a:pt x="0" y="12"/>
                  </a:lnTo>
                  <a:lnTo>
                    <a:pt x="2" y="5"/>
                  </a:lnTo>
                  <a:lnTo>
                    <a:pt x="3" y="1"/>
                  </a:lnTo>
                  <a:lnTo>
                    <a:pt x="7" y="0"/>
                  </a:lnTo>
                  <a:close/>
                </a:path>
              </a:pathLst>
            </a:custGeom>
            <a:solidFill>
              <a:srgbClr val="FFFF00"/>
            </a:solidFill>
            <a:ln w="9525">
              <a:solidFill>
                <a:schemeClr val="accent4"/>
              </a:solidFill>
              <a:round/>
              <a:headEnd/>
              <a:tailEnd/>
            </a:ln>
          </p:spPr>
          <p:txBody>
            <a:bodyPr/>
            <a:lstStyle/>
            <a:p>
              <a:pPr>
                <a:defRPr/>
              </a:pPr>
              <a:endParaRPr lang="en-US" dirty="0"/>
            </a:p>
          </p:txBody>
        </p:sp>
        <p:sp>
          <p:nvSpPr>
            <p:cNvPr id="121" name="Freeform 121"/>
            <p:cNvSpPr>
              <a:spLocks/>
            </p:cNvSpPr>
            <p:nvPr/>
          </p:nvSpPr>
          <p:spPr bwMode="auto">
            <a:xfrm>
              <a:off x="4375" y="2967"/>
              <a:ext cx="16" cy="19"/>
            </a:xfrm>
            <a:custGeom>
              <a:avLst/>
              <a:gdLst/>
              <a:ahLst/>
              <a:cxnLst>
                <a:cxn ang="0">
                  <a:pos x="8" y="0"/>
                </a:cxn>
                <a:cxn ang="0">
                  <a:pos x="11" y="1"/>
                </a:cxn>
                <a:cxn ang="0">
                  <a:pos x="14" y="5"/>
                </a:cxn>
                <a:cxn ang="0">
                  <a:pos x="15" y="12"/>
                </a:cxn>
                <a:cxn ang="0">
                  <a:pos x="16" y="19"/>
                </a:cxn>
                <a:cxn ang="0">
                  <a:pos x="15" y="25"/>
                </a:cxn>
                <a:cxn ang="0">
                  <a:pos x="14" y="32"/>
                </a:cxn>
                <a:cxn ang="0">
                  <a:pos x="11" y="36"/>
                </a:cxn>
                <a:cxn ang="0">
                  <a:pos x="8" y="38"/>
                </a:cxn>
                <a:cxn ang="0">
                  <a:pos x="5" y="36"/>
                </a:cxn>
                <a:cxn ang="0">
                  <a:pos x="3" y="32"/>
                </a:cxn>
                <a:cxn ang="0">
                  <a:pos x="1" y="25"/>
                </a:cxn>
                <a:cxn ang="0">
                  <a:pos x="0" y="19"/>
                </a:cxn>
                <a:cxn ang="0">
                  <a:pos x="1" y="12"/>
                </a:cxn>
                <a:cxn ang="0">
                  <a:pos x="3" y="5"/>
                </a:cxn>
                <a:cxn ang="0">
                  <a:pos x="5" y="1"/>
                </a:cxn>
                <a:cxn ang="0">
                  <a:pos x="8" y="0"/>
                </a:cxn>
              </a:cxnLst>
              <a:rect l="0" t="0" r="r" b="b"/>
              <a:pathLst>
                <a:path w="16" h="38">
                  <a:moveTo>
                    <a:pt x="8" y="0"/>
                  </a:moveTo>
                  <a:lnTo>
                    <a:pt x="11" y="1"/>
                  </a:lnTo>
                  <a:lnTo>
                    <a:pt x="14" y="5"/>
                  </a:lnTo>
                  <a:lnTo>
                    <a:pt x="15" y="12"/>
                  </a:lnTo>
                  <a:lnTo>
                    <a:pt x="16" y="19"/>
                  </a:lnTo>
                  <a:lnTo>
                    <a:pt x="15" y="25"/>
                  </a:lnTo>
                  <a:lnTo>
                    <a:pt x="14" y="32"/>
                  </a:lnTo>
                  <a:lnTo>
                    <a:pt x="11" y="36"/>
                  </a:lnTo>
                  <a:lnTo>
                    <a:pt x="8" y="38"/>
                  </a:lnTo>
                  <a:lnTo>
                    <a:pt x="5" y="36"/>
                  </a:lnTo>
                  <a:lnTo>
                    <a:pt x="3" y="32"/>
                  </a:lnTo>
                  <a:lnTo>
                    <a:pt x="1" y="25"/>
                  </a:lnTo>
                  <a:lnTo>
                    <a:pt x="0" y="19"/>
                  </a:lnTo>
                  <a:lnTo>
                    <a:pt x="1" y="12"/>
                  </a:lnTo>
                  <a:lnTo>
                    <a:pt x="3" y="5"/>
                  </a:lnTo>
                  <a:lnTo>
                    <a:pt x="5" y="1"/>
                  </a:lnTo>
                  <a:lnTo>
                    <a:pt x="8" y="0"/>
                  </a:lnTo>
                  <a:close/>
                </a:path>
              </a:pathLst>
            </a:custGeom>
            <a:solidFill>
              <a:srgbClr val="FFFF00"/>
            </a:solidFill>
            <a:ln w="9525">
              <a:solidFill>
                <a:schemeClr val="accent4"/>
              </a:solidFill>
              <a:round/>
              <a:headEnd/>
              <a:tailEnd/>
            </a:ln>
          </p:spPr>
          <p:txBody>
            <a:bodyPr/>
            <a:lstStyle/>
            <a:p>
              <a:pPr>
                <a:defRPr/>
              </a:pPr>
              <a:endParaRPr lang="en-US" dirty="0"/>
            </a:p>
          </p:txBody>
        </p:sp>
        <p:sp>
          <p:nvSpPr>
            <p:cNvPr id="122" name="Freeform 122"/>
            <p:cNvSpPr>
              <a:spLocks/>
            </p:cNvSpPr>
            <p:nvPr/>
          </p:nvSpPr>
          <p:spPr bwMode="auto">
            <a:xfrm>
              <a:off x="4526" y="2842"/>
              <a:ext cx="20" cy="17"/>
            </a:xfrm>
            <a:custGeom>
              <a:avLst/>
              <a:gdLst/>
              <a:ahLst/>
              <a:cxnLst>
                <a:cxn ang="0">
                  <a:pos x="10" y="0"/>
                </a:cxn>
                <a:cxn ang="0">
                  <a:pos x="14" y="1"/>
                </a:cxn>
                <a:cxn ang="0">
                  <a:pos x="17" y="5"/>
                </a:cxn>
                <a:cxn ang="0">
                  <a:pos x="19" y="8"/>
                </a:cxn>
                <a:cxn ang="0">
                  <a:pos x="20" y="15"/>
                </a:cxn>
                <a:cxn ang="0">
                  <a:pos x="19" y="22"/>
                </a:cxn>
                <a:cxn ang="0">
                  <a:pos x="17" y="27"/>
                </a:cxn>
                <a:cxn ang="0">
                  <a:pos x="14" y="30"/>
                </a:cxn>
                <a:cxn ang="0">
                  <a:pos x="10" y="32"/>
                </a:cxn>
                <a:cxn ang="0">
                  <a:pos x="5" y="30"/>
                </a:cxn>
                <a:cxn ang="0">
                  <a:pos x="3" y="27"/>
                </a:cxn>
                <a:cxn ang="0">
                  <a:pos x="1" y="22"/>
                </a:cxn>
                <a:cxn ang="0">
                  <a:pos x="0" y="15"/>
                </a:cxn>
                <a:cxn ang="0">
                  <a:pos x="1" y="8"/>
                </a:cxn>
                <a:cxn ang="0">
                  <a:pos x="3" y="5"/>
                </a:cxn>
                <a:cxn ang="0">
                  <a:pos x="5" y="1"/>
                </a:cxn>
                <a:cxn ang="0">
                  <a:pos x="10" y="0"/>
                </a:cxn>
              </a:cxnLst>
              <a:rect l="0" t="0" r="r" b="b"/>
              <a:pathLst>
                <a:path w="20" h="32">
                  <a:moveTo>
                    <a:pt x="10" y="0"/>
                  </a:moveTo>
                  <a:lnTo>
                    <a:pt x="14" y="1"/>
                  </a:lnTo>
                  <a:lnTo>
                    <a:pt x="17" y="5"/>
                  </a:lnTo>
                  <a:lnTo>
                    <a:pt x="19" y="8"/>
                  </a:lnTo>
                  <a:lnTo>
                    <a:pt x="20" y="15"/>
                  </a:lnTo>
                  <a:lnTo>
                    <a:pt x="19" y="22"/>
                  </a:lnTo>
                  <a:lnTo>
                    <a:pt x="17" y="27"/>
                  </a:lnTo>
                  <a:lnTo>
                    <a:pt x="14" y="30"/>
                  </a:lnTo>
                  <a:lnTo>
                    <a:pt x="10" y="32"/>
                  </a:lnTo>
                  <a:lnTo>
                    <a:pt x="5" y="30"/>
                  </a:lnTo>
                  <a:lnTo>
                    <a:pt x="3" y="27"/>
                  </a:lnTo>
                  <a:lnTo>
                    <a:pt x="1" y="22"/>
                  </a:lnTo>
                  <a:lnTo>
                    <a:pt x="0" y="15"/>
                  </a:lnTo>
                  <a:lnTo>
                    <a:pt x="1" y="8"/>
                  </a:lnTo>
                  <a:lnTo>
                    <a:pt x="3" y="5"/>
                  </a:lnTo>
                  <a:lnTo>
                    <a:pt x="5" y="1"/>
                  </a:lnTo>
                  <a:lnTo>
                    <a:pt x="10" y="0"/>
                  </a:lnTo>
                  <a:close/>
                </a:path>
              </a:pathLst>
            </a:custGeom>
            <a:solidFill>
              <a:srgbClr val="FFFF00"/>
            </a:solidFill>
            <a:ln w="9525">
              <a:solidFill>
                <a:schemeClr val="accent4"/>
              </a:solidFill>
              <a:round/>
              <a:headEnd/>
              <a:tailEnd/>
            </a:ln>
          </p:spPr>
          <p:txBody>
            <a:bodyPr/>
            <a:lstStyle/>
            <a:p>
              <a:pPr>
                <a:defRPr/>
              </a:pPr>
              <a:endParaRPr lang="en-US" dirty="0"/>
            </a:p>
          </p:txBody>
        </p:sp>
        <p:sp>
          <p:nvSpPr>
            <p:cNvPr id="123" name="Freeform 123"/>
            <p:cNvSpPr>
              <a:spLocks/>
            </p:cNvSpPr>
            <p:nvPr/>
          </p:nvSpPr>
          <p:spPr bwMode="auto">
            <a:xfrm>
              <a:off x="4721" y="2929"/>
              <a:ext cx="14" cy="19"/>
            </a:xfrm>
            <a:custGeom>
              <a:avLst/>
              <a:gdLst/>
              <a:ahLst/>
              <a:cxnLst>
                <a:cxn ang="0">
                  <a:pos x="7" y="0"/>
                </a:cxn>
                <a:cxn ang="0">
                  <a:pos x="10" y="2"/>
                </a:cxn>
                <a:cxn ang="0">
                  <a:pos x="12" y="5"/>
                </a:cxn>
                <a:cxn ang="0">
                  <a:pos x="13" y="12"/>
                </a:cxn>
                <a:cxn ang="0">
                  <a:pos x="14" y="19"/>
                </a:cxn>
                <a:cxn ang="0">
                  <a:pos x="13" y="26"/>
                </a:cxn>
                <a:cxn ang="0">
                  <a:pos x="12" y="33"/>
                </a:cxn>
                <a:cxn ang="0">
                  <a:pos x="10" y="36"/>
                </a:cxn>
                <a:cxn ang="0">
                  <a:pos x="7" y="38"/>
                </a:cxn>
                <a:cxn ang="0">
                  <a:pos x="4" y="36"/>
                </a:cxn>
                <a:cxn ang="0">
                  <a:pos x="2" y="33"/>
                </a:cxn>
                <a:cxn ang="0">
                  <a:pos x="1" y="26"/>
                </a:cxn>
                <a:cxn ang="0">
                  <a:pos x="0" y="19"/>
                </a:cxn>
                <a:cxn ang="0">
                  <a:pos x="1" y="12"/>
                </a:cxn>
                <a:cxn ang="0">
                  <a:pos x="2" y="5"/>
                </a:cxn>
                <a:cxn ang="0">
                  <a:pos x="4" y="2"/>
                </a:cxn>
                <a:cxn ang="0">
                  <a:pos x="7" y="0"/>
                </a:cxn>
              </a:cxnLst>
              <a:rect l="0" t="0" r="r" b="b"/>
              <a:pathLst>
                <a:path w="14" h="38">
                  <a:moveTo>
                    <a:pt x="7" y="0"/>
                  </a:moveTo>
                  <a:lnTo>
                    <a:pt x="10" y="2"/>
                  </a:lnTo>
                  <a:lnTo>
                    <a:pt x="12" y="5"/>
                  </a:lnTo>
                  <a:lnTo>
                    <a:pt x="13" y="12"/>
                  </a:lnTo>
                  <a:lnTo>
                    <a:pt x="14" y="19"/>
                  </a:lnTo>
                  <a:lnTo>
                    <a:pt x="13" y="26"/>
                  </a:lnTo>
                  <a:lnTo>
                    <a:pt x="12" y="33"/>
                  </a:lnTo>
                  <a:lnTo>
                    <a:pt x="10" y="36"/>
                  </a:lnTo>
                  <a:lnTo>
                    <a:pt x="7" y="38"/>
                  </a:lnTo>
                  <a:lnTo>
                    <a:pt x="4" y="36"/>
                  </a:lnTo>
                  <a:lnTo>
                    <a:pt x="2" y="33"/>
                  </a:lnTo>
                  <a:lnTo>
                    <a:pt x="1" y="26"/>
                  </a:lnTo>
                  <a:lnTo>
                    <a:pt x="0" y="19"/>
                  </a:lnTo>
                  <a:lnTo>
                    <a:pt x="1" y="12"/>
                  </a:lnTo>
                  <a:lnTo>
                    <a:pt x="2" y="5"/>
                  </a:lnTo>
                  <a:lnTo>
                    <a:pt x="4" y="2"/>
                  </a:lnTo>
                  <a:lnTo>
                    <a:pt x="7" y="0"/>
                  </a:lnTo>
                  <a:close/>
                </a:path>
              </a:pathLst>
            </a:custGeom>
            <a:solidFill>
              <a:srgbClr val="FFFF00"/>
            </a:solidFill>
            <a:ln w="9525">
              <a:solidFill>
                <a:schemeClr val="accent4"/>
              </a:solidFill>
              <a:round/>
              <a:headEnd/>
              <a:tailEnd/>
            </a:ln>
          </p:spPr>
          <p:txBody>
            <a:bodyPr/>
            <a:lstStyle/>
            <a:p>
              <a:pPr>
                <a:defRPr/>
              </a:pPr>
              <a:endParaRPr lang="en-US" dirty="0"/>
            </a:p>
          </p:txBody>
        </p:sp>
        <p:sp>
          <p:nvSpPr>
            <p:cNvPr id="124" name="Freeform 124"/>
            <p:cNvSpPr>
              <a:spLocks/>
            </p:cNvSpPr>
            <p:nvPr/>
          </p:nvSpPr>
          <p:spPr bwMode="auto">
            <a:xfrm>
              <a:off x="3754" y="2945"/>
              <a:ext cx="14" cy="22"/>
            </a:xfrm>
            <a:custGeom>
              <a:avLst/>
              <a:gdLst/>
              <a:ahLst/>
              <a:cxnLst>
                <a:cxn ang="0">
                  <a:pos x="7" y="0"/>
                </a:cxn>
                <a:cxn ang="0">
                  <a:pos x="10" y="1"/>
                </a:cxn>
                <a:cxn ang="0">
                  <a:pos x="12" y="7"/>
                </a:cxn>
                <a:cxn ang="0">
                  <a:pos x="13" y="14"/>
                </a:cxn>
                <a:cxn ang="0">
                  <a:pos x="14" y="20"/>
                </a:cxn>
                <a:cxn ang="0">
                  <a:pos x="13" y="29"/>
                </a:cxn>
                <a:cxn ang="0">
                  <a:pos x="12" y="36"/>
                </a:cxn>
                <a:cxn ang="0">
                  <a:pos x="10" y="41"/>
                </a:cxn>
                <a:cxn ang="0">
                  <a:pos x="7" y="43"/>
                </a:cxn>
                <a:cxn ang="0">
                  <a:pos x="4" y="41"/>
                </a:cxn>
                <a:cxn ang="0">
                  <a:pos x="2" y="36"/>
                </a:cxn>
                <a:cxn ang="0">
                  <a:pos x="1" y="29"/>
                </a:cxn>
                <a:cxn ang="0">
                  <a:pos x="0" y="20"/>
                </a:cxn>
                <a:cxn ang="0">
                  <a:pos x="1" y="14"/>
                </a:cxn>
                <a:cxn ang="0">
                  <a:pos x="2" y="7"/>
                </a:cxn>
                <a:cxn ang="0">
                  <a:pos x="4" y="1"/>
                </a:cxn>
                <a:cxn ang="0">
                  <a:pos x="7" y="0"/>
                </a:cxn>
              </a:cxnLst>
              <a:rect l="0" t="0" r="r" b="b"/>
              <a:pathLst>
                <a:path w="14" h="43">
                  <a:moveTo>
                    <a:pt x="7" y="0"/>
                  </a:moveTo>
                  <a:lnTo>
                    <a:pt x="10" y="1"/>
                  </a:lnTo>
                  <a:lnTo>
                    <a:pt x="12" y="7"/>
                  </a:lnTo>
                  <a:lnTo>
                    <a:pt x="13" y="14"/>
                  </a:lnTo>
                  <a:lnTo>
                    <a:pt x="14" y="20"/>
                  </a:lnTo>
                  <a:lnTo>
                    <a:pt x="13" y="29"/>
                  </a:lnTo>
                  <a:lnTo>
                    <a:pt x="12" y="36"/>
                  </a:lnTo>
                  <a:lnTo>
                    <a:pt x="10" y="41"/>
                  </a:lnTo>
                  <a:lnTo>
                    <a:pt x="7" y="43"/>
                  </a:lnTo>
                  <a:lnTo>
                    <a:pt x="4" y="41"/>
                  </a:lnTo>
                  <a:lnTo>
                    <a:pt x="2" y="36"/>
                  </a:lnTo>
                  <a:lnTo>
                    <a:pt x="1" y="29"/>
                  </a:lnTo>
                  <a:lnTo>
                    <a:pt x="0" y="20"/>
                  </a:lnTo>
                  <a:lnTo>
                    <a:pt x="1" y="14"/>
                  </a:lnTo>
                  <a:lnTo>
                    <a:pt x="2" y="7"/>
                  </a:lnTo>
                  <a:lnTo>
                    <a:pt x="4" y="1"/>
                  </a:lnTo>
                  <a:lnTo>
                    <a:pt x="7" y="0"/>
                  </a:lnTo>
                  <a:close/>
                </a:path>
              </a:pathLst>
            </a:custGeom>
            <a:solidFill>
              <a:srgbClr val="FF0000"/>
            </a:solidFill>
            <a:ln w="9525">
              <a:solidFill>
                <a:schemeClr val="accent4"/>
              </a:solidFill>
              <a:round/>
              <a:headEnd/>
              <a:tailEnd/>
            </a:ln>
          </p:spPr>
          <p:txBody>
            <a:bodyPr/>
            <a:lstStyle/>
            <a:p>
              <a:pPr>
                <a:defRPr/>
              </a:pPr>
              <a:endParaRPr lang="en-US" dirty="0"/>
            </a:p>
          </p:txBody>
        </p:sp>
        <p:sp>
          <p:nvSpPr>
            <p:cNvPr id="125" name="Freeform 125"/>
            <p:cNvSpPr>
              <a:spLocks/>
            </p:cNvSpPr>
            <p:nvPr/>
          </p:nvSpPr>
          <p:spPr bwMode="auto">
            <a:xfrm>
              <a:off x="3757" y="2819"/>
              <a:ext cx="23" cy="13"/>
            </a:xfrm>
            <a:custGeom>
              <a:avLst/>
              <a:gdLst/>
              <a:ahLst/>
              <a:cxnLst>
                <a:cxn ang="0">
                  <a:pos x="12" y="0"/>
                </a:cxn>
                <a:cxn ang="0">
                  <a:pos x="16" y="2"/>
                </a:cxn>
                <a:cxn ang="0">
                  <a:pos x="20" y="4"/>
                </a:cxn>
                <a:cxn ang="0">
                  <a:pos x="22" y="9"/>
                </a:cxn>
                <a:cxn ang="0">
                  <a:pos x="23" y="14"/>
                </a:cxn>
                <a:cxn ang="0">
                  <a:pos x="22" y="19"/>
                </a:cxn>
                <a:cxn ang="0">
                  <a:pos x="20" y="22"/>
                </a:cxn>
                <a:cxn ang="0">
                  <a:pos x="16" y="24"/>
                </a:cxn>
                <a:cxn ang="0">
                  <a:pos x="12" y="26"/>
                </a:cxn>
                <a:cxn ang="0">
                  <a:pos x="8" y="24"/>
                </a:cxn>
                <a:cxn ang="0">
                  <a:pos x="3" y="22"/>
                </a:cxn>
                <a:cxn ang="0">
                  <a:pos x="1" y="19"/>
                </a:cxn>
                <a:cxn ang="0">
                  <a:pos x="0" y="14"/>
                </a:cxn>
                <a:cxn ang="0">
                  <a:pos x="1" y="9"/>
                </a:cxn>
                <a:cxn ang="0">
                  <a:pos x="3" y="4"/>
                </a:cxn>
                <a:cxn ang="0">
                  <a:pos x="8" y="2"/>
                </a:cxn>
                <a:cxn ang="0">
                  <a:pos x="12" y="0"/>
                </a:cxn>
              </a:cxnLst>
              <a:rect l="0" t="0" r="r" b="b"/>
              <a:pathLst>
                <a:path w="23" h="26">
                  <a:moveTo>
                    <a:pt x="12" y="0"/>
                  </a:moveTo>
                  <a:lnTo>
                    <a:pt x="16" y="2"/>
                  </a:lnTo>
                  <a:lnTo>
                    <a:pt x="20" y="4"/>
                  </a:lnTo>
                  <a:lnTo>
                    <a:pt x="22" y="9"/>
                  </a:lnTo>
                  <a:lnTo>
                    <a:pt x="23" y="14"/>
                  </a:lnTo>
                  <a:lnTo>
                    <a:pt x="22" y="19"/>
                  </a:lnTo>
                  <a:lnTo>
                    <a:pt x="20" y="22"/>
                  </a:lnTo>
                  <a:lnTo>
                    <a:pt x="16" y="24"/>
                  </a:lnTo>
                  <a:lnTo>
                    <a:pt x="12" y="26"/>
                  </a:lnTo>
                  <a:lnTo>
                    <a:pt x="8" y="24"/>
                  </a:lnTo>
                  <a:lnTo>
                    <a:pt x="3" y="22"/>
                  </a:lnTo>
                  <a:lnTo>
                    <a:pt x="1" y="19"/>
                  </a:lnTo>
                  <a:lnTo>
                    <a:pt x="0" y="14"/>
                  </a:lnTo>
                  <a:lnTo>
                    <a:pt x="1" y="9"/>
                  </a:lnTo>
                  <a:lnTo>
                    <a:pt x="3" y="4"/>
                  </a:lnTo>
                  <a:lnTo>
                    <a:pt x="8" y="2"/>
                  </a:lnTo>
                  <a:lnTo>
                    <a:pt x="12" y="0"/>
                  </a:lnTo>
                  <a:close/>
                </a:path>
              </a:pathLst>
            </a:custGeom>
            <a:solidFill>
              <a:srgbClr val="FF0000"/>
            </a:solidFill>
            <a:ln w="9525">
              <a:solidFill>
                <a:schemeClr val="accent4"/>
              </a:solidFill>
              <a:round/>
              <a:headEnd/>
              <a:tailEnd/>
            </a:ln>
          </p:spPr>
          <p:txBody>
            <a:bodyPr/>
            <a:lstStyle/>
            <a:p>
              <a:pPr>
                <a:defRPr/>
              </a:pPr>
              <a:endParaRPr lang="en-US" dirty="0"/>
            </a:p>
          </p:txBody>
        </p:sp>
        <p:sp>
          <p:nvSpPr>
            <p:cNvPr id="126" name="Freeform 126"/>
            <p:cNvSpPr>
              <a:spLocks/>
            </p:cNvSpPr>
            <p:nvPr/>
          </p:nvSpPr>
          <p:spPr bwMode="auto">
            <a:xfrm>
              <a:off x="4606" y="2935"/>
              <a:ext cx="22" cy="16"/>
            </a:xfrm>
            <a:custGeom>
              <a:avLst/>
              <a:gdLst/>
              <a:ahLst/>
              <a:cxnLst>
                <a:cxn ang="0">
                  <a:pos x="12" y="0"/>
                </a:cxn>
                <a:cxn ang="0">
                  <a:pos x="16" y="2"/>
                </a:cxn>
                <a:cxn ang="0">
                  <a:pos x="19" y="5"/>
                </a:cxn>
                <a:cxn ang="0">
                  <a:pos x="21" y="9"/>
                </a:cxn>
                <a:cxn ang="0">
                  <a:pos x="22" y="16"/>
                </a:cxn>
                <a:cxn ang="0">
                  <a:pos x="21" y="22"/>
                </a:cxn>
                <a:cxn ang="0">
                  <a:pos x="19" y="26"/>
                </a:cxn>
                <a:cxn ang="0">
                  <a:pos x="16" y="29"/>
                </a:cxn>
                <a:cxn ang="0">
                  <a:pos x="12" y="31"/>
                </a:cxn>
                <a:cxn ang="0">
                  <a:pos x="8" y="29"/>
                </a:cxn>
                <a:cxn ang="0">
                  <a:pos x="3" y="26"/>
                </a:cxn>
                <a:cxn ang="0">
                  <a:pos x="1" y="22"/>
                </a:cxn>
                <a:cxn ang="0">
                  <a:pos x="0" y="16"/>
                </a:cxn>
                <a:cxn ang="0">
                  <a:pos x="1" y="9"/>
                </a:cxn>
                <a:cxn ang="0">
                  <a:pos x="3" y="5"/>
                </a:cxn>
                <a:cxn ang="0">
                  <a:pos x="8" y="2"/>
                </a:cxn>
                <a:cxn ang="0">
                  <a:pos x="12" y="0"/>
                </a:cxn>
              </a:cxnLst>
              <a:rect l="0" t="0" r="r" b="b"/>
              <a:pathLst>
                <a:path w="22" h="31">
                  <a:moveTo>
                    <a:pt x="12" y="0"/>
                  </a:moveTo>
                  <a:lnTo>
                    <a:pt x="16" y="2"/>
                  </a:lnTo>
                  <a:lnTo>
                    <a:pt x="19" y="5"/>
                  </a:lnTo>
                  <a:lnTo>
                    <a:pt x="21" y="9"/>
                  </a:lnTo>
                  <a:lnTo>
                    <a:pt x="22" y="16"/>
                  </a:lnTo>
                  <a:lnTo>
                    <a:pt x="21" y="22"/>
                  </a:lnTo>
                  <a:lnTo>
                    <a:pt x="19" y="26"/>
                  </a:lnTo>
                  <a:lnTo>
                    <a:pt x="16" y="29"/>
                  </a:lnTo>
                  <a:lnTo>
                    <a:pt x="12" y="31"/>
                  </a:lnTo>
                  <a:lnTo>
                    <a:pt x="8" y="29"/>
                  </a:lnTo>
                  <a:lnTo>
                    <a:pt x="3" y="26"/>
                  </a:lnTo>
                  <a:lnTo>
                    <a:pt x="1" y="22"/>
                  </a:lnTo>
                  <a:lnTo>
                    <a:pt x="0" y="16"/>
                  </a:lnTo>
                  <a:lnTo>
                    <a:pt x="1" y="9"/>
                  </a:lnTo>
                  <a:lnTo>
                    <a:pt x="3" y="5"/>
                  </a:lnTo>
                  <a:lnTo>
                    <a:pt x="8" y="2"/>
                  </a:lnTo>
                  <a:lnTo>
                    <a:pt x="12" y="0"/>
                  </a:lnTo>
                  <a:close/>
                </a:path>
              </a:pathLst>
            </a:custGeom>
            <a:solidFill>
              <a:srgbClr val="FFFF00"/>
            </a:solidFill>
            <a:ln w="9525">
              <a:solidFill>
                <a:schemeClr val="accent4"/>
              </a:solidFill>
              <a:round/>
              <a:headEnd/>
              <a:tailEnd/>
            </a:ln>
          </p:spPr>
          <p:txBody>
            <a:bodyPr/>
            <a:lstStyle/>
            <a:p>
              <a:pPr>
                <a:defRPr/>
              </a:pPr>
              <a:endParaRPr lang="en-US" dirty="0"/>
            </a:p>
          </p:txBody>
        </p:sp>
        <p:sp>
          <p:nvSpPr>
            <p:cNvPr id="127" name="Freeform 127"/>
            <p:cNvSpPr>
              <a:spLocks/>
            </p:cNvSpPr>
            <p:nvPr/>
          </p:nvSpPr>
          <p:spPr bwMode="auto">
            <a:xfrm>
              <a:off x="4665" y="2893"/>
              <a:ext cx="14" cy="16"/>
            </a:xfrm>
            <a:custGeom>
              <a:avLst/>
              <a:gdLst/>
              <a:ahLst/>
              <a:cxnLst>
                <a:cxn ang="0">
                  <a:pos x="8" y="0"/>
                </a:cxn>
                <a:cxn ang="0">
                  <a:pos x="10" y="2"/>
                </a:cxn>
                <a:cxn ang="0">
                  <a:pos x="12" y="5"/>
                </a:cxn>
                <a:cxn ang="0">
                  <a:pos x="13" y="9"/>
                </a:cxn>
                <a:cxn ang="0">
                  <a:pos x="14" y="15"/>
                </a:cxn>
                <a:cxn ang="0">
                  <a:pos x="13" y="22"/>
                </a:cxn>
                <a:cxn ang="0">
                  <a:pos x="12" y="27"/>
                </a:cxn>
                <a:cxn ang="0">
                  <a:pos x="10" y="31"/>
                </a:cxn>
                <a:cxn ang="0">
                  <a:pos x="8" y="33"/>
                </a:cxn>
                <a:cxn ang="0">
                  <a:pos x="5" y="31"/>
                </a:cxn>
                <a:cxn ang="0">
                  <a:pos x="3" y="27"/>
                </a:cxn>
                <a:cxn ang="0">
                  <a:pos x="2" y="22"/>
                </a:cxn>
                <a:cxn ang="0">
                  <a:pos x="0" y="15"/>
                </a:cxn>
                <a:cxn ang="0">
                  <a:pos x="2" y="9"/>
                </a:cxn>
                <a:cxn ang="0">
                  <a:pos x="3" y="5"/>
                </a:cxn>
                <a:cxn ang="0">
                  <a:pos x="5" y="2"/>
                </a:cxn>
                <a:cxn ang="0">
                  <a:pos x="8" y="0"/>
                </a:cxn>
              </a:cxnLst>
              <a:rect l="0" t="0" r="r" b="b"/>
              <a:pathLst>
                <a:path w="14" h="33">
                  <a:moveTo>
                    <a:pt x="8" y="0"/>
                  </a:moveTo>
                  <a:lnTo>
                    <a:pt x="10" y="2"/>
                  </a:lnTo>
                  <a:lnTo>
                    <a:pt x="12" y="5"/>
                  </a:lnTo>
                  <a:lnTo>
                    <a:pt x="13" y="9"/>
                  </a:lnTo>
                  <a:lnTo>
                    <a:pt x="14" y="15"/>
                  </a:lnTo>
                  <a:lnTo>
                    <a:pt x="13" y="22"/>
                  </a:lnTo>
                  <a:lnTo>
                    <a:pt x="12" y="27"/>
                  </a:lnTo>
                  <a:lnTo>
                    <a:pt x="10" y="31"/>
                  </a:lnTo>
                  <a:lnTo>
                    <a:pt x="8" y="33"/>
                  </a:lnTo>
                  <a:lnTo>
                    <a:pt x="5" y="31"/>
                  </a:lnTo>
                  <a:lnTo>
                    <a:pt x="3" y="27"/>
                  </a:lnTo>
                  <a:lnTo>
                    <a:pt x="2" y="22"/>
                  </a:lnTo>
                  <a:lnTo>
                    <a:pt x="0" y="15"/>
                  </a:lnTo>
                  <a:lnTo>
                    <a:pt x="2" y="9"/>
                  </a:lnTo>
                  <a:lnTo>
                    <a:pt x="3" y="5"/>
                  </a:lnTo>
                  <a:lnTo>
                    <a:pt x="5" y="2"/>
                  </a:lnTo>
                  <a:lnTo>
                    <a:pt x="8" y="0"/>
                  </a:lnTo>
                  <a:close/>
                </a:path>
              </a:pathLst>
            </a:custGeom>
            <a:solidFill>
              <a:srgbClr val="FFFF00"/>
            </a:solidFill>
            <a:ln w="9525">
              <a:solidFill>
                <a:schemeClr val="accent4"/>
              </a:solidFill>
              <a:round/>
              <a:headEnd/>
              <a:tailEnd/>
            </a:ln>
          </p:spPr>
          <p:txBody>
            <a:bodyPr/>
            <a:lstStyle/>
            <a:p>
              <a:pPr>
                <a:defRPr/>
              </a:pPr>
              <a:endParaRPr lang="en-US" dirty="0"/>
            </a:p>
          </p:txBody>
        </p:sp>
      </p:gr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upload.wikimedia.org/wikipedia/commons/5/54/MDMA-enantiomers-3D-balls.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14602" y="4038600"/>
            <a:ext cx="3886199" cy="2362200"/>
          </a:xfrm>
          <a:prstGeom prst="rect">
            <a:avLst/>
          </a:prstGeom>
          <a:noFill/>
        </p:spPr>
      </p:pic>
      <p:sp>
        <p:nvSpPr>
          <p:cNvPr id="1511426" name="Rectangle 2"/>
          <p:cNvSpPr>
            <a:spLocks noGrp="1" noRot="1" noChangeArrowheads="1"/>
          </p:cNvSpPr>
          <p:nvPr>
            <p:ph type="title"/>
          </p:nvPr>
        </p:nvSpPr>
        <p:spPr>
          <a:xfrm>
            <a:off x="3962400" y="62345"/>
            <a:ext cx="3962400" cy="914400"/>
          </a:xfrm>
          <a:noFill/>
          <a:ln>
            <a:noFill/>
          </a:ln>
        </p:spPr>
        <p:txBody>
          <a:bodyPr>
            <a:normAutofit/>
          </a:bodyPr>
          <a:lstStyle/>
          <a:p>
            <a:pPr eaLnBrk="1" hangingPunct="1">
              <a:defRPr/>
            </a:pPr>
            <a:r>
              <a:rPr lang="en-US" dirty="0">
                <a:latin typeface="Arial" charset="0"/>
              </a:rPr>
              <a:t>Ecstasy</a:t>
            </a:r>
            <a:br>
              <a:rPr lang="en-US" dirty="0">
                <a:latin typeface="Arial" charset="0"/>
              </a:rPr>
            </a:br>
            <a:r>
              <a:rPr lang="en-US" sz="2000" dirty="0">
                <a:latin typeface="Arial" charset="0"/>
              </a:rPr>
              <a:t>MDMA</a:t>
            </a:r>
          </a:p>
        </p:txBody>
      </p:sp>
      <p:sp>
        <p:nvSpPr>
          <p:cNvPr id="130" name="Rectangle 3"/>
          <p:cNvSpPr txBox="1">
            <a:spLocks noChangeArrowheads="1"/>
          </p:cNvSpPr>
          <p:nvPr/>
        </p:nvSpPr>
        <p:spPr bwMode="auto">
          <a:xfrm>
            <a:off x="2057400" y="1143000"/>
            <a:ext cx="4953000" cy="3167530"/>
          </a:xfrm>
          <a:prstGeom prst="rect">
            <a:avLst/>
          </a:prstGeom>
          <a:noFill/>
          <a:ln w="9525">
            <a:noFill/>
            <a:miter lim="800000"/>
            <a:headEnd/>
            <a:tailEnd/>
          </a:ln>
          <a:effectLst/>
        </p:spPr>
        <p:txBody>
          <a:bodyPr/>
          <a:lstStyle/>
          <a:p>
            <a:pPr marL="342900" indent="-342900" eaLnBrk="1" hangingPunct="1">
              <a:spcBef>
                <a:spcPct val="20000"/>
              </a:spcBef>
              <a:buClr>
                <a:schemeClr val="tx1"/>
              </a:buClr>
              <a:buSzPct val="87000"/>
              <a:buFont typeface="Wingdings" pitchFamily="2" charset="2"/>
              <a:buChar char="q"/>
              <a:defRPr/>
            </a:pPr>
            <a:r>
              <a:rPr lang="en-US" dirty="0">
                <a:latin typeface="+mn-lt"/>
                <a:cs typeface="Arial" pitchFamily="34" charset="0"/>
              </a:rPr>
              <a:t>3-4-methylenedioxymethamphetamine</a:t>
            </a:r>
          </a:p>
          <a:p>
            <a:pPr marL="342900" indent="-342900" eaLnBrk="1" hangingPunct="1">
              <a:spcBef>
                <a:spcPct val="20000"/>
              </a:spcBef>
              <a:buClr>
                <a:schemeClr val="tx1"/>
              </a:buClr>
              <a:buSzPct val="87000"/>
              <a:buFont typeface="Wingdings" pitchFamily="2" charset="2"/>
              <a:buChar char="q"/>
              <a:defRPr/>
            </a:pPr>
            <a:r>
              <a:rPr lang="en-US" dirty="0">
                <a:latin typeface="+mn-lt"/>
                <a:cs typeface="Arial" pitchFamily="34" charset="0"/>
              </a:rPr>
              <a:t>Synthetic amphetamine-like drug</a:t>
            </a:r>
          </a:p>
          <a:p>
            <a:pPr marL="342900" indent="-342900" eaLnBrk="1" hangingPunct="1">
              <a:spcBef>
                <a:spcPct val="20000"/>
              </a:spcBef>
              <a:buClr>
                <a:schemeClr val="tx1"/>
              </a:buClr>
              <a:buSzPct val="87000"/>
              <a:buFont typeface="Wingdings" pitchFamily="2" charset="2"/>
              <a:buChar char="q"/>
              <a:defRPr/>
            </a:pPr>
            <a:r>
              <a:rPr lang="en-US" dirty="0">
                <a:latin typeface="+mn-lt"/>
                <a:cs typeface="Arial" pitchFamily="34" charset="0"/>
              </a:rPr>
              <a:t> Alters brain chemistry by binding to</a:t>
            </a:r>
          </a:p>
          <a:p>
            <a:pPr marL="342900" indent="-342900" eaLnBrk="1" hangingPunct="1">
              <a:spcBef>
                <a:spcPct val="20000"/>
              </a:spcBef>
              <a:buClr>
                <a:schemeClr val="tx1"/>
              </a:buClr>
              <a:buSzPct val="87000"/>
              <a:defRPr/>
            </a:pPr>
            <a:r>
              <a:rPr lang="en-US" dirty="0">
                <a:latin typeface="+mn-lt"/>
                <a:cs typeface="Arial" pitchFamily="34" charset="0"/>
              </a:rPr>
              <a:t>      serotonin transporters</a:t>
            </a:r>
          </a:p>
          <a:p>
            <a:pPr marL="342900" indent="-342900" eaLnBrk="1" hangingPunct="1">
              <a:spcBef>
                <a:spcPct val="20000"/>
              </a:spcBef>
              <a:buClr>
                <a:schemeClr val="tx1"/>
              </a:buClr>
              <a:buSzPct val="87000"/>
              <a:buFont typeface="Wingdings" pitchFamily="2" charset="2"/>
              <a:buChar char="q"/>
              <a:defRPr/>
            </a:pPr>
            <a:r>
              <a:rPr lang="en-US" kern="0" dirty="0">
                <a:latin typeface="+mn-lt"/>
                <a:cs typeface="Arial" pitchFamily="34" charset="0"/>
              </a:rPr>
              <a:t> Tablets, capsules; cute</a:t>
            </a:r>
          </a:p>
          <a:p>
            <a:pPr marL="342900" indent="-342900" eaLnBrk="1" hangingPunct="1">
              <a:spcBef>
                <a:spcPct val="20000"/>
              </a:spcBef>
              <a:buClr>
                <a:schemeClr val="tx1"/>
              </a:buClr>
              <a:buSzPct val="87000"/>
              <a:buFont typeface="Wingdings" pitchFamily="2" charset="2"/>
              <a:buChar char="q"/>
              <a:defRPr/>
            </a:pPr>
            <a:r>
              <a:rPr lang="en-US" kern="0" dirty="0">
                <a:latin typeface="+mn-lt"/>
                <a:cs typeface="Arial" pitchFamily="34" charset="0"/>
              </a:rPr>
              <a:t> 2.1 million users in US (at least 1/yr)</a:t>
            </a:r>
          </a:p>
          <a:p>
            <a:pPr marL="342900" indent="-342900" eaLnBrk="1" hangingPunct="1">
              <a:spcBef>
                <a:spcPct val="20000"/>
              </a:spcBef>
              <a:buClr>
                <a:schemeClr val="tx1"/>
              </a:buClr>
              <a:buSzPct val="87000"/>
              <a:buFont typeface="Wingdings" pitchFamily="2" charset="2"/>
              <a:buChar char="q"/>
              <a:defRPr/>
            </a:pPr>
            <a:r>
              <a:rPr lang="en-US" kern="0" dirty="0">
                <a:latin typeface="+mn-lt"/>
                <a:cs typeface="Arial" pitchFamily="34" charset="0"/>
              </a:rPr>
              <a:t>Euphoria, energy, self confidence</a:t>
            </a:r>
          </a:p>
          <a:p>
            <a:pPr marL="342900" indent="-342900" eaLnBrk="1" hangingPunct="1">
              <a:spcBef>
                <a:spcPct val="20000"/>
              </a:spcBef>
              <a:buClr>
                <a:schemeClr val="tx1"/>
              </a:buClr>
              <a:buSzPct val="87000"/>
              <a:buFont typeface="Wingdings" pitchFamily="2" charset="2"/>
              <a:buChar char="q"/>
              <a:defRPr/>
            </a:pPr>
            <a:r>
              <a:rPr lang="en-US" kern="0" dirty="0">
                <a:latin typeface="+mn-lt"/>
                <a:cs typeface="Arial" pitchFamily="34" charset="0"/>
              </a:rPr>
              <a:t> “Dance till you drop syndrome”</a:t>
            </a:r>
          </a:p>
        </p:txBody>
      </p:sp>
      <p:grpSp>
        <p:nvGrpSpPr>
          <p:cNvPr id="2" name="Group 1"/>
          <p:cNvGrpSpPr/>
          <p:nvPr/>
        </p:nvGrpSpPr>
        <p:grpSpPr>
          <a:xfrm>
            <a:off x="7162800" y="990601"/>
            <a:ext cx="3189382" cy="5320259"/>
            <a:chOff x="5943600" y="1280279"/>
            <a:chExt cx="2884582" cy="5106780"/>
          </a:xfrm>
        </p:grpSpPr>
        <p:pic>
          <p:nvPicPr>
            <p:cNvPr id="83974" name="Picture 130" descr="Ecstasypills2007.jpg"/>
            <p:cNvPicPr>
              <a:picLocks noChangeAspect="1"/>
            </p:cNvPicPr>
            <p:nvPr/>
          </p:nvPicPr>
          <p:blipFill>
            <a:blip r:embed="rId4" cstate="print">
              <a:lum bright="-20000"/>
              <a:extLst>
                <a:ext uri="{28A0092B-C50C-407E-A947-70E740481C1C}">
                  <a14:useLocalDpi xmlns:a14="http://schemas.microsoft.com/office/drawing/2010/main"/>
                </a:ext>
              </a:extLst>
            </a:blip>
            <a:srcRect/>
            <a:stretch>
              <a:fillRect/>
            </a:stretch>
          </p:blipFill>
          <p:spPr bwMode="auto">
            <a:xfrm>
              <a:off x="5943600" y="4495530"/>
              <a:ext cx="2884582" cy="1891529"/>
            </a:xfrm>
            <a:prstGeom prst="rect">
              <a:avLst/>
            </a:prstGeom>
            <a:noFill/>
            <a:ln w="9525">
              <a:solidFill>
                <a:schemeClr val="accent3">
                  <a:lumMod val="40000"/>
                  <a:lumOff val="60000"/>
                </a:schemeClr>
              </a:solidFill>
              <a:miter lim="800000"/>
              <a:headEnd/>
              <a:tailEnd/>
            </a:ln>
          </p:spPr>
        </p:pic>
        <p:sp>
          <p:nvSpPr>
            <p:cNvPr id="6" name="TextBox 5"/>
            <p:cNvSpPr txBox="1"/>
            <p:nvPr/>
          </p:nvSpPr>
          <p:spPr>
            <a:xfrm>
              <a:off x="5943600" y="1280279"/>
              <a:ext cx="2884582" cy="3013354"/>
            </a:xfrm>
            <a:prstGeom prst="rect">
              <a:avLst/>
            </a:prstGeom>
            <a:solidFill>
              <a:schemeClr val="tx2">
                <a:alpha val="17000"/>
              </a:schemeClr>
            </a:solidFill>
            <a:ln>
              <a:solidFill>
                <a:schemeClr val="tx2"/>
              </a:solidFill>
            </a:ln>
          </p:spPr>
          <p:txBody>
            <a:bodyPr wrap="square" rtlCol="0">
              <a:spAutoFit/>
            </a:bodyPr>
            <a:lstStyle/>
            <a:p>
              <a:r>
                <a:rPr lang="en-US" b="1" dirty="0">
                  <a:solidFill>
                    <a:srgbClr val="FFC000"/>
                  </a:solidFill>
                  <a:latin typeface="+mn-lt"/>
                </a:rPr>
                <a:t>Street names:</a:t>
              </a:r>
            </a:p>
            <a:p>
              <a:pPr>
                <a:buFont typeface="Wingdings" pitchFamily="2" charset="2"/>
                <a:buChar char="q"/>
              </a:pPr>
              <a:r>
                <a:rPr lang="en-US" dirty="0">
                  <a:latin typeface="+mn-lt"/>
                </a:rPr>
                <a:t>   Playboy bunnies</a:t>
              </a:r>
            </a:p>
            <a:p>
              <a:pPr>
                <a:buFont typeface="Wingdings" pitchFamily="2" charset="2"/>
                <a:buChar char="q"/>
              </a:pPr>
              <a:r>
                <a:rPr lang="en-US" dirty="0">
                  <a:latin typeface="+mn-lt"/>
                </a:rPr>
                <a:t>   Nike swoosh</a:t>
              </a:r>
            </a:p>
            <a:p>
              <a:pPr>
                <a:buFont typeface="Wingdings" pitchFamily="2" charset="2"/>
                <a:buChar char="q"/>
              </a:pPr>
              <a:r>
                <a:rPr lang="en-US" dirty="0">
                  <a:latin typeface="+mn-lt"/>
                </a:rPr>
                <a:t>   Body packers</a:t>
              </a:r>
            </a:p>
            <a:p>
              <a:pPr>
                <a:buFont typeface="Wingdings" pitchFamily="2" charset="2"/>
                <a:buChar char="q"/>
              </a:pPr>
              <a:r>
                <a:rPr lang="en-US" dirty="0">
                  <a:latin typeface="+mn-lt"/>
                </a:rPr>
                <a:t>   Liquid X</a:t>
              </a:r>
            </a:p>
            <a:p>
              <a:pPr>
                <a:buFont typeface="Wingdings" pitchFamily="2" charset="2"/>
                <a:buChar char="q"/>
              </a:pPr>
              <a:r>
                <a:rPr lang="en-US" dirty="0">
                  <a:latin typeface="+mn-lt"/>
                </a:rPr>
                <a:t>   X</a:t>
              </a:r>
            </a:p>
            <a:p>
              <a:pPr>
                <a:buFont typeface="Wingdings" pitchFamily="2" charset="2"/>
                <a:buChar char="q"/>
              </a:pPr>
              <a:r>
                <a:rPr lang="en-US" dirty="0">
                  <a:latin typeface="+mn-lt"/>
                </a:rPr>
                <a:t>   XTC</a:t>
              </a:r>
            </a:p>
            <a:p>
              <a:pPr>
                <a:buFont typeface="Wingdings" pitchFamily="2" charset="2"/>
                <a:buChar char="q"/>
              </a:pPr>
              <a:r>
                <a:rPr lang="en-US" dirty="0">
                  <a:latin typeface="+mn-lt"/>
                </a:rPr>
                <a:t>   Adam</a:t>
              </a:r>
            </a:p>
            <a:p>
              <a:pPr>
                <a:buFont typeface="Wingdings" pitchFamily="2" charset="2"/>
                <a:buChar char="q"/>
              </a:pPr>
              <a:r>
                <a:rPr lang="en-US" dirty="0">
                  <a:latin typeface="+mn-lt"/>
                </a:rPr>
                <a:t>   Hug</a:t>
              </a:r>
            </a:p>
            <a:p>
              <a:pPr>
                <a:buFont typeface="Wingdings" pitchFamily="2" charset="2"/>
                <a:buChar char="q"/>
              </a:pPr>
              <a:r>
                <a:rPr lang="en-US" dirty="0">
                  <a:latin typeface="+mn-lt"/>
                </a:rPr>
                <a:t>   Beans</a:t>
              </a:r>
            </a:p>
            <a:p>
              <a:pPr>
                <a:buFont typeface="Wingdings" pitchFamily="2" charset="2"/>
                <a:buChar char="q"/>
              </a:pPr>
              <a:r>
                <a:rPr lang="en-US" dirty="0">
                  <a:latin typeface="+mn-lt"/>
                </a:rPr>
                <a:t>   Love drug</a:t>
              </a:r>
            </a:p>
          </p:txBody>
        </p:sp>
      </p:gr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1426" name="Rectangle 2"/>
          <p:cNvSpPr>
            <a:spLocks noGrp="1" noRot="1" noChangeArrowheads="1"/>
          </p:cNvSpPr>
          <p:nvPr>
            <p:ph type="title"/>
          </p:nvPr>
        </p:nvSpPr>
        <p:spPr>
          <a:xfrm>
            <a:off x="3429000" y="76200"/>
            <a:ext cx="5257800" cy="914400"/>
          </a:xfrm>
          <a:noFill/>
          <a:ln>
            <a:noFill/>
          </a:ln>
        </p:spPr>
        <p:txBody>
          <a:bodyPr>
            <a:normAutofit/>
          </a:bodyPr>
          <a:lstStyle/>
          <a:p>
            <a:pPr eaLnBrk="1" hangingPunct="1">
              <a:defRPr/>
            </a:pPr>
            <a:r>
              <a:rPr lang="en-US" dirty="0">
                <a:latin typeface="Arial" charset="0"/>
              </a:rPr>
              <a:t>Ecstasy: the Up Side</a:t>
            </a:r>
            <a:br>
              <a:rPr lang="en-US" dirty="0">
                <a:latin typeface="Arial" charset="0"/>
              </a:rPr>
            </a:br>
            <a:r>
              <a:rPr lang="en-US" sz="2000" dirty="0">
                <a:latin typeface="Arial" charset="0"/>
              </a:rPr>
              <a:t>MDMA</a:t>
            </a:r>
          </a:p>
        </p:txBody>
      </p:sp>
      <p:sp>
        <p:nvSpPr>
          <p:cNvPr id="130" name="Rectangle 3"/>
          <p:cNvSpPr txBox="1">
            <a:spLocks noChangeArrowheads="1"/>
          </p:cNvSpPr>
          <p:nvPr/>
        </p:nvSpPr>
        <p:spPr bwMode="auto">
          <a:xfrm>
            <a:off x="2087418" y="2057400"/>
            <a:ext cx="3703782" cy="3048000"/>
          </a:xfrm>
          <a:prstGeom prst="rect">
            <a:avLst/>
          </a:prstGeom>
          <a:noFill/>
          <a:ln w="9525">
            <a:noFill/>
            <a:miter lim="800000"/>
            <a:headEnd/>
            <a:tailEnd/>
          </a:ln>
          <a:effectLst/>
        </p:spPr>
        <p:txBody>
          <a:bodyPr/>
          <a:lstStyle/>
          <a:p>
            <a:pPr marL="342900" indent="-342900" eaLnBrk="1" hangingPunct="1">
              <a:spcBef>
                <a:spcPct val="20000"/>
              </a:spcBef>
              <a:buClr>
                <a:schemeClr val="tx1"/>
              </a:buClr>
              <a:buSzPct val="83000"/>
              <a:defRPr/>
            </a:pPr>
            <a:r>
              <a:rPr lang="en-US" dirty="0">
                <a:latin typeface="+mn-lt"/>
              </a:rPr>
              <a:t>Within 1 hour:</a:t>
            </a:r>
          </a:p>
          <a:p>
            <a:pPr marL="342900" indent="-342900" eaLnBrk="1" hangingPunct="1">
              <a:spcBef>
                <a:spcPct val="20000"/>
              </a:spcBef>
              <a:buClr>
                <a:schemeClr val="tx1"/>
              </a:buClr>
              <a:buSzPct val="83000"/>
              <a:buFont typeface="Wingdings" pitchFamily="2" charset="2"/>
              <a:buChar char="q"/>
              <a:defRPr/>
            </a:pPr>
            <a:r>
              <a:rPr lang="en-US" dirty="0">
                <a:latin typeface="+mn-lt"/>
              </a:rPr>
              <a:t> Mental stimulation</a:t>
            </a:r>
          </a:p>
          <a:p>
            <a:pPr marL="342900" indent="-342900" eaLnBrk="1" hangingPunct="1">
              <a:spcBef>
                <a:spcPct val="20000"/>
              </a:spcBef>
              <a:buClr>
                <a:schemeClr val="tx1"/>
              </a:buClr>
              <a:buSzPct val="83000"/>
              <a:buFont typeface="Wingdings" pitchFamily="2" charset="2"/>
              <a:buChar char="q"/>
              <a:defRPr/>
            </a:pPr>
            <a:r>
              <a:rPr lang="en-US" dirty="0">
                <a:latin typeface="+mn-lt"/>
              </a:rPr>
              <a:t> Emotional warmth</a:t>
            </a:r>
          </a:p>
          <a:p>
            <a:pPr marL="342900" indent="-342900" eaLnBrk="1" hangingPunct="1">
              <a:spcBef>
                <a:spcPct val="20000"/>
              </a:spcBef>
              <a:buClr>
                <a:schemeClr val="tx1"/>
              </a:buClr>
              <a:buSzPct val="83000"/>
              <a:buFont typeface="Wingdings" pitchFamily="2" charset="2"/>
              <a:buChar char="q"/>
              <a:defRPr/>
            </a:pPr>
            <a:r>
              <a:rPr lang="en-US" dirty="0">
                <a:latin typeface="+mn-lt"/>
              </a:rPr>
              <a:t> Empathy toward others</a:t>
            </a:r>
          </a:p>
          <a:p>
            <a:pPr marL="342900" indent="-342900" eaLnBrk="1" hangingPunct="1">
              <a:spcBef>
                <a:spcPct val="20000"/>
              </a:spcBef>
              <a:buClr>
                <a:schemeClr val="tx1"/>
              </a:buClr>
              <a:buSzPct val="83000"/>
              <a:buFont typeface="Wingdings" pitchFamily="2" charset="2"/>
              <a:buChar char="q"/>
              <a:defRPr/>
            </a:pPr>
            <a:r>
              <a:rPr lang="en-US" dirty="0">
                <a:latin typeface="+mn-lt"/>
              </a:rPr>
              <a:t> Sense of well being</a:t>
            </a:r>
          </a:p>
          <a:p>
            <a:pPr marL="342900" indent="-342900" eaLnBrk="1" hangingPunct="1">
              <a:spcBef>
                <a:spcPct val="20000"/>
              </a:spcBef>
              <a:buClr>
                <a:schemeClr val="tx1"/>
              </a:buClr>
              <a:buSzPct val="83000"/>
              <a:buFont typeface="Wingdings" pitchFamily="2" charset="2"/>
              <a:buChar char="q"/>
              <a:defRPr/>
            </a:pPr>
            <a:r>
              <a:rPr lang="en-US" dirty="0">
                <a:latin typeface="+mn-lt"/>
              </a:rPr>
              <a:t> Decreased anxiety</a:t>
            </a:r>
          </a:p>
          <a:p>
            <a:pPr marL="342900" indent="-342900" eaLnBrk="1" hangingPunct="1">
              <a:spcBef>
                <a:spcPct val="20000"/>
              </a:spcBef>
              <a:buClr>
                <a:schemeClr val="tx1"/>
              </a:buClr>
              <a:buSzPct val="83000"/>
              <a:buFont typeface="Wingdings" pitchFamily="2" charset="2"/>
              <a:buChar char="q"/>
              <a:defRPr/>
            </a:pPr>
            <a:r>
              <a:rPr lang="en-US" dirty="0">
                <a:latin typeface="+mn-lt"/>
              </a:rPr>
              <a:t> Enhanced sensory </a:t>
            </a:r>
          </a:p>
          <a:p>
            <a:pPr marL="342900" indent="-342900" eaLnBrk="1" hangingPunct="1">
              <a:spcBef>
                <a:spcPct val="20000"/>
              </a:spcBef>
              <a:buClr>
                <a:schemeClr val="tx1"/>
              </a:buClr>
              <a:buSzPct val="83000"/>
              <a:defRPr/>
            </a:pPr>
            <a:r>
              <a:rPr lang="en-US" dirty="0">
                <a:latin typeface="+mn-lt"/>
              </a:rPr>
              <a:t>      perception</a:t>
            </a:r>
          </a:p>
        </p:txBody>
      </p:sp>
      <p:pic>
        <p:nvPicPr>
          <p:cNvPr id="956418" name="Picture 2" descr="File:MDMA crystals.JPG">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91200" y="1676400"/>
            <a:ext cx="4419600" cy="3314700"/>
          </a:xfrm>
          <a:prstGeom prst="rect">
            <a:avLst/>
          </a:prstGeom>
          <a:noFill/>
          <a:ln>
            <a:solidFill>
              <a:schemeClr val="tx2"/>
            </a:solidFill>
          </a:ln>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1426" name="Rectangle 2"/>
          <p:cNvSpPr>
            <a:spLocks noGrp="1" noRot="1" noChangeArrowheads="1"/>
          </p:cNvSpPr>
          <p:nvPr>
            <p:ph type="title"/>
          </p:nvPr>
        </p:nvSpPr>
        <p:spPr>
          <a:xfrm>
            <a:off x="3429000" y="24017"/>
            <a:ext cx="5410200" cy="914400"/>
          </a:xfrm>
          <a:noFill/>
          <a:ln>
            <a:noFill/>
          </a:ln>
        </p:spPr>
        <p:txBody>
          <a:bodyPr>
            <a:normAutofit/>
          </a:bodyPr>
          <a:lstStyle/>
          <a:p>
            <a:pPr eaLnBrk="1" hangingPunct="1">
              <a:defRPr/>
            </a:pPr>
            <a:r>
              <a:rPr lang="en-US" dirty="0">
                <a:latin typeface="Arial" charset="0"/>
              </a:rPr>
              <a:t>Ecstasy: the Down Side</a:t>
            </a:r>
            <a:br>
              <a:rPr lang="en-US" dirty="0">
                <a:latin typeface="Arial" charset="0"/>
              </a:rPr>
            </a:br>
            <a:r>
              <a:rPr lang="en-US" sz="2000" dirty="0">
                <a:latin typeface="Arial" charset="0"/>
              </a:rPr>
              <a:t>MDMA</a:t>
            </a:r>
          </a:p>
        </p:txBody>
      </p:sp>
      <p:pic>
        <p:nvPicPr>
          <p:cNvPr id="5" name="Picture 2"/>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tretch/>
        </p:blipFill>
        <p:spPr bwMode="auto">
          <a:xfrm>
            <a:off x="4734623" y="3025934"/>
            <a:ext cx="3005328" cy="195072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0" name="Rectangle 3"/>
          <p:cNvSpPr txBox="1">
            <a:spLocks noChangeArrowheads="1"/>
          </p:cNvSpPr>
          <p:nvPr/>
        </p:nvSpPr>
        <p:spPr bwMode="auto">
          <a:xfrm>
            <a:off x="2057400" y="1219200"/>
            <a:ext cx="3200400" cy="4758595"/>
          </a:xfrm>
          <a:prstGeom prst="rect">
            <a:avLst/>
          </a:prstGeom>
          <a:noFill/>
          <a:ln w="9525">
            <a:noFill/>
            <a:miter lim="800000"/>
            <a:headEnd/>
            <a:tailEnd/>
          </a:ln>
          <a:effectLst/>
        </p:spPr>
        <p:txBody>
          <a:bodyPr/>
          <a:lstStyle/>
          <a:p>
            <a:pPr marL="342900" indent="-342900" eaLnBrk="1" hangingPunct="1">
              <a:spcBef>
                <a:spcPts val="0"/>
              </a:spcBef>
              <a:buClr>
                <a:schemeClr val="tx1"/>
              </a:buClr>
              <a:buSzPct val="87000"/>
              <a:buFont typeface="Wingdings" pitchFamily="2" charset="2"/>
              <a:buChar char="q"/>
              <a:defRPr/>
            </a:pPr>
            <a:r>
              <a:rPr lang="en-US" kern="0" dirty="0">
                <a:latin typeface="Arial" pitchFamily="34" charset="0"/>
                <a:cs typeface="Arial" pitchFamily="34" charset="0"/>
              </a:rPr>
              <a:t>Psychosis, paranoia</a:t>
            </a:r>
          </a:p>
          <a:p>
            <a:pPr marL="342900" indent="-342900" eaLnBrk="1" hangingPunct="1">
              <a:spcBef>
                <a:spcPts val="0"/>
              </a:spcBef>
              <a:buClr>
                <a:schemeClr val="tx1"/>
              </a:buClr>
              <a:buSzPct val="87000"/>
              <a:buFont typeface="Wingdings" pitchFamily="2" charset="2"/>
              <a:buChar char="q"/>
              <a:defRPr/>
            </a:pPr>
            <a:r>
              <a:rPr lang="en-US" kern="0" dirty="0">
                <a:latin typeface="Arial" pitchFamily="34" charset="0"/>
                <a:cs typeface="Arial" pitchFamily="34" charset="0"/>
              </a:rPr>
              <a:t>Hallucinations</a:t>
            </a:r>
          </a:p>
          <a:p>
            <a:pPr marL="342900" indent="-342900" eaLnBrk="1" hangingPunct="1">
              <a:spcBef>
                <a:spcPts val="0"/>
              </a:spcBef>
              <a:buClr>
                <a:schemeClr val="tx1"/>
              </a:buClr>
              <a:buSzPct val="87000"/>
              <a:buFont typeface="Wingdings" pitchFamily="2" charset="2"/>
              <a:buChar char="q"/>
              <a:defRPr/>
            </a:pPr>
            <a:r>
              <a:rPr lang="en-US" kern="0" dirty="0">
                <a:latin typeface="Arial" pitchFamily="34" charset="0"/>
                <a:cs typeface="Arial" pitchFamily="34" charset="0"/>
              </a:rPr>
              <a:t>Hypertension</a:t>
            </a:r>
          </a:p>
          <a:p>
            <a:pPr marL="342900" indent="-342900" eaLnBrk="1" hangingPunct="1">
              <a:spcBef>
                <a:spcPts val="0"/>
              </a:spcBef>
              <a:buClr>
                <a:schemeClr val="tx1"/>
              </a:buClr>
              <a:buSzPct val="87000"/>
              <a:buFont typeface="Wingdings" pitchFamily="2" charset="2"/>
              <a:buChar char="q"/>
              <a:defRPr/>
            </a:pPr>
            <a:r>
              <a:rPr lang="en-US" kern="0" dirty="0">
                <a:latin typeface="Arial" pitchFamily="34" charset="0"/>
                <a:cs typeface="Arial" pitchFamily="34" charset="0"/>
              </a:rPr>
              <a:t> Extreme excitability</a:t>
            </a:r>
          </a:p>
          <a:p>
            <a:pPr marL="342900" indent="-342900" eaLnBrk="1" hangingPunct="1">
              <a:spcBef>
                <a:spcPts val="0"/>
              </a:spcBef>
              <a:buClr>
                <a:schemeClr val="tx1"/>
              </a:buClr>
              <a:buSzPct val="87000"/>
              <a:buFont typeface="Wingdings" pitchFamily="2" charset="2"/>
              <a:buChar char="q"/>
              <a:defRPr/>
            </a:pPr>
            <a:r>
              <a:rPr lang="en-US" kern="0" dirty="0">
                <a:latin typeface="Arial" pitchFamily="34" charset="0"/>
                <a:cs typeface="Arial" pitchFamily="34" charset="0"/>
              </a:rPr>
              <a:t>Muscle hyperactivity</a:t>
            </a:r>
          </a:p>
          <a:p>
            <a:pPr marL="342900" indent="-342900" eaLnBrk="1" hangingPunct="1">
              <a:spcBef>
                <a:spcPts val="0"/>
              </a:spcBef>
              <a:buClr>
                <a:schemeClr val="tx1"/>
              </a:buClr>
              <a:buSzPct val="87000"/>
              <a:buFont typeface="Wingdings" pitchFamily="2" charset="2"/>
              <a:buChar char="q"/>
              <a:defRPr/>
            </a:pPr>
            <a:r>
              <a:rPr lang="en-US" kern="0" dirty="0">
                <a:latin typeface="Arial" pitchFamily="34" charset="0"/>
                <a:cs typeface="Arial" pitchFamily="34" charset="0"/>
              </a:rPr>
              <a:t>Stroke</a:t>
            </a:r>
          </a:p>
          <a:p>
            <a:pPr marL="342900" indent="-342900" eaLnBrk="1" hangingPunct="1">
              <a:spcBef>
                <a:spcPts val="0"/>
              </a:spcBef>
              <a:buClr>
                <a:schemeClr val="tx1"/>
              </a:buClr>
              <a:buSzPct val="87000"/>
              <a:buFont typeface="Wingdings" pitchFamily="2" charset="2"/>
              <a:buChar char="q"/>
              <a:defRPr/>
            </a:pPr>
            <a:r>
              <a:rPr lang="en-US" kern="0" dirty="0">
                <a:latin typeface="Arial" pitchFamily="34" charset="0"/>
                <a:cs typeface="Arial" pitchFamily="34" charset="0"/>
              </a:rPr>
              <a:t>Tachycardia</a:t>
            </a:r>
          </a:p>
          <a:p>
            <a:pPr marL="342900" indent="-342900" eaLnBrk="1" hangingPunct="1">
              <a:spcBef>
                <a:spcPts val="0"/>
              </a:spcBef>
              <a:buClr>
                <a:schemeClr val="tx1"/>
              </a:buClr>
              <a:buSzPct val="87000"/>
              <a:buFont typeface="Wingdings" pitchFamily="2" charset="2"/>
              <a:buChar char="q"/>
              <a:defRPr/>
            </a:pPr>
            <a:r>
              <a:rPr lang="en-US" kern="0" dirty="0">
                <a:latin typeface="Arial" pitchFamily="34" charset="0"/>
                <a:cs typeface="Arial" pitchFamily="34" charset="0"/>
              </a:rPr>
              <a:t> Heart attack</a:t>
            </a:r>
          </a:p>
          <a:p>
            <a:pPr marL="342900" indent="-342900" eaLnBrk="1" hangingPunct="1">
              <a:spcBef>
                <a:spcPts val="0"/>
              </a:spcBef>
              <a:buClr>
                <a:schemeClr val="tx1"/>
              </a:buClr>
              <a:buSzPct val="87000"/>
              <a:buFont typeface="Wingdings" pitchFamily="2" charset="2"/>
              <a:buChar char="q"/>
              <a:defRPr/>
            </a:pPr>
            <a:r>
              <a:rPr lang="en-US" kern="0" dirty="0">
                <a:latin typeface="Arial" pitchFamily="34" charset="0"/>
                <a:cs typeface="Arial" pitchFamily="34" charset="0"/>
              </a:rPr>
              <a:t>Kidney failure</a:t>
            </a:r>
          </a:p>
          <a:p>
            <a:pPr marL="342900" indent="-342900" eaLnBrk="1" hangingPunct="1">
              <a:spcBef>
                <a:spcPts val="0"/>
              </a:spcBef>
              <a:buClr>
                <a:schemeClr val="tx1"/>
              </a:buClr>
              <a:buSzPct val="87000"/>
              <a:defRPr/>
            </a:pPr>
            <a:r>
              <a:rPr lang="en-US" kern="0" dirty="0">
                <a:latin typeface="Arial" pitchFamily="34" charset="0"/>
                <a:cs typeface="Arial" pitchFamily="34" charset="0"/>
              </a:rPr>
              <a:t>     -- Sometimes rapidly</a:t>
            </a:r>
          </a:p>
          <a:p>
            <a:pPr marL="342900" indent="-342900" eaLnBrk="1" hangingPunct="1">
              <a:spcBef>
                <a:spcPts val="0"/>
              </a:spcBef>
              <a:buClr>
                <a:schemeClr val="tx1"/>
              </a:buClr>
              <a:buSzPct val="87000"/>
              <a:buFont typeface="Wingdings" pitchFamily="2" charset="2"/>
              <a:buChar char="q"/>
              <a:defRPr/>
            </a:pPr>
            <a:r>
              <a:rPr lang="en-US" kern="0" dirty="0">
                <a:latin typeface="Arial" pitchFamily="34" charset="0"/>
                <a:cs typeface="Arial" pitchFamily="34" charset="0"/>
              </a:rPr>
              <a:t>Hyperthermia</a:t>
            </a:r>
          </a:p>
          <a:p>
            <a:pPr marL="342900" indent="-342900" eaLnBrk="1" hangingPunct="1">
              <a:spcBef>
                <a:spcPts val="0"/>
              </a:spcBef>
              <a:buClr>
                <a:schemeClr val="tx1"/>
              </a:buClr>
              <a:buSzPct val="87000"/>
              <a:buFont typeface="Wingdings" pitchFamily="2" charset="2"/>
              <a:buChar char="q"/>
              <a:defRPr/>
            </a:pPr>
            <a:r>
              <a:rPr lang="en-US" kern="0" dirty="0">
                <a:latin typeface="Arial" pitchFamily="34" charset="0"/>
                <a:cs typeface="Arial" pitchFamily="34" charset="0"/>
              </a:rPr>
              <a:t>Dehydration</a:t>
            </a:r>
          </a:p>
          <a:p>
            <a:pPr marL="342900" indent="-342900" eaLnBrk="1" hangingPunct="1">
              <a:spcBef>
                <a:spcPts val="0"/>
              </a:spcBef>
              <a:buClr>
                <a:schemeClr val="tx1"/>
              </a:buClr>
              <a:buSzPct val="87000"/>
              <a:buFont typeface="Wingdings" pitchFamily="2" charset="2"/>
              <a:buChar char="q"/>
              <a:defRPr/>
            </a:pPr>
            <a:r>
              <a:rPr lang="en-US" kern="0" dirty="0">
                <a:latin typeface="Arial" pitchFamily="34" charset="0"/>
                <a:cs typeface="Arial" pitchFamily="34" charset="0"/>
              </a:rPr>
              <a:t>Syncope</a:t>
            </a:r>
          </a:p>
          <a:p>
            <a:pPr marL="342900" indent="-342900" eaLnBrk="1" hangingPunct="1">
              <a:spcBef>
                <a:spcPts val="0"/>
              </a:spcBef>
              <a:buClr>
                <a:schemeClr val="tx1"/>
              </a:buClr>
              <a:buSzPct val="87000"/>
              <a:buFont typeface="Wingdings" pitchFamily="2" charset="2"/>
              <a:buChar char="q"/>
              <a:defRPr/>
            </a:pPr>
            <a:r>
              <a:rPr lang="en-US" kern="0" dirty="0">
                <a:latin typeface="Arial" pitchFamily="34" charset="0"/>
                <a:cs typeface="Arial" pitchFamily="34" charset="0"/>
              </a:rPr>
              <a:t>↓ Memory</a:t>
            </a:r>
          </a:p>
          <a:p>
            <a:pPr marL="342900" indent="-342900" eaLnBrk="1" hangingPunct="1">
              <a:spcBef>
                <a:spcPts val="0"/>
              </a:spcBef>
              <a:buClr>
                <a:schemeClr val="tx1"/>
              </a:buClr>
              <a:buSzPct val="87000"/>
              <a:buFont typeface="Wingdings" pitchFamily="2" charset="2"/>
              <a:buChar char="q"/>
              <a:defRPr/>
            </a:pPr>
            <a:r>
              <a:rPr lang="en-US" kern="0" dirty="0">
                <a:latin typeface="Arial" pitchFamily="34" charset="0"/>
                <a:cs typeface="Arial" pitchFamily="34" charset="0"/>
              </a:rPr>
              <a:t>Seizures</a:t>
            </a:r>
          </a:p>
          <a:p>
            <a:pPr marL="342900" indent="-342900" eaLnBrk="1" hangingPunct="1">
              <a:spcBef>
                <a:spcPts val="0"/>
              </a:spcBef>
              <a:buClr>
                <a:schemeClr val="tx1"/>
              </a:buClr>
              <a:buSzPct val="87000"/>
              <a:buFont typeface="Wingdings" pitchFamily="2" charset="2"/>
              <a:buChar char="q"/>
              <a:defRPr/>
            </a:pPr>
            <a:r>
              <a:rPr lang="en-US" kern="0" dirty="0">
                <a:latin typeface="Arial" pitchFamily="34" charset="0"/>
                <a:cs typeface="Arial" pitchFamily="34" charset="0"/>
              </a:rPr>
              <a:t>Death</a:t>
            </a:r>
          </a:p>
          <a:p>
            <a:pPr marL="342900" indent="-342900" eaLnBrk="1" hangingPunct="1">
              <a:spcBef>
                <a:spcPts val="0"/>
              </a:spcBef>
              <a:buClr>
                <a:schemeClr val="tx1"/>
              </a:buClr>
              <a:buSzPct val="87000"/>
              <a:buFont typeface="Wingdings" pitchFamily="2" charset="2"/>
              <a:buChar char="q"/>
              <a:defRPr/>
            </a:pPr>
            <a:endParaRPr lang="en-US" kern="0" dirty="0">
              <a:latin typeface="Arial" pitchFamily="34" charset="0"/>
              <a:cs typeface="Arial" pitchFamily="34" charset="0"/>
            </a:endParaRPr>
          </a:p>
          <a:p>
            <a:pPr marL="342900" indent="-342900" eaLnBrk="1" hangingPunct="1">
              <a:spcBef>
                <a:spcPts val="0"/>
              </a:spcBef>
              <a:buClr>
                <a:schemeClr val="tx1"/>
              </a:buClr>
              <a:buSzPct val="87000"/>
              <a:buFont typeface="Wingdings" pitchFamily="2" charset="2"/>
              <a:buChar char="q"/>
              <a:defRPr/>
            </a:pPr>
            <a:endParaRPr lang="en-US" kern="0" dirty="0">
              <a:latin typeface="Arial" pitchFamily="34" charset="0"/>
              <a:cs typeface="Arial" pitchFamily="34" charset="0"/>
            </a:endParaRPr>
          </a:p>
        </p:txBody>
      </p:sp>
      <p:pic>
        <p:nvPicPr>
          <p:cNvPr id="131" name="Picture 2" descr="Effects of MDMA Chart"/>
          <p:cNvPicPr>
            <a:picLocks noChangeAspect="1" noChangeArrowheads="1"/>
          </p:cNvPicPr>
          <p:nvPr/>
        </p:nvPicPr>
        <p:blipFill>
          <a:blip r:embed="rId4" cstate="print">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6394916" y="1066800"/>
            <a:ext cx="3968284" cy="2579142"/>
          </a:xfrm>
          <a:prstGeom prst="rect">
            <a:avLst/>
          </a:prstGeom>
          <a:noFill/>
          <a:ln>
            <a:solidFill>
              <a:schemeClr val="tx1"/>
            </a:solidFill>
          </a:ln>
        </p:spPr>
      </p:pic>
      <p:sp>
        <p:nvSpPr>
          <p:cNvPr id="2" name="TextBox 1"/>
          <p:cNvSpPr txBox="1"/>
          <p:nvPr/>
        </p:nvSpPr>
        <p:spPr>
          <a:xfrm>
            <a:off x="6775760" y="5977796"/>
            <a:ext cx="3511241" cy="307777"/>
          </a:xfrm>
          <a:prstGeom prst="rect">
            <a:avLst/>
          </a:prstGeom>
          <a:noFill/>
        </p:spPr>
        <p:txBody>
          <a:bodyPr wrap="square" rtlCol="0">
            <a:spAutoFit/>
          </a:bodyPr>
          <a:lstStyle/>
          <a:p>
            <a:pPr algn="ctr"/>
            <a:r>
              <a:rPr lang="en-US" sz="1400" b="1" dirty="0">
                <a:effectLst>
                  <a:outerShdw blurRad="38100" dist="38100" dir="2700000" algn="tl">
                    <a:srgbClr val="000000">
                      <a:alpha val="43137"/>
                    </a:srgbClr>
                  </a:outerShdw>
                </a:effectLst>
                <a:latin typeface="+mn-lt"/>
              </a:rPr>
              <a:t>Bruxism from muscle “excitation”</a:t>
            </a:r>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Rectangle 3"/>
          <p:cNvSpPr txBox="1">
            <a:spLocks noChangeArrowheads="1"/>
          </p:cNvSpPr>
          <p:nvPr/>
        </p:nvSpPr>
        <p:spPr bwMode="auto">
          <a:xfrm>
            <a:off x="1981200" y="990600"/>
            <a:ext cx="4191000" cy="4267200"/>
          </a:xfrm>
          <a:prstGeom prst="rect">
            <a:avLst/>
          </a:prstGeom>
          <a:noFill/>
          <a:ln w="9525">
            <a:noFill/>
            <a:miter lim="800000"/>
            <a:headEnd/>
            <a:tailEnd/>
          </a:ln>
          <a:effectLst/>
        </p:spPr>
        <p:txBody>
          <a:bodyPr/>
          <a:lstStyle/>
          <a:p>
            <a:pPr marL="342900" indent="-342900" eaLnBrk="1" hangingPunct="1">
              <a:spcBef>
                <a:spcPct val="20000"/>
              </a:spcBef>
              <a:buClr>
                <a:schemeClr val="tx1"/>
              </a:buClr>
              <a:buSzPct val="86000"/>
              <a:buFont typeface="Wingdings" pitchFamily="2" charset="2"/>
              <a:buChar char="q"/>
              <a:defRPr/>
            </a:pPr>
            <a:r>
              <a:rPr lang="en-US" kern="0" dirty="0">
                <a:latin typeface="Arial" pitchFamily="34" charset="0"/>
                <a:cs typeface="Arial" pitchFamily="34" charset="0"/>
              </a:rPr>
              <a:t>Involuntary teeth clenching</a:t>
            </a:r>
          </a:p>
          <a:p>
            <a:pPr marL="342900" indent="-342900" eaLnBrk="1" hangingPunct="1">
              <a:spcBef>
                <a:spcPct val="20000"/>
              </a:spcBef>
              <a:buClr>
                <a:schemeClr val="tx1"/>
              </a:buClr>
              <a:buSzPct val="86000"/>
              <a:buFont typeface="Wingdings" pitchFamily="2" charset="2"/>
              <a:buChar char="q"/>
              <a:defRPr/>
            </a:pPr>
            <a:r>
              <a:rPr lang="en-US" kern="0" dirty="0">
                <a:latin typeface="Arial" pitchFamily="34" charset="0"/>
                <a:cs typeface="Arial" pitchFamily="34" charset="0"/>
              </a:rPr>
              <a:t>Combine abrasion &amp; erosion</a:t>
            </a:r>
          </a:p>
          <a:p>
            <a:pPr marL="342900" indent="-342900" eaLnBrk="1" hangingPunct="1">
              <a:spcBef>
                <a:spcPct val="20000"/>
              </a:spcBef>
              <a:buClr>
                <a:schemeClr val="tx1"/>
              </a:buClr>
              <a:buSzPct val="86000"/>
              <a:defRPr/>
            </a:pPr>
            <a:r>
              <a:rPr lang="en-US" kern="0" dirty="0">
                <a:latin typeface="Arial" pitchFamily="34" charset="0"/>
                <a:cs typeface="Arial" pitchFamily="34" charset="0"/>
              </a:rPr>
              <a:t>     -- From bruxism + reflux</a:t>
            </a:r>
          </a:p>
          <a:p>
            <a:pPr marL="342900" indent="-342900" eaLnBrk="1" hangingPunct="1">
              <a:spcBef>
                <a:spcPct val="20000"/>
              </a:spcBef>
              <a:buClr>
                <a:schemeClr val="tx1"/>
              </a:buClr>
              <a:buSzPct val="86000"/>
              <a:defRPr/>
            </a:pPr>
            <a:r>
              <a:rPr lang="en-US" kern="0" dirty="0">
                <a:latin typeface="Arial" pitchFamily="34" charset="0"/>
                <a:cs typeface="Arial" pitchFamily="34" charset="0"/>
              </a:rPr>
              <a:t>     -- Posterior teeth primarily</a:t>
            </a:r>
          </a:p>
          <a:p>
            <a:pPr marL="342900" indent="-342900" eaLnBrk="1" hangingPunct="1">
              <a:spcBef>
                <a:spcPct val="20000"/>
              </a:spcBef>
              <a:buClr>
                <a:schemeClr val="tx1"/>
              </a:buClr>
              <a:buSzPct val="86000"/>
              <a:defRPr/>
            </a:pPr>
            <a:r>
              <a:rPr lang="en-US" kern="0" dirty="0">
                <a:latin typeface="Arial" pitchFamily="34" charset="0"/>
                <a:cs typeface="Arial" pitchFamily="34" charset="0"/>
              </a:rPr>
              <a:t>     -- Mandibular teeth often are </a:t>
            </a:r>
          </a:p>
          <a:p>
            <a:pPr marL="342900" indent="-342900" eaLnBrk="1" hangingPunct="1">
              <a:spcBef>
                <a:spcPct val="20000"/>
              </a:spcBef>
              <a:buClr>
                <a:schemeClr val="tx1"/>
              </a:buClr>
              <a:buSzPct val="86000"/>
              <a:defRPr/>
            </a:pPr>
            <a:r>
              <a:rPr lang="en-US" kern="0" dirty="0">
                <a:latin typeface="Arial" pitchFamily="34" charset="0"/>
                <a:cs typeface="Arial" pitchFamily="34" charset="0"/>
              </a:rPr>
              <a:t>        protected  by tongue curling</a:t>
            </a:r>
          </a:p>
          <a:p>
            <a:pPr marL="342900" indent="-342900" eaLnBrk="1" hangingPunct="1">
              <a:spcBef>
                <a:spcPct val="20000"/>
              </a:spcBef>
              <a:buClr>
                <a:schemeClr val="tx1"/>
              </a:buClr>
              <a:buSzPct val="86000"/>
              <a:defRPr/>
            </a:pPr>
            <a:r>
              <a:rPr lang="en-US" kern="0" dirty="0">
                <a:latin typeface="Arial" pitchFamily="34" charset="0"/>
                <a:cs typeface="Arial" pitchFamily="34" charset="0"/>
              </a:rPr>
              <a:t>        during reflux</a:t>
            </a:r>
          </a:p>
          <a:p>
            <a:pPr marL="342900" indent="-342900" eaLnBrk="1" hangingPunct="1">
              <a:spcBef>
                <a:spcPct val="20000"/>
              </a:spcBef>
              <a:buClr>
                <a:schemeClr val="tx1"/>
              </a:buClr>
              <a:buSzPct val="86000"/>
              <a:buFont typeface="Wingdings" pitchFamily="2" charset="2"/>
              <a:buChar char="q"/>
              <a:defRPr/>
            </a:pPr>
            <a:r>
              <a:rPr lang="en-US" kern="0" dirty="0">
                <a:latin typeface="Arial" pitchFamily="34" charset="0"/>
                <a:cs typeface="Arial" pitchFamily="34" charset="0"/>
              </a:rPr>
              <a:t>Occlusal scars; buccal/tongue</a:t>
            </a:r>
          </a:p>
          <a:p>
            <a:pPr marL="342900" indent="-342900" eaLnBrk="1" hangingPunct="1">
              <a:spcBef>
                <a:spcPct val="20000"/>
              </a:spcBef>
              <a:buClr>
                <a:schemeClr val="tx1"/>
              </a:buClr>
              <a:buSzPct val="86000"/>
              <a:buFont typeface="Wingdings" pitchFamily="2" charset="2"/>
              <a:buChar char="q"/>
              <a:defRPr/>
            </a:pPr>
            <a:r>
              <a:rPr lang="en-US" kern="0" dirty="0">
                <a:latin typeface="Arial" pitchFamily="34" charset="0"/>
                <a:cs typeface="Arial" pitchFamily="34" charset="0"/>
              </a:rPr>
              <a:t>Chronic cheek bite; clenching</a:t>
            </a:r>
          </a:p>
          <a:p>
            <a:pPr marL="342900" indent="-342900" eaLnBrk="1" hangingPunct="1">
              <a:spcBef>
                <a:spcPct val="20000"/>
              </a:spcBef>
              <a:buClr>
                <a:schemeClr val="tx1"/>
              </a:buClr>
              <a:buSzPct val="86000"/>
              <a:buFont typeface="Wingdings" pitchFamily="2" charset="2"/>
              <a:buChar char="q"/>
              <a:defRPr/>
            </a:pPr>
            <a:r>
              <a:rPr lang="en-US" kern="0" dirty="0">
                <a:latin typeface="Arial" pitchFamily="34" charset="0"/>
                <a:cs typeface="Arial" pitchFamily="34" charset="0"/>
              </a:rPr>
              <a:t>Muscle spasms</a:t>
            </a:r>
          </a:p>
          <a:p>
            <a:pPr marL="342900" indent="-342900" eaLnBrk="1" hangingPunct="1">
              <a:spcBef>
                <a:spcPct val="20000"/>
              </a:spcBef>
              <a:buClr>
                <a:schemeClr val="tx1"/>
              </a:buClr>
              <a:buSzPct val="86000"/>
              <a:buFont typeface="Wingdings" pitchFamily="2" charset="2"/>
              <a:buChar char="q"/>
              <a:defRPr/>
            </a:pPr>
            <a:r>
              <a:rPr lang="en-US" kern="0" dirty="0">
                <a:latin typeface="Arial" pitchFamily="34" charset="0"/>
                <a:cs typeface="Arial" pitchFamily="34" charset="0"/>
              </a:rPr>
              <a:t>Extreme xerostomia</a:t>
            </a:r>
          </a:p>
          <a:p>
            <a:pPr marL="342900" indent="-342900" eaLnBrk="1" hangingPunct="1">
              <a:spcBef>
                <a:spcPct val="20000"/>
              </a:spcBef>
              <a:buClr>
                <a:schemeClr val="tx1"/>
              </a:buClr>
              <a:buSzPct val="86000"/>
              <a:buFont typeface="Wingdings" pitchFamily="2" charset="2"/>
              <a:buChar char="q"/>
              <a:defRPr/>
            </a:pPr>
            <a:r>
              <a:rPr lang="en-US" kern="0" dirty="0">
                <a:latin typeface="Arial" pitchFamily="34" charset="0"/>
                <a:cs typeface="Arial" pitchFamily="34" charset="0"/>
              </a:rPr>
              <a:t>Caries? Probably not</a:t>
            </a:r>
          </a:p>
        </p:txBody>
      </p:sp>
      <p:sp>
        <p:nvSpPr>
          <p:cNvPr id="1511426" name="Rectangle 2"/>
          <p:cNvSpPr>
            <a:spLocks noGrp="1" noRot="1" noChangeArrowheads="1"/>
          </p:cNvSpPr>
          <p:nvPr>
            <p:ph type="title"/>
          </p:nvPr>
        </p:nvSpPr>
        <p:spPr>
          <a:xfrm>
            <a:off x="3048000" y="76200"/>
            <a:ext cx="6248400" cy="762000"/>
          </a:xfrm>
          <a:noFill/>
          <a:ln>
            <a:noFill/>
          </a:ln>
        </p:spPr>
        <p:txBody>
          <a:bodyPr>
            <a:normAutofit fontScale="90000"/>
          </a:bodyPr>
          <a:lstStyle/>
          <a:p>
            <a:pPr eaLnBrk="1" hangingPunct="1">
              <a:defRPr/>
            </a:pPr>
            <a:r>
              <a:rPr lang="en-US" sz="3100" dirty="0">
                <a:latin typeface="Arial" charset="0"/>
              </a:rPr>
              <a:t>Ecstasy</a:t>
            </a:r>
            <a:br>
              <a:rPr lang="en-US" dirty="0">
                <a:latin typeface="Arial" charset="0"/>
              </a:rPr>
            </a:br>
            <a:r>
              <a:rPr lang="en-US" sz="2200" dirty="0">
                <a:latin typeface="Arial" charset="0"/>
              </a:rPr>
              <a:t>Oral Effects  </a:t>
            </a:r>
          </a:p>
        </p:txBody>
      </p:sp>
      <p:pic>
        <p:nvPicPr>
          <p:cNvPr id="12" name="Picture 2"/>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3048000" y="5081414"/>
            <a:ext cx="1940082" cy="1471786"/>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2" name="Group 1"/>
          <p:cNvGrpSpPr/>
          <p:nvPr/>
        </p:nvGrpSpPr>
        <p:grpSpPr>
          <a:xfrm>
            <a:off x="6324600" y="1066800"/>
            <a:ext cx="3810000" cy="5181600"/>
            <a:chOff x="4876800" y="1143000"/>
            <a:chExt cx="4191000" cy="5562600"/>
          </a:xfrm>
        </p:grpSpPr>
        <p:pic>
          <p:nvPicPr>
            <p:cNvPr id="27650" name="Picture 3" descr="ScarTissue2007CDJohns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3975800"/>
              <a:ext cx="4191000" cy="2729800"/>
            </a:xfrm>
            <a:prstGeom prst="rect">
              <a:avLst/>
            </a:prstGeom>
            <a:noFill/>
            <a:ln w="9525">
              <a:solidFill>
                <a:schemeClr val="tx2"/>
              </a:solidFill>
              <a:miter lim="800000"/>
              <a:headEnd/>
              <a:tailEnd/>
            </a:ln>
          </p:spPr>
        </p:pic>
        <p:pic>
          <p:nvPicPr>
            <p:cNvPr id="27655" name="Picture 3" descr="AbrasionCDJohnsonPP"/>
            <p:cNvPicPr>
              <a:picLocks noChangeAspect="1" noChangeArrowheads="1"/>
            </p:cNvPicPr>
            <p:nvPr/>
          </p:nvPicPr>
          <p:blipFill>
            <a:blip r:embed="rId5" cstate="screen">
              <a:lum bright="-6000" contrast="6000"/>
              <a:extLst>
                <a:ext uri="{28A0092B-C50C-407E-A947-70E740481C1C}">
                  <a14:useLocalDpi xmlns:a14="http://schemas.microsoft.com/office/drawing/2010/main"/>
                </a:ext>
              </a:extLst>
            </a:blip>
            <a:srcRect/>
            <a:stretch>
              <a:fillRect/>
            </a:stretch>
          </p:blipFill>
          <p:spPr bwMode="auto">
            <a:xfrm>
              <a:off x="4876800" y="1143000"/>
              <a:ext cx="4191000" cy="2792698"/>
            </a:xfrm>
            <a:prstGeom prst="rect">
              <a:avLst/>
            </a:prstGeom>
            <a:noFill/>
            <a:ln w="9525">
              <a:solidFill>
                <a:schemeClr val="tx2"/>
              </a:solidFill>
              <a:miter lim="800000"/>
              <a:headEnd/>
              <a:tailEnd/>
            </a:ln>
          </p:spPr>
        </p:pic>
        <p:sp>
          <p:nvSpPr>
            <p:cNvPr id="9" name="Right Arrow 8"/>
            <p:cNvSpPr/>
            <p:nvPr/>
          </p:nvSpPr>
          <p:spPr>
            <a:xfrm rot="2314361">
              <a:off x="6017345" y="4882714"/>
              <a:ext cx="597408" cy="256032"/>
            </a:xfrm>
            <a:prstGeom prst="rightArrow">
              <a:avLst/>
            </a:prstGeom>
            <a:solidFill>
              <a:srgbClr val="FFC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4" descr="Copy of 111218a.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6324600" y="1066801"/>
            <a:ext cx="3810000" cy="2590800"/>
          </a:xfrm>
          <a:prstGeom prst="rect">
            <a:avLst/>
          </a:prstGeom>
          <a:noFill/>
          <a:ln w="9525">
            <a:solidFill>
              <a:schemeClr val="tx1"/>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1426" name="Rectangle 2"/>
          <p:cNvSpPr>
            <a:spLocks noGrp="1" noRot="1" noChangeArrowheads="1"/>
          </p:cNvSpPr>
          <p:nvPr>
            <p:ph type="title"/>
          </p:nvPr>
        </p:nvSpPr>
        <p:spPr>
          <a:xfrm>
            <a:off x="2133600" y="152400"/>
            <a:ext cx="7010400" cy="838200"/>
          </a:xfrm>
          <a:noFill/>
          <a:ln>
            <a:noFill/>
          </a:ln>
        </p:spPr>
        <p:txBody>
          <a:bodyPr>
            <a:normAutofit/>
          </a:bodyPr>
          <a:lstStyle/>
          <a:p>
            <a:pPr eaLnBrk="1" hangingPunct="1">
              <a:defRPr/>
            </a:pPr>
            <a:r>
              <a:rPr lang="en-US" dirty="0">
                <a:latin typeface="Arial" charset="0"/>
              </a:rPr>
              <a:t>Dextromethorphan</a:t>
            </a:r>
            <a:br>
              <a:rPr lang="en-US" dirty="0">
                <a:latin typeface="Arial" charset="0"/>
              </a:rPr>
            </a:br>
            <a:r>
              <a:rPr lang="en-US" sz="2200" dirty="0">
                <a:latin typeface="Arial" charset="0"/>
              </a:rPr>
              <a:t>DXM</a:t>
            </a:r>
          </a:p>
        </p:txBody>
      </p:sp>
      <p:sp>
        <p:nvSpPr>
          <p:cNvPr id="4" name="Rectangle 3"/>
          <p:cNvSpPr txBox="1">
            <a:spLocks noChangeArrowheads="1"/>
          </p:cNvSpPr>
          <p:nvPr/>
        </p:nvSpPr>
        <p:spPr bwMode="auto">
          <a:xfrm>
            <a:off x="1752600" y="1447800"/>
            <a:ext cx="5486400" cy="1905000"/>
          </a:xfrm>
          <a:prstGeom prst="rect">
            <a:avLst/>
          </a:prstGeom>
          <a:noFill/>
          <a:ln w="9525">
            <a:noFill/>
            <a:miter lim="800000"/>
            <a:headEnd/>
            <a:tailEnd/>
          </a:ln>
          <a:effectLst/>
        </p:spPr>
        <p:txBody>
          <a:bodyPr/>
          <a:lstStyle/>
          <a:p>
            <a:pPr marL="342900" indent="-342900" eaLnBrk="1" hangingPunct="1">
              <a:spcBef>
                <a:spcPct val="20000"/>
              </a:spcBef>
              <a:buClr>
                <a:schemeClr val="tx1"/>
              </a:buClr>
              <a:buSzPct val="85000"/>
              <a:buFont typeface="Wingdings" panose="05000000000000000000" pitchFamily="2" charset="2"/>
              <a:buChar char="q"/>
              <a:defRPr/>
            </a:pPr>
            <a:r>
              <a:rPr lang="en-US" kern="0" dirty="0">
                <a:latin typeface="Arial" pitchFamily="34" charset="0"/>
                <a:cs typeface="Arial" pitchFamily="34" charset="0"/>
              </a:rPr>
              <a:t>Cough syrups, pills</a:t>
            </a:r>
          </a:p>
          <a:p>
            <a:pPr marL="342900" indent="-342900" eaLnBrk="1" hangingPunct="1">
              <a:spcBef>
                <a:spcPct val="20000"/>
              </a:spcBef>
              <a:buClr>
                <a:schemeClr val="tx1"/>
              </a:buClr>
              <a:buSzPct val="85000"/>
              <a:buFont typeface="Wingdings" panose="05000000000000000000" pitchFamily="2" charset="2"/>
              <a:buChar char="q"/>
              <a:defRPr/>
            </a:pPr>
            <a:r>
              <a:rPr lang="en-US" kern="0" dirty="0">
                <a:latin typeface="Arial" pitchFamily="34" charset="0"/>
                <a:cs typeface="Arial" pitchFamily="34" charset="0"/>
              </a:rPr>
              <a:t>Antitussive</a:t>
            </a:r>
          </a:p>
          <a:p>
            <a:pPr marL="342900" indent="-342900" eaLnBrk="1" hangingPunct="1">
              <a:spcBef>
                <a:spcPct val="20000"/>
              </a:spcBef>
              <a:buClr>
                <a:schemeClr val="tx1"/>
              </a:buClr>
              <a:buSzPct val="85000"/>
              <a:buFont typeface="Wingdings" panose="05000000000000000000" pitchFamily="2" charset="2"/>
              <a:buChar char="q"/>
              <a:defRPr/>
            </a:pPr>
            <a:r>
              <a:rPr lang="en-US" kern="0" dirty="0">
                <a:latin typeface="Arial" pitchFamily="34" charset="0"/>
                <a:cs typeface="Arial" pitchFamily="34" charset="0"/>
              </a:rPr>
              <a:t> Euphoria</a:t>
            </a:r>
          </a:p>
          <a:p>
            <a:pPr marL="342900" indent="-342900" eaLnBrk="1" hangingPunct="1">
              <a:spcBef>
                <a:spcPct val="20000"/>
              </a:spcBef>
              <a:buClr>
                <a:schemeClr val="tx1"/>
              </a:buClr>
              <a:buSzPct val="85000"/>
              <a:buFont typeface="Wingdings" panose="05000000000000000000" pitchFamily="2" charset="2"/>
              <a:buChar char="q"/>
              <a:defRPr/>
            </a:pPr>
            <a:r>
              <a:rPr lang="en-US" kern="0" dirty="0">
                <a:latin typeface="Arial" pitchFamily="34" charset="0"/>
                <a:cs typeface="Arial" pitchFamily="34" charset="0"/>
              </a:rPr>
              <a:t>Abuse: hallucinations, fatigue, depression</a:t>
            </a:r>
          </a:p>
          <a:p>
            <a:pPr marL="342900" indent="-342900" eaLnBrk="1" hangingPunct="1">
              <a:spcBef>
                <a:spcPct val="20000"/>
              </a:spcBef>
              <a:buClr>
                <a:schemeClr val="tx1"/>
              </a:buClr>
              <a:buSzPct val="85000"/>
              <a:buFont typeface="Wingdings" panose="05000000000000000000" pitchFamily="2" charset="2"/>
              <a:buChar char="q"/>
              <a:defRPr/>
            </a:pPr>
            <a:r>
              <a:rPr lang="en-US" kern="0" dirty="0">
                <a:latin typeface="Arial" pitchFamily="34" charset="0"/>
                <a:cs typeface="Arial" pitchFamily="34" charset="0"/>
              </a:rPr>
              <a:t>Death: respiratory suppression</a:t>
            </a:r>
          </a:p>
        </p:txBody>
      </p:sp>
      <p:grpSp>
        <p:nvGrpSpPr>
          <p:cNvPr id="2" name="Group 1"/>
          <p:cNvGrpSpPr/>
          <p:nvPr/>
        </p:nvGrpSpPr>
        <p:grpSpPr>
          <a:xfrm>
            <a:off x="7620000" y="1524001"/>
            <a:ext cx="2743200" cy="4800599"/>
            <a:chOff x="5791200" y="1219201"/>
            <a:chExt cx="3200400" cy="5486399"/>
          </a:xfrm>
        </p:grpSpPr>
        <p:pic>
          <p:nvPicPr>
            <p:cNvPr id="6" name="Picture 5" descr="CoughBottlesNIH2009.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91200" y="1219201"/>
              <a:ext cx="3200400" cy="2441448"/>
            </a:xfrm>
            <a:prstGeom prst="rect">
              <a:avLst/>
            </a:prstGeom>
            <a:ln>
              <a:solidFill>
                <a:schemeClr val="tx2"/>
              </a:solidFill>
            </a:ln>
          </p:spPr>
        </p:pic>
        <p:pic>
          <p:nvPicPr>
            <p:cNvPr id="5" name="Picture 4" descr="MPj01787140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91200" y="3566120"/>
              <a:ext cx="3200400" cy="3139480"/>
            </a:xfrm>
            <a:prstGeom prst="rect">
              <a:avLst/>
            </a:prstGeom>
            <a:noFill/>
            <a:ln>
              <a:solidFill>
                <a:schemeClr val="accent4"/>
              </a:solidFill>
            </a:ln>
          </p:spPr>
        </p:pic>
      </p:grpSp>
      <p:sp>
        <p:nvSpPr>
          <p:cNvPr id="7" name="TextBox 6"/>
          <p:cNvSpPr txBox="1"/>
          <p:nvPr/>
        </p:nvSpPr>
        <p:spPr>
          <a:xfrm>
            <a:off x="3200400" y="4267201"/>
            <a:ext cx="2659702" cy="1200329"/>
          </a:xfrm>
          <a:prstGeom prst="rect">
            <a:avLst/>
          </a:prstGeom>
          <a:solidFill>
            <a:schemeClr val="tx2">
              <a:alpha val="17000"/>
            </a:schemeClr>
          </a:solidFill>
          <a:ln>
            <a:solidFill>
              <a:schemeClr val="accent3">
                <a:lumMod val="40000"/>
                <a:lumOff val="60000"/>
              </a:schemeClr>
            </a:solidFill>
          </a:ln>
        </p:spPr>
        <p:txBody>
          <a:bodyPr wrap="none" rtlCol="0">
            <a:spAutoFit/>
          </a:bodyPr>
          <a:lstStyle/>
          <a:p>
            <a:r>
              <a:rPr lang="en-US" b="1" dirty="0">
                <a:solidFill>
                  <a:srgbClr val="FFC000"/>
                </a:solidFill>
                <a:latin typeface="+mn-lt"/>
              </a:rPr>
              <a:t>Street names for DXM:</a:t>
            </a:r>
          </a:p>
          <a:p>
            <a:pPr>
              <a:buFont typeface="Wingdings" pitchFamily="2" charset="2"/>
              <a:buChar char="q"/>
            </a:pPr>
            <a:r>
              <a:rPr lang="en-US" dirty="0">
                <a:latin typeface="+mn-lt"/>
              </a:rPr>
              <a:t>  Robotripping</a:t>
            </a:r>
          </a:p>
          <a:p>
            <a:pPr>
              <a:buFont typeface="Wingdings" pitchFamily="2" charset="2"/>
              <a:buChar char="q"/>
            </a:pPr>
            <a:r>
              <a:rPr lang="en-US" dirty="0">
                <a:latin typeface="+mn-lt"/>
              </a:rPr>
              <a:t>  Robo</a:t>
            </a:r>
          </a:p>
          <a:p>
            <a:pPr>
              <a:buFont typeface="Wingdings" pitchFamily="2" charset="2"/>
              <a:buChar char="q"/>
            </a:pPr>
            <a:r>
              <a:rPr lang="en-US" dirty="0">
                <a:latin typeface="+mn-lt"/>
              </a:rPr>
              <a:t>  Triple C</a:t>
            </a:r>
          </a:p>
        </p:txBody>
      </p:sp>
    </p:spTree>
    <p:extLst>
      <p:ext uri="{BB962C8B-B14F-4D97-AF65-F5344CB8AC3E}">
        <p14:creationId xmlns:p14="http://schemas.microsoft.com/office/powerpoint/2010/main" val="210330106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64D94-7714-4F46-9455-8224C6C6B9C2}"/>
              </a:ext>
            </a:extLst>
          </p:cNvPr>
          <p:cNvSpPr>
            <a:spLocks noGrp="1"/>
          </p:cNvSpPr>
          <p:nvPr>
            <p:ph type="title"/>
          </p:nvPr>
        </p:nvSpPr>
        <p:spPr>
          <a:xfrm>
            <a:off x="1905000" y="2"/>
            <a:ext cx="10134598" cy="964967"/>
          </a:xfrm>
        </p:spPr>
        <p:txBody>
          <a:bodyPr>
            <a:normAutofit fontScale="90000"/>
          </a:bodyPr>
          <a:lstStyle/>
          <a:p>
            <a:r>
              <a:rPr lang="en-US" dirty="0"/>
              <a:t>Vaping – Adverse Effects?</a:t>
            </a:r>
            <a:br>
              <a:rPr lang="en-US" dirty="0"/>
            </a:br>
            <a:r>
              <a:rPr lang="en-US" sz="2000" dirty="0"/>
              <a:t>Vapes, vaporizers, vape pens, hookah pens, electronic </a:t>
            </a:r>
            <a:r>
              <a:rPr lang="en-US" sz="2000" dirty="0" err="1"/>
              <a:t>cigarettes,e</a:t>
            </a:r>
            <a:r>
              <a:rPr lang="en-US" sz="2000" dirty="0"/>
              <a:t>-cigarettes , e-cigs), e-pipes, ENDS (Electronic Nicotine Delivery System), JUULs</a:t>
            </a:r>
          </a:p>
        </p:txBody>
      </p:sp>
      <p:grpSp>
        <p:nvGrpSpPr>
          <p:cNvPr id="10" name="Group 9">
            <a:extLst>
              <a:ext uri="{FF2B5EF4-FFF2-40B4-BE49-F238E27FC236}">
                <a16:creationId xmlns:a16="http://schemas.microsoft.com/office/drawing/2014/main" id="{CE2631CC-4F7F-4DA0-B123-377C9056324B}"/>
              </a:ext>
            </a:extLst>
          </p:cNvPr>
          <p:cNvGrpSpPr/>
          <p:nvPr/>
        </p:nvGrpSpPr>
        <p:grpSpPr>
          <a:xfrm>
            <a:off x="124048" y="1277928"/>
            <a:ext cx="4219352" cy="5257799"/>
            <a:chOff x="5410200" y="1219201"/>
            <a:chExt cx="3810000" cy="5257799"/>
          </a:xfrm>
        </p:grpSpPr>
        <p:sp>
          <p:nvSpPr>
            <p:cNvPr id="9" name="Rectangle: Rounded Corners 8">
              <a:extLst>
                <a:ext uri="{FF2B5EF4-FFF2-40B4-BE49-F238E27FC236}">
                  <a16:creationId xmlns:a16="http://schemas.microsoft.com/office/drawing/2014/main" id="{E8D1D571-DCB0-4E1C-A5A7-B3A1A238754E}"/>
                </a:ext>
              </a:extLst>
            </p:cNvPr>
            <p:cNvSpPr/>
            <p:nvPr/>
          </p:nvSpPr>
          <p:spPr>
            <a:xfrm>
              <a:off x="5410200" y="1219201"/>
              <a:ext cx="3810000" cy="5257799"/>
            </a:xfrm>
            <a:prstGeom prst="roundRect">
              <a:avLst/>
            </a:prstGeom>
            <a:solidFill>
              <a:schemeClr val="accent1">
                <a:lumMod val="8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85000"/>
                  </a:schemeClr>
                </a:solidFill>
              </a:endParaRPr>
            </a:p>
          </p:txBody>
        </p:sp>
        <p:pic>
          <p:nvPicPr>
            <p:cNvPr id="6" name="Picture 5">
              <a:extLst>
                <a:ext uri="{FF2B5EF4-FFF2-40B4-BE49-F238E27FC236}">
                  <a16:creationId xmlns:a16="http://schemas.microsoft.com/office/drawing/2014/main" id="{81B8F5ED-19F7-461E-BFF6-5216574E4C60}"/>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410200" y="1371600"/>
              <a:ext cx="3581400" cy="4851169"/>
            </a:xfrm>
            <a:prstGeom prst="rect">
              <a:avLst/>
            </a:prstGeom>
          </p:spPr>
        </p:pic>
      </p:grpSp>
      <p:sp>
        <p:nvSpPr>
          <p:cNvPr id="11" name="TextBox 10">
            <a:extLst>
              <a:ext uri="{FF2B5EF4-FFF2-40B4-BE49-F238E27FC236}">
                <a16:creationId xmlns:a16="http://schemas.microsoft.com/office/drawing/2014/main" id="{D4473A38-DCD9-4A17-A3CB-FA2A819BCDFC}"/>
              </a:ext>
            </a:extLst>
          </p:cNvPr>
          <p:cNvSpPr txBox="1"/>
          <p:nvPr/>
        </p:nvSpPr>
        <p:spPr>
          <a:xfrm>
            <a:off x="4419600" y="1451891"/>
            <a:ext cx="8037239" cy="3123932"/>
          </a:xfrm>
          <a:prstGeom prst="rect">
            <a:avLst/>
          </a:prstGeom>
          <a:noFill/>
        </p:spPr>
        <p:txBody>
          <a:bodyPr wrap="square" rtlCol="0">
            <a:spAutoFit/>
          </a:bodyPr>
          <a:lstStyle/>
          <a:p>
            <a:pPr marL="285750" indent="-285750">
              <a:spcAft>
                <a:spcPts val="600"/>
              </a:spcAft>
              <a:buClr>
                <a:schemeClr val="tx1"/>
              </a:buClr>
              <a:buSzPct val="83000"/>
              <a:buFont typeface="Wingdings" panose="05000000000000000000" pitchFamily="2" charset="2"/>
              <a:buChar char="q"/>
            </a:pPr>
            <a:r>
              <a:rPr lang="en-US" dirty="0">
                <a:latin typeface="Arial" panose="020B0604020202020204" pitchFamily="34" charset="0"/>
                <a:cs typeface="Arial" panose="020B0604020202020204" pitchFamily="34" charset="0"/>
              </a:rPr>
              <a:t>E-cigarette = the device; vaping = the inhaling activity</a:t>
            </a:r>
          </a:p>
          <a:p>
            <a:pPr marL="285750" indent="-285750">
              <a:spcAft>
                <a:spcPts val="600"/>
              </a:spcAft>
              <a:buClr>
                <a:schemeClr val="tx1"/>
              </a:buClr>
              <a:buSzPct val="83000"/>
              <a:buFont typeface="Wingdings" panose="05000000000000000000" pitchFamily="2" charset="2"/>
              <a:buChar char="q"/>
            </a:pPr>
            <a:r>
              <a:rPr lang="en-US" dirty="0">
                <a:latin typeface="Arial" panose="020B0604020202020204" pitchFamily="34" charset="0"/>
                <a:cs typeface="Arial" panose="020B0604020202020204" pitchFamily="34" charset="0"/>
              </a:rPr>
              <a:t>&gt;4,000,000 high school users now</a:t>
            </a:r>
          </a:p>
          <a:p>
            <a:pPr marL="285750" indent="-285750">
              <a:spcAft>
                <a:spcPts val="600"/>
              </a:spcAft>
              <a:buClr>
                <a:schemeClr val="tx1"/>
              </a:buClr>
              <a:buSzPct val="83000"/>
              <a:buFont typeface="Wingdings" panose="05000000000000000000" pitchFamily="2" charset="2"/>
              <a:buChar char="q"/>
            </a:pPr>
            <a:r>
              <a:rPr lang="en-US" dirty="0">
                <a:latin typeface="Arial" panose="020B0604020202020204" pitchFamily="34" charset="0"/>
                <a:cs typeface="Arial" panose="020B0604020202020204" pitchFamily="34" charset="0"/>
              </a:rPr>
              <a:t>Same level of nicotine as cigarettes </a:t>
            </a:r>
          </a:p>
          <a:p>
            <a:pPr marL="285750" indent="-285750">
              <a:spcAft>
                <a:spcPts val="600"/>
              </a:spcAft>
              <a:buClr>
                <a:schemeClr val="tx1"/>
              </a:buClr>
              <a:buSzPct val="83000"/>
              <a:buFont typeface="Wingdings" panose="05000000000000000000" pitchFamily="2" charset="2"/>
              <a:buChar char="q"/>
            </a:pPr>
            <a:r>
              <a:rPr lang="en-US" dirty="0">
                <a:latin typeface="Arial" panose="020B0604020202020204" pitchFamily="34" charset="0"/>
                <a:cs typeface="Arial" panose="020B0604020202020204" pitchFamily="34" charset="0"/>
              </a:rPr>
              <a:t>Lower level of toxins, but still Inhaling ultrafine particles</a:t>
            </a:r>
          </a:p>
          <a:p>
            <a:pPr>
              <a:spcAft>
                <a:spcPts val="600"/>
              </a:spcAft>
              <a:buClr>
                <a:schemeClr val="tx1"/>
              </a:buClr>
              <a:buSzPct val="83000"/>
            </a:pPr>
            <a:r>
              <a:rPr lang="en-US" dirty="0">
                <a:latin typeface="Arial" panose="020B0604020202020204" pitchFamily="34" charset="0"/>
                <a:cs typeface="Arial" panose="020B0604020202020204" pitchFamily="34" charset="0"/>
              </a:rPr>
              <a:t>     -- &lt;1% of approved industrial levels for cigarettes</a:t>
            </a:r>
          </a:p>
          <a:p>
            <a:pPr marL="285750" indent="-285750">
              <a:spcAft>
                <a:spcPts val="600"/>
              </a:spcAft>
              <a:buClr>
                <a:schemeClr val="tx1"/>
              </a:buClr>
              <a:buSzPct val="83000"/>
              <a:buFont typeface="Wingdings" panose="05000000000000000000" pitchFamily="2" charset="2"/>
              <a:buChar char="q"/>
            </a:pPr>
            <a:r>
              <a:rPr lang="en-US" dirty="0">
                <a:latin typeface="Arial" panose="020B0604020202020204" pitchFamily="34" charset="0"/>
                <a:cs typeface="Arial" panose="020B0604020202020204" pitchFamily="34" charset="0"/>
              </a:rPr>
              <a:t>FDA regulated inhalers: safer than e-cigs</a:t>
            </a:r>
          </a:p>
          <a:p>
            <a:pPr marL="285750" indent="-285750">
              <a:spcAft>
                <a:spcPts val="600"/>
              </a:spcAft>
              <a:buClr>
                <a:schemeClr val="tx1"/>
              </a:buClr>
              <a:buSzPct val="83000"/>
              <a:buFont typeface="Wingdings" panose="05000000000000000000" pitchFamily="2" charset="2"/>
              <a:buChar char="q"/>
            </a:pPr>
            <a:r>
              <a:rPr lang="en-US" dirty="0">
                <a:latin typeface="Arial" panose="020B0604020202020204" pitchFamily="34" charset="0"/>
                <a:cs typeface="Arial" panose="020B0604020202020204" pitchFamily="34" charset="0"/>
              </a:rPr>
              <a:t>Reduces lung &amp; myocardial function, increase inflammation, have toxic content including carcinogens, ↓↓ than cigarettes</a:t>
            </a:r>
          </a:p>
          <a:p>
            <a:pPr marL="285750" indent="-285750">
              <a:spcAft>
                <a:spcPts val="600"/>
              </a:spcAft>
              <a:buClr>
                <a:schemeClr val="tx1"/>
              </a:buClr>
              <a:buSzPct val="83000"/>
              <a:buFont typeface="Wingdings" panose="05000000000000000000" pitchFamily="2" charset="2"/>
              <a:buChar char="q"/>
            </a:pPr>
            <a:r>
              <a:rPr lang="en-US" dirty="0">
                <a:latin typeface="Arial" panose="020B0604020202020204" pitchFamily="34" charset="0"/>
                <a:cs typeface="Arial" panose="020B0604020202020204" pitchFamily="34" charset="0"/>
              </a:rPr>
              <a:t>&gt;2,100 explosions, burns, eye damage, etc. </a:t>
            </a:r>
          </a:p>
        </p:txBody>
      </p:sp>
      <p:pic>
        <p:nvPicPr>
          <p:cNvPr id="14" name="Picture 13">
            <a:extLst>
              <a:ext uri="{FF2B5EF4-FFF2-40B4-BE49-F238E27FC236}">
                <a16:creationId xmlns:a16="http://schemas.microsoft.com/office/drawing/2014/main" id="{F11D468D-59AE-4E28-A400-FB6EBF8A63AB}"/>
              </a:ext>
            </a:extLst>
          </p:cNvPr>
          <p:cNvPicPr>
            <a:picLocks noChangeAspect="1"/>
          </p:cNvPicPr>
          <p:nvPr/>
        </p:nvPicPr>
        <p:blipFill>
          <a:blip r:embed="rId4"/>
          <a:stretch>
            <a:fillRect/>
          </a:stretch>
        </p:blipFill>
        <p:spPr>
          <a:xfrm>
            <a:off x="5162993" y="4929766"/>
            <a:ext cx="3657600" cy="1809599"/>
          </a:xfrm>
          <a:prstGeom prst="rect">
            <a:avLst/>
          </a:prstGeom>
        </p:spPr>
      </p:pic>
      <p:pic>
        <p:nvPicPr>
          <p:cNvPr id="15" name="Picture 8" descr="We also carry the largest">
            <a:extLst>
              <a:ext uri="{FF2B5EF4-FFF2-40B4-BE49-F238E27FC236}">
                <a16:creationId xmlns:a16="http://schemas.microsoft.com/office/drawing/2014/main" id="{07098365-94DD-4900-917B-12770404098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601200" y="4808196"/>
            <a:ext cx="2438399" cy="1622645"/>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17804309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1426" name="Rectangle 2"/>
          <p:cNvSpPr>
            <a:spLocks noGrp="1" noRot="1" noChangeArrowheads="1"/>
          </p:cNvSpPr>
          <p:nvPr>
            <p:ph type="title"/>
          </p:nvPr>
        </p:nvSpPr>
        <p:spPr>
          <a:xfrm>
            <a:off x="3059544" y="304800"/>
            <a:ext cx="5943600" cy="762000"/>
          </a:xfrm>
          <a:noFill/>
          <a:ln>
            <a:noFill/>
          </a:ln>
        </p:spPr>
        <p:txBody>
          <a:bodyPr>
            <a:normAutofit/>
          </a:bodyPr>
          <a:lstStyle/>
          <a:p>
            <a:pPr eaLnBrk="1" hangingPunct="1">
              <a:defRPr/>
            </a:pPr>
            <a:r>
              <a:rPr lang="en-US" dirty="0">
                <a:latin typeface="Arial" charset="0"/>
              </a:rPr>
              <a:t>Inhalants</a:t>
            </a:r>
            <a:endParaRPr lang="en-US" sz="1800" dirty="0">
              <a:latin typeface="Arial" charset="0"/>
            </a:endParaRPr>
          </a:p>
        </p:txBody>
      </p:sp>
      <p:sp>
        <p:nvSpPr>
          <p:cNvPr id="4" name="Rectangle 3"/>
          <p:cNvSpPr txBox="1">
            <a:spLocks noChangeArrowheads="1"/>
          </p:cNvSpPr>
          <p:nvPr/>
        </p:nvSpPr>
        <p:spPr bwMode="auto">
          <a:xfrm>
            <a:off x="2590800" y="2133600"/>
            <a:ext cx="3352800" cy="3886200"/>
          </a:xfrm>
          <a:prstGeom prst="rect">
            <a:avLst/>
          </a:prstGeom>
          <a:solidFill>
            <a:schemeClr val="tx2">
              <a:alpha val="14000"/>
            </a:schemeClr>
          </a:solidFill>
          <a:ln w="9525">
            <a:solidFill>
              <a:schemeClr val="accent3">
                <a:lumMod val="40000"/>
                <a:lumOff val="60000"/>
              </a:schemeClr>
            </a:solidFill>
            <a:miter lim="800000"/>
            <a:headEnd/>
            <a:tailEnd/>
          </a:ln>
          <a:effectLst/>
        </p:spPr>
        <p:txBody>
          <a:bodyPr/>
          <a:lstStyle/>
          <a:p>
            <a:pPr marL="342900" indent="-342900" eaLnBrk="1" hangingPunct="1">
              <a:spcBef>
                <a:spcPct val="20000"/>
              </a:spcBef>
              <a:buClr>
                <a:schemeClr val="tx1"/>
              </a:buClr>
              <a:buSzPct val="91000"/>
              <a:defRPr/>
            </a:pPr>
            <a:r>
              <a:rPr lang="en-US" sz="1600" b="1" dirty="0">
                <a:solidFill>
                  <a:srgbClr val="FFC000"/>
                </a:solidFill>
                <a:latin typeface="+mn-lt"/>
              </a:rPr>
              <a:t>Commonly abused solvents:</a:t>
            </a:r>
          </a:p>
          <a:p>
            <a:pPr marL="342900" indent="-342900" eaLnBrk="1" hangingPunct="1">
              <a:spcBef>
                <a:spcPct val="20000"/>
              </a:spcBef>
              <a:buClr>
                <a:schemeClr val="tx1"/>
              </a:buClr>
              <a:buSzPct val="91000"/>
              <a:buFont typeface="Wingdings" pitchFamily="2" charset="2"/>
              <a:buChar char="q"/>
              <a:defRPr/>
            </a:pPr>
            <a:r>
              <a:rPr lang="en-US" sz="1600" dirty="0">
                <a:latin typeface="+mn-lt"/>
              </a:rPr>
              <a:t>Paint thinners</a:t>
            </a:r>
          </a:p>
          <a:p>
            <a:pPr marL="342900" indent="-342900" eaLnBrk="1" hangingPunct="1">
              <a:spcBef>
                <a:spcPct val="20000"/>
              </a:spcBef>
              <a:buClr>
                <a:schemeClr val="tx1"/>
              </a:buClr>
              <a:buSzPct val="91000"/>
              <a:buFont typeface="Wingdings" pitchFamily="2" charset="2"/>
              <a:buChar char="q"/>
              <a:defRPr/>
            </a:pPr>
            <a:r>
              <a:rPr lang="en-US" sz="1600" dirty="0">
                <a:latin typeface="+mn-lt"/>
              </a:rPr>
              <a:t>Gasoline</a:t>
            </a:r>
          </a:p>
          <a:p>
            <a:pPr marL="342900" indent="-342900" eaLnBrk="1" hangingPunct="1">
              <a:spcBef>
                <a:spcPct val="20000"/>
              </a:spcBef>
              <a:buClr>
                <a:schemeClr val="tx1"/>
              </a:buClr>
              <a:buSzPct val="91000"/>
              <a:buFont typeface="Wingdings" pitchFamily="2" charset="2"/>
              <a:buChar char="q"/>
              <a:defRPr/>
            </a:pPr>
            <a:r>
              <a:rPr lang="en-US" sz="1600" dirty="0">
                <a:latin typeface="+mn-lt"/>
              </a:rPr>
              <a:t>Glues</a:t>
            </a:r>
          </a:p>
          <a:p>
            <a:pPr marL="342900" indent="-342900" eaLnBrk="1" hangingPunct="1">
              <a:spcBef>
                <a:spcPct val="20000"/>
              </a:spcBef>
              <a:buClr>
                <a:schemeClr val="tx1"/>
              </a:buClr>
              <a:buSzPct val="91000"/>
              <a:defRPr/>
            </a:pPr>
            <a:r>
              <a:rPr lang="en-US" sz="1600" b="1" dirty="0">
                <a:solidFill>
                  <a:srgbClr val="FFC000"/>
                </a:solidFill>
                <a:latin typeface="+mn-lt"/>
              </a:rPr>
              <a:t>Commonly abused gases:</a:t>
            </a:r>
          </a:p>
          <a:p>
            <a:pPr marL="342900" indent="-342900" eaLnBrk="1" hangingPunct="1">
              <a:spcBef>
                <a:spcPct val="20000"/>
              </a:spcBef>
              <a:buClr>
                <a:schemeClr val="tx1"/>
              </a:buClr>
              <a:buSzPct val="91000"/>
              <a:buFont typeface="Wingdings" pitchFamily="2" charset="2"/>
              <a:buChar char="q"/>
              <a:defRPr/>
            </a:pPr>
            <a:r>
              <a:rPr lang="en-US" sz="1600" dirty="0">
                <a:latin typeface="+mn-lt"/>
              </a:rPr>
              <a:t>Butane</a:t>
            </a:r>
          </a:p>
          <a:p>
            <a:pPr marL="342900" indent="-342900" eaLnBrk="1" hangingPunct="1">
              <a:spcBef>
                <a:spcPct val="20000"/>
              </a:spcBef>
              <a:buClr>
                <a:schemeClr val="tx1"/>
              </a:buClr>
              <a:buSzPct val="91000"/>
              <a:buFont typeface="Wingdings" pitchFamily="2" charset="2"/>
              <a:buChar char="q"/>
              <a:defRPr/>
            </a:pPr>
            <a:r>
              <a:rPr lang="en-US" sz="1600" dirty="0">
                <a:latin typeface="+mn-lt"/>
              </a:rPr>
              <a:t>Propane</a:t>
            </a:r>
          </a:p>
          <a:p>
            <a:pPr marL="342900" indent="-342900" eaLnBrk="1" hangingPunct="1">
              <a:spcBef>
                <a:spcPct val="20000"/>
              </a:spcBef>
              <a:buClr>
                <a:schemeClr val="tx1"/>
              </a:buClr>
              <a:buSzPct val="91000"/>
              <a:buFont typeface="Wingdings" pitchFamily="2" charset="2"/>
              <a:buChar char="q"/>
              <a:defRPr/>
            </a:pPr>
            <a:r>
              <a:rPr lang="en-US" sz="1600" dirty="0">
                <a:latin typeface="+mn-lt"/>
              </a:rPr>
              <a:t>Aerosol propellants</a:t>
            </a:r>
          </a:p>
          <a:p>
            <a:pPr marL="342900" indent="-342900" eaLnBrk="1" hangingPunct="1">
              <a:spcBef>
                <a:spcPct val="20000"/>
              </a:spcBef>
              <a:buClr>
                <a:schemeClr val="tx1"/>
              </a:buClr>
              <a:buSzPct val="91000"/>
              <a:buFont typeface="Wingdings" pitchFamily="2" charset="2"/>
              <a:buChar char="q"/>
              <a:defRPr/>
            </a:pPr>
            <a:r>
              <a:rPr lang="en-US" sz="1600" dirty="0">
                <a:latin typeface="+mn-lt"/>
              </a:rPr>
              <a:t>Nitrous oxide</a:t>
            </a:r>
          </a:p>
          <a:p>
            <a:pPr marL="342900" indent="-342900" eaLnBrk="1" hangingPunct="1">
              <a:spcBef>
                <a:spcPct val="20000"/>
              </a:spcBef>
              <a:buClr>
                <a:schemeClr val="tx1"/>
              </a:buClr>
              <a:buSzPct val="91000"/>
              <a:defRPr/>
            </a:pPr>
            <a:r>
              <a:rPr lang="en-US" sz="1600" b="1" dirty="0">
                <a:solidFill>
                  <a:srgbClr val="FFC000"/>
                </a:solidFill>
                <a:latin typeface="+mn-lt"/>
              </a:rPr>
              <a:t>Commonly abused nitrites:</a:t>
            </a:r>
          </a:p>
          <a:p>
            <a:pPr marL="342900" indent="-342900" eaLnBrk="1" hangingPunct="1">
              <a:spcBef>
                <a:spcPct val="20000"/>
              </a:spcBef>
              <a:buClr>
                <a:schemeClr val="tx1"/>
              </a:buClr>
              <a:buSzPct val="91000"/>
              <a:buFont typeface="Wingdings" pitchFamily="2" charset="2"/>
              <a:buChar char="q"/>
              <a:defRPr/>
            </a:pPr>
            <a:r>
              <a:rPr lang="en-US" sz="1600" dirty="0">
                <a:latin typeface="+mn-lt"/>
              </a:rPr>
              <a:t>Isoamyl</a:t>
            </a:r>
          </a:p>
          <a:p>
            <a:pPr marL="342900" indent="-342900" eaLnBrk="1" hangingPunct="1">
              <a:spcBef>
                <a:spcPct val="20000"/>
              </a:spcBef>
              <a:buClr>
                <a:schemeClr val="tx1"/>
              </a:buClr>
              <a:buSzPct val="91000"/>
              <a:buFont typeface="Wingdings" pitchFamily="2" charset="2"/>
              <a:buChar char="q"/>
              <a:defRPr/>
            </a:pPr>
            <a:r>
              <a:rPr lang="en-US" sz="1600" dirty="0">
                <a:latin typeface="+mn-lt"/>
              </a:rPr>
              <a:t>Isobutyl</a:t>
            </a:r>
          </a:p>
          <a:p>
            <a:pPr marL="342900" indent="-342900" eaLnBrk="1" hangingPunct="1">
              <a:spcBef>
                <a:spcPct val="20000"/>
              </a:spcBef>
              <a:buClr>
                <a:schemeClr val="tx1"/>
              </a:buClr>
              <a:buSzPct val="91000"/>
              <a:buFont typeface="Wingdings" pitchFamily="2" charset="2"/>
              <a:buChar char="q"/>
              <a:defRPr/>
            </a:pPr>
            <a:r>
              <a:rPr lang="en-US" sz="1600" dirty="0">
                <a:latin typeface="+mn-lt"/>
              </a:rPr>
              <a:t>Cyclohexyl</a:t>
            </a:r>
            <a:endParaRPr lang="en-US" sz="1600" kern="0" dirty="0">
              <a:latin typeface="+mn-lt"/>
              <a:cs typeface="Arial" pitchFamily="34" charset="0"/>
            </a:endParaRPr>
          </a:p>
        </p:txBody>
      </p:sp>
      <p:sp>
        <p:nvSpPr>
          <p:cNvPr id="7" name="TextBox 6"/>
          <p:cNvSpPr txBox="1"/>
          <p:nvPr/>
        </p:nvSpPr>
        <p:spPr>
          <a:xfrm>
            <a:off x="6400800" y="914400"/>
            <a:ext cx="3276600" cy="369332"/>
          </a:xfrm>
          <a:prstGeom prst="rect">
            <a:avLst/>
          </a:prstGeom>
          <a:noFill/>
        </p:spPr>
        <p:txBody>
          <a:bodyPr wrap="square" rtlCol="0">
            <a:spAutoFit/>
          </a:bodyPr>
          <a:lstStyle/>
          <a:p>
            <a:r>
              <a:rPr lang="en-US" dirty="0"/>
              <a:t> </a:t>
            </a:r>
          </a:p>
        </p:txBody>
      </p:sp>
      <p:sp>
        <p:nvSpPr>
          <p:cNvPr id="9" name="Rectangle 3"/>
          <p:cNvSpPr txBox="1">
            <a:spLocks noChangeArrowheads="1"/>
          </p:cNvSpPr>
          <p:nvPr/>
        </p:nvSpPr>
        <p:spPr bwMode="auto">
          <a:xfrm>
            <a:off x="6019800" y="3886200"/>
            <a:ext cx="3276600" cy="2133600"/>
          </a:xfrm>
          <a:prstGeom prst="rect">
            <a:avLst/>
          </a:prstGeom>
          <a:solidFill>
            <a:schemeClr val="tx2">
              <a:alpha val="14000"/>
            </a:schemeClr>
          </a:solidFill>
          <a:ln w="9525">
            <a:solidFill>
              <a:schemeClr val="accent3">
                <a:lumMod val="40000"/>
                <a:lumOff val="60000"/>
              </a:schemeClr>
            </a:solidFill>
            <a:miter lim="800000"/>
            <a:headEnd/>
            <a:tailEnd/>
          </a:ln>
          <a:effectLst/>
        </p:spPr>
        <p:txBody>
          <a:bodyPr/>
          <a:lstStyle/>
          <a:p>
            <a:pPr marL="342900" indent="-342900" eaLnBrk="1" hangingPunct="1">
              <a:spcBef>
                <a:spcPct val="20000"/>
              </a:spcBef>
              <a:buClr>
                <a:schemeClr val="tx1"/>
              </a:buClr>
              <a:buSzPct val="91000"/>
              <a:defRPr/>
            </a:pPr>
            <a:r>
              <a:rPr lang="en-US" sz="1600" b="1" dirty="0">
                <a:solidFill>
                  <a:srgbClr val="FFC000"/>
                </a:solidFill>
                <a:latin typeface="+mn-lt"/>
              </a:rPr>
              <a:t>Street names:</a:t>
            </a:r>
          </a:p>
          <a:p>
            <a:pPr marL="342900" indent="-342900" eaLnBrk="1" hangingPunct="1">
              <a:spcBef>
                <a:spcPct val="20000"/>
              </a:spcBef>
              <a:buClr>
                <a:schemeClr val="tx1"/>
              </a:buClr>
              <a:buSzPct val="91000"/>
              <a:buFont typeface="Wingdings" pitchFamily="2" charset="2"/>
              <a:buChar char="q"/>
              <a:defRPr/>
            </a:pPr>
            <a:r>
              <a:rPr lang="en-US" sz="1600" dirty="0">
                <a:latin typeface="+mn-lt"/>
              </a:rPr>
              <a:t>Laughing gas</a:t>
            </a:r>
          </a:p>
          <a:p>
            <a:pPr marL="342900" indent="-342900" eaLnBrk="1" hangingPunct="1">
              <a:spcBef>
                <a:spcPct val="20000"/>
              </a:spcBef>
              <a:buClr>
                <a:schemeClr val="tx1"/>
              </a:buClr>
              <a:buSzPct val="91000"/>
              <a:buFont typeface="Wingdings" pitchFamily="2" charset="2"/>
              <a:buChar char="q"/>
              <a:defRPr/>
            </a:pPr>
            <a:r>
              <a:rPr lang="en-US" sz="1600" dirty="0">
                <a:latin typeface="+mn-lt"/>
              </a:rPr>
              <a:t>Poppers</a:t>
            </a:r>
          </a:p>
          <a:p>
            <a:pPr marL="342900" indent="-342900" eaLnBrk="1" hangingPunct="1">
              <a:spcBef>
                <a:spcPct val="20000"/>
              </a:spcBef>
              <a:buClr>
                <a:schemeClr val="tx1"/>
              </a:buClr>
              <a:buSzPct val="91000"/>
              <a:buFont typeface="Wingdings" pitchFamily="2" charset="2"/>
              <a:buChar char="q"/>
              <a:defRPr/>
            </a:pPr>
            <a:r>
              <a:rPr lang="en-US" sz="1600" dirty="0">
                <a:latin typeface="+mn-lt"/>
              </a:rPr>
              <a:t>Snappers</a:t>
            </a:r>
          </a:p>
          <a:p>
            <a:pPr marL="342900" indent="-342900" eaLnBrk="1" hangingPunct="1">
              <a:spcBef>
                <a:spcPct val="20000"/>
              </a:spcBef>
              <a:buClr>
                <a:schemeClr val="tx1"/>
              </a:buClr>
              <a:buSzPct val="91000"/>
              <a:buFont typeface="Wingdings" pitchFamily="2" charset="2"/>
              <a:buChar char="q"/>
              <a:defRPr/>
            </a:pPr>
            <a:r>
              <a:rPr lang="en-US" sz="1600" dirty="0">
                <a:latin typeface="+mn-lt"/>
              </a:rPr>
              <a:t>Whippets</a:t>
            </a:r>
            <a:endParaRPr lang="en-US" sz="1600" kern="0" dirty="0">
              <a:latin typeface="+mn-lt"/>
              <a:cs typeface="Arial" pitchFamily="34" charset="0"/>
            </a:endParaRPr>
          </a:p>
          <a:p>
            <a:pPr marL="342900" indent="-342900" eaLnBrk="1" hangingPunct="1">
              <a:spcBef>
                <a:spcPct val="20000"/>
              </a:spcBef>
              <a:buClr>
                <a:schemeClr val="tx1"/>
              </a:buClr>
              <a:buSzPct val="91000"/>
              <a:buFont typeface="Wingdings" pitchFamily="2" charset="2"/>
              <a:buChar char="q"/>
              <a:defRPr/>
            </a:pPr>
            <a:r>
              <a:rPr lang="en-US" sz="1600" kern="0" dirty="0">
                <a:latin typeface="+mn-lt"/>
                <a:cs typeface="Arial" pitchFamily="34" charset="0"/>
              </a:rPr>
              <a:t>Poppers</a:t>
            </a:r>
          </a:p>
          <a:p>
            <a:pPr marL="342900" indent="-342900" eaLnBrk="1" hangingPunct="1">
              <a:spcBef>
                <a:spcPct val="20000"/>
              </a:spcBef>
              <a:buClr>
                <a:schemeClr val="tx1"/>
              </a:buClr>
              <a:buSzPct val="91000"/>
              <a:buFont typeface="Wingdings" pitchFamily="2" charset="2"/>
              <a:buChar char="q"/>
              <a:defRPr/>
            </a:pPr>
            <a:r>
              <a:rPr lang="en-US" sz="1600" kern="0" dirty="0">
                <a:latin typeface="+mn-lt"/>
                <a:cs typeface="Arial" pitchFamily="34" charset="0"/>
              </a:rPr>
              <a:t>Locker room “Go-Go”</a:t>
            </a:r>
          </a:p>
          <a:p>
            <a:pPr>
              <a:buClr>
                <a:schemeClr val="tx1"/>
              </a:buClr>
              <a:buSzPct val="91000"/>
              <a:defRPr/>
            </a:pPr>
            <a:endParaRPr lang="en-US" sz="1600" kern="0" dirty="0">
              <a:latin typeface="+mn-lt"/>
              <a:cs typeface="Arial" pitchFamily="34" charset="0"/>
            </a:endParaRPr>
          </a:p>
        </p:txBody>
      </p:sp>
      <p:pic>
        <p:nvPicPr>
          <p:cNvPr id="1160194" name="Picture 2" descr="http://lgbtdrugrehab.com/v2/wp-content/uploads/gay-men-and-inhalant-use-300x199.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31345" y="1662546"/>
            <a:ext cx="3243711" cy="2151663"/>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97837533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1426" name="Rectangle 2"/>
          <p:cNvSpPr>
            <a:spLocks noGrp="1" noRot="1" noChangeArrowheads="1"/>
          </p:cNvSpPr>
          <p:nvPr>
            <p:ph type="title"/>
          </p:nvPr>
        </p:nvSpPr>
        <p:spPr>
          <a:xfrm>
            <a:off x="2057400" y="381000"/>
            <a:ext cx="7467600" cy="762000"/>
          </a:xfrm>
          <a:noFill/>
          <a:ln>
            <a:noFill/>
          </a:ln>
        </p:spPr>
        <p:txBody>
          <a:bodyPr>
            <a:normAutofit/>
          </a:bodyPr>
          <a:lstStyle/>
          <a:p>
            <a:pPr eaLnBrk="1" hangingPunct="1">
              <a:defRPr/>
            </a:pPr>
            <a:r>
              <a:rPr lang="en-US" dirty="0">
                <a:latin typeface="Arial" charset="0"/>
              </a:rPr>
              <a:t>Inhalants</a:t>
            </a:r>
            <a:endParaRPr lang="en-US" sz="1800" dirty="0">
              <a:latin typeface="Arial" charset="0"/>
            </a:endParaRPr>
          </a:p>
        </p:txBody>
      </p:sp>
      <p:sp>
        <p:nvSpPr>
          <p:cNvPr id="6" name="Content Placeholder 2"/>
          <p:cNvSpPr>
            <a:spLocks noGrp="1"/>
          </p:cNvSpPr>
          <p:nvPr>
            <p:ph idx="1"/>
          </p:nvPr>
        </p:nvSpPr>
        <p:spPr>
          <a:xfrm>
            <a:off x="6248400" y="2925762"/>
            <a:ext cx="4343400" cy="3932238"/>
          </a:xfrm>
        </p:spPr>
        <p:txBody>
          <a:bodyPr>
            <a:noAutofit/>
          </a:bodyPr>
          <a:lstStyle/>
          <a:p>
            <a:pPr>
              <a:buNone/>
            </a:pPr>
            <a:r>
              <a:rPr lang="en-US" sz="1600" i="1" dirty="0">
                <a:solidFill>
                  <a:schemeClr val="tx1"/>
                </a:solidFill>
                <a:latin typeface="Arial" pitchFamily="34" charset="0"/>
                <a:cs typeface="Arial" pitchFamily="34" charset="0"/>
              </a:rPr>
              <a:t>      On December 23, five years ago, I was Christmas shopping when I received an emergency call from my ex-wife. She said, "Richard, come home quick, Wade's dying." I jumped in my car and drove home as fast as I could. I found my 12-year old son lying on the patio. He'd been inhaling air freshener, and he'd collapsed. When the paramedics arrived, we worked on him for an hour and a half, en route to the hospital and at the hospital. He'd suffered a cardiac arrest. When we stopped CPR on my son and I watched the monitor go flat, I was devastated.</a:t>
            </a:r>
            <a:br>
              <a:rPr lang="en-US" sz="1600" dirty="0">
                <a:solidFill>
                  <a:schemeClr val="tx1"/>
                </a:solidFill>
                <a:latin typeface="Arial" pitchFamily="34" charset="0"/>
                <a:cs typeface="Arial" pitchFamily="34" charset="0"/>
              </a:rPr>
            </a:br>
            <a:br>
              <a:rPr lang="en-US" sz="1200" dirty="0">
                <a:solidFill>
                  <a:schemeClr val="tx1"/>
                </a:solidFill>
                <a:latin typeface="Arial" pitchFamily="34" charset="0"/>
                <a:cs typeface="Arial" pitchFamily="34" charset="0"/>
              </a:rPr>
            </a:br>
            <a:r>
              <a:rPr lang="en-US" sz="1200" dirty="0">
                <a:solidFill>
                  <a:schemeClr val="tx1"/>
                </a:solidFill>
                <a:latin typeface="Arial" pitchFamily="34" charset="0"/>
                <a:cs typeface="Arial" pitchFamily="34" charset="0"/>
              </a:rPr>
              <a:t>Source: Drugstory.com</a:t>
            </a:r>
          </a:p>
        </p:txBody>
      </p:sp>
      <p:sp>
        <p:nvSpPr>
          <p:cNvPr id="4" name="Rectangle 3"/>
          <p:cNvSpPr txBox="1">
            <a:spLocks noChangeArrowheads="1"/>
          </p:cNvSpPr>
          <p:nvPr/>
        </p:nvSpPr>
        <p:spPr bwMode="auto">
          <a:xfrm>
            <a:off x="2133600" y="1752600"/>
            <a:ext cx="4800600" cy="4267200"/>
          </a:xfrm>
          <a:prstGeom prst="rect">
            <a:avLst/>
          </a:prstGeom>
          <a:noFill/>
          <a:ln w="9525">
            <a:noFill/>
            <a:miter lim="800000"/>
            <a:headEnd/>
            <a:tailEnd/>
          </a:ln>
          <a:effectLst/>
        </p:spPr>
        <p:txBody>
          <a:bodyPr/>
          <a:lstStyle/>
          <a:p>
            <a:pPr marL="342900" indent="-342900" eaLnBrk="1" hangingPunct="1">
              <a:spcBef>
                <a:spcPct val="20000"/>
              </a:spcBef>
              <a:buClr>
                <a:schemeClr val="tx1"/>
              </a:buClr>
              <a:buSzPct val="90000"/>
              <a:buFont typeface="Wingdings" pitchFamily="2" charset="2"/>
              <a:buChar char="q"/>
              <a:defRPr/>
            </a:pPr>
            <a:r>
              <a:rPr lang="en-US" dirty="0">
                <a:latin typeface="+mn-lt"/>
              </a:rPr>
              <a:t>Often common household products </a:t>
            </a:r>
          </a:p>
          <a:p>
            <a:pPr marL="342900" indent="-342900" eaLnBrk="1" hangingPunct="1">
              <a:spcBef>
                <a:spcPct val="20000"/>
              </a:spcBef>
              <a:buClr>
                <a:schemeClr val="tx1"/>
              </a:buClr>
              <a:buSzPct val="90000"/>
              <a:defRPr/>
            </a:pPr>
            <a:r>
              <a:rPr lang="en-US" dirty="0">
                <a:latin typeface="+mn-lt"/>
              </a:rPr>
              <a:t>     -- Volatile solvents, aerosols,</a:t>
            </a:r>
            <a:r>
              <a:rPr lang="en-US" kern="0" dirty="0">
                <a:latin typeface="+mn-lt"/>
                <a:cs typeface="Arial" pitchFamily="34" charset="0"/>
              </a:rPr>
              <a:t> glues</a:t>
            </a:r>
          </a:p>
          <a:p>
            <a:pPr marL="342900" indent="-342900" eaLnBrk="1" hangingPunct="1">
              <a:spcBef>
                <a:spcPct val="20000"/>
              </a:spcBef>
              <a:buClr>
                <a:schemeClr val="tx1"/>
              </a:buClr>
              <a:buSzPct val="90000"/>
              <a:buFont typeface="Wingdings" pitchFamily="2" charset="2"/>
              <a:buChar char="q"/>
              <a:defRPr/>
            </a:pPr>
            <a:r>
              <a:rPr lang="en-US" kern="0" dirty="0">
                <a:latin typeface="+mn-lt"/>
                <a:cs typeface="Arial" pitchFamily="34" charset="0"/>
              </a:rPr>
              <a:t>Stimulation</a:t>
            </a:r>
          </a:p>
          <a:p>
            <a:pPr marL="342900" indent="-342900" eaLnBrk="1" hangingPunct="1">
              <a:spcBef>
                <a:spcPct val="20000"/>
              </a:spcBef>
              <a:buClr>
                <a:schemeClr val="tx1"/>
              </a:buClr>
              <a:buSzPct val="90000"/>
              <a:buFont typeface="Wingdings" pitchFamily="2" charset="2"/>
              <a:buChar char="q"/>
              <a:defRPr/>
            </a:pPr>
            <a:r>
              <a:rPr lang="en-US" dirty="0">
                <a:latin typeface="+mn-lt"/>
                <a:cs typeface="Arial" pitchFamily="34" charset="0"/>
              </a:rPr>
              <a:t>Loss of inhibition</a:t>
            </a:r>
          </a:p>
          <a:p>
            <a:pPr marL="342900" indent="-342900" eaLnBrk="1" hangingPunct="1">
              <a:spcBef>
                <a:spcPct val="20000"/>
              </a:spcBef>
              <a:buClr>
                <a:schemeClr val="tx1"/>
              </a:buClr>
              <a:buSzPct val="90000"/>
              <a:buFont typeface="Wingdings" pitchFamily="2" charset="2"/>
              <a:buChar char="q"/>
              <a:defRPr/>
            </a:pPr>
            <a:r>
              <a:rPr lang="en-US" dirty="0">
                <a:latin typeface="+mn-lt"/>
                <a:cs typeface="Arial" pitchFamily="34" charset="0"/>
              </a:rPr>
              <a:t>Addiction</a:t>
            </a:r>
          </a:p>
          <a:p>
            <a:pPr>
              <a:buClr>
                <a:schemeClr val="tx1"/>
              </a:buClr>
              <a:buSzPct val="90000"/>
              <a:buFont typeface="Wingdings" pitchFamily="2" charset="2"/>
              <a:buChar char="q"/>
              <a:defRPr/>
            </a:pPr>
            <a:r>
              <a:rPr lang="en-US" dirty="0">
                <a:latin typeface="+mn-lt"/>
                <a:cs typeface="Arial" pitchFamily="34" charset="0"/>
              </a:rPr>
              <a:t>  H</a:t>
            </a:r>
            <a:r>
              <a:rPr lang="en-US" dirty="0">
                <a:latin typeface="+mn-lt"/>
              </a:rPr>
              <a:t>eadache</a:t>
            </a:r>
          </a:p>
          <a:p>
            <a:pPr>
              <a:buClr>
                <a:schemeClr val="tx1"/>
              </a:buClr>
              <a:buSzPct val="90000"/>
              <a:buFont typeface="Wingdings" pitchFamily="2" charset="2"/>
              <a:buChar char="q"/>
              <a:defRPr/>
            </a:pPr>
            <a:r>
              <a:rPr lang="en-US" dirty="0">
                <a:latin typeface="+mn-lt"/>
              </a:rPr>
              <a:t>  Nausea/vomiting</a:t>
            </a:r>
          </a:p>
          <a:p>
            <a:pPr>
              <a:buClr>
                <a:schemeClr val="tx1"/>
              </a:buClr>
              <a:buSzPct val="90000"/>
              <a:buFont typeface="Wingdings" pitchFamily="2" charset="2"/>
              <a:buChar char="q"/>
              <a:defRPr/>
            </a:pPr>
            <a:r>
              <a:rPr lang="en-US" dirty="0">
                <a:latin typeface="+mn-lt"/>
              </a:rPr>
              <a:t>  Slurred speech</a:t>
            </a:r>
          </a:p>
          <a:p>
            <a:pPr>
              <a:buClr>
                <a:schemeClr val="tx1"/>
              </a:buClr>
              <a:buSzPct val="90000"/>
              <a:buFont typeface="Wingdings" pitchFamily="2" charset="2"/>
              <a:buChar char="q"/>
              <a:defRPr/>
            </a:pPr>
            <a:r>
              <a:rPr lang="en-US" dirty="0">
                <a:latin typeface="+mn-lt"/>
              </a:rPr>
              <a:t>  Loss of motor coordination</a:t>
            </a:r>
          </a:p>
          <a:p>
            <a:pPr>
              <a:buClr>
                <a:schemeClr val="tx1"/>
              </a:buClr>
              <a:buSzPct val="90000"/>
              <a:buFont typeface="Wingdings" pitchFamily="2" charset="2"/>
              <a:buChar char="q"/>
              <a:defRPr/>
            </a:pPr>
            <a:r>
              <a:rPr lang="en-US" dirty="0">
                <a:latin typeface="+mn-lt"/>
              </a:rPr>
              <a:t>  Wheezing</a:t>
            </a:r>
          </a:p>
          <a:p>
            <a:pPr>
              <a:buClr>
                <a:schemeClr val="tx1"/>
              </a:buClr>
              <a:buSzPct val="90000"/>
              <a:buFont typeface="Wingdings" pitchFamily="2" charset="2"/>
              <a:buChar char="q"/>
              <a:defRPr/>
            </a:pPr>
            <a:r>
              <a:rPr lang="en-US" dirty="0">
                <a:latin typeface="+mn-lt"/>
              </a:rPr>
              <a:t>  Unconsciousness</a:t>
            </a:r>
          </a:p>
          <a:p>
            <a:pPr>
              <a:buClr>
                <a:schemeClr val="tx1"/>
              </a:buClr>
              <a:buSzPct val="90000"/>
              <a:buFont typeface="Wingdings" pitchFamily="2" charset="2"/>
              <a:buChar char="q"/>
              <a:defRPr/>
            </a:pPr>
            <a:r>
              <a:rPr lang="en-US" dirty="0">
                <a:latin typeface="+mn-lt"/>
              </a:rPr>
              <a:t>  Cramps</a:t>
            </a:r>
          </a:p>
          <a:p>
            <a:pPr>
              <a:buClr>
                <a:schemeClr val="tx1"/>
              </a:buClr>
              <a:buSzPct val="90000"/>
              <a:buFont typeface="Wingdings" pitchFamily="2" charset="2"/>
              <a:buChar char="q"/>
              <a:defRPr/>
            </a:pPr>
            <a:r>
              <a:rPr lang="en-US" dirty="0">
                <a:latin typeface="+mn-lt"/>
              </a:rPr>
              <a:t>  Weight loss</a:t>
            </a:r>
          </a:p>
          <a:p>
            <a:pPr>
              <a:buClr>
                <a:schemeClr val="tx1"/>
              </a:buClr>
              <a:buSzPct val="90000"/>
              <a:buFont typeface="Wingdings" pitchFamily="2" charset="2"/>
              <a:buChar char="q"/>
              <a:defRPr/>
            </a:pPr>
            <a:r>
              <a:rPr lang="en-US" dirty="0">
                <a:latin typeface="+mn-lt"/>
              </a:rPr>
              <a:t>  Muscle weakness</a:t>
            </a:r>
          </a:p>
          <a:p>
            <a:pPr>
              <a:buClr>
                <a:schemeClr val="tx1"/>
              </a:buClr>
              <a:buSzPct val="90000"/>
              <a:defRPr/>
            </a:pPr>
            <a:endParaRPr lang="en-US" kern="0" dirty="0">
              <a:latin typeface="+mn-lt"/>
              <a:cs typeface="Arial" pitchFamily="34" charset="0"/>
            </a:endParaRPr>
          </a:p>
        </p:txBody>
      </p:sp>
      <p:pic>
        <p:nvPicPr>
          <p:cNvPr id="1161218" name="Picture 2" descr="http://inhalants1998.weebly.com/uploads/1/7/1/2/17124492/2570752_orig.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54982" y="762000"/>
            <a:ext cx="2851150" cy="2137634"/>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40521397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1426" name="Rectangle 2"/>
          <p:cNvSpPr>
            <a:spLocks noGrp="1" noRot="1" noChangeArrowheads="1"/>
          </p:cNvSpPr>
          <p:nvPr>
            <p:ph type="title"/>
          </p:nvPr>
        </p:nvSpPr>
        <p:spPr>
          <a:xfrm>
            <a:off x="2057400" y="304800"/>
            <a:ext cx="7467600" cy="762000"/>
          </a:xfrm>
          <a:noFill/>
          <a:ln>
            <a:noFill/>
          </a:ln>
        </p:spPr>
        <p:txBody>
          <a:bodyPr>
            <a:normAutofit/>
          </a:bodyPr>
          <a:lstStyle/>
          <a:p>
            <a:pPr eaLnBrk="1" hangingPunct="1">
              <a:defRPr/>
            </a:pPr>
            <a:r>
              <a:rPr lang="en-US" dirty="0">
                <a:latin typeface="Arial" charset="0"/>
              </a:rPr>
              <a:t>Inhalants</a:t>
            </a:r>
            <a:endParaRPr lang="en-US" sz="1800" dirty="0">
              <a:latin typeface="Arial" charset="0"/>
            </a:endParaRPr>
          </a:p>
        </p:txBody>
      </p:sp>
      <p:pic>
        <p:nvPicPr>
          <p:cNvPr id="7" name="Content Placeholder 6" descr="MCj02345390000[1]"/>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6735470" y="1071418"/>
            <a:ext cx="2484730" cy="2574412"/>
          </a:xfrm>
          <a:prstGeom prst="rect">
            <a:avLst/>
          </a:prstGeom>
          <a:noFill/>
          <a:ln w="9525">
            <a:noFill/>
            <a:miter lim="800000"/>
            <a:headEnd/>
            <a:tailEnd/>
          </a:ln>
        </p:spPr>
      </p:pic>
      <p:sp>
        <p:nvSpPr>
          <p:cNvPr id="4" name="Rectangle 3"/>
          <p:cNvSpPr txBox="1">
            <a:spLocks noChangeArrowheads="1"/>
          </p:cNvSpPr>
          <p:nvPr/>
        </p:nvSpPr>
        <p:spPr bwMode="auto">
          <a:xfrm>
            <a:off x="2743200" y="1676400"/>
            <a:ext cx="3657600" cy="4191000"/>
          </a:xfrm>
          <a:prstGeom prst="rect">
            <a:avLst/>
          </a:prstGeom>
          <a:noFill/>
          <a:ln w="9525">
            <a:noFill/>
            <a:miter lim="800000"/>
            <a:headEnd/>
            <a:tailEnd/>
          </a:ln>
          <a:effectLst/>
        </p:spPr>
        <p:txBody>
          <a:bodyPr/>
          <a:lstStyle/>
          <a:p>
            <a:pPr>
              <a:buClr>
                <a:schemeClr val="tx1"/>
              </a:buClr>
              <a:buSzPct val="80000"/>
              <a:buFont typeface="Wingdings" pitchFamily="2" charset="2"/>
              <a:buChar char="q"/>
              <a:defRPr/>
            </a:pPr>
            <a:r>
              <a:rPr lang="en-US" dirty="0">
                <a:latin typeface="+mn-lt"/>
                <a:cs typeface="Arial" pitchFamily="34" charset="0"/>
              </a:rPr>
              <a:t>  Acne</a:t>
            </a:r>
          </a:p>
          <a:p>
            <a:pPr>
              <a:buClr>
                <a:schemeClr val="tx1"/>
              </a:buClr>
              <a:buSzPct val="80000"/>
              <a:buFont typeface="Wingdings" pitchFamily="2" charset="2"/>
              <a:buChar char="q"/>
              <a:defRPr/>
            </a:pPr>
            <a:r>
              <a:rPr lang="en-US" dirty="0">
                <a:latin typeface="+mn-lt"/>
                <a:cs typeface="Arial" pitchFamily="34" charset="0"/>
              </a:rPr>
              <a:t>  Depression</a:t>
            </a:r>
          </a:p>
          <a:p>
            <a:pPr>
              <a:buClr>
                <a:schemeClr val="tx1"/>
              </a:buClr>
              <a:buSzPct val="80000"/>
              <a:buFont typeface="Wingdings" pitchFamily="2" charset="2"/>
              <a:buChar char="q"/>
              <a:defRPr/>
            </a:pPr>
            <a:r>
              <a:rPr lang="en-US" dirty="0">
                <a:latin typeface="+mn-lt"/>
                <a:cs typeface="Arial" pitchFamily="34" charset="0"/>
              </a:rPr>
              <a:t>  Violent behavior</a:t>
            </a:r>
          </a:p>
          <a:p>
            <a:pPr>
              <a:buClr>
                <a:schemeClr val="tx1"/>
              </a:buClr>
              <a:buSzPct val="80000"/>
              <a:buFont typeface="Wingdings" pitchFamily="2" charset="2"/>
              <a:buChar char="q"/>
              <a:defRPr/>
            </a:pPr>
            <a:r>
              <a:rPr lang="en-US" dirty="0">
                <a:latin typeface="+mn-lt"/>
                <a:cs typeface="Arial" pitchFamily="34" charset="0"/>
              </a:rPr>
              <a:t>  M</a:t>
            </a:r>
            <a:r>
              <a:rPr lang="en-US" dirty="0">
                <a:latin typeface="+mn-lt"/>
              </a:rPr>
              <a:t>emory impairment</a:t>
            </a:r>
            <a:r>
              <a:rPr lang="en-US" dirty="0">
                <a:latin typeface="+mn-lt"/>
                <a:cs typeface="Arial" pitchFamily="34" charset="0"/>
              </a:rPr>
              <a:t> </a:t>
            </a:r>
          </a:p>
          <a:p>
            <a:pPr>
              <a:buClr>
                <a:schemeClr val="tx1"/>
              </a:buClr>
              <a:buSzPct val="80000"/>
              <a:buFont typeface="Wingdings" pitchFamily="2" charset="2"/>
              <a:buChar char="q"/>
              <a:defRPr/>
            </a:pPr>
            <a:r>
              <a:rPr lang="en-US" dirty="0">
                <a:latin typeface="+mn-lt"/>
                <a:cs typeface="Arial" pitchFamily="34" charset="0"/>
              </a:rPr>
              <a:t>  Manic episodes</a:t>
            </a:r>
          </a:p>
          <a:p>
            <a:pPr>
              <a:buClr>
                <a:schemeClr val="tx1"/>
              </a:buClr>
              <a:buSzPct val="80000"/>
              <a:buFont typeface="Wingdings" pitchFamily="2" charset="2"/>
              <a:buChar char="q"/>
              <a:defRPr/>
            </a:pPr>
            <a:r>
              <a:rPr lang="en-US" kern="0" dirty="0">
                <a:latin typeface="+mn-lt"/>
                <a:cs typeface="Arial" pitchFamily="34" charset="0"/>
              </a:rPr>
              <a:t>  Cardiovascular damage</a:t>
            </a:r>
          </a:p>
          <a:p>
            <a:pPr>
              <a:buClr>
                <a:schemeClr val="tx1"/>
              </a:buClr>
              <a:buSzPct val="80000"/>
              <a:buFont typeface="Wingdings" pitchFamily="2" charset="2"/>
              <a:buChar char="q"/>
              <a:defRPr/>
            </a:pPr>
            <a:r>
              <a:rPr lang="en-US" kern="0" dirty="0">
                <a:latin typeface="+mn-lt"/>
                <a:cs typeface="Arial" pitchFamily="34" charset="0"/>
              </a:rPr>
              <a:t>  CNS damage</a:t>
            </a:r>
          </a:p>
          <a:p>
            <a:pPr>
              <a:buClr>
                <a:schemeClr val="tx1"/>
              </a:buClr>
              <a:buSzPct val="80000"/>
              <a:buFont typeface="Wingdings" pitchFamily="2" charset="2"/>
              <a:buChar char="q"/>
              <a:defRPr/>
            </a:pPr>
            <a:r>
              <a:rPr lang="en-US" kern="0" dirty="0">
                <a:latin typeface="+mn-lt"/>
                <a:cs typeface="Arial" pitchFamily="34" charset="0"/>
              </a:rPr>
              <a:t>  Respiratory depression</a:t>
            </a:r>
          </a:p>
          <a:p>
            <a:pPr marL="342900" indent="-342900" eaLnBrk="1" hangingPunct="1">
              <a:spcBef>
                <a:spcPct val="20000"/>
              </a:spcBef>
              <a:buClr>
                <a:schemeClr val="tx1"/>
              </a:buClr>
              <a:buSzPct val="80000"/>
              <a:buFont typeface="Wingdings" pitchFamily="2" charset="2"/>
              <a:buChar char="q"/>
              <a:defRPr/>
            </a:pPr>
            <a:r>
              <a:rPr lang="en-US" kern="0" dirty="0">
                <a:latin typeface="+mn-lt"/>
                <a:cs typeface="Arial" pitchFamily="34" charset="0"/>
              </a:rPr>
              <a:t>Loss of consciousness</a:t>
            </a:r>
          </a:p>
          <a:p>
            <a:pPr marL="342900" indent="-342900" eaLnBrk="1" hangingPunct="1">
              <a:spcBef>
                <a:spcPct val="20000"/>
              </a:spcBef>
              <a:buClr>
                <a:schemeClr val="tx1"/>
              </a:buClr>
              <a:buSzPct val="80000"/>
              <a:buFont typeface="Wingdings" pitchFamily="2" charset="2"/>
              <a:buChar char="q"/>
              <a:defRPr/>
            </a:pPr>
            <a:r>
              <a:rPr lang="en-US" kern="0" dirty="0">
                <a:latin typeface="+mn-lt"/>
                <a:cs typeface="Arial" pitchFamily="34" charset="0"/>
              </a:rPr>
              <a:t>Sudden death</a:t>
            </a:r>
          </a:p>
          <a:p>
            <a:pPr marL="342900" indent="-342900" eaLnBrk="1" hangingPunct="1">
              <a:spcBef>
                <a:spcPct val="20000"/>
              </a:spcBef>
              <a:buClr>
                <a:schemeClr val="tx1"/>
              </a:buClr>
              <a:buSzPct val="80000"/>
              <a:defRPr/>
            </a:pPr>
            <a:r>
              <a:rPr lang="en-US" kern="0" dirty="0">
                <a:latin typeface="+mn-lt"/>
                <a:cs typeface="Arial" pitchFamily="34" charset="0"/>
              </a:rPr>
              <a:t>      -- Cardiac arrhythmia</a:t>
            </a:r>
          </a:p>
          <a:p>
            <a:pPr marL="342900" indent="-342900" eaLnBrk="1" hangingPunct="1">
              <a:spcBef>
                <a:spcPct val="20000"/>
              </a:spcBef>
              <a:buClr>
                <a:schemeClr val="tx1"/>
              </a:buClr>
              <a:buSzPct val="80000"/>
              <a:defRPr/>
            </a:pPr>
            <a:r>
              <a:rPr lang="en-US" kern="0" dirty="0">
                <a:latin typeface="+mn-lt"/>
                <a:cs typeface="Arial" pitchFamily="34" charset="0"/>
              </a:rPr>
              <a:t>      -- Asphyxiation</a:t>
            </a:r>
          </a:p>
          <a:p>
            <a:pPr marL="342900" indent="-342900" eaLnBrk="1" hangingPunct="1">
              <a:spcBef>
                <a:spcPct val="20000"/>
              </a:spcBef>
              <a:buClr>
                <a:schemeClr val="tx1"/>
              </a:buClr>
              <a:buSzPct val="80000"/>
              <a:defRPr/>
            </a:pPr>
            <a:endParaRPr lang="en-US" kern="0" dirty="0">
              <a:latin typeface="+mn-lt"/>
              <a:cs typeface="Arial" pitchFamily="34" charset="0"/>
            </a:endParaRPr>
          </a:p>
        </p:txBody>
      </p:sp>
      <p:pic>
        <p:nvPicPr>
          <p:cNvPr id="1162242" name="Picture 2" descr="http://sunrisedetox.com/blog/wp-content/uploads/2010/04/inhalants.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76365" y="3966795"/>
            <a:ext cx="3048000" cy="2286001"/>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06061399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4DDAAA-1010-447B-93C4-7DC461437E40}"/>
              </a:ext>
            </a:extLst>
          </p:cNvPr>
          <p:cNvSpPr/>
          <p:nvPr/>
        </p:nvSpPr>
        <p:spPr>
          <a:xfrm>
            <a:off x="1524000" y="8860"/>
            <a:ext cx="9144000" cy="684914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grpSp>
        <p:nvGrpSpPr>
          <p:cNvPr id="6" name="Group 5">
            <a:extLst>
              <a:ext uri="{FF2B5EF4-FFF2-40B4-BE49-F238E27FC236}">
                <a16:creationId xmlns:a16="http://schemas.microsoft.com/office/drawing/2014/main" id="{DA7F0C92-BFE8-4C98-982F-A1474A9761C7}"/>
              </a:ext>
            </a:extLst>
          </p:cNvPr>
          <p:cNvGrpSpPr/>
          <p:nvPr/>
        </p:nvGrpSpPr>
        <p:grpSpPr>
          <a:xfrm>
            <a:off x="8649378" y="6431280"/>
            <a:ext cx="1866222" cy="274320"/>
            <a:chOff x="7125378" y="6464808"/>
            <a:chExt cx="1866222" cy="274320"/>
          </a:xfrm>
        </p:grpSpPr>
        <p:sp>
          <p:nvSpPr>
            <p:cNvPr id="7" name="Action Button: Back or Previous 8">
              <a:hlinkClick r:id="" action="ppaction://hlinkshowjump?jump=previousslide" highlightClick="1"/>
              <a:extLst>
                <a:ext uri="{FF2B5EF4-FFF2-40B4-BE49-F238E27FC236}">
                  <a16:creationId xmlns:a16="http://schemas.microsoft.com/office/drawing/2014/main" id="{AC64E48F-136D-4E1A-B8B1-3DCCFA4BAC44}"/>
                </a:ext>
              </a:extLst>
            </p:cNvPr>
            <p:cNvSpPr/>
            <p:nvPr/>
          </p:nvSpPr>
          <p:spPr>
            <a:xfrm>
              <a:off x="8001000" y="6464808"/>
              <a:ext cx="457200" cy="274320"/>
            </a:xfrm>
            <a:prstGeom prst="actionButtonBackPrevious">
              <a:avLst/>
            </a:prstGeom>
            <a:solidFill>
              <a:schemeClr val="bg1">
                <a:alpha val="41000"/>
              </a:schemeClr>
            </a:solidFill>
            <a:ln w="6350">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endParaRPr>
            </a:p>
          </p:txBody>
        </p:sp>
        <p:sp>
          <p:nvSpPr>
            <p:cNvPr id="8" name="Action Button: Forward or Next 9">
              <a:hlinkClick r:id="" action="ppaction://hlinkshowjump?jump=nextslide" highlightClick="1"/>
              <a:extLst>
                <a:ext uri="{FF2B5EF4-FFF2-40B4-BE49-F238E27FC236}">
                  <a16:creationId xmlns:a16="http://schemas.microsoft.com/office/drawing/2014/main" id="{59307FC6-BCDA-4242-909A-0C5FB1813268}"/>
                </a:ext>
              </a:extLst>
            </p:cNvPr>
            <p:cNvSpPr/>
            <p:nvPr/>
          </p:nvSpPr>
          <p:spPr>
            <a:xfrm>
              <a:off x="8534400" y="6464808"/>
              <a:ext cx="457200" cy="274320"/>
            </a:xfrm>
            <a:prstGeom prst="actionButtonForwardNext">
              <a:avLst/>
            </a:prstGeom>
            <a:solidFill>
              <a:schemeClr val="bg1">
                <a:alpha val="41000"/>
              </a:schemeClr>
            </a:solidFill>
            <a:ln w="6350">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endParaRPr>
            </a:p>
          </p:txBody>
        </p:sp>
        <p:sp>
          <p:nvSpPr>
            <p:cNvPr id="9" name="Action Button: Home 11">
              <a:hlinkClick r:id="" action="ppaction://hlinkshowjump?jump=firstslide" highlightClick="1"/>
              <a:extLst>
                <a:ext uri="{FF2B5EF4-FFF2-40B4-BE49-F238E27FC236}">
                  <a16:creationId xmlns:a16="http://schemas.microsoft.com/office/drawing/2014/main" id="{06C1759D-E310-438F-8D8F-DDA6E4BFF6EA}"/>
                </a:ext>
              </a:extLst>
            </p:cNvPr>
            <p:cNvSpPr/>
            <p:nvPr/>
          </p:nvSpPr>
          <p:spPr>
            <a:xfrm>
              <a:off x="7569708" y="6464808"/>
              <a:ext cx="355092" cy="274320"/>
            </a:xfrm>
            <a:prstGeom prst="actionButtonHome">
              <a:avLst/>
            </a:prstGeom>
            <a:solidFill>
              <a:schemeClr val="bg1">
                <a:alpha val="41000"/>
              </a:schemeClr>
            </a:solidFill>
            <a:ln w="6350">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Action Button: Return 9">
              <a:hlinkClick r:id="" action="ppaction://hlinkshowjump?jump=lastslideviewed" highlightClick="1"/>
              <a:extLst>
                <a:ext uri="{FF2B5EF4-FFF2-40B4-BE49-F238E27FC236}">
                  <a16:creationId xmlns:a16="http://schemas.microsoft.com/office/drawing/2014/main" id="{76C1E439-1501-47C1-9A00-598E7C245E66}"/>
                </a:ext>
              </a:extLst>
            </p:cNvPr>
            <p:cNvSpPr/>
            <p:nvPr/>
          </p:nvSpPr>
          <p:spPr>
            <a:xfrm>
              <a:off x="7125378" y="6464808"/>
              <a:ext cx="356452" cy="274320"/>
            </a:xfrm>
            <a:prstGeom prst="actionButtonReturn">
              <a:avLst/>
            </a:prstGeom>
            <a:solidFill>
              <a:schemeClr val="bg1">
                <a:alpha val="41000"/>
              </a:schemeClr>
            </a:solidFill>
            <a:ln w="6350">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864258" name="Rectangle 2"/>
          <p:cNvSpPr>
            <a:spLocks noGrp="1" noRot="1" noChangeArrowheads="1"/>
          </p:cNvSpPr>
          <p:nvPr>
            <p:ph type="title"/>
          </p:nvPr>
        </p:nvSpPr>
        <p:spPr>
          <a:xfrm>
            <a:off x="1981200" y="381000"/>
            <a:ext cx="8229600" cy="2590800"/>
          </a:xfrm>
          <a:noFill/>
          <a:ln>
            <a:noFill/>
          </a:ln>
          <a:scene3d>
            <a:camera prst="orthographicFront"/>
            <a:lightRig rig="threePt" dir="t"/>
          </a:scene3d>
          <a:sp3d>
            <a:bevelT prst="angle"/>
            <a:bevelB prst="angle"/>
          </a:sp3d>
        </p:spPr>
        <p:txBody>
          <a:bodyPr>
            <a:sp3d extrusionH="57150">
              <a:bevelT w="38100" h="38100" prst="angle"/>
              <a:bevelB w="38100" h="38100" prst="angle"/>
            </a:sp3d>
          </a:bodyPr>
          <a:lstStyle/>
          <a:p>
            <a:pPr algn="ctr" eaLnBrk="1" hangingPunct="1">
              <a:defRPr/>
            </a:pPr>
            <a:r>
              <a:rPr lang="en-US" sz="6000" dirty="0">
                <a:solidFill>
                  <a:schemeClr val="accent6">
                    <a:lumMod val="50000"/>
                  </a:schemeClr>
                </a:solidFill>
                <a:latin typeface="Arial" charset="0"/>
              </a:rPr>
              <a:t>The Dry Mouth </a:t>
            </a:r>
            <a:br>
              <a:rPr lang="en-US" sz="6000" dirty="0">
                <a:solidFill>
                  <a:schemeClr val="accent6">
                    <a:lumMod val="50000"/>
                  </a:schemeClr>
                </a:solidFill>
                <a:latin typeface="Arial" charset="0"/>
              </a:rPr>
            </a:br>
            <a:r>
              <a:rPr lang="en-US" sz="6000" dirty="0">
                <a:solidFill>
                  <a:schemeClr val="accent6">
                    <a:lumMod val="50000"/>
                  </a:schemeClr>
                </a:solidFill>
                <a:latin typeface="Arial" charset="0"/>
              </a:rPr>
              <a:t>of Drug Use</a:t>
            </a:r>
          </a:p>
        </p:txBody>
      </p:sp>
      <p:pic>
        <p:nvPicPr>
          <p:cNvPr id="5" name="Content Placeholder 5" descr="Scan4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962400" y="2743200"/>
            <a:ext cx="4000500" cy="2667000"/>
          </a:xfrm>
          <a:ln>
            <a:solidFill>
              <a:schemeClr val="tx2"/>
            </a:solidFill>
          </a:ln>
          <a:effectLst>
            <a:reflection blurRad="6350" stA="50000" endA="300" endPos="38500" dist="50800" dir="5400000" sy="-100000" algn="bl" rotWithShape="0"/>
          </a:effectLst>
          <a:scene3d>
            <a:camera prst="orthographicFront"/>
            <a:lightRig rig="threePt" dir="t"/>
          </a:scene3d>
          <a:sp3d>
            <a:bevelT/>
            <a:bevelB/>
          </a:sp3d>
        </p:spPr>
      </p:pic>
    </p:spTree>
    <p:extLst>
      <p:ext uri="{BB962C8B-B14F-4D97-AF65-F5344CB8AC3E}">
        <p14:creationId xmlns:p14="http://schemas.microsoft.com/office/powerpoint/2010/main" val="229251486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7010" name="Rectangle 2"/>
          <p:cNvSpPr>
            <a:spLocks noGrp="1" noRot="1" noChangeArrowheads="1"/>
          </p:cNvSpPr>
          <p:nvPr>
            <p:ph type="title"/>
          </p:nvPr>
        </p:nvSpPr>
        <p:spPr>
          <a:xfrm>
            <a:off x="2057400" y="228600"/>
            <a:ext cx="8229600" cy="715962"/>
          </a:xfrm>
        </p:spPr>
        <p:txBody>
          <a:bodyPr>
            <a:normAutofit fontScale="90000"/>
          </a:bodyPr>
          <a:lstStyle/>
          <a:p>
            <a:pPr>
              <a:defRPr/>
            </a:pPr>
            <a:r>
              <a:rPr lang="en-US" sz="3200" dirty="0">
                <a:latin typeface="Arial" pitchFamily="34" charset="0"/>
              </a:rPr>
              <a:t>Xerostomia </a:t>
            </a:r>
            <a:br>
              <a:rPr lang="en-US" sz="3200" dirty="0">
                <a:latin typeface="Arial" pitchFamily="34" charset="0"/>
              </a:rPr>
            </a:br>
            <a:r>
              <a:rPr lang="en-US" sz="2400" dirty="0">
                <a:latin typeface="Arial" pitchFamily="34" charset="0"/>
              </a:rPr>
              <a:t>Dry Mouth; Ropy Saliva; Atrophic Candidiasis</a:t>
            </a:r>
          </a:p>
        </p:txBody>
      </p:sp>
      <p:pic>
        <p:nvPicPr>
          <p:cNvPr id="103427" name="Picture 3" descr="17-28 candidiasis"/>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2667000" y="1295401"/>
            <a:ext cx="6858000" cy="4566285"/>
          </a:xfrm>
          <a:noFill/>
          <a:ln>
            <a:solidFill>
              <a:schemeClr val="tx2"/>
            </a:solidFill>
          </a:ln>
        </p:spPr>
      </p:pic>
      <p:sp>
        <p:nvSpPr>
          <p:cNvPr id="4" name="TextBox 3"/>
          <p:cNvSpPr txBox="1"/>
          <p:nvPr/>
        </p:nvSpPr>
        <p:spPr>
          <a:xfrm>
            <a:off x="1676400" y="5123021"/>
            <a:ext cx="3262432" cy="1477328"/>
          </a:xfrm>
          <a:prstGeom prst="rect">
            <a:avLst/>
          </a:prstGeom>
          <a:solidFill>
            <a:schemeClr val="bg1">
              <a:alpha val="23000"/>
            </a:schemeClr>
          </a:solidFill>
          <a:ln>
            <a:solidFill>
              <a:schemeClr val="accent3">
                <a:lumMod val="40000"/>
                <a:lumOff val="60000"/>
              </a:schemeClr>
            </a:solidFill>
          </a:ln>
          <a:scene3d>
            <a:camera prst="orthographicFront"/>
            <a:lightRig rig="threePt" dir="t"/>
          </a:scene3d>
          <a:sp3d>
            <a:bevelT/>
            <a:bevelB/>
          </a:sp3d>
        </p:spPr>
        <p:txBody>
          <a:bodyPr wrap="none" rtlCol="0">
            <a:spAutoFit/>
          </a:bodyPr>
          <a:lstStyle/>
          <a:p>
            <a:r>
              <a:rPr lang="en-US" b="1" dirty="0">
                <a:solidFill>
                  <a:srgbClr val="FFC000"/>
                </a:solidFill>
                <a:latin typeface="+mn-lt"/>
              </a:rPr>
              <a:t>Americans taking meds:</a:t>
            </a:r>
          </a:p>
          <a:p>
            <a:r>
              <a:rPr lang="en-US" dirty="0">
                <a:latin typeface="+mn-lt"/>
              </a:rPr>
              <a:t>1 med:    32% with xerostomia</a:t>
            </a:r>
          </a:p>
          <a:p>
            <a:r>
              <a:rPr lang="en-US" dirty="0">
                <a:latin typeface="+mn-lt"/>
              </a:rPr>
              <a:t>2 meds:  41% with xerostomia</a:t>
            </a:r>
          </a:p>
          <a:p>
            <a:r>
              <a:rPr lang="en-US" dirty="0">
                <a:latin typeface="+mn-lt"/>
              </a:rPr>
              <a:t>3 meds:  46% with xerostomia</a:t>
            </a:r>
          </a:p>
          <a:p>
            <a:r>
              <a:rPr lang="en-US" dirty="0">
                <a:latin typeface="+mn-lt"/>
              </a:rPr>
              <a:t>4 meds:  52% with xerostomia</a:t>
            </a:r>
          </a:p>
        </p:txBody>
      </p:sp>
    </p:spTree>
    <p:extLst>
      <p:ext uri="{BB962C8B-B14F-4D97-AF65-F5344CB8AC3E}">
        <p14:creationId xmlns:p14="http://schemas.microsoft.com/office/powerpoint/2010/main" val="361084879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9458" name="Rectangle 2"/>
          <p:cNvSpPr>
            <a:spLocks noGrp="1" noRot="1" noChangeArrowheads="1"/>
          </p:cNvSpPr>
          <p:nvPr>
            <p:ph type="title"/>
          </p:nvPr>
        </p:nvSpPr>
        <p:spPr>
          <a:xfrm>
            <a:off x="1905000" y="122238"/>
            <a:ext cx="8382000" cy="1020762"/>
          </a:xfrm>
          <a:noFill/>
          <a:ln>
            <a:noFill/>
          </a:ln>
        </p:spPr>
        <p:txBody>
          <a:bodyPr>
            <a:normAutofit/>
          </a:bodyPr>
          <a:lstStyle/>
          <a:p>
            <a:pPr algn="ctr">
              <a:defRPr/>
            </a:pPr>
            <a:r>
              <a:rPr lang="en-US" sz="3100" dirty="0">
                <a:solidFill>
                  <a:srgbClr val="FFC000"/>
                </a:solidFill>
                <a:latin typeface="Arial" pitchFamily="34" charset="0"/>
              </a:rPr>
              <a:t>Anemia</a:t>
            </a:r>
            <a:br>
              <a:rPr lang="en-US" dirty="0">
                <a:solidFill>
                  <a:srgbClr val="FFC000"/>
                </a:solidFill>
                <a:latin typeface="Arial" pitchFamily="34" charset="0"/>
              </a:rPr>
            </a:br>
            <a:r>
              <a:rPr lang="en-US" sz="2000" dirty="0">
                <a:solidFill>
                  <a:srgbClr val="FFC000"/>
                </a:solidFill>
                <a:latin typeface="Arial" pitchFamily="34" charset="0"/>
              </a:rPr>
              <a:t>Decreased O</a:t>
            </a:r>
            <a:r>
              <a:rPr lang="en-US" sz="2000" baseline="-25000" dirty="0">
                <a:solidFill>
                  <a:srgbClr val="FFC000"/>
                </a:solidFill>
                <a:latin typeface="Arial" pitchFamily="34" charset="0"/>
              </a:rPr>
              <a:t>2</a:t>
            </a:r>
            <a:r>
              <a:rPr lang="en-US" sz="2000" dirty="0">
                <a:solidFill>
                  <a:srgbClr val="FFC000"/>
                </a:solidFill>
                <a:latin typeface="Arial" pitchFamily="34" charset="0"/>
              </a:rPr>
              <a:t>-Carrying Capacity or Numbers of Erythrocytes </a:t>
            </a:r>
          </a:p>
        </p:txBody>
      </p:sp>
      <p:pic>
        <p:nvPicPr>
          <p:cNvPr id="6" name="Content Placeholder 5" descr="Scan4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6629400" y="1219200"/>
            <a:ext cx="3771900" cy="2514600"/>
          </a:xfrm>
          <a:ln>
            <a:solidFill>
              <a:schemeClr val="tx2"/>
            </a:solidFill>
          </a:ln>
        </p:spPr>
      </p:pic>
      <p:sp>
        <p:nvSpPr>
          <p:cNvPr id="104451" name="Text Box 3"/>
          <p:cNvSpPr txBox="1">
            <a:spLocks noChangeArrowheads="1"/>
          </p:cNvSpPr>
          <p:nvPr/>
        </p:nvSpPr>
        <p:spPr bwMode="auto">
          <a:xfrm>
            <a:off x="2286000" y="1752600"/>
            <a:ext cx="4038600" cy="2862322"/>
          </a:xfrm>
          <a:prstGeom prst="rect">
            <a:avLst/>
          </a:prstGeom>
          <a:noFill/>
          <a:ln w="9525">
            <a:noFill/>
            <a:miter lim="800000"/>
            <a:headEnd/>
            <a:tailEnd/>
          </a:ln>
        </p:spPr>
        <p:txBody>
          <a:bodyPr wrap="square">
            <a:spAutoFit/>
          </a:bodyPr>
          <a:lstStyle/>
          <a:p>
            <a:pPr>
              <a:buClr>
                <a:schemeClr val="tx1"/>
              </a:buClr>
              <a:buSzPct val="90000"/>
              <a:buFont typeface="Wingdings" pitchFamily="2" charset="2"/>
              <a:buChar char="q"/>
            </a:pPr>
            <a:r>
              <a:rPr lang="en-US" dirty="0">
                <a:latin typeface="Arial" pitchFamily="34" charset="0"/>
              </a:rPr>
              <a:t>  </a:t>
            </a:r>
            <a:r>
              <a:rPr lang="en-US" dirty="0">
                <a:solidFill>
                  <a:srgbClr val="FFC000"/>
                </a:solidFill>
                <a:latin typeface="Arial" pitchFamily="34" charset="0"/>
              </a:rPr>
              <a:t>Iron deficiency anemia</a:t>
            </a:r>
          </a:p>
          <a:p>
            <a:pPr>
              <a:buClr>
                <a:schemeClr val="tx1"/>
              </a:buClr>
              <a:buSzPct val="90000"/>
              <a:buFont typeface="Wingdings" pitchFamily="2" charset="2"/>
              <a:buNone/>
            </a:pPr>
            <a:r>
              <a:rPr lang="en-US" dirty="0">
                <a:latin typeface="Arial" pitchFamily="34" charset="0"/>
              </a:rPr>
              <a:t>      -- Defective iron metabolism</a:t>
            </a:r>
          </a:p>
          <a:p>
            <a:pPr>
              <a:buClr>
                <a:schemeClr val="tx1"/>
              </a:buClr>
              <a:buSzPct val="90000"/>
              <a:buFont typeface="Wingdings" pitchFamily="2" charset="2"/>
              <a:buNone/>
            </a:pPr>
            <a:r>
              <a:rPr lang="en-US" dirty="0">
                <a:latin typeface="Arial" pitchFamily="34" charset="0"/>
              </a:rPr>
              <a:t>         or absorption</a:t>
            </a:r>
          </a:p>
          <a:p>
            <a:pPr>
              <a:buClr>
                <a:schemeClr val="tx1"/>
              </a:buClr>
              <a:buSzPct val="90000"/>
              <a:buFont typeface="Wingdings" pitchFamily="2" charset="2"/>
              <a:buNone/>
            </a:pPr>
            <a:r>
              <a:rPr lang="en-US" dirty="0">
                <a:latin typeface="Arial" pitchFamily="34" charset="0"/>
              </a:rPr>
              <a:t>      -- Severe: Plummer-Vinson</a:t>
            </a:r>
          </a:p>
          <a:p>
            <a:pPr>
              <a:buClr>
                <a:schemeClr val="tx1"/>
              </a:buClr>
              <a:buSzPct val="90000"/>
              <a:buFont typeface="Wingdings" pitchFamily="2" charset="2"/>
              <a:buNone/>
            </a:pPr>
            <a:r>
              <a:rPr lang="en-US" dirty="0">
                <a:latin typeface="Arial" pitchFamily="34" charset="0"/>
              </a:rPr>
              <a:t>         syndrome</a:t>
            </a:r>
          </a:p>
          <a:p>
            <a:pPr>
              <a:buClr>
                <a:schemeClr val="tx1"/>
              </a:buClr>
              <a:buSzPct val="90000"/>
              <a:buFont typeface="Wingdings" pitchFamily="2" charset="2"/>
              <a:buChar char="q"/>
            </a:pPr>
            <a:r>
              <a:rPr lang="en-US" dirty="0">
                <a:latin typeface="Arial" pitchFamily="34" charset="0"/>
              </a:rPr>
              <a:t>  </a:t>
            </a:r>
            <a:r>
              <a:rPr lang="en-US" dirty="0">
                <a:solidFill>
                  <a:srgbClr val="FFC000"/>
                </a:solidFill>
                <a:latin typeface="Arial" pitchFamily="34" charset="0"/>
              </a:rPr>
              <a:t>Pernicious anemia </a:t>
            </a:r>
          </a:p>
          <a:p>
            <a:pPr>
              <a:buClr>
                <a:schemeClr val="tx1"/>
              </a:buClr>
              <a:buSzPct val="90000"/>
            </a:pPr>
            <a:r>
              <a:rPr lang="en-US" dirty="0">
                <a:latin typeface="Arial" pitchFamily="34" charset="0"/>
              </a:rPr>
              <a:t>     -- Hypovitaminosis B12</a:t>
            </a:r>
          </a:p>
          <a:p>
            <a:pPr>
              <a:buClr>
                <a:schemeClr val="tx1"/>
              </a:buClr>
              <a:buSzPct val="90000"/>
              <a:buFont typeface="Wingdings" pitchFamily="2" charset="2"/>
              <a:buNone/>
            </a:pPr>
            <a:r>
              <a:rPr lang="en-US" dirty="0">
                <a:latin typeface="Arial" pitchFamily="34" charset="0"/>
              </a:rPr>
              <a:t>     -- Deficiency of vitamin B12 </a:t>
            </a:r>
          </a:p>
          <a:p>
            <a:pPr>
              <a:buClr>
                <a:schemeClr val="tx1"/>
              </a:buClr>
              <a:buSzPct val="90000"/>
              <a:buFont typeface="Wingdings" pitchFamily="2" charset="2"/>
              <a:buChar char="q"/>
            </a:pPr>
            <a:r>
              <a:rPr lang="en-US" dirty="0">
                <a:solidFill>
                  <a:srgbClr val="FFC000"/>
                </a:solidFill>
                <a:latin typeface="Arial" pitchFamily="34" charset="0"/>
              </a:rPr>
              <a:t>  Folic acid anemia</a:t>
            </a:r>
          </a:p>
          <a:p>
            <a:pPr>
              <a:buClr>
                <a:schemeClr val="tx1"/>
              </a:buClr>
              <a:buSzPct val="90000"/>
              <a:buFont typeface="Wingdings" pitchFamily="2" charset="2"/>
              <a:buNone/>
            </a:pPr>
            <a:r>
              <a:rPr lang="en-US" dirty="0">
                <a:latin typeface="Arial" pitchFamily="34" charset="0"/>
              </a:rPr>
              <a:t>     -- Deficiency of folic acid</a:t>
            </a:r>
          </a:p>
        </p:txBody>
      </p:sp>
      <p:pic>
        <p:nvPicPr>
          <p:cNvPr id="104452" name="Picture 4" descr="gsg-90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29401" y="3810000"/>
            <a:ext cx="3771899" cy="2507820"/>
          </a:xfrm>
          <a:prstGeom prst="rect">
            <a:avLst/>
          </a:prstGeom>
          <a:noFill/>
          <a:ln w="9525">
            <a:solidFill>
              <a:schemeClr val="accent3">
                <a:lumMod val="40000"/>
                <a:lumOff val="60000"/>
              </a:schemeClr>
            </a:solidFill>
            <a:miter lim="800000"/>
            <a:headEnd/>
            <a:tailEnd/>
          </a:ln>
        </p:spPr>
      </p:pic>
      <p:sp>
        <p:nvSpPr>
          <p:cNvPr id="1299461" name="Text Box 5"/>
          <p:cNvSpPr txBox="1">
            <a:spLocks noChangeArrowheads="1"/>
          </p:cNvSpPr>
          <p:nvPr/>
        </p:nvSpPr>
        <p:spPr bwMode="auto">
          <a:xfrm>
            <a:off x="7479211" y="6019801"/>
            <a:ext cx="2077539" cy="307777"/>
          </a:xfrm>
          <a:prstGeom prst="rect">
            <a:avLst/>
          </a:prstGeom>
          <a:noFill/>
          <a:ln w="9525">
            <a:noFill/>
            <a:miter lim="800000"/>
            <a:headEnd/>
            <a:tailEnd/>
          </a:ln>
          <a:effectLst/>
        </p:spPr>
        <p:txBody>
          <a:bodyPr wrap="square">
            <a:spAutoFit/>
          </a:bodyPr>
          <a:lstStyle/>
          <a:p>
            <a:pPr algn="ctr">
              <a:defRPr/>
            </a:pPr>
            <a:r>
              <a:rPr lang="en-US" sz="1400" b="1" dirty="0">
                <a:effectLst>
                  <a:outerShdw blurRad="38100" dist="38100" dir="2700000" algn="tl">
                    <a:srgbClr val="000000"/>
                  </a:outerShdw>
                </a:effectLst>
                <a:latin typeface="Arial" pitchFamily="34" charset="0"/>
              </a:rPr>
              <a:t>Pernicious anemia</a:t>
            </a:r>
          </a:p>
        </p:txBody>
      </p:sp>
    </p:spTree>
    <p:extLst>
      <p:ext uri="{BB962C8B-B14F-4D97-AF65-F5344CB8AC3E}">
        <p14:creationId xmlns:p14="http://schemas.microsoft.com/office/powerpoint/2010/main" val="205367862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9458" name="Rectangle 2"/>
          <p:cNvSpPr>
            <a:spLocks noGrp="1" noRot="1" noChangeArrowheads="1"/>
          </p:cNvSpPr>
          <p:nvPr>
            <p:ph type="title"/>
          </p:nvPr>
        </p:nvSpPr>
        <p:spPr>
          <a:xfrm>
            <a:off x="1905000" y="122238"/>
            <a:ext cx="8382000" cy="1020762"/>
          </a:xfrm>
          <a:noFill/>
          <a:ln>
            <a:noFill/>
          </a:ln>
        </p:spPr>
        <p:txBody>
          <a:bodyPr>
            <a:normAutofit/>
          </a:bodyPr>
          <a:lstStyle/>
          <a:p>
            <a:pPr algn="ctr">
              <a:defRPr/>
            </a:pPr>
            <a:r>
              <a:rPr lang="en-US" sz="3100" dirty="0">
                <a:solidFill>
                  <a:srgbClr val="FFC000"/>
                </a:solidFill>
                <a:latin typeface="Arial" pitchFamily="34" charset="0"/>
              </a:rPr>
              <a:t>Statin Use</a:t>
            </a:r>
            <a:br>
              <a:rPr lang="en-US" dirty="0">
                <a:solidFill>
                  <a:srgbClr val="FFC000"/>
                </a:solidFill>
                <a:latin typeface="Arial" pitchFamily="34" charset="0"/>
              </a:rPr>
            </a:br>
            <a:r>
              <a:rPr lang="en-US" sz="2000" dirty="0">
                <a:solidFill>
                  <a:srgbClr val="FFC000"/>
                </a:solidFill>
                <a:latin typeface="Arial" pitchFamily="34" charset="0"/>
              </a:rPr>
              <a:t>Improvement in Oral Problems with Discontinued Use</a:t>
            </a:r>
          </a:p>
        </p:txBody>
      </p:sp>
      <p:sp>
        <p:nvSpPr>
          <p:cNvPr id="104451" name="Text Box 3"/>
          <p:cNvSpPr txBox="1">
            <a:spLocks noChangeArrowheads="1"/>
          </p:cNvSpPr>
          <p:nvPr/>
        </p:nvSpPr>
        <p:spPr bwMode="auto">
          <a:xfrm>
            <a:off x="2133600" y="1676400"/>
            <a:ext cx="4495800" cy="2308324"/>
          </a:xfrm>
          <a:prstGeom prst="rect">
            <a:avLst/>
          </a:prstGeom>
          <a:noFill/>
          <a:ln w="9525">
            <a:noFill/>
            <a:miter lim="800000"/>
            <a:headEnd/>
            <a:tailEnd/>
          </a:ln>
        </p:spPr>
        <p:txBody>
          <a:bodyPr wrap="square">
            <a:spAutoFit/>
          </a:bodyPr>
          <a:lstStyle/>
          <a:p>
            <a:pPr marL="231775" indent="-231775">
              <a:buClr>
                <a:schemeClr val="tx1"/>
              </a:buClr>
              <a:buSzPct val="90000"/>
              <a:buFont typeface="Wingdings" pitchFamily="2" charset="2"/>
              <a:buChar char="q"/>
            </a:pPr>
            <a:r>
              <a:rPr lang="en-US" dirty="0">
                <a:latin typeface="Arial" pitchFamily="34" charset="0"/>
              </a:rPr>
              <a:t>  Dry mouth in 88.5%</a:t>
            </a:r>
          </a:p>
          <a:p>
            <a:pPr marL="231775" indent="-231775">
              <a:buClr>
                <a:schemeClr val="tx1"/>
              </a:buClr>
              <a:buSzPct val="90000"/>
            </a:pPr>
            <a:r>
              <a:rPr lang="en-US" dirty="0">
                <a:latin typeface="Arial" pitchFamily="34" charset="0"/>
              </a:rPr>
              <a:t>     - 89% improved with discontinuance</a:t>
            </a:r>
          </a:p>
          <a:p>
            <a:pPr marL="231775" indent="-231775">
              <a:buClr>
                <a:schemeClr val="tx1"/>
              </a:buClr>
              <a:buSzPct val="90000"/>
              <a:buFont typeface="Wingdings" pitchFamily="2" charset="2"/>
              <a:buChar char="q"/>
            </a:pPr>
            <a:r>
              <a:rPr lang="en-US" dirty="0">
                <a:latin typeface="Arial" pitchFamily="34" charset="0"/>
              </a:rPr>
              <a:t> Itchiness in 57.8% </a:t>
            </a:r>
          </a:p>
          <a:p>
            <a:pPr marL="231775" indent="-231775">
              <a:buClr>
                <a:schemeClr val="tx1"/>
              </a:buClr>
              <a:buSzPct val="90000"/>
            </a:pPr>
            <a:r>
              <a:rPr lang="en-US" dirty="0">
                <a:latin typeface="Arial" pitchFamily="34" charset="0"/>
              </a:rPr>
              <a:t>     - 40.0%  with discontinuance </a:t>
            </a:r>
          </a:p>
          <a:p>
            <a:pPr marL="231775" indent="-231775">
              <a:buClr>
                <a:schemeClr val="tx1"/>
              </a:buClr>
              <a:buSzPct val="90000"/>
              <a:buFont typeface="Wingdings" pitchFamily="2" charset="2"/>
              <a:buChar char="q"/>
            </a:pPr>
            <a:r>
              <a:rPr lang="en-US" dirty="0">
                <a:latin typeface="Arial" pitchFamily="34" charset="0"/>
              </a:rPr>
              <a:t>Bitterness in  53.8%</a:t>
            </a:r>
          </a:p>
          <a:p>
            <a:pPr>
              <a:buClr>
                <a:schemeClr val="tx1"/>
              </a:buClr>
              <a:buSzPct val="90000"/>
            </a:pPr>
            <a:r>
              <a:rPr lang="en-US" dirty="0">
                <a:latin typeface="Arial" pitchFamily="34" charset="0"/>
              </a:rPr>
              <a:t>     --  92.9% improved with discontinuance</a:t>
            </a:r>
          </a:p>
          <a:p>
            <a:pPr marL="285750" indent="-285750">
              <a:buClr>
                <a:schemeClr val="tx1"/>
              </a:buClr>
              <a:buSzPct val="90000"/>
              <a:buFont typeface="Wingdings" panose="05000000000000000000" pitchFamily="2" charset="2"/>
              <a:buChar char="q"/>
            </a:pPr>
            <a:r>
              <a:rPr lang="en-US" dirty="0">
                <a:latin typeface="Arial" pitchFamily="34" charset="0"/>
              </a:rPr>
              <a:t>Cough in 46.2%</a:t>
            </a:r>
          </a:p>
          <a:p>
            <a:pPr>
              <a:buClr>
                <a:schemeClr val="tx1"/>
              </a:buClr>
              <a:buSzPct val="90000"/>
            </a:pPr>
            <a:r>
              <a:rPr lang="en-US" dirty="0">
                <a:latin typeface="Arial" pitchFamily="34" charset="0"/>
              </a:rPr>
              <a:t>     -- 91.7% improved with discontinuance.</a:t>
            </a:r>
          </a:p>
        </p:txBody>
      </p:sp>
      <p:sp>
        <p:nvSpPr>
          <p:cNvPr id="1299461" name="Text Box 5"/>
          <p:cNvSpPr txBox="1">
            <a:spLocks noChangeArrowheads="1"/>
          </p:cNvSpPr>
          <p:nvPr/>
        </p:nvSpPr>
        <p:spPr bwMode="auto">
          <a:xfrm>
            <a:off x="7479211" y="6019801"/>
            <a:ext cx="2077539" cy="307777"/>
          </a:xfrm>
          <a:prstGeom prst="rect">
            <a:avLst/>
          </a:prstGeom>
          <a:noFill/>
          <a:ln w="9525">
            <a:noFill/>
            <a:miter lim="800000"/>
            <a:headEnd/>
            <a:tailEnd/>
          </a:ln>
          <a:effectLst/>
        </p:spPr>
        <p:txBody>
          <a:bodyPr wrap="square">
            <a:spAutoFit/>
          </a:bodyPr>
          <a:lstStyle/>
          <a:p>
            <a:pPr algn="ctr">
              <a:defRPr/>
            </a:pPr>
            <a:r>
              <a:rPr lang="en-US" sz="1400" b="1" dirty="0">
                <a:effectLst>
                  <a:outerShdw blurRad="38100" dist="38100" dir="2700000" algn="tl">
                    <a:srgbClr val="000000"/>
                  </a:outerShdw>
                </a:effectLst>
                <a:latin typeface="Arial" pitchFamily="34" charset="0"/>
              </a:rPr>
              <a:t>Pernicious anemia</a:t>
            </a:r>
          </a:p>
        </p:txBody>
      </p:sp>
    </p:spTree>
    <p:extLst>
      <p:ext uri="{BB962C8B-B14F-4D97-AF65-F5344CB8AC3E}">
        <p14:creationId xmlns:p14="http://schemas.microsoft.com/office/powerpoint/2010/main" val="39999201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986" name="Rectangle 2"/>
          <p:cNvSpPr>
            <a:spLocks noGrp="1" noRot="1" noChangeArrowheads="1"/>
          </p:cNvSpPr>
          <p:nvPr>
            <p:ph type="title" sz="quarter"/>
          </p:nvPr>
        </p:nvSpPr>
        <p:spPr>
          <a:xfrm>
            <a:off x="1981200" y="228600"/>
            <a:ext cx="8229600" cy="1066800"/>
          </a:xfrm>
        </p:spPr>
        <p:txBody>
          <a:bodyPr>
            <a:normAutofit/>
          </a:bodyPr>
          <a:lstStyle/>
          <a:p>
            <a:pPr algn="ctr">
              <a:defRPr/>
            </a:pPr>
            <a:r>
              <a:rPr lang="en-US" dirty="0">
                <a:solidFill>
                  <a:srgbClr val="FFC000"/>
                </a:solidFill>
                <a:latin typeface="Arial" pitchFamily="34" charset="0"/>
              </a:rPr>
              <a:t>Atrophic Candidiasis</a:t>
            </a:r>
            <a:br>
              <a:rPr lang="en-US" sz="3600" dirty="0">
                <a:solidFill>
                  <a:srgbClr val="FFC000"/>
                </a:solidFill>
                <a:latin typeface="Arial" pitchFamily="34" charset="0"/>
              </a:rPr>
            </a:br>
            <a:r>
              <a:rPr lang="en-US" sz="2000" dirty="0">
                <a:solidFill>
                  <a:srgbClr val="FFC000"/>
                </a:solidFill>
                <a:latin typeface="Arial" pitchFamily="34" charset="0"/>
              </a:rPr>
              <a:t>In AIDS</a:t>
            </a:r>
          </a:p>
        </p:txBody>
      </p:sp>
      <p:pic>
        <p:nvPicPr>
          <p:cNvPr id="105475" name="Picture 3" descr="geogtongueC6"/>
          <p:cNvPicPr>
            <a:picLocks noGrp="1" noChangeAspect="1" noChangeArrowheads="1"/>
          </p:cNvPicPr>
          <p:nvPr>
            <p:ph sz="quarter" idx="1"/>
          </p:nvPr>
        </p:nvPicPr>
        <p:blipFill>
          <a:blip r:embed="rId3" cstate="print">
            <a:extLst>
              <a:ext uri="{28A0092B-C50C-407E-A947-70E740481C1C}">
                <a14:useLocalDpi xmlns:a14="http://schemas.microsoft.com/office/drawing/2010/main"/>
              </a:ext>
            </a:extLst>
          </a:blip>
          <a:stretch>
            <a:fillRect/>
          </a:stretch>
        </p:blipFill>
        <p:spPr>
          <a:xfrm>
            <a:off x="1838833" y="1717749"/>
            <a:ext cx="2926334" cy="1950889"/>
          </a:xfrm>
          <a:noFill/>
          <a:ln>
            <a:solidFill>
              <a:schemeClr val="tx1"/>
            </a:solidFill>
          </a:ln>
        </p:spPr>
      </p:pic>
    </p:spTree>
    <p:extLst>
      <p:ext uri="{BB962C8B-B14F-4D97-AF65-F5344CB8AC3E}">
        <p14:creationId xmlns:p14="http://schemas.microsoft.com/office/powerpoint/2010/main" val="1581022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B2C675-9CC1-4F73-8393-B1CC44216F88}"/>
              </a:ext>
            </a:extLst>
          </p:cNvPr>
          <p:cNvSpPr/>
          <p:nvPr/>
        </p:nvSpPr>
        <p:spPr>
          <a:xfrm>
            <a:off x="1524000" y="8860"/>
            <a:ext cx="9144000" cy="684914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1231F7A2-B7F3-4BA8-960A-312C74DCBB1C}"/>
              </a:ext>
            </a:extLst>
          </p:cNvPr>
          <p:cNvGrpSpPr/>
          <p:nvPr/>
        </p:nvGrpSpPr>
        <p:grpSpPr>
          <a:xfrm>
            <a:off x="8649378" y="6431280"/>
            <a:ext cx="1866222" cy="274320"/>
            <a:chOff x="7125378" y="6464808"/>
            <a:chExt cx="1866222" cy="274320"/>
          </a:xfrm>
        </p:grpSpPr>
        <p:sp>
          <p:nvSpPr>
            <p:cNvPr id="7" name="Action Button: Back or Previous 8">
              <a:hlinkClick r:id="" action="ppaction://hlinkshowjump?jump=previousslide" highlightClick="1"/>
              <a:extLst>
                <a:ext uri="{FF2B5EF4-FFF2-40B4-BE49-F238E27FC236}">
                  <a16:creationId xmlns:a16="http://schemas.microsoft.com/office/drawing/2014/main" id="{3A5AFCB8-227A-4AFF-8291-FA3ABD8DE6BF}"/>
                </a:ext>
              </a:extLst>
            </p:cNvPr>
            <p:cNvSpPr/>
            <p:nvPr/>
          </p:nvSpPr>
          <p:spPr>
            <a:xfrm>
              <a:off x="8001000" y="6464808"/>
              <a:ext cx="457200" cy="274320"/>
            </a:xfrm>
            <a:prstGeom prst="actionButtonBackPrevious">
              <a:avLst/>
            </a:prstGeom>
            <a:solidFill>
              <a:schemeClr val="bg1">
                <a:alpha val="41000"/>
              </a:schemeClr>
            </a:solidFill>
            <a:ln w="6350">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endParaRPr>
            </a:p>
          </p:txBody>
        </p:sp>
        <p:sp>
          <p:nvSpPr>
            <p:cNvPr id="8" name="Action Button: Forward or Next 9">
              <a:hlinkClick r:id="" action="ppaction://hlinkshowjump?jump=nextslide" highlightClick="1"/>
              <a:extLst>
                <a:ext uri="{FF2B5EF4-FFF2-40B4-BE49-F238E27FC236}">
                  <a16:creationId xmlns:a16="http://schemas.microsoft.com/office/drawing/2014/main" id="{63CA6496-56CC-4EE0-94AD-E8696A7B6F34}"/>
                </a:ext>
              </a:extLst>
            </p:cNvPr>
            <p:cNvSpPr/>
            <p:nvPr/>
          </p:nvSpPr>
          <p:spPr>
            <a:xfrm>
              <a:off x="8534400" y="6464808"/>
              <a:ext cx="457200" cy="274320"/>
            </a:xfrm>
            <a:prstGeom prst="actionButtonForwardNext">
              <a:avLst/>
            </a:prstGeom>
            <a:solidFill>
              <a:schemeClr val="bg1">
                <a:alpha val="41000"/>
              </a:schemeClr>
            </a:solidFill>
            <a:ln w="6350">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endParaRPr>
            </a:p>
          </p:txBody>
        </p:sp>
        <p:sp>
          <p:nvSpPr>
            <p:cNvPr id="9" name="Action Button: Home 11">
              <a:hlinkClick r:id="" action="ppaction://hlinkshowjump?jump=firstslide" highlightClick="1"/>
              <a:extLst>
                <a:ext uri="{FF2B5EF4-FFF2-40B4-BE49-F238E27FC236}">
                  <a16:creationId xmlns:a16="http://schemas.microsoft.com/office/drawing/2014/main" id="{061F07EE-B686-487E-A76B-8461BF6DFF98}"/>
                </a:ext>
              </a:extLst>
            </p:cNvPr>
            <p:cNvSpPr/>
            <p:nvPr/>
          </p:nvSpPr>
          <p:spPr>
            <a:xfrm>
              <a:off x="7569708" y="6464808"/>
              <a:ext cx="355092" cy="274320"/>
            </a:xfrm>
            <a:prstGeom prst="actionButtonHome">
              <a:avLst/>
            </a:prstGeom>
            <a:solidFill>
              <a:schemeClr val="bg1">
                <a:alpha val="41000"/>
              </a:schemeClr>
            </a:solidFill>
            <a:ln w="6350">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Action Button: Return 9">
              <a:hlinkClick r:id="" action="ppaction://hlinkshowjump?jump=lastslideviewed" highlightClick="1"/>
              <a:extLst>
                <a:ext uri="{FF2B5EF4-FFF2-40B4-BE49-F238E27FC236}">
                  <a16:creationId xmlns:a16="http://schemas.microsoft.com/office/drawing/2014/main" id="{652496F6-9660-47B9-BC46-5B59FF98BDC1}"/>
                </a:ext>
              </a:extLst>
            </p:cNvPr>
            <p:cNvSpPr/>
            <p:nvPr/>
          </p:nvSpPr>
          <p:spPr>
            <a:xfrm>
              <a:off x="7125378" y="6464808"/>
              <a:ext cx="356452" cy="274320"/>
            </a:xfrm>
            <a:prstGeom prst="actionButtonReturn">
              <a:avLst/>
            </a:prstGeom>
            <a:solidFill>
              <a:schemeClr val="bg1">
                <a:alpha val="41000"/>
              </a:schemeClr>
            </a:solidFill>
            <a:ln w="6350">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5" name="Picture 7" descr="130"/>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a:xfrm>
            <a:off x="4229100" y="2514601"/>
            <a:ext cx="3733800" cy="2821093"/>
          </a:xfrm>
          <a:prstGeom prst="rect">
            <a:avLst/>
          </a:prstGeom>
          <a:noFill/>
          <a:ln>
            <a:solidFill>
              <a:schemeClr val="tx2"/>
            </a:solidFill>
          </a:ln>
          <a:effectLst>
            <a:reflection blurRad="6350" stA="50000" endA="300" endPos="38500" dist="50800" dir="5400000" sy="-100000" algn="bl" rotWithShape="0"/>
          </a:effectLst>
          <a:scene3d>
            <a:camera prst="orthographicFront"/>
            <a:lightRig rig="threePt" dir="t"/>
          </a:scene3d>
          <a:sp3d>
            <a:bevelT/>
            <a:bevelB/>
          </a:sp3d>
        </p:spPr>
      </p:pic>
      <p:sp>
        <p:nvSpPr>
          <p:cNvPr id="864258" name="Rectangle 2"/>
          <p:cNvSpPr>
            <a:spLocks noGrp="1" noRot="1" noChangeArrowheads="1"/>
          </p:cNvSpPr>
          <p:nvPr>
            <p:ph type="title"/>
          </p:nvPr>
        </p:nvSpPr>
        <p:spPr>
          <a:xfrm>
            <a:off x="1981200" y="609600"/>
            <a:ext cx="8229600" cy="1905000"/>
          </a:xfrm>
          <a:noFill/>
          <a:ln>
            <a:noFill/>
          </a:ln>
        </p:spPr>
        <p:txBody>
          <a:bodyPr>
            <a:scene3d>
              <a:camera prst="orthographicFront"/>
              <a:lightRig rig="threePt" dir="t"/>
            </a:scene3d>
            <a:sp3d extrusionH="57150">
              <a:bevelT w="38100" h="38100" prst="angle"/>
              <a:bevelB w="38100" h="38100" prst="angle"/>
            </a:sp3d>
          </a:bodyPr>
          <a:lstStyle/>
          <a:p>
            <a:pPr algn="ctr" eaLnBrk="1" hangingPunct="1">
              <a:defRPr/>
            </a:pPr>
            <a:r>
              <a:rPr lang="en-US" sz="6000" dirty="0">
                <a:solidFill>
                  <a:schemeClr val="accent6">
                    <a:lumMod val="50000"/>
                  </a:schemeClr>
                </a:solidFill>
                <a:latin typeface="Arial" charset="0"/>
              </a:rPr>
              <a:t>Drug-Induced </a:t>
            </a:r>
            <a:br>
              <a:rPr lang="en-US" sz="6000" dirty="0">
                <a:solidFill>
                  <a:schemeClr val="accent6">
                    <a:lumMod val="50000"/>
                  </a:schemeClr>
                </a:solidFill>
                <a:latin typeface="Arial" charset="0"/>
              </a:rPr>
            </a:br>
            <a:r>
              <a:rPr lang="en-US" sz="6000" dirty="0">
                <a:solidFill>
                  <a:schemeClr val="accent6">
                    <a:lumMod val="50000"/>
                  </a:schemeClr>
                </a:solidFill>
                <a:latin typeface="Arial" charset="0"/>
              </a:rPr>
              <a:t>Oral Pigmentation</a:t>
            </a:r>
          </a:p>
        </p:txBody>
      </p:sp>
    </p:spTree>
    <p:extLst>
      <p:ext uri="{BB962C8B-B14F-4D97-AF65-F5344CB8AC3E}">
        <p14:creationId xmlns:p14="http://schemas.microsoft.com/office/powerpoint/2010/main" val="229251486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05815" y="84931"/>
            <a:ext cx="8229600" cy="792162"/>
          </a:xfrm>
        </p:spPr>
        <p:txBody>
          <a:bodyPr>
            <a:normAutofit/>
          </a:bodyPr>
          <a:lstStyle/>
          <a:p>
            <a:pPr algn="ctr"/>
            <a:r>
              <a:rPr lang="en-US" dirty="0">
                <a:solidFill>
                  <a:srgbClr val="FFC000"/>
                </a:solidFill>
                <a:latin typeface="Arial" pitchFamily="34" charset="0"/>
                <a:cs typeface="Arial" pitchFamily="34" charset="0"/>
              </a:rPr>
              <a:t>Drug-Induced Pigmentation</a:t>
            </a:r>
            <a:endParaRPr lang="en-US" dirty="0">
              <a:solidFill>
                <a:srgbClr val="FFC000"/>
              </a:solidFill>
              <a:effectLst/>
              <a:latin typeface="Arial" pitchFamily="34" charset="0"/>
              <a:cs typeface="Arial" pitchFamily="34" charset="0"/>
            </a:endParaRPr>
          </a:p>
        </p:txBody>
      </p:sp>
      <p:sp>
        <p:nvSpPr>
          <p:cNvPr id="9" name="Content Placeholder 2"/>
          <p:cNvSpPr txBox="1">
            <a:spLocks/>
          </p:cNvSpPr>
          <p:nvPr/>
        </p:nvSpPr>
        <p:spPr>
          <a:xfrm>
            <a:off x="5486400" y="1752600"/>
            <a:ext cx="5105400" cy="3581400"/>
          </a:xfrm>
          <a:prstGeom prst="rect">
            <a:avLst/>
          </a:prstGeom>
          <a:noFill/>
          <a:ln>
            <a:noFill/>
          </a:ln>
        </p:spPr>
        <p:txBody>
          <a:bodyPr>
            <a:noAutofit/>
          </a:bodyPr>
          <a:lstStyle/>
          <a:p>
            <a:pPr marL="342900" indent="-342900" eaLnBrk="1" fontAlgn="auto" hangingPunct="1">
              <a:spcBef>
                <a:spcPct val="20000"/>
              </a:spcBef>
              <a:spcAft>
                <a:spcPts val="0"/>
              </a:spcAft>
              <a:buClr>
                <a:schemeClr val="tx1"/>
              </a:buClr>
              <a:buSzPct val="90000"/>
              <a:buFont typeface="Wingdings" pitchFamily="2" charset="2"/>
              <a:buChar char="q"/>
              <a:defRPr/>
            </a:pPr>
            <a:r>
              <a:rPr lang="en-US" dirty="0">
                <a:latin typeface="+mn-lt"/>
                <a:cs typeface="Arial" charset="0"/>
              </a:rPr>
              <a:t>Tranquilizers: Phenolphthalein</a:t>
            </a:r>
          </a:p>
          <a:p>
            <a:pPr marL="342900" indent="-342900" eaLnBrk="1" fontAlgn="auto" hangingPunct="1">
              <a:spcBef>
                <a:spcPct val="20000"/>
              </a:spcBef>
              <a:spcAft>
                <a:spcPts val="0"/>
              </a:spcAft>
              <a:buClr>
                <a:schemeClr val="tx1"/>
              </a:buClr>
              <a:buSzPct val="90000"/>
              <a:buFont typeface="Wingdings" pitchFamily="2" charset="2"/>
              <a:buChar char="q"/>
              <a:defRPr/>
            </a:pPr>
            <a:r>
              <a:rPr lang="en-US" dirty="0">
                <a:latin typeface="+mn-lt"/>
                <a:cs typeface="Arial" charset="0"/>
              </a:rPr>
              <a:t>Antibiotics: Minocycline</a:t>
            </a:r>
          </a:p>
          <a:p>
            <a:pPr marL="342900" indent="-342900" eaLnBrk="1" fontAlgn="auto" hangingPunct="1">
              <a:spcBef>
                <a:spcPct val="20000"/>
              </a:spcBef>
              <a:spcAft>
                <a:spcPts val="0"/>
              </a:spcAft>
              <a:buClr>
                <a:schemeClr val="tx1"/>
              </a:buClr>
              <a:buSzPct val="90000"/>
              <a:buFont typeface="Wingdings" pitchFamily="2" charset="2"/>
              <a:buChar char="q"/>
              <a:defRPr/>
            </a:pPr>
            <a:r>
              <a:rPr lang="en-US" dirty="0">
                <a:latin typeface="+mn-lt"/>
                <a:cs typeface="Arial" charset="0"/>
              </a:rPr>
              <a:t>Antifungals: Ketoconazole</a:t>
            </a:r>
          </a:p>
          <a:p>
            <a:pPr marL="342900" indent="-342900" eaLnBrk="1" fontAlgn="auto" hangingPunct="1">
              <a:spcBef>
                <a:spcPct val="20000"/>
              </a:spcBef>
              <a:spcAft>
                <a:spcPts val="0"/>
              </a:spcAft>
              <a:buClr>
                <a:schemeClr val="tx1"/>
              </a:buClr>
              <a:buSzPct val="90000"/>
              <a:buFont typeface="Wingdings" pitchFamily="2" charset="2"/>
              <a:buChar char="q"/>
              <a:defRPr/>
            </a:pPr>
            <a:r>
              <a:rPr lang="en-US" dirty="0">
                <a:latin typeface="+mn-lt"/>
                <a:cs typeface="Arial" charset="0"/>
              </a:rPr>
              <a:t>Antimalarial/lupus/rheumatoid arthritis meds </a:t>
            </a:r>
          </a:p>
          <a:p>
            <a:pPr eaLnBrk="1" fontAlgn="auto" hangingPunct="1">
              <a:spcBef>
                <a:spcPct val="20000"/>
              </a:spcBef>
              <a:spcAft>
                <a:spcPts val="0"/>
              </a:spcAft>
              <a:buClr>
                <a:schemeClr val="tx1"/>
              </a:buClr>
              <a:buSzPct val="90000"/>
              <a:defRPr/>
            </a:pPr>
            <a:r>
              <a:rPr lang="en-US" dirty="0">
                <a:latin typeface="+mn-lt"/>
                <a:cs typeface="Arial" charset="0"/>
              </a:rPr>
              <a:t>     -- Chloroquine</a:t>
            </a:r>
          </a:p>
          <a:p>
            <a:pPr eaLnBrk="1" fontAlgn="auto" hangingPunct="1">
              <a:spcBef>
                <a:spcPct val="20000"/>
              </a:spcBef>
              <a:spcAft>
                <a:spcPts val="0"/>
              </a:spcAft>
              <a:buClr>
                <a:schemeClr val="tx1"/>
              </a:buClr>
              <a:buSzPct val="90000"/>
              <a:defRPr/>
            </a:pPr>
            <a:r>
              <a:rPr lang="en-US" dirty="0">
                <a:latin typeface="+mn-lt"/>
                <a:cs typeface="Arial" charset="0"/>
              </a:rPr>
              <a:t>     -- Hydrochloroquine</a:t>
            </a:r>
          </a:p>
          <a:p>
            <a:pPr eaLnBrk="1" fontAlgn="auto" hangingPunct="1">
              <a:spcBef>
                <a:spcPct val="20000"/>
              </a:spcBef>
              <a:spcAft>
                <a:spcPts val="0"/>
              </a:spcAft>
              <a:buClr>
                <a:schemeClr val="tx1"/>
              </a:buClr>
              <a:buSzPct val="90000"/>
              <a:defRPr/>
            </a:pPr>
            <a:r>
              <a:rPr lang="en-US" dirty="0">
                <a:latin typeface="+mn-lt"/>
                <a:cs typeface="Arial" charset="0"/>
              </a:rPr>
              <a:t>     -- Quinidine</a:t>
            </a:r>
          </a:p>
          <a:p>
            <a:pPr eaLnBrk="1" fontAlgn="auto" hangingPunct="1">
              <a:spcBef>
                <a:spcPct val="20000"/>
              </a:spcBef>
              <a:spcAft>
                <a:spcPts val="0"/>
              </a:spcAft>
              <a:buClr>
                <a:schemeClr val="tx1"/>
              </a:buClr>
              <a:buSzPct val="90000"/>
              <a:defRPr/>
            </a:pPr>
            <a:r>
              <a:rPr lang="en-US" dirty="0">
                <a:latin typeface="+mn-lt"/>
                <a:cs typeface="Arial" charset="0"/>
              </a:rPr>
              <a:t>     -- Quinacrine</a:t>
            </a:r>
          </a:p>
          <a:p>
            <a:pPr marL="342900" indent="-342900" eaLnBrk="1" fontAlgn="auto" hangingPunct="1">
              <a:spcBef>
                <a:spcPct val="20000"/>
              </a:spcBef>
              <a:spcAft>
                <a:spcPts val="0"/>
              </a:spcAft>
              <a:buClr>
                <a:schemeClr val="tx1"/>
              </a:buClr>
              <a:buSzPct val="90000"/>
              <a:buFont typeface="Wingdings" pitchFamily="2" charset="2"/>
              <a:buChar char="q"/>
              <a:defRPr/>
            </a:pPr>
            <a:r>
              <a:rPr lang="en-US" dirty="0">
                <a:latin typeface="+mn-lt"/>
                <a:cs typeface="Arial" charset="0"/>
              </a:rPr>
              <a:t>Hormone therapy: Estrogen</a:t>
            </a:r>
          </a:p>
          <a:p>
            <a:pPr marL="342900" indent="-342900" eaLnBrk="1" fontAlgn="auto" hangingPunct="1">
              <a:spcBef>
                <a:spcPct val="20000"/>
              </a:spcBef>
              <a:spcAft>
                <a:spcPts val="0"/>
              </a:spcAft>
              <a:buClr>
                <a:schemeClr val="tx1"/>
              </a:buClr>
              <a:buSzPct val="90000"/>
              <a:buFont typeface="Wingdings" pitchFamily="2" charset="2"/>
              <a:buChar char="q"/>
              <a:defRPr/>
            </a:pPr>
            <a:r>
              <a:rPr lang="en-US" dirty="0">
                <a:latin typeface="+mn-lt"/>
                <a:cs typeface="Arial" charset="0"/>
              </a:rPr>
              <a:t>Pilocarpine</a:t>
            </a:r>
          </a:p>
          <a:p>
            <a:pPr marL="342900" indent="-342900" eaLnBrk="1" fontAlgn="auto" hangingPunct="1">
              <a:spcBef>
                <a:spcPct val="20000"/>
              </a:spcBef>
              <a:spcAft>
                <a:spcPts val="0"/>
              </a:spcAft>
              <a:buClr>
                <a:schemeClr val="tx1"/>
              </a:buClr>
              <a:buSzPct val="90000"/>
              <a:buFont typeface="Wingdings" pitchFamily="2" charset="2"/>
              <a:buChar char="q"/>
              <a:defRPr/>
            </a:pPr>
            <a:r>
              <a:rPr lang="en-US" dirty="0">
                <a:latin typeface="+mn-lt"/>
                <a:cs typeface="Arial" charset="0"/>
              </a:rPr>
              <a:t>Tobacco: Smoker’s melanosis</a:t>
            </a:r>
          </a:p>
        </p:txBody>
      </p:sp>
      <p:grpSp>
        <p:nvGrpSpPr>
          <p:cNvPr id="2" name="Group 1"/>
          <p:cNvGrpSpPr/>
          <p:nvPr/>
        </p:nvGrpSpPr>
        <p:grpSpPr>
          <a:xfrm>
            <a:off x="1676400" y="979802"/>
            <a:ext cx="3733800" cy="5192399"/>
            <a:chOff x="152400" y="751201"/>
            <a:chExt cx="3381980" cy="4887599"/>
          </a:xfrm>
        </p:grpSpPr>
        <p:pic>
          <p:nvPicPr>
            <p:cNvPr id="8" name="Picture 7" descr="estop89bouquot5.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52400" y="3018705"/>
              <a:ext cx="3381980" cy="2620095"/>
            </a:xfrm>
            <a:prstGeom prst="rect">
              <a:avLst/>
            </a:prstGeom>
            <a:ln>
              <a:solidFill>
                <a:schemeClr val="accent3">
                  <a:lumMod val="40000"/>
                  <a:lumOff val="60000"/>
                </a:schemeClr>
              </a:solidFill>
            </a:ln>
          </p:spPr>
        </p:pic>
        <p:pic>
          <p:nvPicPr>
            <p:cNvPr id="1163266" name="Picture 2" descr="http://pocketdentistry.com/wp-content/uploads/285/B9781416034353500129_gr40.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52400" y="751201"/>
              <a:ext cx="3381980" cy="2192364"/>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val="12045053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D2E10-4F7E-4E60-BFE9-FD1DA61A2106}"/>
              </a:ext>
            </a:extLst>
          </p:cNvPr>
          <p:cNvSpPr>
            <a:spLocks noGrp="1"/>
          </p:cNvSpPr>
          <p:nvPr>
            <p:ph type="title"/>
          </p:nvPr>
        </p:nvSpPr>
        <p:spPr>
          <a:xfrm>
            <a:off x="2071116" y="1"/>
            <a:ext cx="7886700" cy="761999"/>
          </a:xfrm>
        </p:spPr>
        <p:txBody>
          <a:bodyPr>
            <a:normAutofit/>
          </a:bodyPr>
          <a:lstStyle/>
          <a:p>
            <a:r>
              <a:rPr lang="en-US" dirty="0"/>
              <a:t>Tobacco’s Sad Effects</a:t>
            </a:r>
          </a:p>
        </p:txBody>
      </p:sp>
      <p:sp>
        <p:nvSpPr>
          <p:cNvPr id="3" name="Content Placeholder 2">
            <a:extLst>
              <a:ext uri="{FF2B5EF4-FFF2-40B4-BE49-F238E27FC236}">
                <a16:creationId xmlns:a16="http://schemas.microsoft.com/office/drawing/2014/main" id="{82611095-9D94-4EE1-815D-C153360D03F2}"/>
              </a:ext>
            </a:extLst>
          </p:cNvPr>
          <p:cNvSpPr>
            <a:spLocks noGrp="1"/>
          </p:cNvSpPr>
          <p:nvPr>
            <p:ph idx="1"/>
          </p:nvPr>
        </p:nvSpPr>
        <p:spPr>
          <a:xfrm>
            <a:off x="2133600" y="838201"/>
            <a:ext cx="8229600" cy="3124201"/>
          </a:xfrm>
        </p:spPr>
        <p:txBody>
          <a:bodyPr>
            <a:normAutofit lnSpcReduction="10000"/>
          </a:bodyPr>
          <a:lstStyle/>
          <a:p>
            <a:pPr marL="287338" indent="-287338">
              <a:buClr>
                <a:schemeClr val="tx1"/>
              </a:buClr>
              <a:buSzPct val="87000"/>
              <a:buFont typeface="Wingdings" panose="05000000000000000000" pitchFamily="2" charset="2"/>
              <a:buChar char="q"/>
            </a:pPr>
            <a:r>
              <a:rPr lang="en-US" sz="1800" dirty="0">
                <a:solidFill>
                  <a:schemeClr val="tx1"/>
                </a:solidFill>
              </a:rPr>
              <a:t>Half of all Americans who keep smoking will die because of the habit</a:t>
            </a:r>
          </a:p>
          <a:p>
            <a:pPr marL="0" indent="0">
              <a:buClr>
                <a:schemeClr val="tx1"/>
              </a:buClr>
              <a:buSzPct val="87000"/>
              <a:buNone/>
            </a:pPr>
            <a:r>
              <a:rPr lang="en-US" sz="1800" dirty="0">
                <a:solidFill>
                  <a:schemeClr val="tx1"/>
                </a:solidFill>
              </a:rPr>
              <a:t>     -- 16% of US adults smoke, but they are the heavy smokers usually</a:t>
            </a:r>
          </a:p>
          <a:p>
            <a:pPr marL="287338" indent="-287338">
              <a:buClr>
                <a:schemeClr val="tx1"/>
              </a:buClr>
              <a:buSzPct val="87000"/>
              <a:buFont typeface="Wingdings" panose="05000000000000000000" pitchFamily="2" charset="2"/>
              <a:buChar char="q"/>
            </a:pPr>
            <a:r>
              <a:rPr lang="en-US" sz="1800" dirty="0">
                <a:solidFill>
                  <a:schemeClr val="tx1"/>
                </a:solidFill>
              </a:rPr>
              <a:t>480,000 people/year in U.S. die from illnesses related to tobacco use</a:t>
            </a:r>
          </a:p>
          <a:p>
            <a:pPr marL="0" indent="0">
              <a:buClr>
                <a:schemeClr val="tx1"/>
              </a:buClr>
              <a:buSzPct val="87000"/>
              <a:buNone/>
            </a:pPr>
            <a:r>
              <a:rPr lang="en-US" sz="1800" dirty="0">
                <a:solidFill>
                  <a:schemeClr val="tx1"/>
                </a:solidFill>
              </a:rPr>
              <a:t>    -- Men and women have almost equal risk</a:t>
            </a:r>
          </a:p>
          <a:p>
            <a:pPr marL="287338" indent="-287338">
              <a:buClr>
                <a:schemeClr val="tx1"/>
              </a:buClr>
              <a:buSzPct val="87000"/>
              <a:buFont typeface="Wingdings" panose="05000000000000000000" pitchFamily="2" charset="2"/>
              <a:buChar char="q"/>
            </a:pPr>
            <a:r>
              <a:rPr lang="en-US" sz="1800" dirty="0">
                <a:solidFill>
                  <a:schemeClr val="tx1"/>
                </a:solidFill>
              </a:rPr>
              <a:t>Each year smoking causes about 1 out of 5 deaths in the US</a:t>
            </a:r>
          </a:p>
          <a:p>
            <a:pPr marL="287338" indent="-287338">
              <a:buClr>
                <a:schemeClr val="tx1"/>
              </a:buClr>
              <a:buSzPct val="87000"/>
              <a:buFont typeface="Wingdings" panose="05000000000000000000" pitchFamily="2" charset="2"/>
              <a:buChar char="q"/>
            </a:pPr>
            <a:r>
              <a:rPr lang="en-US" sz="1800" dirty="0">
                <a:solidFill>
                  <a:schemeClr val="tx1"/>
                </a:solidFill>
              </a:rPr>
              <a:t>Smoking cigarettes kills more Americans than alcohol, car accidents, HIV, guns, and illegal drugs combined</a:t>
            </a:r>
          </a:p>
          <a:p>
            <a:pPr marL="287338" indent="-287338">
              <a:buClr>
                <a:schemeClr val="tx1"/>
              </a:buClr>
              <a:buSzPct val="87000"/>
              <a:buFont typeface="Wingdings" panose="05000000000000000000" pitchFamily="2" charset="2"/>
              <a:buChar char="q"/>
            </a:pPr>
            <a:r>
              <a:rPr lang="en-US" sz="1800" dirty="0">
                <a:solidFill>
                  <a:schemeClr val="tx1"/>
                </a:solidFill>
              </a:rPr>
              <a:t>Smoking shortens lives: for males = 12 years; females = 11 years</a:t>
            </a:r>
          </a:p>
          <a:p>
            <a:pPr marL="287338" indent="-287338">
              <a:buClr>
                <a:schemeClr val="tx1"/>
              </a:buClr>
              <a:buSzPct val="87000"/>
              <a:buFont typeface="Wingdings" panose="05000000000000000000" pitchFamily="2" charset="2"/>
              <a:buChar char="q"/>
            </a:pPr>
            <a:r>
              <a:rPr lang="en-US" sz="1800" dirty="0">
                <a:solidFill>
                  <a:schemeClr val="tx1"/>
                </a:solidFill>
              </a:rPr>
              <a:t>Smoking can damage nearly every organ in the body, including the mouth</a:t>
            </a:r>
          </a:p>
        </p:txBody>
      </p:sp>
      <p:grpSp>
        <p:nvGrpSpPr>
          <p:cNvPr id="6" name="Group 5">
            <a:extLst>
              <a:ext uri="{FF2B5EF4-FFF2-40B4-BE49-F238E27FC236}">
                <a16:creationId xmlns:a16="http://schemas.microsoft.com/office/drawing/2014/main" id="{18BB274F-8321-4686-9128-625AC8E1E0B2}"/>
              </a:ext>
            </a:extLst>
          </p:cNvPr>
          <p:cNvGrpSpPr/>
          <p:nvPr/>
        </p:nvGrpSpPr>
        <p:grpSpPr>
          <a:xfrm>
            <a:off x="2204466" y="4038601"/>
            <a:ext cx="7962900" cy="2341177"/>
            <a:chOff x="990600" y="3990805"/>
            <a:chExt cx="7962900" cy="2341177"/>
          </a:xfrm>
        </p:grpSpPr>
        <p:pic>
          <p:nvPicPr>
            <p:cNvPr id="4" name="Picture 3">
              <a:extLst>
                <a:ext uri="{FF2B5EF4-FFF2-40B4-BE49-F238E27FC236}">
                  <a16:creationId xmlns:a16="http://schemas.microsoft.com/office/drawing/2014/main" id="{AFB0B751-A938-4F58-B1A6-8B0021502021}"/>
                </a:ext>
              </a:extLst>
            </p:cNvPr>
            <p:cNvPicPr>
              <a:picLocks noChangeAspect="1"/>
            </p:cNvPicPr>
            <p:nvPr/>
          </p:nvPicPr>
          <p:blipFill>
            <a:blip r:embed="rId2"/>
            <a:stretch>
              <a:fillRect/>
            </a:stretch>
          </p:blipFill>
          <p:spPr>
            <a:xfrm>
              <a:off x="990600" y="3990805"/>
              <a:ext cx="4133850" cy="2341177"/>
            </a:xfrm>
            <a:prstGeom prst="rect">
              <a:avLst/>
            </a:prstGeom>
            <a:ln>
              <a:solidFill>
                <a:schemeClr val="accent1"/>
              </a:solidFill>
            </a:ln>
            <a:scene3d>
              <a:camera prst="orthographicFront"/>
              <a:lightRig rig="threePt" dir="t"/>
            </a:scene3d>
            <a:sp3d>
              <a:bevelT/>
              <a:bevelB/>
            </a:sp3d>
          </p:spPr>
        </p:pic>
        <p:pic>
          <p:nvPicPr>
            <p:cNvPr id="5" name="Picture 4">
              <a:extLst>
                <a:ext uri="{FF2B5EF4-FFF2-40B4-BE49-F238E27FC236}">
                  <a16:creationId xmlns:a16="http://schemas.microsoft.com/office/drawing/2014/main" id="{CA2D266D-3645-4F90-8D60-3BB0BB7BD8D1}"/>
                </a:ext>
              </a:extLst>
            </p:cNvPr>
            <p:cNvPicPr>
              <a:picLocks noChangeAspect="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colorTemperature colorTemp="8800"/>
                      </a14:imgEffect>
                    </a14:imgLayer>
                  </a14:imgProps>
                </a:ext>
              </a:extLst>
            </a:blip>
            <a:stretch>
              <a:fillRect/>
            </a:stretch>
          </p:blipFill>
          <p:spPr>
            <a:xfrm>
              <a:off x="5207936" y="3990806"/>
              <a:ext cx="3745564" cy="2338832"/>
            </a:xfrm>
            <a:prstGeom prst="rect">
              <a:avLst/>
            </a:prstGeom>
            <a:scene3d>
              <a:camera prst="orthographicFront"/>
              <a:lightRig rig="threePt" dir="t"/>
            </a:scene3d>
            <a:sp3d>
              <a:bevelT/>
              <a:bevelB/>
            </a:sp3d>
          </p:spPr>
        </p:pic>
      </p:grpSp>
    </p:spTree>
    <p:extLst>
      <p:ext uri="{BB962C8B-B14F-4D97-AF65-F5344CB8AC3E}">
        <p14:creationId xmlns:p14="http://schemas.microsoft.com/office/powerpoint/2010/main" val="32578345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25552"/>
            <a:ext cx="8686800" cy="841248"/>
          </a:xfrm>
        </p:spPr>
        <p:txBody>
          <a:bodyPr>
            <a:normAutofit/>
          </a:bodyPr>
          <a:lstStyle/>
          <a:p>
            <a:pPr algn="ctr"/>
            <a:r>
              <a:rPr lang="en-US" dirty="0">
                <a:solidFill>
                  <a:srgbClr val="FFC000"/>
                </a:solidFill>
              </a:rPr>
              <a:t>AZT-Induced Pigmentation</a:t>
            </a:r>
            <a:br>
              <a:rPr lang="en-US" dirty="0">
                <a:solidFill>
                  <a:srgbClr val="FFC000"/>
                </a:solidFill>
              </a:rPr>
            </a:br>
            <a:r>
              <a:rPr lang="en-US" sz="2000" dirty="0">
                <a:solidFill>
                  <a:srgbClr val="FFC000"/>
                </a:solidFill>
              </a:rPr>
              <a:t>Rx AIDS</a:t>
            </a:r>
          </a:p>
        </p:txBody>
      </p:sp>
      <p:grpSp>
        <p:nvGrpSpPr>
          <p:cNvPr id="7" name="Group 6"/>
          <p:cNvGrpSpPr/>
          <p:nvPr/>
        </p:nvGrpSpPr>
        <p:grpSpPr>
          <a:xfrm>
            <a:off x="2209800" y="1270000"/>
            <a:ext cx="7696200" cy="5054600"/>
            <a:chOff x="685800" y="1270000"/>
            <a:chExt cx="7924800" cy="5283200"/>
          </a:xfrm>
        </p:grpSpPr>
        <p:pic>
          <p:nvPicPr>
            <p:cNvPr id="3" name="Picture 2" descr="DSCF416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5801" y="3809618"/>
              <a:ext cx="3962400" cy="2718182"/>
            </a:xfrm>
            <a:prstGeom prst="rect">
              <a:avLst/>
            </a:prstGeom>
            <a:noFill/>
            <a:ln>
              <a:solidFill>
                <a:schemeClr val="accent3">
                  <a:lumMod val="40000"/>
                  <a:lumOff val="60000"/>
                </a:schemeClr>
              </a:solidFill>
            </a:ln>
          </p:spPr>
        </p:pic>
        <p:pic>
          <p:nvPicPr>
            <p:cNvPr id="4" name="Picture 4" descr="DSCF417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1270000"/>
              <a:ext cx="3962400" cy="2641600"/>
            </a:xfrm>
            <a:prstGeom prst="rect">
              <a:avLst/>
            </a:prstGeom>
            <a:noFill/>
            <a:ln>
              <a:solidFill>
                <a:schemeClr val="accent3">
                  <a:lumMod val="40000"/>
                  <a:lumOff val="60000"/>
                </a:schemeClr>
              </a:solidFill>
            </a:ln>
          </p:spPr>
        </p:pic>
        <p:pic>
          <p:nvPicPr>
            <p:cNvPr id="5" name="Picture 4" descr="DSCF4166"/>
            <p:cNvPicPr>
              <a:picLocks noChangeAspect="1" noChangeArrowheads="1"/>
            </p:cNvPicPr>
            <p:nvPr/>
          </p:nvPicPr>
          <p:blipFill>
            <a:blip r:embed="rId4" cstate="screen">
              <a:lum contrast="10000"/>
              <a:extLst>
                <a:ext uri="{28A0092B-C50C-407E-A947-70E740481C1C}">
                  <a14:useLocalDpi xmlns:a14="http://schemas.microsoft.com/office/drawing/2010/main"/>
                </a:ext>
              </a:extLst>
            </a:blip>
            <a:srcRect/>
            <a:stretch>
              <a:fillRect/>
            </a:stretch>
          </p:blipFill>
          <p:spPr bwMode="auto">
            <a:xfrm>
              <a:off x="4648200" y="3860800"/>
              <a:ext cx="3962400" cy="2692400"/>
            </a:xfrm>
            <a:prstGeom prst="rect">
              <a:avLst/>
            </a:prstGeom>
            <a:noFill/>
            <a:ln>
              <a:solidFill>
                <a:schemeClr val="accent3">
                  <a:lumMod val="40000"/>
                  <a:lumOff val="60000"/>
                </a:schemeClr>
              </a:solidFill>
            </a:ln>
          </p:spPr>
        </p:pic>
        <p:pic>
          <p:nvPicPr>
            <p:cNvPr id="6" name="Picture 4" descr="DSCF4168"/>
            <p:cNvPicPr>
              <a:picLocks noChangeAspect="1" noChangeArrowheads="1"/>
            </p:cNvPicPr>
            <p:nvPr/>
          </p:nvPicPr>
          <p:blipFill>
            <a:blip r:embed="rId5" cstate="screen">
              <a:lum contrast="10000"/>
              <a:extLst>
                <a:ext uri="{28A0092B-C50C-407E-A947-70E740481C1C}">
                  <a14:useLocalDpi xmlns:a14="http://schemas.microsoft.com/office/drawing/2010/main"/>
                </a:ext>
              </a:extLst>
            </a:blip>
            <a:srcRect/>
            <a:stretch>
              <a:fillRect/>
            </a:stretch>
          </p:blipFill>
          <p:spPr bwMode="auto">
            <a:xfrm>
              <a:off x="4686300" y="1270000"/>
              <a:ext cx="3924300" cy="2616200"/>
            </a:xfrm>
            <a:prstGeom prst="rect">
              <a:avLst/>
            </a:prstGeom>
            <a:noFill/>
            <a:ln>
              <a:solidFill>
                <a:schemeClr val="accent3">
                  <a:lumMod val="40000"/>
                  <a:lumOff val="60000"/>
                </a:schemeClr>
              </a:solidFill>
            </a:ln>
          </p:spPr>
        </p:pic>
      </p:grpSp>
    </p:spTree>
    <p:extLst>
      <p:ext uri="{BB962C8B-B14F-4D97-AF65-F5344CB8AC3E}">
        <p14:creationId xmlns:p14="http://schemas.microsoft.com/office/powerpoint/2010/main" val="337596704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05815" y="84931"/>
            <a:ext cx="8229600" cy="792162"/>
          </a:xfrm>
        </p:spPr>
        <p:txBody>
          <a:bodyPr>
            <a:normAutofit/>
          </a:bodyPr>
          <a:lstStyle/>
          <a:p>
            <a:pPr algn="ctr"/>
            <a:r>
              <a:rPr lang="en-US" dirty="0">
                <a:solidFill>
                  <a:srgbClr val="FFC000"/>
                </a:solidFill>
                <a:latin typeface="Arial" pitchFamily="34" charset="0"/>
                <a:cs typeface="Arial" pitchFamily="34" charset="0"/>
              </a:rPr>
              <a:t>Tetracycline in Alveolar Bone</a:t>
            </a:r>
            <a:endParaRPr lang="en-US" dirty="0">
              <a:solidFill>
                <a:srgbClr val="FFC000"/>
              </a:solidFill>
              <a:effectLst/>
              <a:latin typeface="Arial" pitchFamily="34" charset="0"/>
              <a:cs typeface="Arial" pitchFamily="34" charset="0"/>
            </a:endParaRPr>
          </a:p>
        </p:txBody>
      </p:sp>
      <p:pic>
        <p:nvPicPr>
          <p:cNvPr id="10" name="Picture 9" descr="Picture265.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76400" y="990600"/>
            <a:ext cx="6248400" cy="4792662"/>
          </a:xfrm>
          <a:prstGeom prst="rect">
            <a:avLst/>
          </a:prstGeom>
          <a:ln>
            <a:solidFill>
              <a:schemeClr val="tx1"/>
            </a:solidFill>
          </a:ln>
        </p:spPr>
      </p:pic>
      <p:pic>
        <p:nvPicPr>
          <p:cNvPr id="11" name="Picture 10" descr="Picture265.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4572000" y="3124200"/>
            <a:ext cx="5791200" cy="3181350"/>
          </a:xfrm>
          <a:prstGeom prst="rect">
            <a:avLst/>
          </a:prstGeom>
          <a:ln>
            <a:solidFill>
              <a:schemeClr val="tx1"/>
            </a:solidFill>
          </a:ln>
        </p:spPr>
      </p:pic>
    </p:spTree>
    <p:extLst>
      <p:ext uri="{BB962C8B-B14F-4D97-AF65-F5344CB8AC3E}">
        <p14:creationId xmlns:p14="http://schemas.microsoft.com/office/powerpoint/2010/main" val="46852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05815" y="84931"/>
            <a:ext cx="8229600" cy="792162"/>
          </a:xfrm>
        </p:spPr>
        <p:txBody>
          <a:bodyPr>
            <a:normAutofit/>
          </a:bodyPr>
          <a:lstStyle/>
          <a:p>
            <a:pPr algn="ctr"/>
            <a:r>
              <a:rPr lang="en-US" dirty="0">
                <a:solidFill>
                  <a:srgbClr val="FFC000"/>
                </a:solidFill>
                <a:latin typeface="Arial" pitchFamily="34" charset="0"/>
                <a:cs typeface="Arial" pitchFamily="34" charset="0"/>
              </a:rPr>
              <a:t>Minocin-Induced Bone Pigmentation</a:t>
            </a:r>
            <a:endParaRPr lang="en-US" dirty="0">
              <a:solidFill>
                <a:srgbClr val="FFC000"/>
              </a:solidFill>
              <a:effectLst/>
              <a:latin typeface="Arial" pitchFamily="34" charset="0"/>
              <a:cs typeface="Arial" pitchFamily="34" charset="0"/>
            </a:endParaRPr>
          </a:p>
        </p:txBody>
      </p:sp>
      <p:pic>
        <p:nvPicPr>
          <p:cNvPr id="3" name="Picture 2" descr="Picture266.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76400" y="2895601"/>
            <a:ext cx="5467970" cy="3503613"/>
          </a:xfrm>
          <a:prstGeom prst="rect">
            <a:avLst/>
          </a:prstGeom>
          <a:ln>
            <a:solidFill>
              <a:schemeClr val="accent3">
                <a:lumMod val="60000"/>
                <a:lumOff val="40000"/>
              </a:schemeClr>
            </a:solidFill>
          </a:ln>
        </p:spPr>
      </p:pic>
      <p:pic>
        <p:nvPicPr>
          <p:cNvPr id="5" name="Picture 4" descr="Picture267.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5181600" y="972086"/>
            <a:ext cx="5117960" cy="3447515"/>
          </a:xfrm>
          <a:prstGeom prst="rect">
            <a:avLst/>
          </a:prstGeom>
          <a:noFill/>
          <a:ln w="9525">
            <a:solidFill>
              <a:srgbClr val="CCCEDF"/>
            </a:solidFill>
            <a:miter lim="800000"/>
            <a:headEnd/>
            <a:tailEnd/>
          </a:ln>
        </p:spPr>
      </p:pic>
    </p:spTree>
    <p:extLst>
      <p:ext uri="{BB962C8B-B14F-4D97-AF65-F5344CB8AC3E}">
        <p14:creationId xmlns:p14="http://schemas.microsoft.com/office/powerpoint/2010/main" val="44881270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05815" y="84931"/>
            <a:ext cx="8229600" cy="905670"/>
          </a:xfrm>
        </p:spPr>
        <p:txBody>
          <a:bodyPr>
            <a:normAutofit/>
          </a:bodyPr>
          <a:lstStyle/>
          <a:p>
            <a:pPr algn="ctr"/>
            <a:r>
              <a:rPr lang="en-US" dirty="0">
                <a:solidFill>
                  <a:srgbClr val="FFC000"/>
                </a:solidFill>
                <a:latin typeface="Arial" pitchFamily="34" charset="0"/>
                <a:cs typeface="Arial" pitchFamily="34" charset="0"/>
              </a:rPr>
              <a:t>Quinacrine-Induced Pigmentation</a:t>
            </a:r>
            <a:br>
              <a:rPr lang="en-US" dirty="0">
                <a:solidFill>
                  <a:srgbClr val="FFC000"/>
                </a:solidFill>
                <a:latin typeface="Arial" pitchFamily="34" charset="0"/>
                <a:cs typeface="Arial" pitchFamily="34" charset="0"/>
              </a:rPr>
            </a:br>
            <a:r>
              <a:rPr lang="en-US" sz="2000" dirty="0">
                <a:solidFill>
                  <a:srgbClr val="FFC000"/>
                </a:solidFill>
                <a:latin typeface="Arial" pitchFamily="34" charset="0"/>
                <a:cs typeface="Arial" pitchFamily="34" charset="0"/>
              </a:rPr>
              <a:t>Rx Lupus Erythematosus</a:t>
            </a:r>
            <a:endParaRPr lang="en-US" sz="2000" dirty="0">
              <a:solidFill>
                <a:srgbClr val="FFC000"/>
              </a:solidFill>
              <a:effectLst/>
              <a:latin typeface="Arial" pitchFamily="34" charset="0"/>
              <a:cs typeface="Arial" pitchFamily="34" charset="0"/>
            </a:endParaRPr>
          </a:p>
        </p:txBody>
      </p:sp>
      <p:grpSp>
        <p:nvGrpSpPr>
          <p:cNvPr id="4" name="Group 3"/>
          <p:cNvGrpSpPr/>
          <p:nvPr/>
        </p:nvGrpSpPr>
        <p:grpSpPr>
          <a:xfrm>
            <a:off x="2057400" y="1066800"/>
            <a:ext cx="8001000" cy="5295900"/>
            <a:chOff x="762000" y="1104900"/>
            <a:chExt cx="8001000" cy="5295900"/>
          </a:xfrm>
        </p:grpSpPr>
        <p:pic>
          <p:nvPicPr>
            <p:cNvPr id="7" name="Picture 6" descr="Picture54.jpg"/>
            <p:cNvPicPr>
              <a:picLocks noChangeAspect="1"/>
            </p:cNvPicPr>
            <p:nvPr/>
          </p:nvPicPr>
          <p:blipFill>
            <a:blip r:embed="rId3" cstate="screen">
              <a:lum bright="-10000"/>
              <a:extLst>
                <a:ext uri="{28A0092B-C50C-407E-A947-70E740481C1C}">
                  <a14:useLocalDpi xmlns:a14="http://schemas.microsoft.com/office/drawing/2010/main"/>
                </a:ext>
              </a:extLst>
            </a:blip>
            <a:stretch>
              <a:fillRect/>
            </a:stretch>
          </p:blipFill>
          <p:spPr>
            <a:xfrm>
              <a:off x="762000" y="1104900"/>
              <a:ext cx="3962400" cy="2623425"/>
            </a:xfrm>
            <a:prstGeom prst="rect">
              <a:avLst/>
            </a:prstGeom>
            <a:ln>
              <a:solidFill>
                <a:schemeClr val="tx1"/>
              </a:solidFill>
            </a:ln>
          </p:spPr>
        </p:pic>
        <p:pic>
          <p:nvPicPr>
            <p:cNvPr id="8" name="Picture 7" descr="Picture55.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49800" y="1104900"/>
              <a:ext cx="4013200" cy="2623425"/>
            </a:xfrm>
            <a:prstGeom prst="rect">
              <a:avLst/>
            </a:prstGeom>
            <a:ln>
              <a:solidFill>
                <a:schemeClr val="tx1"/>
              </a:solidFill>
            </a:ln>
          </p:spPr>
        </p:pic>
        <p:pic>
          <p:nvPicPr>
            <p:cNvPr id="10" name="Picture 9" descr="Picture57.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62000" y="3777375"/>
              <a:ext cx="3962400" cy="2623425"/>
            </a:xfrm>
            <a:prstGeom prst="rect">
              <a:avLst/>
            </a:prstGeom>
            <a:ln>
              <a:solidFill>
                <a:schemeClr val="accent3">
                  <a:lumMod val="60000"/>
                  <a:lumOff val="40000"/>
                </a:schemeClr>
              </a:solidFill>
            </a:ln>
          </p:spPr>
        </p:pic>
      </p:grpSp>
      <p:pic>
        <p:nvPicPr>
          <p:cNvPr id="11" name="Picture 3" descr="gsg-1106 chloroquinePP">
            <a:hlinkClick r:id="" action="ppaction://noaction"/>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045200" y="3739276"/>
            <a:ext cx="4013200" cy="2623425"/>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97430436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05815" y="84931"/>
            <a:ext cx="8229600" cy="1058069"/>
          </a:xfrm>
        </p:spPr>
        <p:txBody>
          <a:bodyPr>
            <a:normAutofit/>
          </a:bodyPr>
          <a:lstStyle/>
          <a:p>
            <a:pPr algn="ctr"/>
            <a:r>
              <a:rPr lang="en-US" dirty="0">
                <a:solidFill>
                  <a:srgbClr val="FFC000"/>
                </a:solidFill>
                <a:latin typeface="Arial" pitchFamily="34" charset="0"/>
                <a:cs typeface="Arial" pitchFamily="34" charset="0"/>
              </a:rPr>
              <a:t>Plaquenil-Induced Bone Pigmentation</a:t>
            </a:r>
            <a:br>
              <a:rPr lang="en-US" dirty="0">
                <a:solidFill>
                  <a:srgbClr val="FFC000"/>
                </a:solidFill>
                <a:latin typeface="Arial" pitchFamily="34" charset="0"/>
                <a:cs typeface="Arial" pitchFamily="34" charset="0"/>
              </a:rPr>
            </a:br>
            <a:r>
              <a:rPr lang="en-US" sz="2000" dirty="0">
                <a:solidFill>
                  <a:srgbClr val="FFC000"/>
                </a:solidFill>
                <a:latin typeface="Arial" pitchFamily="34" charset="0"/>
                <a:cs typeface="Arial" pitchFamily="34" charset="0"/>
              </a:rPr>
              <a:t>Rx for malaria, rheumatoid arthritis</a:t>
            </a:r>
            <a:endParaRPr lang="en-US" sz="2000" dirty="0">
              <a:solidFill>
                <a:srgbClr val="FFC000"/>
              </a:solidFill>
              <a:effectLst/>
              <a:latin typeface="Arial" pitchFamily="34" charset="0"/>
              <a:cs typeface="Arial" pitchFamily="34" charset="0"/>
            </a:endParaRPr>
          </a:p>
        </p:txBody>
      </p:sp>
      <p:pic>
        <p:nvPicPr>
          <p:cNvPr id="3" name="Picture 7" descr="110"/>
          <p:cNvPicPr>
            <a:picLocks noGrp="1" noChangeAspect="1" noChangeArrowheads="1"/>
          </p:cNvPicPr>
          <p:nvPr>
            <p:ph idx="1"/>
          </p:nvPr>
        </p:nvPicPr>
        <p:blipFill rotWithShape="1">
          <a:blip r:embed="rId3" cstate="screen">
            <a:lum bright="-6000"/>
            <a:extLst>
              <a:ext uri="{28A0092B-C50C-407E-A947-70E740481C1C}">
                <a14:useLocalDpi xmlns:a14="http://schemas.microsoft.com/office/drawing/2010/main"/>
              </a:ext>
            </a:extLst>
          </a:blip>
          <a:srcRect/>
          <a:stretch/>
        </p:blipFill>
        <p:spPr bwMode="auto">
          <a:xfrm>
            <a:off x="2811648" y="1447800"/>
            <a:ext cx="6484752" cy="4114800"/>
          </a:xfrm>
          <a:prstGeom prst="rect">
            <a:avLst/>
          </a:prstGeom>
          <a:noFill/>
          <a:ln w="9525">
            <a:solidFill>
              <a:schemeClr val="tx2"/>
            </a:solidFill>
            <a:miter lim="800000"/>
            <a:headEnd/>
            <a:tailEnd/>
          </a:ln>
        </p:spPr>
      </p:pic>
      <p:sp>
        <p:nvSpPr>
          <p:cNvPr id="4" name="Text Box 5"/>
          <p:cNvSpPr txBox="1">
            <a:spLocks noChangeArrowheads="1"/>
          </p:cNvSpPr>
          <p:nvPr/>
        </p:nvSpPr>
        <p:spPr bwMode="auto">
          <a:xfrm>
            <a:off x="4149496" y="5178624"/>
            <a:ext cx="3809056" cy="307777"/>
          </a:xfrm>
          <a:prstGeom prst="rect">
            <a:avLst/>
          </a:prstGeom>
          <a:noFill/>
          <a:ln w="9525">
            <a:noFill/>
            <a:miter lim="800000"/>
            <a:headEnd/>
            <a:tailEnd/>
          </a:ln>
          <a:effectLst/>
        </p:spPr>
        <p:txBody>
          <a:bodyPr wrap="none">
            <a:spAutoFit/>
          </a:bodyPr>
          <a:lstStyle/>
          <a:p>
            <a:pPr algn="ctr">
              <a:defRPr/>
            </a:pPr>
            <a:r>
              <a:rPr lang="en-US" sz="1400" b="1" dirty="0">
                <a:effectLst>
                  <a:outerShdw blurRad="38100" dist="38100" dir="2700000" algn="tl">
                    <a:srgbClr val="000000">
                      <a:alpha val="43137"/>
                    </a:srgbClr>
                  </a:outerShdw>
                </a:effectLst>
                <a:latin typeface="Arial" pitchFamily="34" charset="0"/>
              </a:rPr>
              <a:t>Plaquenil (hydroxyquinoline) pigmentation</a:t>
            </a:r>
          </a:p>
        </p:txBody>
      </p:sp>
    </p:spTree>
    <p:extLst>
      <p:ext uri="{BB962C8B-B14F-4D97-AF65-F5344CB8AC3E}">
        <p14:creationId xmlns:p14="http://schemas.microsoft.com/office/powerpoint/2010/main" val="196455890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05815" y="84931"/>
            <a:ext cx="8229600" cy="792162"/>
          </a:xfrm>
        </p:spPr>
        <p:txBody>
          <a:bodyPr>
            <a:normAutofit/>
          </a:bodyPr>
          <a:lstStyle/>
          <a:p>
            <a:pPr algn="ctr"/>
            <a:r>
              <a:rPr lang="en-US" dirty="0">
                <a:solidFill>
                  <a:srgbClr val="FFC000"/>
                </a:solidFill>
                <a:latin typeface="Arial" pitchFamily="34" charset="0"/>
                <a:cs typeface="Arial" pitchFamily="34" charset="0"/>
              </a:rPr>
              <a:t>Phenolphthalein-Induced Melanosis</a:t>
            </a:r>
            <a:endParaRPr lang="en-US" dirty="0">
              <a:solidFill>
                <a:srgbClr val="FFC000"/>
              </a:solidFill>
              <a:effectLst/>
              <a:latin typeface="Arial" pitchFamily="34" charset="0"/>
              <a:cs typeface="Arial" pitchFamily="34" charset="0"/>
            </a:endParaRPr>
          </a:p>
        </p:txBody>
      </p:sp>
      <p:sp>
        <p:nvSpPr>
          <p:cNvPr id="7" name="TextBox 6"/>
          <p:cNvSpPr txBox="1"/>
          <p:nvPr/>
        </p:nvSpPr>
        <p:spPr>
          <a:xfrm>
            <a:off x="1524000" y="-10048"/>
            <a:ext cx="1271502" cy="215444"/>
          </a:xfrm>
          <a:prstGeom prst="rect">
            <a:avLst/>
          </a:prstGeom>
          <a:noFill/>
        </p:spPr>
        <p:txBody>
          <a:bodyPr wrap="none" rtlCol="0">
            <a:spAutoFit/>
          </a:bodyPr>
          <a:lstStyle/>
          <a:p>
            <a:r>
              <a:rPr lang="en-US" sz="800" b="1" dirty="0">
                <a:effectLst>
                  <a:outerShdw blurRad="38100" dist="38100" dir="2700000" algn="tl">
                    <a:srgbClr val="000000">
                      <a:alpha val="43137"/>
                    </a:srgbClr>
                  </a:outerShdw>
                </a:effectLst>
                <a:latin typeface="+mn-lt"/>
              </a:rPr>
              <a:t>© www.dermnetnz.org</a:t>
            </a:r>
          </a:p>
        </p:txBody>
      </p:sp>
      <p:grpSp>
        <p:nvGrpSpPr>
          <p:cNvPr id="3" name="Group 2"/>
          <p:cNvGrpSpPr/>
          <p:nvPr/>
        </p:nvGrpSpPr>
        <p:grpSpPr>
          <a:xfrm>
            <a:off x="1905816" y="1676400"/>
            <a:ext cx="8229599" cy="3618708"/>
            <a:chOff x="1322492" y="877092"/>
            <a:chExt cx="7288922" cy="3086712"/>
          </a:xfrm>
        </p:grpSpPr>
        <p:pic>
          <p:nvPicPr>
            <p:cNvPr id="1162242" name="Picture 2" descr="http://www.endoatlas.com/jpeg/co_ge_05.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322492" y="877092"/>
              <a:ext cx="3086711" cy="3086711"/>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2133600" y="3581400"/>
              <a:ext cx="1407280" cy="288782"/>
            </a:xfrm>
            <a:prstGeom prst="rect">
              <a:avLst/>
            </a:prstGeom>
            <a:noFill/>
          </p:spPr>
          <p:txBody>
            <a:bodyPr wrap="none" rtlCol="0">
              <a:spAutoFit/>
            </a:bodyPr>
            <a:lstStyle/>
            <a:p>
              <a:r>
                <a:rPr lang="en-US" sz="1600" b="1" dirty="0">
                  <a:effectLst>
                    <a:outerShdw blurRad="38100" dist="38100" dir="2700000" algn="tl">
                      <a:srgbClr val="000000">
                        <a:alpha val="43137"/>
                      </a:srgbClr>
                    </a:outerShdw>
                  </a:effectLst>
                  <a:latin typeface="+mn-lt"/>
                </a:rPr>
                <a:t>Melanosis coli</a:t>
              </a:r>
            </a:p>
          </p:txBody>
        </p:sp>
        <p:pic>
          <p:nvPicPr>
            <p:cNvPr id="1162244" name="Picture 4" descr="http://www.dermnetnz.org/reactions/img/fde-lips.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95799" y="877093"/>
              <a:ext cx="4115615" cy="3086711"/>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5486400" y="3579760"/>
              <a:ext cx="1850248" cy="288782"/>
            </a:xfrm>
            <a:prstGeom prst="rect">
              <a:avLst/>
            </a:prstGeom>
            <a:noFill/>
          </p:spPr>
          <p:txBody>
            <a:bodyPr wrap="none" rtlCol="0">
              <a:spAutoFit/>
            </a:bodyPr>
            <a:lstStyle/>
            <a:p>
              <a:r>
                <a:rPr lang="en-US" sz="1600" b="1" dirty="0">
                  <a:effectLst>
                    <a:outerShdw blurRad="38100" dist="38100" dir="2700000" algn="tl">
                      <a:srgbClr val="000000">
                        <a:alpha val="43137"/>
                      </a:srgbClr>
                    </a:outerShdw>
                  </a:effectLst>
                  <a:latin typeface="+mn-lt"/>
                </a:rPr>
                <a:t>Fixed drug reaction</a:t>
              </a:r>
            </a:p>
          </p:txBody>
        </p:sp>
      </p:grpSp>
    </p:spTree>
    <p:extLst>
      <p:ext uri="{BB962C8B-B14F-4D97-AF65-F5344CB8AC3E}">
        <p14:creationId xmlns:p14="http://schemas.microsoft.com/office/powerpoint/2010/main" val="330759356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81200" y="84931"/>
            <a:ext cx="8229600" cy="1058069"/>
          </a:xfrm>
        </p:spPr>
        <p:txBody>
          <a:bodyPr>
            <a:normAutofit/>
          </a:bodyPr>
          <a:lstStyle/>
          <a:p>
            <a:pPr algn="ctr"/>
            <a:r>
              <a:rPr lang="en-US" dirty="0">
                <a:solidFill>
                  <a:srgbClr val="FFC000"/>
                </a:solidFill>
                <a:latin typeface="Arial" pitchFamily="34" charset="0"/>
                <a:cs typeface="Arial" pitchFamily="34" charset="0"/>
              </a:rPr>
              <a:t>Lead-Induced Gingival Pigmentation</a:t>
            </a:r>
            <a:br>
              <a:rPr lang="en-US" dirty="0">
                <a:solidFill>
                  <a:srgbClr val="FFC000"/>
                </a:solidFill>
                <a:latin typeface="Arial" pitchFamily="34" charset="0"/>
                <a:cs typeface="Arial" pitchFamily="34" charset="0"/>
              </a:rPr>
            </a:br>
            <a:r>
              <a:rPr lang="en-US" sz="2000" dirty="0">
                <a:solidFill>
                  <a:srgbClr val="FFC000"/>
                </a:solidFill>
                <a:latin typeface="Arial" pitchFamily="34" charset="0"/>
                <a:cs typeface="Arial" pitchFamily="34" charset="0"/>
              </a:rPr>
              <a:t>Lead Line</a:t>
            </a:r>
            <a:endParaRPr lang="en-US" sz="2000" dirty="0">
              <a:solidFill>
                <a:srgbClr val="FFC000"/>
              </a:solidFill>
              <a:effectLst/>
              <a:latin typeface="Arial" pitchFamily="34" charset="0"/>
              <a:cs typeface="Arial" pitchFamily="34" charset="0"/>
            </a:endParaRPr>
          </a:p>
        </p:txBody>
      </p:sp>
      <p:grpSp>
        <p:nvGrpSpPr>
          <p:cNvPr id="2" name="Group 1"/>
          <p:cNvGrpSpPr/>
          <p:nvPr/>
        </p:nvGrpSpPr>
        <p:grpSpPr>
          <a:xfrm>
            <a:off x="1828801" y="1295401"/>
            <a:ext cx="8507087" cy="3486151"/>
            <a:chOff x="390524" y="1371600"/>
            <a:chExt cx="8507087" cy="3486151"/>
          </a:xfrm>
        </p:grpSpPr>
        <p:pic>
          <p:nvPicPr>
            <p:cNvPr id="1164290" name="Picture 2" descr="http://www.oraldiagnosticsciences.vcu.edu/images/courses/diagnostic/colorpics/col32.jpe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62400" y="1371600"/>
              <a:ext cx="4935211" cy="3486151"/>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1164292" name="Picture 4" descr="Burtons Line Lead Poisoning Burtons line lead poisoni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0524" y="1371600"/>
              <a:ext cx="3486151" cy="3486151"/>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grpSp>
      <p:pic>
        <p:nvPicPr>
          <p:cNvPr id="1164294" name="Picture 6" descr="http://upload.wikimedia.org/wikipedia/commons/3/3b/Lead_poisoning_-_blood_film.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962400" y="4495800"/>
            <a:ext cx="4267200" cy="1863144"/>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56989499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81200" y="84931"/>
            <a:ext cx="8229600" cy="1058069"/>
          </a:xfrm>
        </p:spPr>
        <p:txBody>
          <a:bodyPr>
            <a:normAutofit/>
          </a:bodyPr>
          <a:lstStyle/>
          <a:p>
            <a:pPr algn="ctr"/>
            <a:r>
              <a:rPr lang="en-US" dirty="0">
                <a:solidFill>
                  <a:srgbClr val="FFC000"/>
                </a:solidFill>
                <a:latin typeface="Arial" pitchFamily="34" charset="0"/>
                <a:cs typeface="Arial" pitchFamily="34" charset="0"/>
              </a:rPr>
              <a:t>Silver-Induced  Pigmentation</a:t>
            </a:r>
            <a:br>
              <a:rPr lang="en-US" dirty="0">
                <a:solidFill>
                  <a:srgbClr val="FFC000"/>
                </a:solidFill>
                <a:latin typeface="Arial" pitchFamily="34" charset="0"/>
                <a:cs typeface="Arial" pitchFamily="34" charset="0"/>
              </a:rPr>
            </a:br>
            <a:r>
              <a:rPr lang="en-US" sz="2000" dirty="0">
                <a:solidFill>
                  <a:srgbClr val="FFC000"/>
                </a:solidFill>
                <a:latin typeface="Arial" pitchFamily="34" charset="0"/>
                <a:cs typeface="Arial" pitchFamily="34" charset="0"/>
              </a:rPr>
              <a:t>Argeria</a:t>
            </a:r>
            <a:endParaRPr lang="en-US" sz="2000" dirty="0">
              <a:solidFill>
                <a:srgbClr val="FFC000"/>
              </a:solidFill>
              <a:effectLst/>
              <a:latin typeface="Arial" pitchFamily="34" charset="0"/>
              <a:cs typeface="Arial" pitchFamily="34" charset="0"/>
            </a:endParaRPr>
          </a:p>
        </p:txBody>
      </p:sp>
      <p:pic>
        <p:nvPicPr>
          <p:cNvPr id="1165314" name="Picture 2" descr="https://classconnection.s3.amazonaws.com/802/flashcards/3519802/jpg/silver_poisoning-1415C9BFCC60C07B70B.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3664" y="1371600"/>
            <a:ext cx="4191000" cy="4426744"/>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1165316" name="Picture 4" descr="http://helphealthcare.info/wp-content/uploads/2013/06/silver-poisoning-argyria.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48400" y="1371600"/>
            <a:ext cx="3806436" cy="4426744"/>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8" name="Picture 8" descr="http://kellythekitchenkop.com/wp-content/uploads/2008/12/Colloidal-Silver.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34001" y="4947872"/>
            <a:ext cx="1681529" cy="1681529"/>
          </a:xfrm>
          <a:prstGeom prst="rect">
            <a:avLst/>
          </a:prstGeom>
          <a:noFill/>
          <a:ln>
            <a:solidFill>
              <a:schemeClr val="tx1"/>
            </a:solidFill>
          </a:ln>
          <a:scene3d>
            <a:camera prst="orthographicFront"/>
            <a:lightRig rig="threePt" dir="t"/>
          </a:scene3d>
          <a:sp3d>
            <a:bevelT/>
            <a:bevelB/>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36707381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81200" y="-76200"/>
            <a:ext cx="8229600" cy="1134269"/>
          </a:xfrm>
        </p:spPr>
        <p:txBody>
          <a:bodyPr>
            <a:normAutofit/>
          </a:bodyPr>
          <a:lstStyle/>
          <a:p>
            <a:pPr algn="ctr"/>
            <a:r>
              <a:rPr lang="en-US" dirty="0">
                <a:solidFill>
                  <a:srgbClr val="FFC000"/>
                </a:solidFill>
                <a:latin typeface="Arial" pitchFamily="34" charset="0"/>
                <a:cs typeface="Arial" pitchFamily="34" charset="0"/>
              </a:rPr>
              <a:t>Mercury-Induced  Changes</a:t>
            </a:r>
            <a:br>
              <a:rPr lang="en-US" dirty="0">
                <a:solidFill>
                  <a:srgbClr val="FFC000"/>
                </a:solidFill>
                <a:latin typeface="Arial" pitchFamily="34" charset="0"/>
                <a:cs typeface="Arial" pitchFamily="34" charset="0"/>
              </a:rPr>
            </a:br>
            <a:r>
              <a:rPr lang="en-US" sz="2000" dirty="0">
                <a:solidFill>
                  <a:srgbClr val="FFC000"/>
                </a:solidFill>
                <a:latin typeface="Arial" pitchFamily="34" charset="0"/>
                <a:cs typeface="Arial" pitchFamily="34" charset="0"/>
              </a:rPr>
              <a:t>Acrodynia</a:t>
            </a:r>
            <a:endParaRPr lang="en-US" sz="2000" dirty="0">
              <a:solidFill>
                <a:srgbClr val="FFC000"/>
              </a:solidFill>
              <a:effectLst/>
              <a:latin typeface="Arial" pitchFamily="34" charset="0"/>
              <a:cs typeface="Arial" pitchFamily="34" charset="0"/>
            </a:endParaRPr>
          </a:p>
        </p:txBody>
      </p:sp>
      <p:grpSp>
        <p:nvGrpSpPr>
          <p:cNvPr id="2" name="Group 1"/>
          <p:cNvGrpSpPr/>
          <p:nvPr/>
        </p:nvGrpSpPr>
        <p:grpSpPr>
          <a:xfrm>
            <a:off x="2438401" y="914400"/>
            <a:ext cx="7239000" cy="2514600"/>
            <a:chOff x="1732827" y="1127926"/>
            <a:chExt cx="6943926" cy="2634367"/>
          </a:xfrm>
        </p:grpSpPr>
        <p:pic>
          <p:nvPicPr>
            <p:cNvPr id="1169410" name="Picture 2" descr="http://www.dailystormer.com/wp-content/uploads/2014/03/jewtooth2.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71834" y="1127926"/>
              <a:ext cx="4604919" cy="2634367"/>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1169412" name="Picture 4" descr="http://gerson.org/gerpress/wp-content/uploads/2012/07/madhatter-263x300.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32827" y="1142999"/>
              <a:ext cx="2296248" cy="2619294"/>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3" name="Group 2"/>
          <p:cNvGrpSpPr/>
          <p:nvPr/>
        </p:nvGrpSpPr>
        <p:grpSpPr>
          <a:xfrm>
            <a:off x="2425841" y="3505200"/>
            <a:ext cx="7251559" cy="2819400"/>
            <a:chOff x="-87988" y="3520274"/>
            <a:chExt cx="7282722" cy="2857500"/>
          </a:xfrm>
        </p:grpSpPr>
        <p:pic>
          <p:nvPicPr>
            <p:cNvPr id="1169414" name="Picture 6" descr="http://gerson.org/gerpress/wp-content/uploads/2012/08/seafood-mercury-warning_600-261x300.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708709" y="3520274"/>
              <a:ext cx="2486025" cy="2857500"/>
            </a:xfrm>
            <a:prstGeom prst="rect">
              <a:avLst/>
            </a:prstGeom>
            <a:noFill/>
            <a:extLst>
              <a:ext uri="{909E8E84-426E-40dd-AFC4-6F175D3DCCD1}">
                <a14:hiddenFill xmlns:a14="http://schemas.microsoft.com/office/drawing/2010/main" xmlns="">
                  <a:solidFill>
                    <a:srgbClr val="FFFFFF"/>
                  </a:solidFill>
                </a14:hiddenFill>
              </a:ext>
            </a:extLst>
          </p:spPr>
        </p:pic>
        <p:pic>
          <p:nvPicPr>
            <p:cNvPr id="1169416" name="Picture 8" descr="http://www.toxicfreedentistry.com/wp-content/uploads/2010/09/Mercury-300x181.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7988" y="3520274"/>
              <a:ext cx="4736188" cy="285750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val="419584456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76200"/>
            <a:ext cx="7696200" cy="1066800"/>
          </a:xfrm>
        </p:spPr>
        <p:txBody>
          <a:bodyPr>
            <a:normAutofit/>
          </a:bodyPr>
          <a:lstStyle/>
          <a:p>
            <a:pPr algn="ctr"/>
            <a:r>
              <a:rPr lang="en-US" dirty="0">
                <a:solidFill>
                  <a:srgbClr val="FFC000"/>
                </a:solidFill>
              </a:rPr>
              <a:t>Pilocarpine Melanosis</a:t>
            </a:r>
            <a:br>
              <a:rPr lang="en-US" dirty="0">
                <a:solidFill>
                  <a:srgbClr val="FFC000"/>
                </a:solidFill>
              </a:rPr>
            </a:br>
            <a:r>
              <a:rPr lang="en-US" sz="2000" dirty="0">
                <a:solidFill>
                  <a:srgbClr val="FFC000"/>
                </a:solidFill>
              </a:rPr>
              <a:t>Rx of Xerostomia, Glaucoma</a:t>
            </a:r>
          </a:p>
        </p:txBody>
      </p:sp>
      <p:sp>
        <p:nvSpPr>
          <p:cNvPr id="6" name="TextBox 5"/>
          <p:cNvSpPr txBox="1"/>
          <p:nvPr/>
        </p:nvSpPr>
        <p:spPr>
          <a:xfrm>
            <a:off x="1569929" y="0"/>
            <a:ext cx="2315057" cy="215444"/>
          </a:xfrm>
          <a:prstGeom prst="rect">
            <a:avLst/>
          </a:prstGeom>
          <a:noFill/>
        </p:spPr>
        <p:txBody>
          <a:bodyPr wrap="none" rtlCol="0">
            <a:spAutoFit/>
          </a:bodyPr>
          <a:lstStyle/>
          <a:p>
            <a:r>
              <a:rPr lang="en-US" sz="800" dirty="0">
                <a:latin typeface="+mn-lt"/>
              </a:rPr>
              <a:t>© Photo(s): Dr. Michael Kahn, Tuft’s University</a:t>
            </a:r>
          </a:p>
        </p:txBody>
      </p:sp>
      <p:pic>
        <p:nvPicPr>
          <p:cNvPr id="9" name="Picture 7" descr="141a"/>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08266" y="1225409"/>
            <a:ext cx="3406775" cy="4800600"/>
          </a:xfrm>
          <a:prstGeom prst="rect">
            <a:avLst/>
          </a:prstGeom>
          <a:noFill/>
          <a:ln w="9525">
            <a:solidFill>
              <a:schemeClr val="tx2"/>
            </a:solidFill>
            <a:miter lim="800000"/>
            <a:headEnd/>
            <a:tailEnd/>
          </a:ln>
        </p:spPr>
      </p:pic>
      <p:pic>
        <p:nvPicPr>
          <p:cNvPr id="10" name="Picture 7" descr="141ba"/>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376446" y="1219201"/>
            <a:ext cx="4062955" cy="4817477"/>
          </a:xfrm>
          <a:prstGeom prst="rect">
            <a:avLst/>
          </a:prstGeom>
          <a:noFill/>
          <a:ln w="9525">
            <a:solidFill>
              <a:schemeClr val="tx2"/>
            </a:solidFill>
            <a:miter lim="800000"/>
            <a:headEnd/>
            <a:tailEnd/>
          </a:ln>
        </p:spPr>
      </p:pic>
      <p:pic>
        <p:nvPicPr>
          <p:cNvPr id="8" name="Picture 9" descr="141bc"/>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58542" y="4629267"/>
            <a:ext cx="1975259" cy="2094621"/>
          </a:xfrm>
          <a:prstGeom prst="rect">
            <a:avLst/>
          </a:prstGeom>
          <a:noFill/>
          <a:ln w="9525">
            <a:solidFill>
              <a:schemeClr val="tx2"/>
            </a:solidFill>
            <a:miter lim="800000"/>
            <a:headEnd/>
            <a:tailEnd/>
          </a:ln>
        </p:spPr>
      </p:pic>
    </p:spTree>
    <p:extLst>
      <p:ext uri="{BB962C8B-B14F-4D97-AF65-F5344CB8AC3E}">
        <p14:creationId xmlns:p14="http://schemas.microsoft.com/office/powerpoint/2010/main" val="175957550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9" name="Rectangle 3"/>
          <p:cNvSpPr>
            <a:spLocks noGrp="1" noRot="1" noChangeArrowheads="1"/>
          </p:cNvSpPr>
          <p:nvPr>
            <p:ph type="title"/>
          </p:nvPr>
        </p:nvSpPr>
        <p:spPr>
          <a:xfrm>
            <a:off x="2628900" y="169388"/>
            <a:ext cx="8229600" cy="752476"/>
          </a:xfrm>
        </p:spPr>
        <p:txBody>
          <a:bodyPr>
            <a:normAutofit/>
            <a:scene3d>
              <a:camera prst="orthographicFront"/>
              <a:lightRig rig="threePt" dir="t"/>
            </a:scene3d>
            <a:sp3d extrusionH="57150">
              <a:bevelT w="38100" h="38100" prst="angle"/>
              <a:bevelB w="38100" h="38100" prst="angle"/>
            </a:sp3d>
          </a:bodyPr>
          <a:lstStyle/>
          <a:p>
            <a:pPr eaLnBrk="1" hangingPunct="1">
              <a:defRPr/>
            </a:pPr>
            <a:r>
              <a:rPr lang="en-US" dirty="0">
                <a:latin typeface="Arial" pitchFamily="34" charset="0"/>
              </a:rPr>
              <a:t>Major Causes Of Oral Cancer</a:t>
            </a:r>
            <a:br>
              <a:rPr lang="en-US" dirty="0">
                <a:latin typeface="Arial" pitchFamily="34" charset="0"/>
              </a:rPr>
            </a:br>
            <a:r>
              <a:rPr lang="en-US" sz="2000" dirty="0">
                <a:latin typeface="Arial" pitchFamily="34" charset="0"/>
              </a:rPr>
              <a:t>Tobacco &amp; Alcohol</a:t>
            </a:r>
          </a:p>
        </p:txBody>
      </p:sp>
      <p:pic>
        <p:nvPicPr>
          <p:cNvPr id="720898" name="Picture 2" descr="SmokeOutBack60PP"/>
          <p:cNvPicPr>
            <a:picLocks noChangeAspect="1" noChangeArrowheads="1"/>
          </p:cNvPicPr>
          <p:nvPr/>
        </p:nvPicPr>
        <p:blipFill>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9448800" y="3200400"/>
            <a:ext cx="2619152" cy="3194433"/>
          </a:xfrm>
          <a:prstGeom prst="rect">
            <a:avLst/>
          </a:prstGeom>
          <a:noFill/>
          <a:ln w="9525">
            <a:solidFill>
              <a:schemeClr val="tx2"/>
            </a:solidFill>
            <a:miter lim="800000"/>
            <a:headEnd/>
            <a:tailEnd/>
          </a:ln>
        </p:spPr>
      </p:pic>
      <p:grpSp>
        <p:nvGrpSpPr>
          <p:cNvPr id="5" name="Group 4">
            <a:extLst>
              <a:ext uri="{FF2B5EF4-FFF2-40B4-BE49-F238E27FC236}">
                <a16:creationId xmlns:a16="http://schemas.microsoft.com/office/drawing/2014/main" id="{FA3526E7-B4C7-439E-8C62-701AAC27D4E3}"/>
              </a:ext>
            </a:extLst>
          </p:cNvPr>
          <p:cNvGrpSpPr/>
          <p:nvPr/>
        </p:nvGrpSpPr>
        <p:grpSpPr>
          <a:xfrm>
            <a:off x="283191" y="1219200"/>
            <a:ext cx="3374409" cy="5469412"/>
            <a:chOff x="283191" y="1219200"/>
            <a:chExt cx="3548417" cy="5967762"/>
          </a:xfrm>
        </p:grpSpPr>
        <p:pic>
          <p:nvPicPr>
            <p:cNvPr id="4098" name="Picture 2" descr="http://smilesforalifetime.com/wp-content/uploads/2011/09/cigarette-labelled.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3191" y="1219200"/>
              <a:ext cx="3548417" cy="33528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acredwilderness.net/wp/wp-content/uploads/2013/08/death.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83191" y="4648199"/>
              <a:ext cx="3548416" cy="25387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11" name="Content Placeholder 2">
            <a:extLst>
              <a:ext uri="{FF2B5EF4-FFF2-40B4-BE49-F238E27FC236}">
                <a16:creationId xmlns:a16="http://schemas.microsoft.com/office/drawing/2014/main" id="{BA8F43E1-462A-497E-A812-C8E784D6E827}"/>
              </a:ext>
            </a:extLst>
          </p:cNvPr>
          <p:cNvSpPr>
            <a:spLocks noGrp="1"/>
          </p:cNvSpPr>
          <p:nvPr>
            <p:ph type="body" sz="half" idx="2"/>
          </p:nvPr>
        </p:nvSpPr>
        <p:spPr>
          <a:xfrm>
            <a:off x="3831608" y="1022897"/>
            <a:ext cx="6150592" cy="4525963"/>
          </a:xfrm>
        </p:spPr>
        <p:txBody>
          <a:bodyPr>
            <a:noAutofit/>
          </a:bodyPr>
          <a:lstStyle/>
          <a:p>
            <a:pPr marL="285750" indent="-285750">
              <a:spcBef>
                <a:spcPts val="0"/>
              </a:spcBef>
              <a:spcAft>
                <a:spcPts val="600"/>
              </a:spcAft>
              <a:buClr>
                <a:schemeClr val="tx2"/>
              </a:buClr>
              <a:buSzPct val="90000"/>
              <a:buFont typeface="Wingdings" pitchFamily="2" charset="2"/>
              <a:buChar char="q"/>
            </a:pPr>
            <a:r>
              <a:rPr lang="en-US" sz="1800" dirty="0"/>
              <a:t>Cause = </a:t>
            </a:r>
            <a:r>
              <a:rPr lang="en-US" sz="1800" dirty="0">
                <a:solidFill>
                  <a:srgbClr val="FFC000"/>
                </a:solidFill>
              </a:rPr>
              <a:t>multifactorial</a:t>
            </a:r>
            <a:r>
              <a:rPr lang="en-US" sz="1800" dirty="0"/>
              <a:t> (extrinsic &amp; intrinsic factors)</a:t>
            </a:r>
          </a:p>
          <a:p>
            <a:pPr marL="285750" indent="-285750">
              <a:spcBef>
                <a:spcPts val="0"/>
              </a:spcBef>
              <a:spcAft>
                <a:spcPts val="600"/>
              </a:spcAft>
              <a:buClr>
                <a:schemeClr val="tx2"/>
              </a:buClr>
              <a:buSzPct val="90000"/>
              <a:buFont typeface="Wingdings" pitchFamily="2" charset="2"/>
              <a:buChar char="q"/>
            </a:pPr>
            <a:r>
              <a:rPr lang="en-US" sz="1800" dirty="0">
                <a:solidFill>
                  <a:srgbClr val="FFC000"/>
                </a:solidFill>
              </a:rPr>
              <a:t>Field cancerization </a:t>
            </a:r>
            <a:r>
              <a:rPr lang="en-US" sz="1800" dirty="0"/>
              <a:t>(entire H&amp;N mucosae are exposed)</a:t>
            </a:r>
          </a:p>
          <a:p>
            <a:pPr marL="285750" indent="-285750">
              <a:spcBef>
                <a:spcPts val="0"/>
              </a:spcBef>
              <a:spcAft>
                <a:spcPts val="600"/>
              </a:spcAft>
              <a:buClr>
                <a:schemeClr val="tx2"/>
              </a:buClr>
              <a:buSzPct val="90000"/>
              <a:buFont typeface="Wingdings" pitchFamily="2" charset="2"/>
              <a:buChar char="q"/>
            </a:pPr>
            <a:r>
              <a:rPr lang="en-US" sz="1800" dirty="0">
                <a:solidFill>
                  <a:srgbClr val="FFC000"/>
                </a:solidFill>
              </a:rPr>
              <a:t>Multi-step process </a:t>
            </a:r>
            <a:r>
              <a:rPr lang="en-US" sz="1800" dirty="0"/>
              <a:t>(</a:t>
            </a:r>
            <a:r>
              <a:rPr lang="en-US" sz="1800" dirty="0">
                <a:solidFill>
                  <a:srgbClr val="FFC000"/>
                </a:solidFill>
              </a:rPr>
              <a:t>cocarcinogenesis</a:t>
            </a:r>
            <a:r>
              <a:rPr lang="en-US" sz="1800" dirty="0"/>
              <a:t>)</a:t>
            </a:r>
          </a:p>
          <a:p>
            <a:pPr marL="285750" indent="-285750">
              <a:spcBef>
                <a:spcPts val="0"/>
              </a:spcBef>
              <a:spcAft>
                <a:spcPts val="600"/>
              </a:spcAft>
              <a:buClr>
                <a:schemeClr val="tx2"/>
              </a:buClr>
              <a:buSzPct val="90000"/>
              <a:buFont typeface="Wingdings" pitchFamily="2" charset="2"/>
              <a:buChar char="q"/>
            </a:pPr>
            <a:r>
              <a:rPr lang="en-US" sz="1800" dirty="0">
                <a:solidFill>
                  <a:srgbClr val="FFC000"/>
                </a:solidFill>
              </a:rPr>
              <a:t>Synergism</a:t>
            </a:r>
            <a:r>
              <a:rPr lang="en-US" sz="1800" dirty="0"/>
              <a:t> (alcohol + tobacco = worse together)</a:t>
            </a:r>
          </a:p>
          <a:p>
            <a:pPr marL="285750" indent="-285750">
              <a:spcBef>
                <a:spcPts val="0"/>
              </a:spcBef>
              <a:spcAft>
                <a:spcPts val="600"/>
              </a:spcAft>
              <a:buClr>
                <a:schemeClr val="tx2"/>
              </a:buClr>
              <a:buSzPct val="90000"/>
              <a:buFont typeface="Wingdings" pitchFamily="2" charset="2"/>
              <a:buChar char="q"/>
            </a:pPr>
            <a:r>
              <a:rPr lang="en-US" sz="1800" dirty="0"/>
              <a:t>Tobacco smoking/chewing</a:t>
            </a:r>
          </a:p>
          <a:p>
            <a:pPr marL="285750" indent="-285750">
              <a:spcBef>
                <a:spcPts val="0"/>
              </a:spcBef>
              <a:spcAft>
                <a:spcPts val="600"/>
              </a:spcAft>
              <a:buClr>
                <a:schemeClr val="tx2"/>
              </a:buClr>
              <a:buSzPct val="90000"/>
              <a:buNone/>
            </a:pPr>
            <a:r>
              <a:rPr lang="en-US" sz="1800" dirty="0"/>
              <a:t>     -- Pipe/cigar smoking&gt;cigarettes&gt;&gt;&gt;&gt;&gt;smokeless</a:t>
            </a:r>
          </a:p>
          <a:p>
            <a:pPr marL="285750" indent="-285750">
              <a:spcBef>
                <a:spcPts val="0"/>
              </a:spcBef>
              <a:spcAft>
                <a:spcPts val="600"/>
              </a:spcAft>
              <a:buClr>
                <a:schemeClr val="tx2"/>
              </a:buClr>
              <a:buSzPct val="90000"/>
              <a:buNone/>
            </a:pPr>
            <a:r>
              <a:rPr lang="en-US" sz="1800" dirty="0"/>
              <a:t>     -- Dose-, duration-dependent:</a:t>
            </a:r>
            <a:r>
              <a:rPr lang="en-US" sz="1800" dirty="0">
                <a:latin typeface="Arial"/>
                <a:cs typeface="Arial"/>
              </a:rPr>
              <a:t>↑ risk &gt; 2ppk = 15x</a:t>
            </a:r>
            <a:endParaRPr lang="en-US" sz="1800" dirty="0"/>
          </a:p>
          <a:p>
            <a:pPr marL="285750" indent="-285750">
              <a:spcBef>
                <a:spcPts val="0"/>
              </a:spcBef>
              <a:spcAft>
                <a:spcPts val="600"/>
              </a:spcAft>
              <a:buClr>
                <a:schemeClr val="tx2"/>
              </a:buClr>
              <a:buSzPct val="90000"/>
              <a:buFont typeface="Wingdings" pitchFamily="2" charset="2"/>
              <a:buChar char="q"/>
            </a:pPr>
            <a:r>
              <a:rPr lang="en-US" sz="1800" dirty="0"/>
              <a:t>Alcohol abuse</a:t>
            </a:r>
          </a:p>
          <a:p>
            <a:pPr marL="285750" indent="-285750">
              <a:spcBef>
                <a:spcPts val="0"/>
              </a:spcBef>
              <a:spcAft>
                <a:spcPts val="600"/>
              </a:spcAft>
              <a:buClr>
                <a:schemeClr val="tx2"/>
              </a:buClr>
              <a:buSzPct val="90000"/>
              <a:buFont typeface="Wingdings" pitchFamily="2" charset="2"/>
              <a:buChar char="q"/>
            </a:pPr>
            <a:r>
              <a:rPr lang="en-US" sz="1800" dirty="0"/>
              <a:t>Human papillomavirus</a:t>
            </a:r>
          </a:p>
          <a:p>
            <a:pPr marL="285750" indent="-285750">
              <a:spcBef>
                <a:spcPts val="0"/>
              </a:spcBef>
              <a:spcAft>
                <a:spcPts val="600"/>
              </a:spcAft>
              <a:buClr>
                <a:schemeClr val="tx2"/>
              </a:buClr>
              <a:buSzPct val="90000"/>
              <a:buFont typeface="Wingdings" pitchFamily="2" charset="2"/>
              <a:buChar char="q"/>
            </a:pPr>
            <a:r>
              <a:rPr lang="en-US" sz="1800" dirty="0"/>
              <a:t>Tertiary syphilis (</a:t>
            </a:r>
            <a:r>
              <a:rPr lang="en-US" sz="1800" dirty="0">
                <a:solidFill>
                  <a:srgbClr val="FFC000"/>
                </a:solidFill>
              </a:rPr>
              <a:t>syphilitic glossitis/leukoplakia</a:t>
            </a:r>
            <a:r>
              <a:rPr lang="en-US" sz="1800" dirty="0"/>
              <a:t>)</a:t>
            </a:r>
          </a:p>
          <a:p>
            <a:pPr marL="285750" indent="-285750">
              <a:spcBef>
                <a:spcPts val="0"/>
              </a:spcBef>
              <a:spcAft>
                <a:spcPts val="600"/>
              </a:spcAft>
              <a:buClr>
                <a:schemeClr val="tx2"/>
              </a:buClr>
              <a:buSzPct val="90000"/>
              <a:buFont typeface="Wingdings" pitchFamily="2" charset="2"/>
              <a:buChar char="q"/>
            </a:pPr>
            <a:r>
              <a:rPr lang="en-US" sz="1800" dirty="0"/>
              <a:t>Sunlight/UV light (for vermilion cancer only)</a:t>
            </a:r>
          </a:p>
          <a:p>
            <a:pPr marL="285750" indent="-285750">
              <a:spcBef>
                <a:spcPts val="0"/>
              </a:spcBef>
              <a:spcAft>
                <a:spcPts val="600"/>
              </a:spcAft>
              <a:buClr>
                <a:schemeClr val="tx2"/>
              </a:buClr>
              <a:buSzPct val="90000"/>
              <a:buFont typeface="Wingdings" pitchFamily="2" charset="2"/>
              <a:buChar char="q"/>
            </a:pPr>
            <a:r>
              <a:rPr lang="en-US" sz="1800" dirty="0">
                <a:solidFill>
                  <a:srgbClr val="FFC000"/>
                </a:solidFill>
              </a:rPr>
              <a:t>Iron-deficiency anemia </a:t>
            </a:r>
            <a:r>
              <a:rPr lang="en-US" sz="1800" dirty="0"/>
              <a:t>(posterior 1/3 of tongue</a:t>
            </a:r>
          </a:p>
          <a:p>
            <a:pPr marL="285750" indent="-285750">
              <a:spcBef>
                <a:spcPts val="0"/>
              </a:spcBef>
              <a:spcAft>
                <a:spcPts val="600"/>
              </a:spcAft>
              <a:buClr>
                <a:schemeClr val="tx2"/>
              </a:buClr>
              <a:buSzPct val="90000"/>
              <a:buNone/>
            </a:pPr>
            <a:r>
              <a:rPr lang="en-US" sz="1800" dirty="0"/>
              <a:t>      -- </a:t>
            </a:r>
            <a:r>
              <a:rPr lang="en-US" sz="1800" dirty="0">
                <a:solidFill>
                  <a:srgbClr val="FFC000"/>
                </a:solidFill>
              </a:rPr>
              <a:t>Plummer-Vinson</a:t>
            </a:r>
            <a:r>
              <a:rPr lang="en-US" sz="1800" dirty="0"/>
              <a:t> (</a:t>
            </a:r>
            <a:r>
              <a:rPr lang="en-US" sz="1800" dirty="0">
                <a:solidFill>
                  <a:srgbClr val="FFC000"/>
                </a:solidFill>
              </a:rPr>
              <a:t>Paterson-Kelly</a:t>
            </a:r>
            <a:r>
              <a:rPr lang="en-US" sz="1800" dirty="0"/>
              <a:t>) syndrome</a:t>
            </a:r>
          </a:p>
          <a:p>
            <a:pPr marL="285750" indent="-285750">
              <a:spcBef>
                <a:spcPts val="0"/>
              </a:spcBef>
              <a:spcAft>
                <a:spcPts val="600"/>
              </a:spcAft>
              <a:buClr>
                <a:schemeClr val="tx2"/>
              </a:buClr>
              <a:buSzPct val="90000"/>
              <a:buFont typeface="Wingdings" pitchFamily="2" charset="2"/>
              <a:buChar char="q"/>
            </a:pPr>
            <a:r>
              <a:rPr lang="en-US" sz="1800" dirty="0"/>
              <a:t>General malnutrition</a:t>
            </a:r>
          </a:p>
          <a:p>
            <a:pPr marL="285750" indent="-285750">
              <a:spcBef>
                <a:spcPts val="0"/>
              </a:spcBef>
              <a:spcAft>
                <a:spcPts val="600"/>
              </a:spcAft>
              <a:buClr>
                <a:schemeClr val="tx2"/>
              </a:buClr>
              <a:buSzPct val="90000"/>
              <a:buFont typeface="Wingdings" pitchFamily="2" charset="2"/>
              <a:buChar char="q"/>
            </a:pPr>
            <a:r>
              <a:rPr lang="en-US" sz="1800" dirty="0"/>
              <a:t>Heredity = not a major factor</a:t>
            </a:r>
          </a:p>
          <a:p>
            <a:pPr marL="285750" indent="-285750">
              <a:spcBef>
                <a:spcPts val="0"/>
              </a:spcBef>
              <a:spcAft>
                <a:spcPts val="600"/>
              </a:spcAft>
              <a:buClr>
                <a:schemeClr val="tx2"/>
              </a:buClr>
              <a:buSzPct val="90000"/>
              <a:buFont typeface="Wingdings" pitchFamily="2" charset="2"/>
              <a:buChar char="q"/>
            </a:pPr>
            <a:r>
              <a:rPr lang="en-US" sz="1800" dirty="0"/>
              <a:t>Mutations of p53, other tumor suppressor genes</a:t>
            </a:r>
          </a:p>
          <a:p>
            <a:pPr marL="285750" indent="-285750">
              <a:spcBef>
                <a:spcPts val="0"/>
              </a:spcBef>
              <a:spcAft>
                <a:spcPts val="600"/>
              </a:spcAft>
              <a:buClr>
                <a:schemeClr val="tx2"/>
              </a:buClr>
              <a:buSzPct val="90000"/>
              <a:buFont typeface="Wingdings" pitchFamily="2" charset="2"/>
              <a:buChar char="q"/>
            </a:pPr>
            <a:r>
              <a:rPr lang="en-US" sz="1800" dirty="0"/>
              <a:t>Phenols (wood workers)</a:t>
            </a:r>
          </a:p>
          <a:p>
            <a:pPr marL="285750" indent="-285750">
              <a:spcBef>
                <a:spcPts val="0"/>
              </a:spcBef>
              <a:spcAft>
                <a:spcPts val="600"/>
              </a:spcAft>
              <a:buClr>
                <a:schemeClr val="tx2"/>
              </a:buClr>
              <a:buSzPct val="90000"/>
              <a:buFont typeface="Wingdings" pitchFamily="2" charset="2"/>
              <a:buChar char="q"/>
            </a:pPr>
            <a:r>
              <a:rPr lang="en-US" sz="1800" dirty="0"/>
              <a:t>Irradiation in childhood</a:t>
            </a:r>
          </a:p>
        </p:txBody>
      </p:sp>
    </p:spTree>
    <p:extLst>
      <p:ext uri="{BB962C8B-B14F-4D97-AF65-F5344CB8AC3E}">
        <p14:creationId xmlns:p14="http://schemas.microsoft.com/office/powerpoint/2010/main" val="3544115787"/>
      </p:ext>
    </p:extLst>
  </p:cSld>
  <p:clrMapOvr>
    <a:masterClrMapping/>
  </p:clrMapOvr>
  <mc:AlternateContent xmlns:mc="http://schemas.openxmlformats.org/markup-compatibility/2006" xmlns:p14="http://schemas.microsoft.com/office/powerpoint/2010/main">
    <mc:Choice Requires="p14">
      <p:transition spd="slow" p14:dur="1500">
        <p:zoom/>
      </p:transition>
    </mc:Choice>
    <mc:Fallback xmlns="">
      <p:transition spd="slow">
        <p:zoom/>
      </p:transition>
    </mc:Fallback>
  </mc:AlternateContent>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9" descr="146bc"/>
          <p:cNvPicPr>
            <a:picLocks noChangeAspect="1" noChangeArrowheads="1"/>
          </p:cNvPicPr>
          <p:nvPr/>
        </p:nvPicPr>
        <p:blipFill>
          <a:blip r:embed="rId2" cstate="screen">
            <a:lum bright="-12000"/>
            <a:extLst>
              <a:ext uri="{28A0092B-C50C-407E-A947-70E740481C1C}">
                <a14:useLocalDpi xmlns:a14="http://schemas.microsoft.com/office/drawing/2010/main"/>
              </a:ext>
            </a:extLst>
          </a:blip>
          <a:srcRect/>
          <a:stretch>
            <a:fillRect/>
          </a:stretch>
        </p:blipFill>
        <p:spPr bwMode="auto">
          <a:xfrm>
            <a:off x="2019300" y="913459"/>
            <a:ext cx="3933930" cy="2546836"/>
          </a:xfrm>
          <a:prstGeom prst="rect">
            <a:avLst/>
          </a:prstGeom>
          <a:noFill/>
          <a:ln w="9525">
            <a:solidFill>
              <a:schemeClr val="tx1"/>
            </a:solidFill>
            <a:miter lim="800000"/>
            <a:headEnd/>
            <a:tailEnd/>
          </a:ln>
        </p:spPr>
      </p:pic>
      <p:sp>
        <p:nvSpPr>
          <p:cNvPr id="2" name="Title 1"/>
          <p:cNvSpPr>
            <a:spLocks noGrp="1"/>
          </p:cNvSpPr>
          <p:nvPr>
            <p:ph type="title"/>
          </p:nvPr>
        </p:nvSpPr>
        <p:spPr>
          <a:xfrm>
            <a:off x="2019300" y="105198"/>
            <a:ext cx="8305800" cy="838200"/>
          </a:xfrm>
        </p:spPr>
        <p:txBody>
          <a:bodyPr>
            <a:normAutofit/>
          </a:bodyPr>
          <a:lstStyle/>
          <a:p>
            <a:pPr algn="ctr"/>
            <a:r>
              <a:rPr lang="en-US" dirty="0">
                <a:solidFill>
                  <a:srgbClr val="FFC000"/>
                </a:solidFill>
              </a:rPr>
              <a:t>Drug-Melanosis Look-Alikes</a:t>
            </a:r>
          </a:p>
        </p:txBody>
      </p:sp>
      <p:sp>
        <p:nvSpPr>
          <p:cNvPr id="5" name="Text Box 5"/>
          <p:cNvSpPr txBox="1">
            <a:spLocks noChangeArrowheads="1"/>
          </p:cNvSpPr>
          <p:nvPr/>
        </p:nvSpPr>
        <p:spPr bwMode="auto">
          <a:xfrm>
            <a:off x="6553200" y="5867400"/>
            <a:ext cx="2443298" cy="338554"/>
          </a:xfrm>
          <a:prstGeom prst="rect">
            <a:avLst/>
          </a:prstGeom>
          <a:noFill/>
          <a:ln w="9525">
            <a:noFill/>
            <a:miter lim="800000"/>
            <a:headEnd/>
            <a:tailEnd/>
          </a:ln>
          <a:effectLst/>
        </p:spPr>
        <p:txBody>
          <a:bodyPr wrap="none">
            <a:spAutoFit/>
          </a:bodyPr>
          <a:lstStyle/>
          <a:p>
            <a:pPr algn="ctr">
              <a:defRPr/>
            </a:pPr>
            <a:r>
              <a:rPr lang="en-US" sz="1600" b="1" dirty="0">
                <a:effectLst>
                  <a:outerShdw blurRad="38100" dist="38100" dir="2700000" algn="tl">
                    <a:srgbClr val="000000"/>
                  </a:outerShdw>
                </a:effectLst>
                <a:latin typeface="Arial" pitchFamily="34" charset="0"/>
              </a:rPr>
              <a:t>Plaquenil pigmentation</a:t>
            </a:r>
          </a:p>
        </p:txBody>
      </p:sp>
      <p:sp>
        <p:nvSpPr>
          <p:cNvPr id="6" name="TextBox 5"/>
          <p:cNvSpPr txBox="1"/>
          <p:nvPr/>
        </p:nvSpPr>
        <p:spPr>
          <a:xfrm>
            <a:off x="1569929" y="0"/>
            <a:ext cx="3207929" cy="215444"/>
          </a:xfrm>
          <a:prstGeom prst="rect">
            <a:avLst/>
          </a:prstGeom>
          <a:noFill/>
        </p:spPr>
        <p:txBody>
          <a:bodyPr wrap="none" rtlCol="0">
            <a:spAutoFit/>
          </a:bodyPr>
          <a:lstStyle/>
          <a:p>
            <a:r>
              <a:rPr lang="en-US" sz="800" dirty="0">
                <a:latin typeface="+mn-lt"/>
              </a:rPr>
              <a:t>© Photo(s): Dr. John Fantasia, Long Island Jewish Medical Center</a:t>
            </a:r>
          </a:p>
        </p:txBody>
      </p:sp>
      <p:pic>
        <p:nvPicPr>
          <p:cNvPr id="7" name="Picture 7" descr="130"/>
          <p:cNvPicPr>
            <a:picLocks noChangeAspect="1" noChangeArrowheads="1"/>
          </p:cNvPicPr>
          <p:nvPr/>
        </p:nvPicPr>
        <p:blipFill rotWithShape="1">
          <a:blip r:embed="rId3" cstate="screen">
            <a:lum bright="-6000"/>
            <a:extLst>
              <a:ext uri="{28A0092B-C50C-407E-A947-70E740481C1C}">
                <a14:useLocalDpi xmlns:a14="http://schemas.microsoft.com/office/drawing/2010/main"/>
              </a:ext>
            </a:extLst>
          </a:blip>
          <a:srcRect/>
          <a:stretch/>
        </p:blipFill>
        <p:spPr>
          <a:xfrm>
            <a:off x="2019301" y="3519594"/>
            <a:ext cx="3962399" cy="2742159"/>
          </a:xfrm>
          <a:prstGeom prst="rect">
            <a:avLst/>
          </a:prstGeom>
          <a:noFill/>
          <a:ln>
            <a:solidFill>
              <a:schemeClr val="tx1"/>
            </a:solidFill>
          </a:ln>
        </p:spPr>
      </p:pic>
      <p:sp>
        <p:nvSpPr>
          <p:cNvPr id="8" name="Text Box 5"/>
          <p:cNvSpPr txBox="1">
            <a:spLocks noChangeArrowheads="1"/>
          </p:cNvSpPr>
          <p:nvPr/>
        </p:nvSpPr>
        <p:spPr bwMode="auto">
          <a:xfrm>
            <a:off x="2752358" y="5879068"/>
            <a:ext cx="2467343" cy="369332"/>
          </a:xfrm>
          <a:prstGeom prst="rect">
            <a:avLst/>
          </a:prstGeom>
          <a:noFill/>
          <a:ln w="9525">
            <a:noFill/>
            <a:miter lim="800000"/>
            <a:headEnd/>
            <a:tailEnd/>
          </a:ln>
          <a:effectLst/>
        </p:spPr>
        <p:txBody>
          <a:bodyPr wrap="none">
            <a:spAutoFit/>
          </a:bodyPr>
          <a:lstStyle/>
          <a:p>
            <a:pPr algn="ctr">
              <a:defRPr/>
            </a:pPr>
            <a:r>
              <a:rPr lang="en-US" b="1" dirty="0">
                <a:effectLst>
                  <a:outerShdw blurRad="38100" dist="38100" dir="2700000" algn="tl">
                    <a:srgbClr val="000000">
                      <a:alpha val="43137"/>
                    </a:srgbClr>
                  </a:outerShdw>
                </a:effectLst>
                <a:latin typeface="Arial" pitchFamily="34" charset="0"/>
              </a:rPr>
              <a:t>Idiopathic melanosis</a:t>
            </a:r>
          </a:p>
        </p:txBody>
      </p:sp>
      <p:pic>
        <p:nvPicPr>
          <p:cNvPr id="14" name="Picture 10" descr="146cb"/>
          <p:cNvPicPr>
            <a:picLocks noChangeAspect="1" noChangeArrowheads="1"/>
          </p:cNvPicPr>
          <p:nvPr/>
        </p:nvPicPr>
        <p:blipFill>
          <a:blip r:embed="rId4" cstate="screen">
            <a:lum bright="-6000"/>
            <a:extLst>
              <a:ext uri="{28A0092B-C50C-407E-A947-70E740481C1C}">
                <a14:useLocalDpi xmlns:a14="http://schemas.microsoft.com/office/drawing/2010/main"/>
              </a:ext>
            </a:extLst>
          </a:blip>
          <a:srcRect/>
          <a:stretch>
            <a:fillRect/>
          </a:stretch>
        </p:blipFill>
        <p:spPr bwMode="auto">
          <a:xfrm>
            <a:off x="6026582" y="3519594"/>
            <a:ext cx="4184218" cy="2742159"/>
          </a:xfrm>
          <a:prstGeom prst="rect">
            <a:avLst/>
          </a:prstGeom>
          <a:noFill/>
          <a:ln w="9525">
            <a:solidFill>
              <a:schemeClr val="tx1"/>
            </a:solidFill>
            <a:miter lim="800000"/>
            <a:headEnd/>
            <a:tailEnd/>
          </a:ln>
        </p:spPr>
      </p:pic>
      <p:grpSp>
        <p:nvGrpSpPr>
          <p:cNvPr id="3" name="Group 2"/>
          <p:cNvGrpSpPr/>
          <p:nvPr/>
        </p:nvGrpSpPr>
        <p:grpSpPr>
          <a:xfrm>
            <a:off x="6026582" y="920996"/>
            <a:ext cx="4184219" cy="2541759"/>
            <a:chOff x="3933530" y="1257332"/>
            <a:chExt cx="4981869" cy="3288884"/>
          </a:xfrm>
        </p:grpSpPr>
        <p:pic>
          <p:nvPicPr>
            <p:cNvPr id="12" name="Picture 8" descr="146b"/>
            <p:cNvPicPr>
              <a:picLocks noChangeAspect="1" noChangeArrowheads="1"/>
            </p:cNvPicPr>
            <p:nvPr/>
          </p:nvPicPr>
          <p:blipFill>
            <a:blip r:embed="rId5" cstate="screen">
              <a:lum bright="-12000"/>
              <a:extLst>
                <a:ext uri="{28A0092B-C50C-407E-A947-70E740481C1C}">
                  <a14:useLocalDpi xmlns:a14="http://schemas.microsoft.com/office/drawing/2010/main"/>
                </a:ext>
              </a:extLst>
            </a:blip>
            <a:srcRect/>
            <a:stretch>
              <a:fillRect/>
            </a:stretch>
          </p:blipFill>
          <p:spPr bwMode="auto">
            <a:xfrm>
              <a:off x="3933530" y="1257332"/>
              <a:ext cx="4981869" cy="3285702"/>
            </a:xfrm>
            <a:prstGeom prst="rect">
              <a:avLst/>
            </a:prstGeom>
            <a:noFill/>
            <a:ln w="9525">
              <a:solidFill>
                <a:schemeClr val="tx1"/>
              </a:solidFill>
              <a:miter lim="800000"/>
              <a:headEnd/>
              <a:tailEnd/>
            </a:ln>
          </p:spPr>
        </p:pic>
        <p:sp>
          <p:nvSpPr>
            <p:cNvPr id="13" name="Text Box 9"/>
            <p:cNvSpPr txBox="1">
              <a:spLocks noChangeArrowheads="1"/>
            </p:cNvSpPr>
            <p:nvPr/>
          </p:nvSpPr>
          <p:spPr bwMode="auto">
            <a:xfrm>
              <a:off x="5150260" y="4108147"/>
              <a:ext cx="2449608" cy="438069"/>
            </a:xfrm>
            <a:prstGeom prst="rect">
              <a:avLst/>
            </a:prstGeom>
            <a:noFill/>
            <a:ln w="9525">
              <a:noFill/>
              <a:miter lim="800000"/>
              <a:headEnd/>
              <a:tailEnd/>
            </a:ln>
            <a:effectLst/>
          </p:spPr>
          <p:txBody>
            <a:bodyPr wrap="square">
              <a:spAutoFit/>
            </a:bodyPr>
            <a:lstStyle/>
            <a:p>
              <a:pPr>
                <a:defRPr/>
              </a:pPr>
              <a:r>
                <a:rPr lang="en-US" sz="1600" b="1" dirty="0">
                  <a:effectLst>
                    <a:outerShdw blurRad="38100" dist="38100" dir="2700000" algn="tl">
                      <a:srgbClr val="000000">
                        <a:alpha val="43137"/>
                      </a:srgbClr>
                    </a:outerShdw>
                  </a:effectLst>
                  <a:latin typeface="Arial" charset="0"/>
                </a:rPr>
                <a:t>Melanoacanthoma</a:t>
              </a:r>
            </a:p>
          </p:txBody>
        </p:sp>
      </p:grpSp>
      <p:sp>
        <p:nvSpPr>
          <p:cNvPr id="16" name="Text Box 9"/>
          <p:cNvSpPr txBox="1">
            <a:spLocks noChangeArrowheads="1"/>
          </p:cNvSpPr>
          <p:nvPr/>
        </p:nvSpPr>
        <p:spPr bwMode="auto">
          <a:xfrm>
            <a:off x="7200900" y="5895299"/>
            <a:ext cx="2057400" cy="338554"/>
          </a:xfrm>
          <a:prstGeom prst="rect">
            <a:avLst/>
          </a:prstGeom>
          <a:noFill/>
          <a:ln w="9525">
            <a:noFill/>
            <a:miter lim="800000"/>
            <a:headEnd/>
            <a:tailEnd/>
          </a:ln>
          <a:effectLst/>
        </p:spPr>
        <p:txBody>
          <a:bodyPr wrap="square">
            <a:spAutoFit/>
          </a:bodyPr>
          <a:lstStyle/>
          <a:p>
            <a:pPr algn="ctr">
              <a:defRPr/>
            </a:pPr>
            <a:r>
              <a:rPr lang="en-US" sz="1600" b="1" dirty="0">
                <a:effectLst>
                  <a:outerShdw blurRad="38100" dist="38100" dir="2700000" algn="tl">
                    <a:srgbClr val="000000">
                      <a:alpha val="43137"/>
                    </a:srgbClr>
                  </a:outerShdw>
                </a:effectLst>
                <a:latin typeface="Arial" charset="0"/>
              </a:rPr>
              <a:t>After 3 weeks</a:t>
            </a:r>
          </a:p>
        </p:txBody>
      </p:sp>
      <p:sp>
        <p:nvSpPr>
          <p:cNvPr id="17" name="Text Box 9"/>
          <p:cNvSpPr txBox="1">
            <a:spLocks noChangeArrowheads="1"/>
          </p:cNvSpPr>
          <p:nvPr/>
        </p:nvSpPr>
        <p:spPr bwMode="auto">
          <a:xfrm>
            <a:off x="3086100" y="3105831"/>
            <a:ext cx="2057400" cy="338554"/>
          </a:xfrm>
          <a:prstGeom prst="rect">
            <a:avLst/>
          </a:prstGeom>
          <a:noFill/>
          <a:ln w="9525">
            <a:noFill/>
            <a:miter lim="800000"/>
            <a:headEnd/>
            <a:tailEnd/>
          </a:ln>
          <a:effectLst/>
        </p:spPr>
        <p:txBody>
          <a:bodyPr wrap="square">
            <a:spAutoFit/>
          </a:bodyPr>
          <a:lstStyle/>
          <a:p>
            <a:pPr>
              <a:defRPr/>
            </a:pPr>
            <a:r>
              <a:rPr lang="en-US" sz="1600" b="1" dirty="0">
                <a:effectLst>
                  <a:outerShdw blurRad="38100" dist="38100" dir="2700000" algn="tl">
                    <a:srgbClr val="000000">
                      <a:alpha val="43137"/>
                    </a:srgbClr>
                  </a:outerShdw>
                </a:effectLst>
                <a:latin typeface="Arial" charset="0"/>
              </a:rPr>
              <a:t>Melanoacanthoma</a:t>
            </a:r>
          </a:p>
        </p:txBody>
      </p:sp>
    </p:spTree>
    <p:extLst>
      <p:ext uri="{BB962C8B-B14F-4D97-AF65-F5344CB8AC3E}">
        <p14:creationId xmlns:p14="http://schemas.microsoft.com/office/powerpoint/2010/main" val="300457868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2722" name="Rectangle 2"/>
          <p:cNvSpPr>
            <a:spLocks noGrp="1" noRot="1" noChangeArrowheads="1"/>
          </p:cNvSpPr>
          <p:nvPr>
            <p:ph type="title"/>
          </p:nvPr>
        </p:nvSpPr>
        <p:spPr>
          <a:xfrm>
            <a:off x="1981200" y="122238"/>
            <a:ext cx="8229600" cy="1020763"/>
          </a:xfrm>
          <a:noFill/>
          <a:ln>
            <a:noFill/>
          </a:ln>
        </p:spPr>
        <p:txBody>
          <a:bodyPr>
            <a:normAutofit/>
          </a:bodyPr>
          <a:lstStyle/>
          <a:p>
            <a:pPr algn="ctr" eaLnBrk="1" hangingPunct="1">
              <a:defRPr/>
            </a:pPr>
            <a:r>
              <a:rPr lang="en-US" dirty="0">
                <a:solidFill>
                  <a:srgbClr val="FFC000"/>
                </a:solidFill>
                <a:latin typeface="Arial" pitchFamily="34" charset="0"/>
                <a:cs typeface="Arial" pitchFamily="34" charset="0"/>
              </a:rPr>
              <a:t>Smoker’s Melanosis</a:t>
            </a:r>
            <a:br>
              <a:rPr lang="en-US" dirty="0">
                <a:solidFill>
                  <a:srgbClr val="FFC000"/>
                </a:solidFill>
                <a:latin typeface="Arial" pitchFamily="34" charset="0"/>
                <a:cs typeface="Arial" pitchFamily="34" charset="0"/>
              </a:rPr>
            </a:br>
            <a:r>
              <a:rPr lang="en-US" sz="2000" dirty="0">
                <a:solidFill>
                  <a:srgbClr val="FFC000"/>
                </a:solidFill>
                <a:latin typeface="Arial" pitchFamily="34" charset="0"/>
                <a:cs typeface="Arial" pitchFamily="34" charset="0"/>
              </a:rPr>
              <a:t>With thin leukoplakia</a:t>
            </a:r>
          </a:p>
        </p:txBody>
      </p:sp>
      <p:sp>
        <p:nvSpPr>
          <p:cNvPr id="4" name="TextBox 3"/>
          <p:cNvSpPr txBox="1"/>
          <p:nvPr/>
        </p:nvSpPr>
        <p:spPr>
          <a:xfrm>
            <a:off x="7162801" y="6553200"/>
            <a:ext cx="184731" cy="369332"/>
          </a:xfrm>
          <a:prstGeom prst="rect">
            <a:avLst/>
          </a:prstGeom>
          <a:noFill/>
        </p:spPr>
        <p:txBody>
          <a:bodyPr wrap="none" rtlCol="0">
            <a:spAutoFit/>
          </a:bodyPr>
          <a:lstStyle/>
          <a:p>
            <a:endParaRPr lang="en-US" dirty="0"/>
          </a:p>
        </p:txBody>
      </p:sp>
      <p:pic>
        <p:nvPicPr>
          <p:cNvPr id="6" name="Picture 5" descr="smokersmelanosis2009Johnson2.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29692" y="1371600"/>
            <a:ext cx="3304908" cy="4721432"/>
          </a:xfrm>
          <a:prstGeom prst="rect">
            <a:avLst/>
          </a:prstGeom>
          <a:ln>
            <a:solidFill>
              <a:schemeClr val="tx2"/>
            </a:solidFill>
          </a:ln>
        </p:spPr>
      </p:pic>
      <p:sp>
        <p:nvSpPr>
          <p:cNvPr id="11" name="Text Box 4"/>
          <p:cNvSpPr txBox="1">
            <a:spLocks noChangeArrowheads="1"/>
          </p:cNvSpPr>
          <p:nvPr/>
        </p:nvSpPr>
        <p:spPr bwMode="auto">
          <a:xfrm>
            <a:off x="1542289" y="0"/>
            <a:ext cx="6277681" cy="230832"/>
          </a:xfrm>
          <a:prstGeom prst="rect">
            <a:avLst/>
          </a:prstGeom>
          <a:noFill/>
          <a:ln w="9525">
            <a:noFill/>
            <a:miter lim="800000"/>
            <a:headEnd/>
            <a:tailEnd/>
          </a:ln>
        </p:spPr>
        <p:txBody>
          <a:bodyPr wrap="none">
            <a:spAutoFit/>
          </a:bodyPr>
          <a:lstStyle/>
          <a:p>
            <a:pPr eaLnBrk="0" hangingPunct="0"/>
            <a:r>
              <a:rPr lang="en-US" sz="900" dirty="0">
                <a:latin typeface="Arial" charset="0"/>
              </a:rPr>
              <a:t>© Photo(s): Dr. C.D. Johnson, University of Texas Dental Branch at Houston; Dr. J.E. Bouquot, West Virginia University</a:t>
            </a:r>
          </a:p>
        </p:txBody>
      </p:sp>
      <p:pic>
        <p:nvPicPr>
          <p:cNvPr id="8" name="Picture 4" descr="16-1a-20aPP"/>
          <p:cNvPicPr>
            <a:picLocks noChangeAspect="1" noChangeArrowheads="1"/>
          </p:cNvPicPr>
          <p:nvPr/>
        </p:nvPicPr>
        <p:blipFill>
          <a:blip r:embed="rId4" cstate="screen">
            <a:lum bright="-6000"/>
            <a:extLst>
              <a:ext uri="{28A0092B-C50C-407E-A947-70E740481C1C}">
                <a14:useLocalDpi xmlns:a14="http://schemas.microsoft.com/office/drawing/2010/main"/>
              </a:ext>
            </a:extLst>
          </a:blip>
          <a:srcRect/>
          <a:stretch>
            <a:fillRect/>
          </a:stretch>
        </p:blipFill>
        <p:spPr bwMode="auto">
          <a:xfrm>
            <a:off x="1952893" y="2057400"/>
            <a:ext cx="4790453" cy="3179522"/>
          </a:xfrm>
          <a:prstGeom prst="rect">
            <a:avLst/>
          </a:prstGeom>
          <a:noFill/>
          <a:ln w="9525">
            <a:solidFill>
              <a:schemeClr val="tx2"/>
            </a:solidFill>
            <a:miter lim="800000"/>
            <a:headEnd/>
            <a:tailEnd/>
          </a:ln>
        </p:spPr>
      </p:pic>
    </p:spTree>
    <p:extLst>
      <p:ext uri="{BB962C8B-B14F-4D97-AF65-F5344CB8AC3E}">
        <p14:creationId xmlns:p14="http://schemas.microsoft.com/office/powerpoint/2010/main" val="365552277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76200"/>
            <a:ext cx="6553200" cy="762000"/>
          </a:xfrm>
          <a:noFill/>
          <a:ln>
            <a:noFill/>
          </a:ln>
        </p:spPr>
        <p:txBody>
          <a:bodyPr>
            <a:normAutofit/>
          </a:bodyPr>
          <a:lstStyle/>
          <a:p>
            <a:pPr>
              <a:defRPr/>
            </a:pPr>
            <a:r>
              <a:rPr lang="en-US" dirty="0">
                <a:solidFill>
                  <a:srgbClr val="FFC000"/>
                </a:solidFill>
                <a:latin typeface="Arial" pitchFamily="34" charset="0"/>
                <a:cs typeface="Arial" pitchFamily="34" charset="0"/>
              </a:rPr>
              <a:t>Drug Metabolite Pigmentation </a:t>
            </a:r>
            <a:endParaRPr lang="en-US" dirty="0">
              <a:solidFill>
                <a:srgbClr val="FFC000"/>
              </a:solidFill>
            </a:endParaRPr>
          </a:p>
        </p:txBody>
      </p:sp>
      <p:sp>
        <p:nvSpPr>
          <p:cNvPr id="31748" name="Content Placeholder 2"/>
          <p:cNvSpPr>
            <a:spLocks noGrp="1"/>
          </p:cNvSpPr>
          <p:nvPr>
            <p:ph idx="1"/>
          </p:nvPr>
        </p:nvSpPr>
        <p:spPr>
          <a:xfrm>
            <a:off x="5867400" y="1066800"/>
            <a:ext cx="4114800" cy="5105400"/>
          </a:xfrm>
        </p:spPr>
        <p:txBody>
          <a:bodyPr>
            <a:normAutofit lnSpcReduction="10000"/>
          </a:bodyPr>
          <a:lstStyle/>
          <a:p>
            <a:pPr eaLnBrk="1" hangingPunct="1">
              <a:buClr>
                <a:schemeClr val="tx1"/>
              </a:buClr>
              <a:buSzPct val="93000"/>
              <a:buFont typeface="Wingdings" pitchFamily="2" charset="2"/>
              <a:buChar char="q"/>
            </a:pPr>
            <a:r>
              <a:rPr lang="en-US" sz="1800" dirty="0">
                <a:solidFill>
                  <a:schemeClr val="tx1"/>
                </a:solidFill>
                <a:cs typeface="Arial" charset="0"/>
              </a:rPr>
              <a:t>   </a:t>
            </a:r>
            <a:r>
              <a:rPr lang="en-US" sz="1800" b="1" dirty="0">
                <a:solidFill>
                  <a:srgbClr val="FFC000"/>
                </a:solidFill>
                <a:cs typeface="Arial" charset="0"/>
              </a:rPr>
              <a:t>Chemotherapeutic agents </a:t>
            </a:r>
          </a:p>
          <a:p>
            <a:pPr marL="0" indent="0">
              <a:buClr>
                <a:schemeClr val="tx1"/>
              </a:buClr>
              <a:buSzPct val="93000"/>
              <a:buNone/>
            </a:pPr>
            <a:r>
              <a:rPr lang="en-US" sz="1800" dirty="0">
                <a:solidFill>
                  <a:schemeClr val="tx1"/>
                </a:solidFill>
                <a:cs typeface="Arial" charset="0"/>
              </a:rPr>
              <a:t>      -- Doxorubicin</a:t>
            </a:r>
          </a:p>
          <a:p>
            <a:pPr marL="0" indent="0">
              <a:buClr>
                <a:schemeClr val="tx1"/>
              </a:buClr>
              <a:buSzPct val="93000"/>
              <a:buNone/>
            </a:pPr>
            <a:r>
              <a:rPr lang="en-US" sz="1800" dirty="0">
                <a:solidFill>
                  <a:schemeClr val="tx1"/>
                </a:solidFill>
                <a:cs typeface="Arial" charset="0"/>
              </a:rPr>
              <a:t>      -- Busulfan</a:t>
            </a:r>
          </a:p>
          <a:p>
            <a:pPr marL="0" indent="0">
              <a:buClr>
                <a:schemeClr val="tx1"/>
              </a:buClr>
              <a:buSzPct val="93000"/>
              <a:buNone/>
            </a:pPr>
            <a:r>
              <a:rPr lang="en-US" sz="1800" dirty="0">
                <a:solidFill>
                  <a:schemeClr val="tx1"/>
                </a:solidFill>
                <a:cs typeface="Arial" charset="0"/>
              </a:rPr>
              <a:t>      -- Cyclophosphamide</a:t>
            </a:r>
          </a:p>
          <a:p>
            <a:pPr marL="0" indent="0">
              <a:buClr>
                <a:schemeClr val="tx1"/>
              </a:buClr>
              <a:buSzPct val="93000"/>
              <a:buNone/>
            </a:pPr>
            <a:r>
              <a:rPr lang="en-US" sz="1800" dirty="0">
                <a:solidFill>
                  <a:schemeClr val="tx1"/>
                </a:solidFill>
                <a:cs typeface="Arial" charset="0"/>
              </a:rPr>
              <a:t>      -- 5-fluorouracil</a:t>
            </a:r>
          </a:p>
          <a:p>
            <a:pPr marL="0" indent="0">
              <a:buClr>
                <a:schemeClr val="tx1"/>
              </a:buClr>
              <a:buSzPct val="93000"/>
              <a:buNone/>
            </a:pPr>
            <a:endParaRPr lang="en-US" sz="1800" dirty="0">
              <a:solidFill>
                <a:schemeClr val="tx1"/>
              </a:solidFill>
              <a:cs typeface="Arial" charset="0"/>
            </a:endParaRPr>
          </a:p>
          <a:p>
            <a:pPr eaLnBrk="1" hangingPunct="1">
              <a:buClr>
                <a:schemeClr val="tx1"/>
              </a:buClr>
              <a:buSzPct val="93000"/>
              <a:buFont typeface="Wingdings" pitchFamily="2" charset="2"/>
              <a:buChar char="q"/>
            </a:pPr>
            <a:r>
              <a:rPr lang="en-US" sz="1800" dirty="0">
                <a:solidFill>
                  <a:schemeClr val="tx1"/>
                </a:solidFill>
                <a:cs typeface="Arial" charset="0"/>
              </a:rPr>
              <a:t>   </a:t>
            </a:r>
            <a:r>
              <a:rPr lang="en-US" sz="1800" b="1" dirty="0">
                <a:solidFill>
                  <a:srgbClr val="FFC000"/>
                </a:solidFill>
                <a:cs typeface="Arial" charset="0"/>
              </a:rPr>
              <a:t>AIDS therapy</a:t>
            </a:r>
          </a:p>
          <a:p>
            <a:pPr marL="0" indent="0">
              <a:buClr>
                <a:schemeClr val="tx1"/>
              </a:buClr>
              <a:buSzPct val="93000"/>
              <a:buNone/>
            </a:pPr>
            <a:r>
              <a:rPr lang="en-US" sz="1800" dirty="0">
                <a:solidFill>
                  <a:schemeClr val="tx1"/>
                </a:solidFill>
                <a:cs typeface="Arial" charset="0"/>
              </a:rPr>
              <a:t>      -- Zidovudine (AZT)</a:t>
            </a:r>
          </a:p>
          <a:p>
            <a:pPr marL="0" indent="0">
              <a:buClr>
                <a:schemeClr val="tx1"/>
              </a:buClr>
              <a:buSzPct val="93000"/>
              <a:buNone/>
            </a:pPr>
            <a:r>
              <a:rPr lang="en-US" sz="1800" dirty="0">
                <a:solidFill>
                  <a:schemeClr val="tx1"/>
                </a:solidFill>
                <a:cs typeface="Arial" charset="0"/>
              </a:rPr>
              <a:t>      -- Clofazimine</a:t>
            </a:r>
          </a:p>
          <a:p>
            <a:pPr marL="0" indent="0">
              <a:buClr>
                <a:schemeClr val="tx1"/>
              </a:buClr>
              <a:buSzPct val="93000"/>
              <a:buNone/>
            </a:pPr>
            <a:r>
              <a:rPr lang="en-US" sz="1800" dirty="0">
                <a:solidFill>
                  <a:schemeClr val="tx1"/>
                </a:solidFill>
                <a:cs typeface="Arial" charset="0"/>
              </a:rPr>
              <a:t>      -- Ketoconazole</a:t>
            </a:r>
          </a:p>
          <a:p>
            <a:pPr marL="0" indent="0">
              <a:buClr>
                <a:schemeClr val="tx1"/>
              </a:buClr>
              <a:buSzPct val="93000"/>
              <a:buNone/>
            </a:pPr>
            <a:endParaRPr lang="en-US" sz="1800" dirty="0">
              <a:solidFill>
                <a:schemeClr val="tx1"/>
              </a:solidFill>
              <a:cs typeface="Arial" charset="0"/>
            </a:endParaRPr>
          </a:p>
          <a:p>
            <a:pPr eaLnBrk="1" hangingPunct="1">
              <a:buClr>
                <a:schemeClr val="tx1"/>
              </a:buClr>
              <a:buSzPct val="93000"/>
              <a:buFont typeface="Wingdings" pitchFamily="2" charset="2"/>
              <a:buChar char="q"/>
            </a:pPr>
            <a:r>
              <a:rPr lang="en-US" sz="1800" dirty="0">
                <a:solidFill>
                  <a:schemeClr val="tx1"/>
                </a:solidFill>
                <a:cs typeface="Arial" charset="0"/>
              </a:rPr>
              <a:t>   </a:t>
            </a:r>
            <a:r>
              <a:rPr lang="en-US" sz="1800" b="1" dirty="0">
                <a:solidFill>
                  <a:srgbClr val="FFC000"/>
                </a:solidFill>
                <a:cs typeface="Arial" charset="0"/>
              </a:rPr>
              <a:t>Heavy metal deposition</a:t>
            </a:r>
          </a:p>
          <a:p>
            <a:pPr marL="0" indent="0">
              <a:buClr>
                <a:schemeClr val="tx1"/>
              </a:buClr>
              <a:buSzPct val="93000"/>
              <a:buNone/>
            </a:pPr>
            <a:r>
              <a:rPr lang="en-US" sz="1800" dirty="0">
                <a:solidFill>
                  <a:schemeClr val="tx1"/>
                </a:solidFill>
                <a:cs typeface="Arial" charset="0"/>
              </a:rPr>
              <a:t>      -- Lead poisoning (lead line)</a:t>
            </a:r>
          </a:p>
          <a:p>
            <a:pPr marL="0" indent="0">
              <a:buClr>
                <a:schemeClr val="tx1"/>
              </a:buClr>
              <a:buSzPct val="93000"/>
              <a:buNone/>
            </a:pPr>
            <a:r>
              <a:rPr lang="en-US" sz="1800" dirty="0">
                <a:solidFill>
                  <a:schemeClr val="tx1"/>
                </a:solidFill>
                <a:cs typeface="Arial" charset="0"/>
              </a:rPr>
              <a:t>      -- Silver poisoning (argeria)</a:t>
            </a:r>
          </a:p>
          <a:p>
            <a:pPr eaLnBrk="1" hangingPunct="1">
              <a:buClr>
                <a:schemeClr val="tx1"/>
              </a:buClr>
              <a:buSzPct val="93000"/>
              <a:buFont typeface="Wingdings" pitchFamily="2" charset="2"/>
              <a:buChar char="q"/>
            </a:pPr>
            <a:endParaRPr lang="en-US" sz="1800" dirty="0">
              <a:solidFill>
                <a:schemeClr val="tx1"/>
              </a:solidFill>
              <a:cs typeface="Arial" charset="0"/>
            </a:endParaRPr>
          </a:p>
        </p:txBody>
      </p:sp>
      <p:grpSp>
        <p:nvGrpSpPr>
          <p:cNvPr id="3" name="Group 2"/>
          <p:cNvGrpSpPr/>
          <p:nvPr/>
        </p:nvGrpSpPr>
        <p:grpSpPr>
          <a:xfrm>
            <a:off x="2362200" y="1127927"/>
            <a:ext cx="3200400" cy="4572000"/>
            <a:chOff x="6172398" y="1640086"/>
            <a:chExt cx="2743002" cy="3770114"/>
          </a:xfrm>
        </p:grpSpPr>
        <p:pic>
          <p:nvPicPr>
            <p:cNvPr id="20" name="Picture 19" descr="DSCF4166">
              <a:hlinkClick r:id="" action="ppaction://noaction"/>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172398" y="3502025"/>
              <a:ext cx="2743002" cy="1908175"/>
            </a:xfrm>
            <a:prstGeom prst="rect">
              <a:avLst/>
            </a:prstGeom>
            <a:noFill/>
            <a:ln>
              <a:solidFill>
                <a:schemeClr val="tx1"/>
              </a:solidFill>
            </a:ln>
          </p:spPr>
        </p:pic>
        <p:sp>
          <p:nvSpPr>
            <p:cNvPr id="15" name="TextBox 14">
              <a:hlinkClick r:id="" action="ppaction://noaction"/>
            </p:cNvPr>
            <p:cNvSpPr txBox="1"/>
            <p:nvPr/>
          </p:nvSpPr>
          <p:spPr>
            <a:xfrm>
              <a:off x="6323443" y="5080652"/>
              <a:ext cx="2514600" cy="253796"/>
            </a:xfrm>
            <a:prstGeom prst="rect">
              <a:avLst/>
            </a:prstGeom>
            <a:noFill/>
          </p:spPr>
          <p:txBody>
            <a:bodyPr wrap="square">
              <a:spAutoFit/>
            </a:bodyPr>
            <a:lstStyle/>
            <a:p>
              <a:pPr algn="ctr">
                <a:defRPr/>
              </a:pPr>
              <a:r>
                <a:rPr lang="en-US" sz="1400" b="1" dirty="0">
                  <a:effectLst>
                    <a:outerShdw blurRad="38100" dist="38100" dir="2700000" algn="tl">
                      <a:srgbClr val="000000">
                        <a:alpha val="43137"/>
                      </a:srgbClr>
                    </a:outerShdw>
                  </a:effectLst>
                  <a:latin typeface="Arial" pitchFamily="34" charset="0"/>
                  <a:cs typeface="Arial" pitchFamily="34" charset="0"/>
                </a:rPr>
                <a:t>AZT pigmentation</a:t>
              </a:r>
            </a:p>
          </p:txBody>
        </p:sp>
        <p:pic>
          <p:nvPicPr>
            <p:cNvPr id="24" name="Picture 23" descr="Pica2005CDJohnsonPP.JPG">
              <a:hlinkClick r:id="" action="ppaction://noaction"/>
            </p:cNvPr>
            <p:cNvPicPr>
              <a:picLocks noChangeAspect="1"/>
            </p:cNvPicPr>
            <p:nvPr/>
          </p:nvPicPr>
          <p:blipFill>
            <a:blip r:embed="rId4" cstate="print">
              <a:lum bright="-10000"/>
              <a:extLst>
                <a:ext uri="{28A0092B-C50C-407E-A947-70E740481C1C}">
                  <a14:useLocalDpi xmlns:a14="http://schemas.microsoft.com/office/drawing/2010/main"/>
                </a:ext>
              </a:extLst>
            </a:blip>
            <a:srcRect/>
            <a:stretch>
              <a:fillRect/>
            </a:stretch>
          </p:blipFill>
          <p:spPr>
            <a:xfrm>
              <a:off x="6172399" y="1640086"/>
              <a:ext cx="2743001" cy="1788914"/>
            </a:xfrm>
            <a:prstGeom prst="rect">
              <a:avLst/>
            </a:prstGeom>
            <a:ln>
              <a:solidFill>
                <a:schemeClr val="tx1"/>
              </a:solidFill>
            </a:ln>
          </p:spPr>
        </p:pic>
        <p:sp>
          <p:nvSpPr>
            <p:cNvPr id="26" name="TextBox 25">
              <a:hlinkClick r:id="" action="ppaction://noaction"/>
            </p:cNvPr>
            <p:cNvSpPr txBox="1"/>
            <p:nvPr/>
          </p:nvSpPr>
          <p:spPr>
            <a:xfrm>
              <a:off x="6286599" y="3121223"/>
              <a:ext cx="2514600" cy="253796"/>
            </a:xfrm>
            <a:prstGeom prst="rect">
              <a:avLst/>
            </a:prstGeom>
            <a:noFill/>
          </p:spPr>
          <p:txBody>
            <a:bodyPr wrap="square">
              <a:spAutoFit/>
            </a:bodyPr>
            <a:lstStyle/>
            <a:p>
              <a:pPr algn="ctr">
                <a:defRPr/>
              </a:pPr>
              <a:r>
                <a:rPr lang="en-US" sz="1400" b="1" dirty="0">
                  <a:effectLst>
                    <a:outerShdw blurRad="38100" dist="38100" dir="2700000" algn="tl">
                      <a:srgbClr val="000000">
                        <a:alpha val="43137"/>
                      </a:srgbClr>
                    </a:outerShdw>
                  </a:effectLst>
                  <a:latin typeface="Arial" pitchFamily="34" charset="0"/>
                  <a:cs typeface="Arial" pitchFamily="34" charset="0"/>
                </a:rPr>
                <a:t>AZT pigmentation</a:t>
              </a:r>
            </a:p>
          </p:txBody>
        </p:sp>
      </p:grpSp>
    </p:spTree>
    <p:extLst>
      <p:ext uri="{BB962C8B-B14F-4D97-AF65-F5344CB8AC3E}">
        <p14:creationId xmlns:p14="http://schemas.microsoft.com/office/powerpoint/2010/main" val="232143521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8305800" cy="838200"/>
          </a:xfrm>
        </p:spPr>
        <p:txBody>
          <a:bodyPr>
            <a:normAutofit/>
          </a:bodyPr>
          <a:lstStyle/>
          <a:p>
            <a:r>
              <a:rPr lang="en-US" dirty="0"/>
              <a:t>AZT Pigmentation</a:t>
            </a:r>
            <a:br>
              <a:rPr lang="en-US" dirty="0"/>
            </a:br>
            <a:r>
              <a:rPr lang="en-US" sz="2200" dirty="0"/>
              <a:t>Drug-induced pigmentation in AIDS</a:t>
            </a:r>
          </a:p>
        </p:txBody>
      </p:sp>
      <p:pic>
        <p:nvPicPr>
          <p:cNvPr id="4" name="Picture 7" descr="110"/>
          <p:cNvPicPr>
            <a:picLocks noGrp="1" noChangeAspect="1" noChangeArrowheads="1"/>
          </p:cNvPicPr>
          <p:nvPr>
            <p:ph idx="1"/>
          </p:nvPr>
        </p:nvPicPr>
        <p:blipFill rotWithShape="1">
          <a:blip r:embed="rId2" cstate="screen">
            <a:lum bright="-6000"/>
            <a:extLst>
              <a:ext uri="{28A0092B-C50C-407E-A947-70E740481C1C}">
                <a14:useLocalDpi xmlns:a14="http://schemas.microsoft.com/office/drawing/2010/main"/>
              </a:ext>
            </a:extLst>
          </a:blip>
          <a:srcRect/>
          <a:stretch/>
        </p:blipFill>
        <p:spPr bwMode="auto">
          <a:xfrm>
            <a:off x="5698668" y="1143000"/>
            <a:ext cx="4803520" cy="3048000"/>
          </a:xfrm>
          <a:prstGeom prst="rect">
            <a:avLst/>
          </a:prstGeom>
          <a:noFill/>
          <a:ln w="9525">
            <a:solidFill>
              <a:schemeClr val="tx2"/>
            </a:solidFill>
            <a:miter lim="800000"/>
            <a:headEnd/>
            <a:tailEnd/>
          </a:ln>
        </p:spPr>
      </p:pic>
      <p:pic>
        <p:nvPicPr>
          <p:cNvPr id="9" name="Picture 7" descr="160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76400" y="3471447"/>
            <a:ext cx="4686514" cy="3202007"/>
          </a:xfrm>
          <a:prstGeom prst="rect">
            <a:avLst/>
          </a:prstGeom>
          <a:noFill/>
          <a:ln w="9525">
            <a:solidFill>
              <a:schemeClr val="tx2"/>
            </a:solidFill>
            <a:miter lim="800000"/>
            <a:headEnd/>
            <a:tailEnd/>
          </a:ln>
        </p:spPr>
      </p:pic>
      <p:sp>
        <p:nvSpPr>
          <p:cNvPr id="6" name="TextBox 5"/>
          <p:cNvSpPr txBox="1"/>
          <p:nvPr/>
        </p:nvSpPr>
        <p:spPr>
          <a:xfrm>
            <a:off x="1569929" y="1"/>
            <a:ext cx="8427307" cy="246221"/>
          </a:xfrm>
          <a:prstGeom prst="rect">
            <a:avLst/>
          </a:prstGeom>
          <a:noFill/>
        </p:spPr>
        <p:txBody>
          <a:bodyPr wrap="none" rtlCol="0">
            <a:spAutoFit/>
          </a:bodyPr>
          <a:lstStyle/>
          <a:p>
            <a:r>
              <a:rPr lang="en-US" sz="1000" dirty="0">
                <a:latin typeface="+mn-lt"/>
              </a:rPr>
              <a:t>© Photo(s): Dr. John Fantasia, Long Island Jewish Medical Center; Dr. Preston Welch , U.S. Army; Dr. J.E. Bouquot, University of Texas, Houston</a:t>
            </a:r>
          </a:p>
        </p:txBody>
      </p:sp>
    </p:spTree>
    <p:extLst>
      <p:ext uri="{BB962C8B-B14F-4D97-AF65-F5344CB8AC3E}">
        <p14:creationId xmlns:p14="http://schemas.microsoft.com/office/powerpoint/2010/main" val="411720377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7" descr="173a"/>
          <p:cNvPicPr>
            <a:picLocks noChangeAspect="1" noChangeArrowheads="1"/>
          </p:cNvPicPr>
          <p:nvPr/>
        </p:nvPicPr>
        <p:blipFill>
          <a:blip r:embed="rId2" cstate="print">
            <a:lum bright="-6000"/>
            <a:extLst>
              <a:ext uri="{28A0092B-C50C-407E-A947-70E740481C1C}">
                <a14:useLocalDpi xmlns:a14="http://schemas.microsoft.com/office/drawing/2010/main"/>
              </a:ext>
            </a:extLst>
          </a:blip>
          <a:srcRect/>
          <a:stretch>
            <a:fillRect/>
          </a:stretch>
        </p:blipFill>
        <p:spPr bwMode="auto">
          <a:xfrm>
            <a:off x="5833783" y="1202380"/>
            <a:ext cx="4650731" cy="3445820"/>
          </a:xfrm>
          <a:prstGeom prst="rect">
            <a:avLst/>
          </a:prstGeom>
          <a:noFill/>
          <a:ln w="9525">
            <a:solidFill>
              <a:schemeClr val="tx2"/>
            </a:solidFill>
            <a:miter lim="800000"/>
            <a:headEnd/>
            <a:tailEnd/>
          </a:ln>
        </p:spPr>
      </p:pic>
      <p:sp>
        <p:nvSpPr>
          <p:cNvPr id="2" name="Title 1"/>
          <p:cNvSpPr>
            <a:spLocks noGrp="1"/>
          </p:cNvSpPr>
          <p:nvPr>
            <p:ph type="title"/>
          </p:nvPr>
        </p:nvSpPr>
        <p:spPr>
          <a:xfrm>
            <a:off x="2133600" y="304800"/>
            <a:ext cx="8305800" cy="838200"/>
          </a:xfrm>
        </p:spPr>
        <p:txBody>
          <a:bodyPr>
            <a:normAutofit/>
          </a:bodyPr>
          <a:lstStyle/>
          <a:p>
            <a:r>
              <a:rPr lang="en-US" dirty="0"/>
              <a:t>Drug-Induced Pigmentation</a:t>
            </a:r>
          </a:p>
        </p:txBody>
      </p:sp>
      <p:pic>
        <p:nvPicPr>
          <p:cNvPr id="13" name="Picture 7" descr="192"/>
          <p:cNvPicPr>
            <a:picLocks noGrp="1" noChangeAspect="1" noChangeArrowheads="1"/>
          </p:cNvPicPr>
          <p:nvPr>
            <p:ph idx="1"/>
          </p:nvPr>
        </p:nvPicPr>
        <p:blipFill>
          <a:blip r:embed="rId3" cstate="screen">
            <a:lum bright="-20000"/>
            <a:extLst>
              <a:ext uri="{28A0092B-C50C-407E-A947-70E740481C1C}">
                <a14:useLocalDpi xmlns:a14="http://schemas.microsoft.com/office/drawing/2010/main"/>
              </a:ext>
            </a:extLst>
          </a:blip>
          <a:srcRect/>
          <a:stretch>
            <a:fillRect/>
          </a:stretch>
        </p:blipFill>
        <p:spPr bwMode="auto">
          <a:xfrm>
            <a:off x="1669748" y="3089703"/>
            <a:ext cx="4502452" cy="3531078"/>
          </a:xfrm>
          <a:prstGeom prst="rect">
            <a:avLst/>
          </a:prstGeom>
          <a:noFill/>
          <a:ln w="9525">
            <a:solidFill>
              <a:schemeClr val="tx2"/>
            </a:solidFill>
            <a:miter lim="800000"/>
            <a:headEnd/>
            <a:tailEnd/>
          </a:ln>
        </p:spPr>
      </p:pic>
      <p:sp>
        <p:nvSpPr>
          <p:cNvPr id="6" name="TextBox 5"/>
          <p:cNvSpPr txBox="1"/>
          <p:nvPr/>
        </p:nvSpPr>
        <p:spPr>
          <a:xfrm>
            <a:off x="1569929" y="1"/>
            <a:ext cx="3887603" cy="246221"/>
          </a:xfrm>
          <a:prstGeom prst="rect">
            <a:avLst/>
          </a:prstGeom>
          <a:noFill/>
        </p:spPr>
        <p:txBody>
          <a:bodyPr wrap="none" rtlCol="0">
            <a:spAutoFit/>
          </a:bodyPr>
          <a:lstStyle/>
          <a:p>
            <a:r>
              <a:rPr lang="en-US" sz="1000" dirty="0">
                <a:latin typeface="+mn-lt"/>
              </a:rPr>
              <a:t>© Photo(s): Dr. John Fantasia, Long Island Jewish Medical Center</a:t>
            </a:r>
          </a:p>
        </p:txBody>
      </p:sp>
      <p:sp>
        <p:nvSpPr>
          <p:cNvPr id="10" name="Text Box 5"/>
          <p:cNvSpPr txBox="1">
            <a:spLocks noChangeArrowheads="1"/>
          </p:cNvSpPr>
          <p:nvPr/>
        </p:nvSpPr>
        <p:spPr bwMode="auto">
          <a:xfrm>
            <a:off x="2250188" y="3048000"/>
            <a:ext cx="3236212" cy="369332"/>
          </a:xfrm>
          <a:prstGeom prst="rect">
            <a:avLst/>
          </a:prstGeom>
          <a:noFill/>
          <a:ln w="9525">
            <a:noFill/>
            <a:miter lim="800000"/>
            <a:headEnd/>
            <a:tailEnd/>
          </a:ln>
          <a:effectLst/>
        </p:spPr>
        <p:txBody>
          <a:bodyPr wrap="square">
            <a:spAutoFit/>
          </a:bodyPr>
          <a:lstStyle/>
          <a:p>
            <a:pPr algn="ctr">
              <a:defRPr/>
            </a:pPr>
            <a:r>
              <a:rPr lang="en-US" dirty="0">
                <a:effectLst>
                  <a:outerShdw blurRad="38100" dist="38100" dir="2700000" algn="tl">
                    <a:srgbClr val="000000">
                      <a:alpha val="43137"/>
                    </a:srgbClr>
                  </a:outerShdw>
                </a:effectLst>
                <a:latin typeface="Arial" pitchFamily="34" charset="0"/>
              </a:rPr>
              <a:t>Imipramine pigmentation</a:t>
            </a:r>
          </a:p>
        </p:txBody>
      </p:sp>
      <p:sp>
        <p:nvSpPr>
          <p:cNvPr id="12" name="Text Box 5"/>
          <p:cNvSpPr txBox="1">
            <a:spLocks noChangeArrowheads="1"/>
          </p:cNvSpPr>
          <p:nvPr/>
        </p:nvSpPr>
        <p:spPr bwMode="auto">
          <a:xfrm>
            <a:off x="7194781" y="4275296"/>
            <a:ext cx="1928733" cy="369332"/>
          </a:xfrm>
          <a:prstGeom prst="rect">
            <a:avLst/>
          </a:prstGeom>
          <a:noFill/>
          <a:ln w="9525">
            <a:noFill/>
            <a:miter lim="800000"/>
            <a:headEnd/>
            <a:tailEnd/>
          </a:ln>
          <a:effectLst/>
        </p:spPr>
        <p:txBody>
          <a:bodyPr wrap="none">
            <a:spAutoFit/>
          </a:bodyPr>
          <a:lstStyle/>
          <a:p>
            <a:pPr algn="ctr">
              <a:defRPr/>
            </a:pPr>
            <a:r>
              <a:rPr lang="en-US" dirty="0">
                <a:effectLst>
                  <a:outerShdw blurRad="38100" dist="38100" dir="2700000" algn="tl">
                    <a:srgbClr val="000000">
                      <a:alpha val="43137"/>
                    </a:srgbClr>
                  </a:outerShdw>
                </a:effectLst>
                <a:latin typeface="Arial" pitchFamily="34" charset="0"/>
              </a:rPr>
              <a:t>Silicone reaction</a:t>
            </a:r>
          </a:p>
        </p:txBody>
      </p:sp>
    </p:spTree>
    <p:extLst>
      <p:ext uri="{BB962C8B-B14F-4D97-AF65-F5344CB8AC3E}">
        <p14:creationId xmlns:p14="http://schemas.microsoft.com/office/powerpoint/2010/main" val="165070121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7010" name="Rectangle 2"/>
          <p:cNvSpPr>
            <a:spLocks noGrp="1" noRot="1" noChangeArrowheads="1"/>
          </p:cNvSpPr>
          <p:nvPr>
            <p:ph type="title"/>
          </p:nvPr>
        </p:nvSpPr>
        <p:spPr>
          <a:xfrm>
            <a:off x="2057400" y="215444"/>
            <a:ext cx="8229600" cy="715962"/>
          </a:xfrm>
        </p:spPr>
        <p:txBody>
          <a:bodyPr>
            <a:normAutofit/>
          </a:bodyPr>
          <a:lstStyle/>
          <a:p>
            <a:pPr algn="ctr">
              <a:defRPr/>
            </a:pPr>
            <a:r>
              <a:rPr lang="en-US" dirty="0">
                <a:solidFill>
                  <a:srgbClr val="FFC000"/>
                </a:solidFill>
                <a:latin typeface="Arial" pitchFamily="34" charset="0"/>
              </a:rPr>
              <a:t>Black Hairy Tongue</a:t>
            </a:r>
          </a:p>
        </p:txBody>
      </p:sp>
      <p:pic>
        <p:nvPicPr>
          <p:cNvPr id="5" name="Picture 39" descr="16-7-17a bla hairy ton"/>
          <p:cNvPicPr>
            <a:picLocks noGrp="1" noChangeAspect="1" noChangeArrowheads="1"/>
          </p:cNvPicPr>
          <p:nvPr>
            <p:ph sz="half" idx="1"/>
          </p:nvPr>
        </p:nvPicPr>
        <p:blipFill>
          <a:blip r:embed="rId3" cstate="print">
            <a:lum bright="12000" contrast="6000"/>
            <a:extLst>
              <a:ext uri="{28A0092B-C50C-407E-A947-70E740481C1C}">
                <a14:useLocalDpi xmlns:a14="http://schemas.microsoft.com/office/drawing/2010/main"/>
              </a:ext>
            </a:extLst>
          </a:blip>
          <a:stretch>
            <a:fillRect/>
          </a:stretch>
        </p:blipFill>
        <p:spPr bwMode="auto">
          <a:xfrm>
            <a:off x="3018821" y="3577621"/>
            <a:ext cx="1228346" cy="847346"/>
          </a:xfrm>
          <a:prstGeom prst="rect">
            <a:avLst/>
          </a:prstGeom>
          <a:noFill/>
          <a:ln w="9525">
            <a:solidFill>
              <a:schemeClr val="tx2"/>
            </a:solidFill>
            <a:miter lim="800000"/>
            <a:headEnd/>
            <a:tailEnd/>
          </a:ln>
        </p:spPr>
      </p:pic>
      <p:pic>
        <p:nvPicPr>
          <p:cNvPr id="6" name="Picture 7" descr="11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38800" y="1146851"/>
            <a:ext cx="4724400" cy="3151739"/>
          </a:xfrm>
          <a:prstGeom prst="rect">
            <a:avLst/>
          </a:prstGeom>
          <a:noFill/>
          <a:ln w="9525">
            <a:solidFill>
              <a:schemeClr val="tx2"/>
            </a:solidFill>
            <a:miter lim="800000"/>
            <a:headEnd/>
            <a:tailEnd/>
          </a:ln>
        </p:spPr>
      </p:pic>
      <p:sp>
        <p:nvSpPr>
          <p:cNvPr id="7" name="TextBox 6"/>
          <p:cNvSpPr txBox="1"/>
          <p:nvPr/>
        </p:nvSpPr>
        <p:spPr>
          <a:xfrm>
            <a:off x="1569929" y="0"/>
            <a:ext cx="5145961" cy="215444"/>
          </a:xfrm>
          <a:prstGeom prst="rect">
            <a:avLst/>
          </a:prstGeom>
          <a:noFill/>
        </p:spPr>
        <p:txBody>
          <a:bodyPr wrap="none" rtlCol="0">
            <a:spAutoFit/>
          </a:bodyPr>
          <a:lstStyle/>
          <a:p>
            <a:r>
              <a:rPr lang="en-US" sz="800" dirty="0">
                <a:latin typeface="+mn-lt"/>
              </a:rPr>
              <a:t>© Photo(s): Dr. J.E. Bouquot, West Virginia University;  Dr. Brad Neville, Medical university of South Carolina</a:t>
            </a:r>
          </a:p>
        </p:txBody>
      </p:sp>
    </p:spTree>
    <p:extLst>
      <p:ext uri="{BB962C8B-B14F-4D97-AF65-F5344CB8AC3E}">
        <p14:creationId xmlns:p14="http://schemas.microsoft.com/office/powerpoint/2010/main" val="77477523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8305800" cy="838200"/>
          </a:xfrm>
        </p:spPr>
        <p:txBody>
          <a:bodyPr>
            <a:normAutofit/>
          </a:bodyPr>
          <a:lstStyle/>
          <a:p>
            <a:r>
              <a:rPr lang="en-US" sz="3100" dirty="0"/>
              <a:t>Lead line</a:t>
            </a:r>
            <a:br>
              <a:rPr lang="en-US" dirty="0"/>
            </a:br>
            <a:r>
              <a:rPr lang="en-US" sz="2200" dirty="0"/>
              <a:t>lead poisoning</a:t>
            </a:r>
          </a:p>
        </p:txBody>
      </p:sp>
      <p:pic>
        <p:nvPicPr>
          <p:cNvPr id="7" name="Picture 7" descr="125"/>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2864644" y="1676401"/>
            <a:ext cx="6355556" cy="4237037"/>
          </a:xfrm>
          <a:prstGeom prst="rect">
            <a:avLst/>
          </a:prstGeom>
          <a:noFill/>
          <a:ln w="9525">
            <a:solidFill>
              <a:schemeClr val="tx2"/>
            </a:solidFill>
            <a:miter lim="800000"/>
            <a:headEnd/>
            <a:tailEnd/>
          </a:ln>
        </p:spPr>
      </p:pic>
      <p:sp>
        <p:nvSpPr>
          <p:cNvPr id="5" name="Text Box 5"/>
          <p:cNvSpPr txBox="1">
            <a:spLocks noChangeArrowheads="1"/>
          </p:cNvSpPr>
          <p:nvPr/>
        </p:nvSpPr>
        <p:spPr bwMode="auto">
          <a:xfrm>
            <a:off x="4572001" y="5943600"/>
            <a:ext cx="2993127" cy="338554"/>
          </a:xfrm>
          <a:prstGeom prst="rect">
            <a:avLst/>
          </a:prstGeom>
          <a:noFill/>
          <a:ln w="9525">
            <a:noFill/>
            <a:miter lim="800000"/>
            <a:headEnd/>
            <a:tailEnd/>
          </a:ln>
          <a:effectLst/>
        </p:spPr>
        <p:txBody>
          <a:bodyPr wrap="none">
            <a:spAutoFit/>
          </a:bodyPr>
          <a:lstStyle/>
          <a:p>
            <a:pPr>
              <a:defRPr/>
            </a:pPr>
            <a:r>
              <a:rPr lang="en-US" sz="1600" b="1" dirty="0">
                <a:effectLst>
                  <a:outerShdw blurRad="38100" dist="38100" dir="2700000" algn="tl">
                    <a:srgbClr val="000000"/>
                  </a:outerShdw>
                </a:effectLst>
                <a:latin typeface="Arial" pitchFamily="34" charset="0"/>
              </a:rPr>
              <a:t>Lead line in inflamed gingiva</a:t>
            </a:r>
          </a:p>
        </p:txBody>
      </p:sp>
      <p:sp>
        <p:nvSpPr>
          <p:cNvPr id="6" name="TextBox 5"/>
          <p:cNvSpPr txBox="1"/>
          <p:nvPr/>
        </p:nvSpPr>
        <p:spPr>
          <a:xfrm>
            <a:off x="1569928" y="1"/>
            <a:ext cx="3558988" cy="246221"/>
          </a:xfrm>
          <a:prstGeom prst="rect">
            <a:avLst/>
          </a:prstGeom>
          <a:noFill/>
        </p:spPr>
        <p:txBody>
          <a:bodyPr wrap="none" rtlCol="0">
            <a:spAutoFit/>
          </a:bodyPr>
          <a:lstStyle/>
          <a:p>
            <a:r>
              <a:rPr lang="en-US" sz="1000" dirty="0">
                <a:latin typeface="+mn-lt"/>
              </a:rPr>
              <a:t>© Photo(s): Dr. Sam Dreizen, University of Texas, Houston</a:t>
            </a:r>
          </a:p>
        </p:txBody>
      </p:sp>
    </p:spTree>
    <p:extLst>
      <p:ext uri="{BB962C8B-B14F-4D97-AF65-F5344CB8AC3E}">
        <p14:creationId xmlns:p14="http://schemas.microsoft.com/office/powerpoint/2010/main" val="66735134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211"/>
          <p:cNvPicPr>
            <a:picLocks noChangeAspect="1" noChangeArrowheads="1"/>
          </p:cNvPicPr>
          <p:nvPr/>
        </p:nvPicPr>
        <p:blipFill>
          <a:blip r:embed="rId2" cstate="print">
            <a:lum bright="-24000" contrast="6000"/>
            <a:extLst>
              <a:ext uri="{28A0092B-C50C-407E-A947-70E740481C1C}">
                <a14:useLocalDpi xmlns:a14="http://schemas.microsoft.com/office/drawing/2010/main"/>
              </a:ext>
            </a:extLst>
          </a:blip>
          <a:srcRect/>
          <a:stretch>
            <a:fillRect/>
          </a:stretch>
        </p:blipFill>
        <p:spPr bwMode="auto">
          <a:xfrm>
            <a:off x="2819400" y="1295400"/>
            <a:ext cx="6629400" cy="4889500"/>
          </a:xfrm>
          <a:prstGeom prst="rect">
            <a:avLst/>
          </a:prstGeom>
          <a:noFill/>
          <a:ln w="9525">
            <a:solidFill>
              <a:schemeClr val="tx1"/>
            </a:solidFill>
            <a:miter lim="800000"/>
            <a:headEnd/>
            <a:tailEnd/>
          </a:ln>
        </p:spPr>
      </p:pic>
      <p:sp>
        <p:nvSpPr>
          <p:cNvPr id="3" name="Title 2"/>
          <p:cNvSpPr>
            <a:spLocks noGrp="1"/>
          </p:cNvSpPr>
          <p:nvPr>
            <p:ph type="title"/>
          </p:nvPr>
        </p:nvSpPr>
        <p:spPr>
          <a:xfrm>
            <a:off x="2057400" y="149352"/>
            <a:ext cx="8153400" cy="841248"/>
          </a:xfrm>
        </p:spPr>
        <p:txBody>
          <a:bodyPr>
            <a:normAutofit/>
          </a:bodyPr>
          <a:lstStyle/>
          <a:p>
            <a:pPr algn="ctr"/>
            <a:r>
              <a:rPr lang="en-US" sz="3100" dirty="0">
                <a:solidFill>
                  <a:srgbClr val="FFC000"/>
                </a:solidFill>
              </a:rPr>
              <a:t>Perioral Dermatitis</a:t>
            </a:r>
            <a:br>
              <a:rPr lang="en-US" dirty="0">
                <a:solidFill>
                  <a:srgbClr val="FFC000"/>
                </a:solidFill>
                <a:latin typeface="+mn-lt"/>
              </a:rPr>
            </a:br>
            <a:r>
              <a:rPr lang="en-US" sz="2200" dirty="0">
                <a:solidFill>
                  <a:srgbClr val="FFC000"/>
                </a:solidFill>
              </a:rPr>
              <a:t>Corticosteroid-Induced Acne</a:t>
            </a:r>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AA5DC97-C4A1-4E32-B807-570F4791509D}"/>
              </a:ext>
            </a:extLst>
          </p:cNvPr>
          <p:cNvSpPr/>
          <p:nvPr/>
        </p:nvSpPr>
        <p:spPr>
          <a:xfrm>
            <a:off x="1524000" y="8860"/>
            <a:ext cx="9144000" cy="684914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CC970681-5C00-4517-89FC-3B29058DD08A}"/>
              </a:ext>
            </a:extLst>
          </p:cNvPr>
          <p:cNvGrpSpPr/>
          <p:nvPr/>
        </p:nvGrpSpPr>
        <p:grpSpPr>
          <a:xfrm>
            <a:off x="8649378" y="6431280"/>
            <a:ext cx="1866222" cy="274320"/>
            <a:chOff x="7125378" y="6464808"/>
            <a:chExt cx="1866222" cy="274320"/>
          </a:xfrm>
        </p:grpSpPr>
        <p:sp>
          <p:nvSpPr>
            <p:cNvPr id="7" name="Action Button: Back or Previous 8">
              <a:hlinkClick r:id="" action="ppaction://hlinkshowjump?jump=previousslide" highlightClick="1"/>
              <a:extLst>
                <a:ext uri="{FF2B5EF4-FFF2-40B4-BE49-F238E27FC236}">
                  <a16:creationId xmlns:a16="http://schemas.microsoft.com/office/drawing/2014/main" id="{2ABB2845-6ADF-4A13-9D4E-AEF6D149245C}"/>
                </a:ext>
              </a:extLst>
            </p:cNvPr>
            <p:cNvSpPr/>
            <p:nvPr/>
          </p:nvSpPr>
          <p:spPr>
            <a:xfrm>
              <a:off x="8001000" y="6464808"/>
              <a:ext cx="457200" cy="274320"/>
            </a:xfrm>
            <a:prstGeom prst="actionButtonBackPrevious">
              <a:avLst/>
            </a:prstGeom>
            <a:solidFill>
              <a:schemeClr val="bg1">
                <a:alpha val="41000"/>
              </a:schemeClr>
            </a:solidFill>
            <a:ln w="6350">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endParaRPr>
            </a:p>
          </p:txBody>
        </p:sp>
        <p:sp>
          <p:nvSpPr>
            <p:cNvPr id="8" name="Action Button: Forward or Next 9">
              <a:hlinkClick r:id="" action="ppaction://hlinkshowjump?jump=nextslide" highlightClick="1"/>
              <a:extLst>
                <a:ext uri="{FF2B5EF4-FFF2-40B4-BE49-F238E27FC236}">
                  <a16:creationId xmlns:a16="http://schemas.microsoft.com/office/drawing/2014/main" id="{992E006A-CD0C-43DF-9DC2-BECC85102CB1}"/>
                </a:ext>
              </a:extLst>
            </p:cNvPr>
            <p:cNvSpPr/>
            <p:nvPr/>
          </p:nvSpPr>
          <p:spPr>
            <a:xfrm>
              <a:off x="8534400" y="6464808"/>
              <a:ext cx="457200" cy="274320"/>
            </a:xfrm>
            <a:prstGeom prst="actionButtonForwardNext">
              <a:avLst/>
            </a:prstGeom>
            <a:solidFill>
              <a:schemeClr val="bg1">
                <a:alpha val="41000"/>
              </a:schemeClr>
            </a:solidFill>
            <a:ln w="6350">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endParaRPr>
            </a:p>
          </p:txBody>
        </p:sp>
        <p:sp>
          <p:nvSpPr>
            <p:cNvPr id="9" name="Action Button: Home 11">
              <a:hlinkClick r:id="" action="ppaction://hlinkshowjump?jump=firstslide" highlightClick="1"/>
              <a:extLst>
                <a:ext uri="{FF2B5EF4-FFF2-40B4-BE49-F238E27FC236}">
                  <a16:creationId xmlns:a16="http://schemas.microsoft.com/office/drawing/2014/main" id="{40E3A52B-CC20-443A-A326-BAE206D488A6}"/>
                </a:ext>
              </a:extLst>
            </p:cNvPr>
            <p:cNvSpPr/>
            <p:nvPr/>
          </p:nvSpPr>
          <p:spPr>
            <a:xfrm>
              <a:off x="7569708" y="6464808"/>
              <a:ext cx="355092" cy="274320"/>
            </a:xfrm>
            <a:prstGeom prst="actionButtonHome">
              <a:avLst/>
            </a:prstGeom>
            <a:solidFill>
              <a:schemeClr val="bg1">
                <a:alpha val="41000"/>
              </a:schemeClr>
            </a:solidFill>
            <a:ln w="6350">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Action Button: Return 9">
              <a:hlinkClick r:id="" action="ppaction://hlinkshowjump?jump=lastslideviewed" highlightClick="1"/>
              <a:extLst>
                <a:ext uri="{FF2B5EF4-FFF2-40B4-BE49-F238E27FC236}">
                  <a16:creationId xmlns:a16="http://schemas.microsoft.com/office/drawing/2014/main" id="{330BAB18-3198-4793-B811-B5F1E605F32A}"/>
                </a:ext>
              </a:extLst>
            </p:cNvPr>
            <p:cNvSpPr/>
            <p:nvPr/>
          </p:nvSpPr>
          <p:spPr>
            <a:xfrm>
              <a:off x="7125378" y="6464808"/>
              <a:ext cx="356452" cy="274320"/>
            </a:xfrm>
            <a:prstGeom prst="actionButtonReturn">
              <a:avLst/>
            </a:prstGeom>
            <a:solidFill>
              <a:schemeClr val="bg1">
                <a:alpha val="41000"/>
              </a:schemeClr>
            </a:solidFill>
            <a:ln w="6350">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864258" name="Rectangle 2"/>
          <p:cNvSpPr>
            <a:spLocks noGrp="1" noRot="1" noChangeArrowheads="1"/>
          </p:cNvSpPr>
          <p:nvPr>
            <p:ph type="title"/>
          </p:nvPr>
        </p:nvSpPr>
        <p:spPr>
          <a:xfrm>
            <a:off x="1981200" y="457200"/>
            <a:ext cx="8229600" cy="2209800"/>
          </a:xfrm>
          <a:noFill/>
          <a:ln>
            <a:noFill/>
          </a:ln>
          <a:scene3d>
            <a:camera prst="orthographicFront"/>
            <a:lightRig rig="threePt" dir="t"/>
          </a:scene3d>
          <a:sp3d>
            <a:bevelT/>
            <a:bevelB/>
          </a:sp3d>
        </p:spPr>
        <p:txBody>
          <a:bodyPr>
            <a:sp3d extrusionH="57150">
              <a:bevelT w="38100" h="38100" prst="angle"/>
            </a:sp3d>
          </a:bodyPr>
          <a:lstStyle/>
          <a:p>
            <a:pPr algn="ctr" eaLnBrk="1" hangingPunct="1">
              <a:defRPr/>
            </a:pPr>
            <a:r>
              <a:rPr lang="en-US" sz="6000" dirty="0">
                <a:solidFill>
                  <a:schemeClr val="accent6">
                    <a:lumMod val="50000"/>
                  </a:schemeClr>
                </a:solidFill>
                <a:latin typeface="Arial" charset="0"/>
              </a:rPr>
              <a:t>Drug-Induced </a:t>
            </a:r>
            <a:br>
              <a:rPr lang="en-US" sz="6000" dirty="0">
                <a:solidFill>
                  <a:schemeClr val="accent6">
                    <a:lumMod val="50000"/>
                  </a:schemeClr>
                </a:solidFill>
                <a:latin typeface="Arial" charset="0"/>
              </a:rPr>
            </a:br>
            <a:r>
              <a:rPr lang="en-US" sz="6000" dirty="0">
                <a:solidFill>
                  <a:schemeClr val="accent6">
                    <a:lumMod val="50000"/>
                  </a:schemeClr>
                </a:solidFill>
                <a:latin typeface="Arial" charset="0"/>
              </a:rPr>
              <a:t>Gingival Hyperplasia</a:t>
            </a:r>
          </a:p>
        </p:txBody>
      </p:sp>
      <p:pic>
        <p:nvPicPr>
          <p:cNvPr id="4" name="Picture 7" descr="GingFibromatosisPP">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076700" y="2514600"/>
            <a:ext cx="4038600" cy="3028950"/>
          </a:xfrm>
          <a:prstGeom prst="rect">
            <a:avLst/>
          </a:prstGeom>
          <a:noFill/>
          <a:ln w="9525">
            <a:solidFill>
              <a:schemeClr val="tx2"/>
            </a:solidFill>
            <a:miter lim="800000"/>
            <a:headEnd/>
            <a:tailEnd/>
          </a:ln>
          <a:effectLst>
            <a:reflection blurRad="6350" stA="50000" endA="300" endPos="38500" dist="50800" dir="5400000" sy="-100000" algn="bl" rotWithShape="0"/>
          </a:effectLst>
          <a:scene3d>
            <a:camera prst="orthographicFront"/>
            <a:lightRig rig="threePt" dir="t"/>
          </a:scene3d>
          <a:sp3d>
            <a:bevelT/>
            <a:bevelB/>
          </a:sp3d>
        </p:spPr>
      </p:pic>
    </p:spTree>
    <p:extLst>
      <p:ext uri="{BB962C8B-B14F-4D97-AF65-F5344CB8AC3E}">
        <p14:creationId xmlns:p14="http://schemas.microsoft.com/office/powerpoint/2010/main" val="229251486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5400" y="152400"/>
            <a:ext cx="5181600" cy="838200"/>
          </a:xfrm>
          <a:noFill/>
          <a:ln>
            <a:noFill/>
          </a:ln>
        </p:spPr>
        <p:txBody>
          <a:bodyPr>
            <a:noAutofit/>
          </a:bodyPr>
          <a:lstStyle/>
          <a:p>
            <a:pPr>
              <a:defRPr/>
            </a:pPr>
            <a:r>
              <a:rPr lang="en-US" dirty="0">
                <a:solidFill>
                  <a:srgbClr val="FFC000"/>
                </a:solidFill>
                <a:latin typeface="Arial" pitchFamily="34" charset="0"/>
                <a:cs typeface="Arial" pitchFamily="34" charset="0"/>
              </a:rPr>
              <a:t>Drugs Known to Induce </a:t>
            </a:r>
            <a:br>
              <a:rPr lang="en-US" dirty="0">
                <a:solidFill>
                  <a:srgbClr val="FFC000"/>
                </a:solidFill>
                <a:latin typeface="Arial" pitchFamily="34" charset="0"/>
                <a:cs typeface="Arial" pitchFamily="34" charset="0"/>
              </a:rPr>
            </a:br>
            <a:r>
              <a:rPr lang="en-US" dirty="0">
                <a:solidFill>
                  <a:srgbClr val="FFC000"/>
                </a:solidFill>
                <a:latin typeface="Arial" pitchFamily="34" charset="0"/>
                <a:cs typeface="Arial" pitchFamily="34" charset="0"/>
              </a:rPr>
              <a:t>Gingival Fibromatosis</a:t>
            </a:r>
            <a:endParaRPr lang="en-US" dirty="0">
              <a:solidFill>
                <a:srgbClr val="FFC000"/>
              </a:solidFill>
            </a:endParaRPr>
          </a:p>
        </p:txBody>
      </p:sp>
      <p:sp>
        <p:nvSpPr>
          <p:cNvPr id="15" name="Content Placeholder 2"/>
          <p:cNvSpPr>
            <a:spLocks noGrp="1"/>
          </p:cNvSpPr>
          <p:nvPr>
            <p:ph idx="1"/>
          </p:nvPr>
        </p:nvSpPr>
        <p:spPr>
          <a:xfrm>
            <a:off x="4916056" y="1143000"/>
            <a:ext cx="2703945" cy="4419600"/>
          </a:xfrm>
        </p:spPr>
        <p:txBody>
          <a:bodyPr>
            <a:normAutofit fontScale="92500" lnSpcReduction="10000"/>
          </a:bodyPr>
          <a:lstStyle/>
          <a:p>
            <a:pPr marL="36576" indent="0">
              <a:buClr>
                <a:schemeClr val="tx2"/>
              </a:buClr>
              <a:buSzPct val="93000"/>
              <a:buNone/>
              <a:defRPr/>
            </a:pPr>
            <a:r>
              <a:rPr lang="en-US" sz="1800" b="1" dirty="0">
                <a:solidFill>
                  <a:srgbClr val="FFC000"/>
                </a:solidFill>
                <a:cs typeface="Arial" pitchFamily="34" charset="0"/>
              </a:rPr>
              <a:t>Anticonvulsants:</a:t>
            </a:r>
          </a:p>
          <a:p>
            <a:pPr marL="36576" indent="0">
              <a:buClr>
                <a:schemeClr val="tx2"/>
              </a:buClr>
              <a:buSzPct val="93000"/>
              <a:buNone/>
              <a:defRPr/>
            </a:pPr>
            <a:r>
              <a:rPr lang="en-US" sz="1800" dirty="0">
                <a:solidFill>
                  <a:schemeClr val="tx1"/>
                </a:solidFill>
                <a:cs typeface="Arial" pitchFamily="34" charset="0"/>
              </a:rPr>
              <a:t>-- Carbamazepine</a:t>
            </a:r>
          </a:p>
          <a:p>
            <a:pPr marL="36576" indent="0">
              <a:buClr>
                <a:schemeClr val="tx2"/>
              </a:buClr>
              <a:buSzPct val="93000"/>
              <a:buNone/>
              <a:defRPr/>
            </a:pPr>
            <a:r>
              <a:rPr lang="en-US" sz="1800" dirty="0">
                <a:solidFill>
                  <a:schemeClr val="tx1"/>
                </a:solidFill>
                <a:cs typeface="Arial" pitchFamily="34" charset="0"/>
              </a:rPr>
              <a:t>-- Ethosuximide</a:t>
            </a:r>
          </a:p>
          <a:p>
            <a:pPr marL="36576" indent="0">
              <a:buClr>
                <a:schemeClr val="tx2"/>
              </a:buClr>
              <a:buSzPct val="93000"/>
              <a:buNone/>
              <a:defRPr/>
            </a:pPr>
            <a:r>
              <a:rPr lang="en-US" sz="1800" dirty="0">
                <a:solidFill>
                  <a:schemeClr val="tx1"/>
                </a:solidFill>
                <a:cs typeface="Arial" pitchFamily="34" charset="0"/>
              </a:rPr>
              <a:t>-- Ethotoin</a:t>
            </a:r>
          </a:p>
          <a:p>
            <a:pPr marL="36576" indent="0">
              <a:buClr>
                <a:schemeClr val="tx2"/>
              </a:buClr>
              <a:buSzPct val="93000"/>
              <a:buNone/>
              <a:defRPr/>
            </a:pPr>
            <a:r>
              <a:rPr lang="en-US" sz="1800" dirty="0">
                <a:solidFill>
                  <a:schemeClr val="tx1"/>
                </a:solidFill>
                <a:cs typeface="Arial" pitchFamily="34" charset="0"/>
              </a:rPr>
              <a:t>-- Felbamate</a:t>
            </a:r>
          </a:p>
          <a:p>
            <a:pPr marL="36576" indent="0">
              <a:buClr>
                <a:schemeClr val="tx2"/>
              </a:buClr>
              <a:buSzPct val="93000"/>
              <a:buNone/>
              <a:defRPr/>
            </a:pPr>
            <a:r>
              <a:rPr lang="en-US" sz="1800" dirty="0">
                <a:solidFill>
                  <a:schemeClr val="tx1"/>
                </a:solidFill>
                <a:cs typeface="Arial" pitchFamily="34" charset="0"/>
              </a:rPr>
              <a:t>-- Mephenytoin</a:t>
            </a:r>
          </a:p>
          <a:p>
            <a:pPr marL="36576" indent="0">
              <a:buClr>
                <a:schemeClr val="tx2"/>
              </a:buClr>
              <a:buSzPct val="93000"/>
              <a:buNone/>
              <a:defRPr/>
            </a:pPr>
            <a:r>
              <a:rPr lang="en-US" sz="1800" dirty="0">
                <a:solidFill>
                  <a:schemeClr val="tx1"/>
                </a:solidFill>
                <a:cs typeface="Arial" pitchFamily="34" charset="0"/>
              </a:rPr>
              <a:t>-- Methsuximide</a:t>
            </a:r>
          </a:p>
          <a:p>
            <a:pPr marL="36576" indent="0">
              <a:buClr>
                <a:schemeClr val="tx2"/>
              </a:buClr>
              <a:buSzPct val="93000"/>
              <a:buNone/>
              <a:defRPr/>
            </a:pPr>
            <a:r>
              <a:rPr lang="en-US" sz="1800" dirty="0">
                <a:solidFill>
                  <a:schemeClr val="tx1"/>
                </a:solidFill>
                <a:cs typeface="Arial" pitchFamily="34" charset="0"/>
              </a:rPr>
              <a:t>-- Phenobarbital</a:t>
            </a:r>
          </a:p>
          <a:p>
            <a:pPr marL="36576" indent="0">
              <a:buClr>
                <a:schemeClr val="tx2"/>
              </a:buClr>
              <a:buSzPct val="93000"/>
              <a:buNone/>
              <a:defRPr/>
            </a:pPr>
            <a:r>
              <a:rPr lang="en-US" sz="1800" dirty="0">
                <a:solidFill>
                  <a:schemeClr val="tx1"/>
                </a:solidFill>
                <a:cs typeface="Arial" pitchFamily="34" charset="0"/>
              </a:rPr>
              <a:t>-- Phensuximide</a:t>
            </a:r>
          </a:p>
          <a:p>
            <a:pPr marL="36576" indent="0">
              <a:buClr>
                <a:schemeClr val="tx2"/>
              </a:buClr>
              <a:buSzPct val="93000"/>
              <a:buNone/>
              <a:defRPr/>
            </a:pPr>
            <a:r>
              <a:rPr lang="en-US" sz="1800" dirty="0">
                <a:solidFill>
                  <a:schemeClr val="tx1"/>
                </a:solidFill>
                <a:cs typeface="Arial" pitchFamily="34" charset="0"/>
              </a:rPr>
              <a:t>-- Phenytoin</a:t>
            </a:r>
          </a:p>
          <a:p>
            <a:pPr marL="36576" indent="0">
              <a:buClr>
                <a:schemeClr val="tx2"/>
              </a:buClr>
              <a:buSzPct val="93000"/>
              <a:buNone/>
              <a:defRPr/>
            </a:pPr>
            <a:r>
              <a:rPr lang="en-US" sz="1800" dirty="0">
                <a:solidFill>
                  <a:schemeClr val="tx1"/>
                </a:solidFill>
                <a:cs typeface="Arial" pitchFamily="34" charset="0"/>
              </a:rPr>
              <a:t>   (Dilantin gingivitis)</a:t>
            </a:r>
          </a:p>
          <a:p>
            <a:pPr marL="36576" indent="0">
              <a:buClr>
                <a:schemeClr val="tx2"/>
              </a:buClr>
              <a:buSzPct val="93000"/>
              <a:buNone/>
              <a:defRPr/>
            </a:pPr>
            <a:r>
              <a:rPr lang="en-US" sz="1800" dirty="0">
                <a:solidFill>
                  <a:schemeClr val="tx1"/>
                </a:solidFill>
                <a:cs typeface="Arial" pitchFamily="34" charset="0"/>
              </a:rPr>
              <a:t>-- Primidone</a:t>
            </a:r>
          </a:p>
          <a:p>
            <a:pPr marL="36576" indent="0">
              <a:buClr>
                <a:schemeClr val="tx2"/>
              </a:buClr>
              <a:buSzPct val="93000"/>
              <a:buNone/>
              <a:defRPr/>
            </a:pPr>
            <a:r>
              <a:rPr lang="en-US" sz="1800" dirty="0">
                <a:solidFill>
                  <a:schemeClr val="tx1"/>
                </a:solidFill>
                <a:cs typeface="Arial" pitchFamily="34" charset="0"/>
              </a:rPr>
              <a:t>-- Sodium valproate</a:t>
            </a:r>
          </a:p>
        </p:txBody>
      </p:sp>
      <p:sp>
        <p:nvSpPr>
          <p:cNvPr id="8" name="Content Placeholder 2"/>
          <p:cNvSpPr txBox="1">
            <a:spLocks/>
          </p:cNvSpPr>
          <p:nvPr/>
        </p:nvSpPr>
        <p:spPr>
          <a:xfrm>
            <a:off x="7467023" y="1143000"/>
            <a:ext cx="2896755" cy="4648200"/>
          </a:xfrm>
          <a:prstGeom prst="rect">
            <a:avLst/>
          </a:prstGeom>
        </p:spPr>
        <p:txBody>
          <a:bodyPr>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6576" indent="0" fontAlgn="auto">
              <a:spcAft>
                <a:spcPts val="0"/>
              </a:spcAft>
              <a:buClr>
                <a:schemeClr val="tx2"/>
              </a:buClr>
              <a:buSzPct val="93000"/>
              <a:buNone/>
              <a:defRPr/>
            </a:pPr>
            <a:r>
              <a:rPr lang="en-US" sz="1800" b="1" dirty="0">
                <a:solidFill>
                  <a:srgbClr val="FFC000"/>
                </a:solidFill>
                <a:cs typeface="Arial" pitchFamily="34" charset="0"/>
              </a:rPr>
              <a:t>Calcium channel blockers:</a:t>
            </a:r>
          </a:p>
          <a:p>
            <a:pPr marL="420624" indent="-384048" fontAlgn="auto">
              <a:spcAft>
                <a:spcPts val="0"/>
              </a:spcAft>
              <a:buClr>
                <a:schemeClr val="accent3">
                  <a:lumMod val="50000"/>
                </a:schemeClr>
              </a:buClr>
              <a:buSzPct val="93000"/>
              <a:buNone/>
              <a:defRPr/>
            </a:pPr>
            <a:r>
              <a:rPr lang="en-US" sz="1800" dirty="0">
                <a:solidFill>
                  <a:schemeClr val="tx1"/>
                </a:solidFill>
                <a:cs typeface="Arial" pitchFamily="34" charset="0"/>
              </a:rPr>
              <a:t>-- Amlodipine</a:t>
            </a:r>
          </a:p>
          <a:p>
            <a:pPr marL="420624" indent="-384048" fontAlgn="auto">
              <a:spcAft>
                <a:spcPts val="0"/>
              </a:spcAft>
              <a:buClr>
                <a:schemeClr val="accent3">
                  <a:lumMod val="50000"/>
                </a:schemeClr>
              </a:buClr>
              <a:buSzPct val="93000"/>
              <a:buNone/>
              <a:defRPr/>
            </a:pPr>
            <a:r>
              <a:rPr lang="en-US" sz="1800" dirty="0">
                <a:solidFill>
                  <a:schemeClr val="tx1"/>
                </a:solidFill>
                <a:cs typeface="Arial" pitchFamily="34" charset="0"/>
              </a:rPr>
              <a:t>-- Bepridil</a:t>
            </a:r>
          </a:p>
          <a:p>
            <a:pPr marL="420624" indent="-384048" fontAlgn="auto">
              <a:spcAft>
                <a:spcPts val="0"/>
              </a:spcAft>
              <a:buClr>
                <a:schemeClr val="accent3">
                  <a:lumMod val="50000"/>
                </a:schemeClr>
              </a:buClr>
              <a:buSzPct val="93000"/>
              <a:buNone/>
              <a:defRPr/>
            </a:pPr>
            <a:r>
              <a:rPr lang="en-US" sz="1800" dirty="0">
                <a:solidFill>
                  <a:schemeClr val="tx1"/>
                </a:solidFill>
                <a:cs typeface="Arial" pitchFamily="34" charset="0"/>
              </a:rPr>
              <a:t>-- Diltiazem</a:t>
            </a:r>
          </a:p>
          <a:p>
            <a:pPr marL="420624" indent="-384048" fontAlgn="auto">
              <a:spcAft>
                <a:spcPts val="0"/>
              </a:spcAft>
              <a:buClr>
                <a:schemeClr val="accent3">
                  <a:lumMod val="50000"/>
                </a:schemeClr>
              </a:buClr>
              <a:buSzPct val="93000"/>
              <a:buNone/>
              <a:defRPr/>
            </a:pPr>
            <a:r>
              <a:rPr lang="en-US" sz="1800" dirty="0">
                <a:solidFill>
                  <a:schemeClr val="tx1"/>
                </a:solidFill>
                <a:cs typeface="Arial" pitchFamily="34" charset="0"/>
              </a:rPr>
              <a:t>-- Felodipine</a:t>
            </a:r>
          </a:p>
          <a:p>
            <a:pPr marL="420624" indent="-384048" fontAlgn="auto">
              <a:spcAft>
                <a:spcPts val="0"/>
              </a:spcAft>
              <a:buClr>
                <a:schemeClr val="accent3">
                  <a:lumMod val="50000"/>
                </a:schemeClr>
              </a:buClr>
              <a:buSzPct val="93000"/>
              <a:buNone/>
              <a:defRPr/>
            </a:pPr>
            <a:r>
              <a:rPr lang="en-US" sz="1800" dirty="0">
                <a:solidFill>
                  <a:schemeClr val="tx1"/>
                </a:solidFill>
                <a:cs typeface="Arial" pitchFamily="34" charset="0"/>
              </a:rPr>
              <a:t>-- Nicardipine (maybe not)</a:t>
            </a:r>
          </a:p>
          <a:p>
            <a:pPr marL="420624" indent="-384048" fontAlgn="auto">
              <a:spcAft>
                <a:spcPts val="0"/>
              </a:spcAft>
              <a:buClr>
                <a:schemeClr val="accent3">
                  <a:lumMod val="50000"/>
                </a:schemeClr>
              </a:buClr>
              <a:buSzPct val="93000"/>
              <a:buNone/>
              <a:defRPr/>
            </a:pPr>
            <a:r>
              <a:rPr lang="en-US" sz="1800" dirty="0">
                <a:solidFill>
                  <a:schemeClr val="tx1"/>
                </a:solidFill>
                <a:cs typeface="Arial" pitchFamily="34" charset="0"/>
              </a:rPr>
              <a:t>-- Nifedipine</a:t>
            </a:r>
          </a:p>
          <a:p>
            <a:pPr marL="420624" indent="-384048" fontAlgn="auto">
              <a:spcAft>
                <a:spcPts val="0"/>
              </a:spcAft>
              <a:buClr>
                <a:schemeClr val="accent3">
                  <a:lumMod val="50000"/>
                </a:schemeClr>
              </a:buClr>
              <a:buSzPct val="93000"/>
              <a:buNone/>
              <a:defRPr/>
            </a:pPr>
            <a:r>
              <a:rPr lang="en-US" sz="1800" dirty="0">
                <a:solidFill>
                  <a:schemeClr val="tx1"/>
                </a:solidFill>
                <a:cs typeface="Arial" pitchFamily="34" charset="0"/>
              </a:rPr>
              <a:t>-- Nimodipine (maybe not)</a:t>
            </a:r>
          </a:p>
          <a:p>
            <a:pPr marL="420624" indent="-384048" fontAlgn="auto">
              <a:spcAft>
                <a:spcPts val="0"/>
              </a:spcAft>
              <a:buClr>
                <a:schemeClr val="accent3">
                  <a:lumMod val="50000"/>
                </a:schemeClr>
              </a:buClr>
              <a:buSzPct val="93000"/>
              <a:buNone/>
              <a:defRPr/>
            </a:pPr>
            <a:r>
              <a:rPr lang="en-US" sz="1800" dirty="0">
                <a:solidFill>
                  <a:schemeClr val="tx1"/>
                </a:solidFill>
                <a:cs typeface="Arial" pitchFamily="34" charset="0"/>
              </a:rPr>
              <a:t>-- Nitrendipine</a:t>
            </a:r>
          </a:p>
          <a:p>
            <a:pPr marL="420624" indent="-384048" fontAlgn="auto">
              <a:spcAft>
                <a:spcPts val="0"/>
              </a:spcAft>
              <a:buClr>
                <a:schemeClr val="accent3">
                  <a:lumMod val="50000"/>
                </a:schemeClr>
              </a:buClr>
              <a:buSzPct val="93000"/>
              <a:buNone/>
              <a:defRPr/>
            </a:pPr>
            <a:r>
              <a:rPr lang="en-US" sz="1800" dirty="0">
                <a:solidFill>
                  <a:schemeClr val="tx1"/>
                </a:solidFill>
                <a:cs typeface="Arial" pitchFamily="34" charset="0"/>
              </a:rPr>
              <a:t>-- Verapamil</a:t>
            </a:r>
          </a:p>
          <a:p>
            <a:pPr marL="420624" indent="-384048" fontAlgn="auto">
              <a:spcAft>
                <a:spcPts val="0"/>
              </a:spcAft>
              <a:buClr>
                <a:schemeClr val="accent3">
                  <a:lumMod val="50000"/>
                </a:schemeClr>
              </a:buClr>
              <a:buSzPct val="93000"/>
              <a:buNone/>
              <a:defRPr/>
            </a:pPr>
            <a:r>
              <a:rPr lang="en-US" sz="1800" b="1" dirty="0">
                <a:solidFill>
                  <a:srgbClr val="FFC000"/>
                </a:solidFill>
                <a:cs typeface="Arial" pitchFamily="34" charset="0"/>
              </a:rPr>
              <a:t>Cyclosporin</a:t>
            </a:r>
          </a:p>
          <a:p>
            <a:pPr marL="36576" indent="0" fontAlgn="auto">
              <a:spcAft>
                <a:spcPts val="0"/>
              </a:spcAft>
              <a:buClr>
                <a:schemeClr val="tx2"/>
              </a:buClr>
              <a:buSzPct val="93000"/>
              <a:buNone/>
              <a:defRPr/>
            </a:pPr>
            <a:r>
              <a:rPr lang="en-US" sz="1800" b="1" dirty="0">
                <a:solidFill>
                  <a:srgbClr val="FFC000"/>
                </a:solidFill>
                <a:cs typeface="Arial" pitchFamily="34" charset="0"/>
              </a:rPr>
              <a:t>Erythromycin</a:t>
            </a:r>
          </a:p>
          <a:p>
            <a:pPr marL="36576" indent="0" fontAlgn="auto">
              <a:spcAft>
                <a:spcPts val="0"/>
              </a:spcAft>
              <a:buClr>
                <a:schemeClr val="tx2"/>
              </a:buClr>
              <a:buSzPct val="93000"/>
              <a:buNone/>
              <a:defRPr/>
            </a:pPr>
            <a:r>
              <a:rPr lang="en-US" sz="1800" b="1" dirty="0">
                <a:solidFill>
                  <a:srgbClr val="FFC000"/>
                </a:solidFill>
                <a:cs typeface="Arial" pitchFamily="34" charset="0"/>
              </a:rPr>
              <a:t>Oral contraceptives</a:t>
            </a:r>
          </a:p>
          <a:p>
            <a:pPr marL="420624" indent="-384048" fontAlgn="auto">
              <a:spcAft>
                <a:spcPts val="0"/>
              </a:spcAft>
              <a:buClr>
                <a:schemeClr val="accent3">
                  <a:lumMod val="50000"/>
                </a:schemeClr>
              </a:buClr>
              <a:buSzPct val="93000"/>
              <a:buFont typeface="Wingdings" pitchFamily="2" charset="2"/>
              <a:buChar char="q"/>
              <a:defRPr/>
            </a:pPr>
            <a:endParaRPr lang="en-US" sz="1800" dirty="0">
              <a:solidFill>
                <a:schemeClr val="tx1"/>
              </a:solidFill>
              <a:cs typeface="Arial" pitchFamily="34" charset="0"/>
            </a:endParaRPr>
          </a:p>
        </p:txBody>
      </p:sp>
      <p:grpSp>
        <p:nvGrpSpPr>
          <p:cNvPr id="4" name="Group 3"/>
          <p:cNvGrpSpPr/>
          <p:nvPr/>
        </p:nvGrpSpPr>
        <p:grpSpPr>
          <a:xfrm>
            <a:off x="1752600" y="304800"/>
            <a:ext cx="3048000" cy="6248400"/>
            <a:chOff x="286905" y="984743"/>
            <a:chExt cx="2722995" cy="5726100"/>
          </a:xfrm>
        </p:grpSpPr>
        <p:pic>
          <p:nvPicPr>
            <p:cNvPr id="71691" name="Picture 7" descr="GingFibromatosisPP">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92677" y="984743"/>
              <a:ext cx="2699328" cy="2024496"/>
            </a:xfrm>
            <a:prstGeom prst="rect">
              <a:avLst/>
            </a:prstGeom>
            <a:noFill/>
            <a:ln w="9525">
              <a:solidFill>
                <a:schemeClr val="tx2"/>
              </a:solidFill>
              <a:miter lim="800000"/>
              <a:headEnd/>
              <a:tailEnd/>
            </a:ln>
          </p:spPr>
        </p:pic>
        <p:sp>
          <p:nvSpPr>
            <p:cNvPr id="21" name="TextBox 20">
              <a:hlinkClick r:id="rId3" action="ppaction://hlinksldjump"/>
            </p:cNvPr>
            <p:cNvSpPr txBox="1"/>
            <p:nvPr/>
          </p:nvSpPr>
          <p:spPr>
            <a:xfrm>
              <a:off x="381000" y="2664023"/>
              <a:ext cx="2476500" cy="282050"/>
            </a:xfrm>
            <a:prstGeom prst="rect">
              <a:avLst/>
            </a:prstGeom>
            <a:noFill/>
          </p:spPr>
          <p:txBody>
            <a:bodyPr wrap="square">
              <a:spAutoFit/>
            </a:bodyPr>
            <a:lstStyle/>
            <a:p>
              <a:pPr algn="ctr">
                <a:defRPr/>
              </a:pPr>
              <a:r>
                <a:rPr lang="en-US" sz="1400" b="1" dirty="0">
                  <a:effectLst>
                    <a:outerShdw blurRad="38100" dist="38100" dir="2700000" algn="tl">
                      <a:srgbClr val="000000">
                        <a:alpha val="43137"/>
                      </a:srgbClr>
                    </a:outerShdw>
                  </a:effectLst>
                  <a:latin typeface="Arial" pitchFamily="34" charset="0"/>
                  <a:cs typeface="Arial" pitchFamily="34" charset="0"/>
                </a:rPr>
                <a:t>Dilantin gingivitis</a:t>
              </a:r>
            </a:p>
          </p:txBody>
        </p:sp>
        <p:grpSp>
          <p:nvGrpSpPr>
            <p:cNvPr id="3" name="Group 2"/>
            <p:cNvGrpSpPr/>
            <p:nvPr/>
          </p:nvGrpSpPr>
          <p:grpSpPr>
            <a:xfrm>
              <a:off x="286905" y="3110264"/>
              <a:ext cx="2722995" cy="3600579"/>
              <a:chOff x="114300" y="2275856"/>
              <a:chExt cx="2722995" cy="3600579"/>
            </a:xfrm>
          </p:grpSpPr>
          <p:pic>
            <p:nvPicPr>
              <p:cNvPr id="7" name="Picture 3" descr="gingfibrosis2008Johnson.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6610" y="4114800"/>
                <a:ext cx="2705100" cy="1761635"/>
              </a:xfrm>
              <a:prstGeom prst="rect">
                <a:avLst/>
              </a:prstGeom>
              <a:noFill/>
              <a:ln w="9525">
                <a:solidFill>
                  <a:schemeClr val="accent3">
                    <a:lumMod val="40000"/>
                    <a:lumOff val="60000"/>
                  </a:schemeClr>
                </a:solidFill>
                <a:miter lim="800000"/>
                <a:headEnd/>
                <a:tailEnd/>
              </a:ln>
            </p:spPr>
          </p:pic>
          <p:pic>
            <p:nvPicPr>
              <p:cNvPr id="9" name="Picture 5" descr="111428bPP.jpg">
                <a:hlinkClick r:id="" action="ppaction://noaction"/>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116610" y="2275856"/>
                <a:ext cx="2705100" cy="1764196"/>
              </a:xfrm>
              <a:prstGeom prst="rect">
                <a:avLst/>
              </a:prstGeom>
              <a:noFill/>
              <a:ln w="9525">
                <a:solidFill>
                  <a:schemeClr val="tx2"/>
                </a:solidFill>
                <a:miter lim="800000"/>
                <a:headEnd/>
                <a:tailEnd/>
              </a:ln>
            </p:spPr>
          </p:pic>
          <p:sp>
            <p:nvSpPr>
              <p:cNvPr id="10" name="TextBox 9">
                <a:hlinkClick r:id="" action="ppaction://noaction"/>
              </p:cNvPr>
              <p:cNvSpPr txBox="1"/>
              <p:nvPr/>
            </p:nvSpPr>
            <p:spPr>
              <a:xfrm>
                <a:off x="132195" y="3519172"/>
                <a:ext cx="2705100" cy="479484"/>
              </a:xfrm>
              <a:prstGeom prst="rect">
                <a:avLst/>
              </a:prstGeom>
              <a:noFill/>
            </p:spPr>
            <p:txBody>
              <a:bodyPr wrap="square">
                <a:spAutoFit/>
              </a:bodyPr>
              <a:lstStyle/>
              <a:p>
                <a:pPr algn="ctr">
                  <a:defRPr/>
                </a:pPr>
                <a:r>
                  <a:rPr lang="en-US" sz="1400" b="1" dirty="0">
                    <a:effectLst>
                      <a:outerShdw blurRad="38100" dist="38100" dir="2700000" algn="tl">
                        <a:srgbClr val="000000">
                          <a:alpha val="43137"/>
                        </a:srgbClr>
                      </a:outerShdw>
                    </a:effectLst>
                    <a:latin typeface="Arial" pitchFamily="34" charset="0"/>
                    <a:cs typeface="Arial" pitchFamily="34" charset="0"/>
                  </a:rPr>
                  <a:t>Cyclosporine gingival fibromatosis</a:t>
                </a:r>
              </a:p>
            </p:txBody>
          </p:sp>
          <p:sp>
            <p:nvSpPr>
              <p:cNvPr id="11" name="TextBox 10">
                <a:hlinkClick r:id="" action="ppaction://noaction"/>
              </p:cNvPr>
              <p:cNvSpPr txBox="1"/>
              <p:nvPr/>
            </p:nvSpPr>
            <p:spPr>
              <a:xfrm>
                <a:off x="114300" y="5347972"/>
                <a:ext cx="2705100" cy="479484"/>
              </a:xfrm>
              <a:prstGeom prst="rect">
                <a:avLst/>
              </a:prstGeom>
              <a:noFill/>
            </p:spPr>
            <p:txBody>
              <a:bodyPr wrap="square">
                <a:spAutoFit/>
              </a:bodyPr>
              <a:lstStyle/>
              <a:p>
                <a:pPr algn="ctr">
                  <a:defRPr/>
                </a:pPr>
                <a:r>
                  <a:rPr lang="en-US" sz="1400" b="1" dirty="0">
                    <a:effectLst>
                      <a:outerShdw blurRad="38100" dist="38100" dir="2700000" algn="tl">
                        <a:srgbClr val="000000">
                          <a:alpha val="43137"/>
                        </a:srgbClr>
                      </a:outerShdw>
                    </a:effectLst>
                    <a:latin typeface="Arial" pitchFamily="34" charset="0"/>
                    <a:cs typeface="Arial" pitchFamily="34" charset="0"/>
                  </a:rPr>
                  <a:t>Nifedipine-induced gingival fibromatosis</a:t>
                </a:r>
              </a:p>
            </p:txBody>
          </p:sp>
        </p:grpSp>
      </p:grpSp>
    </p:spTree>
    <p:extLst>
      <p:ext uri="{BB962C8B-B14F-4D97-AF65-F5344CB8AC3E}">
        <p14:creationId xmlns:p14="http://schemas.microsoft.com/office/powerpoint/2010/main" val="160724541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305800" cy="715962"/>
          </a:xfrm>
        </p:spPr>
        <p:txBody>
          <a:bodyPr>
            <a:normAutofit fontScale="90000"/>
            <a:scene3d>
              <a:camera prst="orthographicFront"/>
              <a:lightRig rig="threePt" dir="t"/>
            </a:scene3d>
            <a:sp3d extrusionH="57150">
              <a:bevelT w="38100" h="38100" prst="angle"/>
              <a:bevelB w="38100" h="38100" prst="angle"/>
            </a:sp3d>
          </a:bodyPr>
          <a:lstStyle/>
          <a:p>
            <a:pPr>
              <a:defRPr/>
            </a:pPr>
            <a:r>
              <a:rPr lang="en-US" sz="3100" dirty="0">
                <a:solidFill>
                  <a:schemeClr val="accent4">
                    <a:lumMod val="40000"/>
                    <a:lumOff val="60000"/>
                  </a:schemeClr>
                </a:solidFill>
                <a:latin typeface="Arial" pitchFamily="34" charset="0"/>
                <a:cs typeface="Arial" pitchFamily="34" charset="0"/>
              </a:rPr>
              <a:t>Oral Cancer = 90% SCC</a:t>
            </a:r>
            <a:br>
              <a:rPr lang="en-US" sz="3100" dirty="0">
                <a:solidFill>
                  <a:schemeClr val="accent4">
                    <a:lumMod val="40000"/>
                    <a:lumOff val="60000"/>
                  </a:schemeClr>
                </a:solidFill>
                <a:latin typeface="Arial" pitchFamily="34" charset="0"/>
                <a:cs typeface="Arial" pitchFamily="34" charset="0"/>
              </a:rPr>
            </a:br>
            <a:r>
              <a:rPr lang="en-US" sz="2200" dirty="0">
                <a:solidFill>
                  <a:schemeClr val="accent4">
                    <a:lumMod val="40000"/>
                    <a:lumOff val="60000"/>
                  </a:schemeClr>
                </a:solidFill>
                <a:latin typeface="Arial" pitchFamily="34" charset="0"/>
                <a:cs typeface="Arial" pitchFamily="34" charset="0"/>
              </a:rPr>
              <a:t>Oral Cancer: One of the H&amp;N Cancers</a:t>
            </a:r>
          </a:p>
        </p:txBody>
      </p:sp>
      <p:sp>
        <p:nvSpPr>
          <p:cNvPr id="29699" name="Content Placeholder 2"/>
          <p:cNvSpPr>
            <a:spLocks noGrp="1"/>
          </p:cNvSpPr>
          <p:nvPr>
            <p:ph idx="1"/>
          </p:nvPr>
        </p:nvSpPr>
        <p:spPr>
          <a:xfrm>
            <a:off x="3429000" y="1272702"/>
            <a:ext cx="8839200" cy="2135033"/>
          </a:xfrm>
        </p:spPr>
        <p:txBody>
          <a:bodyPr>
            <a:noAutofit/>
          </a:bodyPr>
          <a:lstStyle/>
          <a:p>
            <a:pPr marL="342900" indent="-342900">
              <a:buClr>
                <a:schemeClr val="tx2"/>
              </a:buClr>
              <a:buSzPct val="90000"/>
              <a:buFont typeface="Wingdings" pitchFamily="2" charset="2"/>
              <a:buChar char="q"/>
            </a:pPr>
            <a:r>
              <a:rPr lang="en-US" sz="1800" dirty="0">
                <a:solidFill>
                  <a:schemeClr val="tx1"/>
                </a:solidFill>
              </a:rPr>
              <a:t>Oral cancer = 3% of all cancers in US; 6</a:t>
            </a:r>
            <a:r>
              <a:rPr lang="en-US" sz="1800" baseline="30000" dirty="0">
                <a:solidFill>
                  <a:schemeClr val="tx1"/>
                </a:solidFill>
              </a:rPr>
              <a:t>th</a:t>
            </a:r>
            <a:r>
              <a:rPr lang="en-US" sz="1800" dirty="0">
                <a:solidFill>
                  <a:schemeClr val="tx1"/>
                </a:solidFill>
              </a:rPr>
              <a:t> most common in males, 12</a:t>
            </a:r>
            <a:r>
              <a:rPr lang="en-US" sz="1800" baseline="30000" dirty="0">
                <a:solidFill>
                  <a:schemeClr val="tx1"/>
                </a:solidFill>
              </a:rPr>
              <a:t>th</a:t>
            </a:r>
            <a:r>
              <a:rPr lang="en-US" sz="1800" dirty="0">
                <a:solidFill>
                  <a:schemeClr val="tx1"/>
                </a:solidFill>
              </a:rPr>
              <a:t>  in females</a:t>
            </a:r>
          </a:p>
          <a:p>
            <a:pPr marL="342900" indent="-342900">
              <a:buClr>
                <a:schemeClr val="tx2"/>
              </a:buClr>
              <a:buSzPct val="90000"/>
              <a:buNone/>
            </a:pPr>
            <a:r>
              <a:rPr lang="en-US" sz="1800" dirty="0">
                <a:solidFill>
                  <a:schemeClr val="tx1"/>
                </a:solidFill>
              </a:rPr>
              <a:t>      -- 21,000 new cases annually</a:t>
            </a:r>
          </a:p>
          <a:p>
            <a:pPr marL="342900" indent="-342900">
              <a:buClr>
                <a:schemeClr val="tx2"/>
              </a:buClr>
              <a:buSzPct val="90000"/>
              <a:buNone/>
            </a:pPr>
            <a:r>
              <a:rPr lang="en-US" sz="1800" dirty="0">
                <a:solidFill>
                  <a:schemeClr val="tx1"/>
                </a:solidFill>
              </a:rPr>
              <a:t>      -- 6,000 deaths annually</a:t>
            </a:r>
          </a:p>
          <a:p>
            <a:pPr marL="342900" indent="-342900">
              <a:buClr>
                <a:schemeClr val="tx2"/>
              </a:buClr>
              <a:buSzPct val="90000"/>
              <a:buFont typeface="Wingdings" pitchFamily="2" charset="2"/>
              <a:buChar char="q"/>
            </a:pPr>
            <a:r>
              <a:rPr lang="en-US" sz="1800" dirty="0">
                <a:solidFill>
                  <a:schemeClr val="tx1"/>
                </a:solidFill>
              </a:rPr>
              <a:t>25</a:t>
            </a:r>
            <a:r>
              <a:rPr lang="en-US" sz="1800" baseline="30000" dirty="0">
                <a:solidFill>
                  <a:schemeClr val="tx1"/>
                </a:solidFill>
              </a:rPr>
              <a:t>th</a:t>
            </a:r>
            <a:r>
              <a:rPr lang="en-US" sz="1800" dirty="0">
                <a:solidFill>
                  <a:schemeClr val="tx1"/>
                </a:solidFill>
              </a:rPr>
              <a:t> most common oral mucosal lesion</a:t>
            </a:r>
          </a:p>
          <a:p>
            <a:pPr marL="342900" indent="-342900">
              <a:buClr>
                <a:schemeClr val="tx2"/>
              </a:buClr>
              <a:buSzPct val="90000"/>
              <a:buFont typeface="Wingdings" pitchFamily="2" charset="2"/>
              <a:buChar char="q"/>
            </a:pPr>
            <a:r>
              <a:rPr lang="en-US" sz="1800" dirty="0">
                <a:solidFill>
                  <a:schemeClr val="tx1"/>
                </a:solidFill>
                <a:latin typeface="Arial" charset="0"/>
                <a:cs typeface="Arial" charset="0"/>
              </a:rPr>
              <a:t>Prevalence = 1/1,000 adults</a:t>
            </a:r>
          </a:p>
          <a:p>
            <a:pPr marL="342900" indent="-342900">
              <a:buClr>
                <a:schemeClr val="tx2"/>
              </a:buClr>
              <a:buSzPct val="90000"/>
              <a:buFont typeface="Wingdings" pitchFamily="2" charset="2"/>
              <a:buChar char="q"/>
            </a:pPr>
            <a:r>
              <a:rPr lang="en-US" sz="1800" dirty="0">
                <a:solidFill>
                  <a:schemeClr val="tx1"/>
                </a:solidFill>
              </a:rPr>
              <a:t>In India: oral = the most common cancer</a:t>
            </a:r>
          </a:p>
        </p:txBody>
      </p:sp>
      <p:grpSp>
        <p:nvGrpSpPr>
          <p:cNvPr id="3" name="Group 2"/>
          <p:cNvGrpSpPr/>
          <p:nvPr/>
        </p:nvGrpSpPr>
        <p:grpSpPr>
          <a:xfrm>
            <a:off x="152400" y="1214367"/>
            <a:ext cx="3222578" cy="5249477"/>
            <a:chOff x="5953786" y="1143000"/>
            <a:chExt cx="3102438" cy="5489266"/>
          </a:xfrm>
        </p:grpSpPr>
        <p:pic>
          <p:nvPicPr>
            <p:cNvPr id="42" name="Picture 41"/>
            <p:cNvPicPr>
              <a:picLocks noChangeAspect="1"/>
            </p:cNvPicPr>
            <p:nvPr/>
          </p:nvPicPr>
          <p:blipFill rotWithShape="1">
            <a:blip r:embed="rId3" cstate="print">
              <a:extLst>
                <a:ext uri="{28A0092B-C50C-407E-A947-70E740481C1C}">
                  <a14:useLocalDpi xmlns:a14="http://schemas.microsoft.com/office/drawing/2010/main" val="0"/>
                </a:ext>
              </a:extLst>
            </a:blip>
            <a:srcRect b="11585"/>
            <a:stretch/>
          </p:blipFill>
          <p:spPr>
            <a:xfrm>
              <a:off x="6248401" y="2974666"/>
              <a:ext cx="2787967" cy="1810694"/>
            </a:xfrm>
            <a:prstGeom prst="rect">
              <a:avLst/>
            </a:prstGeom>
            <a:ln>
              <a:solidFill>
                <a:schemeClr val="tx2"/>
              </a:solidFill>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8400" y="4800600"/>
              <a:ext cx="2807824" cy="1831666"/>
            </a:xfrm>
            <a:prstGeom prst="rect">
              <a:avLst/>
            </a:prstGeom>
            <a:ln>
              <a:solidFill>
                <a:schemeClr val="tx2"/>
              </a:solidFill>
            </a:ln>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8400" y="1143000"/>
              <a:ext cx="2807824" cy="1831666"/>
            </a:xfrm>
            <a:prstGeom prst="rect">
              <a:avLst/>
            </a:prstGeom>
            <a:ln>
              <a:solidFill>
                <a:schemeClr val="tx2"/>
              </a:solidFill>
            </a:ln>
          </p:spPr>
        </p:pic>
        <p:sp>
          <p:nvSpPr>
            <p:cNvPr id="29701" name="TextBox 6"/>
            <p:cNvSpPr txBox="1">
              <a:spLocks noChangeArrowheads="1"/>
            </p:cNvSpPr>
            <p:nvPr/>
          </p:nvSpPr>
          <p:spPr bwMode="auto">
            <a:xfrm rot="5400000">
              <a:off x="4029730" y="3665151"/>
              <a:ext cx="4174044" cy="325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a:r>
                <a:rPr lang="en-US" sz="1600" b="1" dirty="0">
                  <a:solidFill>
                    <a:srgbClr val="FFC000"/>
                  </a:solidFill>
                  <a:effectLst>
                    <a:outerShdw blurRad="38100" dist="38100" dir="2700000" algn="tl">
                      <a:srgbClr val="000000">
                        <a:alpha val="43137"/>
                      </a:srgbClr>
                    </a:outerShdw>
                  </a:effectLst>
                </a:rPr>
                <a:t>Fungating  squamous cell carcinomas</a:t>
              </a:r>
            </a:p>
          </p:txBody>
        </p:sp>
      </p:grpSp>
      <p:sp>
        <p:nvSpPr>
          <p:cNvPr id="23" name="Rectangle 22"/>
          <p:cNvSpPr/>
          <p:nvPr/>
        </p:nvSpPr>
        <p:spPr>
          <a:xfrm>
            <a:off x="3810000" y="-95598109"/>
            <a:ext cx="4572000" cy="2292935"/>
          </a:xfrm>
          <a:prstGeom prst="rect">
            <a:avLst/>
          </a:prstGeom>
        </p:spPr>
        <p:txBody>
          <a:bodyPr>
            <a:spAutoFit/>
          </a:bodyPr>
          <a:lstStyle/>
          <a:p>
            <a:r>
              <a:rPr lang="en-US" sz="1100" dirty="0"/>
              <a:t>In approximately one of every three Americans now living, a malignancy will develop at some point. During 2000, more than 1,220,000 persons in the United States had at least one malignancy, in addition to an equal number with nonmelanoma skin cancers. Although 54% of affected persons now survive their disease, cancer still causes 552,200 deaths each year in the United States and accounts for more than 20% of all deaths. Also, the current annual death rate from </a:t>
            </a:r>
            <a:r>
              <a:rPr lang="en-US" sz="1100" dirty="0" err="1"/>
              <a:t>nondermal</a:t>
            </a:r>
            <a:r>
              <a:rPr lang="en-US" sz="1100" dirty="0"/>
              <a:t> cancers (170 per 100,000 persons) has increased by 19% since 1930, partially because of a considerable increase in the incidence of lung cancer and partially because people are now less likely to die at an early age of other common disorders, such as cardiovascular disease and infection. During the 1990s, however, this trend was reversed, and the average annual incidence and mortality rates for all cancers combined (excluding nonmelanoma skin cancers) began to decline.</a:t>
            </a:r>
          </a:p>
        </p:txBody>
      </p:sp>
      <p:grpSp>
        <p:nvGrpSpPr>
          <p:cNvPr id="4" name="Group 3">
            <a:extLst>
              <a:ext uri="{FF2B5EF4-FFF2-40B4-BE49-F238E27FC236}">
                <a16:creationId xmlns:a16="http://schemas.microsoft.com/office/drawing/2014/main" id="{5EB996EE-98A2-4586-8118-F1D4552939F9}"/>
              </a:ext>
            </a:extLst>
          </p:cNvPr>
          <p:cNvGrpSpPr/>
          <p:nvPr/>
        </p:nvGrpSpPr>
        <p:grpSpPr>
          <a:xfrm>
            <a:off x="3429000" y="3733800"/>
            <a:ext cx="7086600" cy="2730043"/>
            <a:chOff x="3429000" y="3034844"/>
            <a:chExt cx="8763000" cy="3429000"/>
          </a:xfrm>
        </p:grpSpPr>
        <p:pic>
          <p:nvPicPr>
            <p:cNvPr id="12" name="Content Placeholder 3">
              <a:extLst>
                <a:ext uri="{FF2B5EF4-FFF2-40B4-BE49-F238E27FC236}">
                  <a16:creationId xmlns:a16="http://schemas.microsoft.com/office/drawing/2014/main" id="{D6FD971B-A867-47D3-AED5-11CAA4C8F819}"/>
                </a:ext>
              </a:extLst>
            </p:cNvPr>
            <p:cNvPicPr>
              <a:picLocks noChangeAspect="1"/>
            </p:cNvPicPr>
            <p:nvPr/>
          </p:nvPicPr>
          <p:blipFill>
            <a:blip r:embed="rId6"/>
            <a:stretch>
              <a:fillRect/>
            </a:stretch>
          </p:blipFill>
          <p:spPr>
            <a:xfrm>
              <a:off x="3429000" y="3034844"/>
              <a:ext cx="8763000" cy="3429000"/>
            </a:xfrm>
            <a:prstGeom prst="rect">
              <a:avLst/>
            </a:prstGeom>
            <a:scene3d>
              <a:camera prst="orthographicFront"/>
              <a:lightRig rig="threePt" dir="t"/>
            </a:scene3d>
            <a:sp3d>
              <a:bevelT/>
              <a:bevelB/>
            </a:sp3d>
          </p:spPr>
        </p:pic>
        <p:sp>
          <p:nvSpPr>
            <p:cNvPr id="13" name="Oval 12">
              <a:extLst>
                <a:ext uri="{FF2B5EF4-FFF2-40B4-BE49-F238E27FC236}">
                  <a16:creationId xmlns:a16="http://schemas.microsoft.com/office/drawing/2014/main" id="{1598CF31-E9A7-4638-B8AC-8A282158AD6B}"/>
                </a:ext>
              </a:extLst>
            </p:cNvPr>
            <p:cNvSpPr/>
            <p:nvPr/>
          </p:nvSpPr>
          <p:spPr>
            <a:xfrm>
              <a:off x="3810000" y="5130344"/>
              <a:ext cx="1905000" cy="457200"/>
            </a:xfrm>
            <a:prstGeom prst="ellipse">
              <a:avLst/>
            </a:prstGeom>
            <a:noFill/>
            <a:ln w="571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spTree>
    <p:extLst>
      <p:ext uri="{BB962C8B-B14F-4D97-AF65-F5344CB8AC3E}">
        <p14:creationId xmlns:p14="http://schemas.microsoft.com/office/powerpoint/2010/main" val="28388345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914400"/>
            <a:ext cx="8686800" cy="1447800"/>
          </a:xfrm>
        </p:spPr>
        <p:txBody>
          <a:bodyPr>
            <a:noAutofit/>
            <a:scene3d>
              <a:camera prst="orthographicFront"/>
              <a:lightRig rig="threePt" dir="t"/>
            </a:scene3d>
            <a:sp3d extrusionH="57150">
              <a:bevelT w="38100" h="38100" prst="angle"/>
              <a:bevelB w="38100" h="38100" prst="angle"/>
            </a:sp3d>
          </a:bodyPr>
          <a:lstStyle/>
          <a:p>
            <a:pPr algn="ctr"/>
            <a:r>
              <a:rPr lang="en-US" sz="6000" dirty="0"/>
              <a:t>Exposed Bone</a:t>
            </a:r>
          </a:p>
        </p:txBody>
      </p:sp>
      <p:pic>
        <p:nvPicPr>
          <p:cNvPr id="4" name="Picture 5" descr="FosomaxONJ2006Hellstein2"/>
          <p:cNvPicPr>
            <a:picLocks noChangeAspect="1" noChangeArrowheads="1"/>
          </p:cNvPicPr>
          <p:nvPr/>
        </p:nvPicPr>
        <p:blipFill>
          <a:blip r:embed="rId2" cstate="screen">
            <a:lum bright="-6000"/>
            <a:extLst>
              <a:ext uri="{28A0092B-C50C-407E-A947-70E740481C1C}">
                <a14:useLocalDpi xmlns:a14="http://schemas.microsoft.com/office/drawing/2010/main"/>
              </a:ext>
            </a:extLst>
          </a:blip>
          <a:srcRect/>
          <a:stretch>
            <a:fillRect/>
          </a:stretch>
        </p:blipFill>
        <p:spPr bwMode="auto">
          <a:xfrm>
            <a:off x="3810001" y="2667000"/>
            <a:ext cx="4362877" cy="2895600"/>
          </a:xfrm>
          <a:prstGeom prst="rect">
            <a:avLst/>
          </a:prstGeom>
          <a:noFill/>
          <a:ln w="9525">
            <a:solidFill>
              <a:schemeClr val="tx2"/>
            </a:solidFill>
            <a:miter lim="800000"/>
            <a:headEnd/>
            <a:tailEnd/>
          </a:ln>
          <a:scene3d>
            <a:camera prst="orthographicFront"/>
            <a:lightRig rig="threePt" dir="t"/>
          </a:scene3d>
          <a:sp3d>
            <a:bevelT/>
            <a:bevelB/>
          </a:sp3d>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2742" name="Picture 6" descr="bouquot15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05600" y="990600"/>
            <a:ext cx="3657600" cy="2667000"/>
          </a:xfrm>
          <a:prstGeom prst="rect">
            <a:avLst/>
          </a:prstGeom>
          <a:noFill/>
          <a:ln w="9525">
            <a:solidFill>
              <a:schemeClr val="tx2"/>
            </a:solidFill>
            <a:miter lim="800000"/>
            <a:headEnd/>
            <a:tailEnd/>
          </a:ln>
        </p:spPr>
      </p:pic>
      <p:sp>
        <p:nvSpPr>
          <p:cNvPr id="1652738" name="Rectangle 2"/>
          <p:cNvSpPr>
            <a:spLocks noGrp="1" noRot="1" noChangeArrowheads="1"/>
          </p:cNvSpPr>
          <p:nvPr>
            <p:ph type="title"/>
          </p:nvPr>
        </p:nvSpPr>
        <p:spPr>
          <a:xfrm>
            <a:off x="1981200" y="152400"/>
            <a:ext cx="8686800" cy="841248"/>
          </a:xfrm>
          <a:noFill/>
          <a:ln>
            <a:noFill/>
          </a:ln>
        </p:spPr>
        <p:txBody>
          <a:bodyPr>
            <a:normAutofit/>
          </a:bodyPr>
          <a:lstStyle/>
          <a:p>
            <a:r>
              <a:rPr lang="en-US" dirty="0">
                <a:latin typeface="Arial" charset="0"/>
              </a:rPr>
              <a:t>Acute Alveolar Osteitis</a:t>
            </a:r>
            <a:br>
              <a:rPr lang="en-US" dirty="0">
                <a:latin typeface="Arial" charset="0"/>
              </a:rPr>
            </a:br>
            <a:r>
              <a:rPr lang="en-US" sz="2000" dirty="0">
                <a:latin typeface="Arial" charset="0"/>
              </a:rPr>
              <a:t>Dry Socket; Ischemic Osteonecrosis</a:t>
            </a:r>
          </a:p>
        </p:txBody>
      </p:sp>
      <p:pic>
        <p:nvPicPr>
          <p:cNvPr id="1652739" name="Picture 3" descr="99_2000drysocketmcM"/>
          <p:cNvPicPr>
            <a:picLocks noGrp="1" noChangeAspect="1" noChangeArrowheads="1"/>
          </p:cNvPicPr>
          <p:nvPr>
            <p:ph type="body" idx="4294967295"/>
          </p:nvPr>
        </p:nvPicPr>
        <p:blipFill>
          <a:blip r:embed="rId4" cstate="print">
            <a:extLst>
              <a:ext uri="{28A0092B-C50C-407E-A947-70E740481C1C}">
                <a14:useLocalDpi xmlns:a14="http://schemas.microsoft.com/office/drawing/2010/main"/>
              </a:ext>
            </a:extLst>
          </a:blip>
          <a:srcRect/>
          <a:stretch>
            <a:fillRect/>
          </a:stretch>
        </p:blipFill>
        <p:spPr>
          <a:xfrm>
            <a:off x="8534400" y="3756025"/>
            <a:ext cx="3657600" cy="2630488"/>
          </a:xfrm>
          <a:prstGeom prst="rect">
            <a:avLst/>
          </a:prstGeom>
          <a:noFill/>
          <a:ln>
            <a:solidFill>
              <a:schemeClr val="tx2"/>
            </a:solidFill>
          </a:ln>
        </p:spPr>
      </p:pic>
      <p:sp>
        <p:nvSpPr>
          <p:cNvPr id="1652740" name="Text Box 4"/>
          <p:cNvSpPr txBox="1">
            <a:spLocks noChangeArrowheads="1"/>
          </p:cNvSpPr>
          <p:nvPr/>
        </p:nvSpPr>
        <p:spPr bwMode="auto">
          <a:xfrm>
            <a:off x="1941556" y="1143001"/>
            <a:ext cx="4230645" cy="3170099"/>
          </a:xfrm>
          <a:prstGeom prst="rect">
            <a:avLst/>
          </a:prstGeom>
          <a:noFill/>
          <a:ln w="9525">
            <a:noFill/>
            <a:miter lim="800000"/>
            <a:headEnd/>
            <a:tailEnd/>
          </a:ln>
          <a:effectLst/>
        </p:spPr>
        <p:txBody>
          <a:bodyPr wrap="none">
            <a:spAutoFit/>
          </a:bodyPr>
          <a:lstStyle/>
          <a:p>
            <a:pPr>
              <a:buClr>
                <a:schemeClr val="tx2"/>
              </a:buClr>
              <a:buSzPct val="90000"/>
              <a:buFont typeface="Wingdings" pitchFamily="2" charset="2"/>
              <a:buChar char="q"/>
            </a:pPr>
            <a:r>
              <a:rPr lang="en-US" sz="2000" dirty="0">
                <a:latin typeface="Arial" charset="0"/>
              </a:rPr>
              <a:t>  Exquisitely severe pain</a:t>
            </a:r>
          </a:p>
          <a:p>
            <a:pPr>
              <a:buClr>
                <a:schemeClr val="tx2"/>
              </a:buClr>
              <a:buSzPct val="90000"/>
              <a:buFont typeface="Wingdings" pitchFamily="2" charset="2"/>
              <a:buChar char="q"/>
            </a:pPr>
            <a:r>
              <a:rPr lang="en-US" sz="2000" dirty="0">
                <a:latin typeface="Arial" charset="0"/>
              </a:rPr>
              <a:t>  4-7 days after extraction </a:t>
            </a:r>
          </a:p>
          <a:p>
            <a:pPr>
              <a:buClr>
                <a:schemeClr val="tx2"/>
              </a:buClr>
              <a:buSzPct val="90000"/>
              <a:buFont typeface="Wingdings" pitchFamily="2" charset="2"/>
              <a:buChar char="q"/>
            </a:pPr>
            <a:r>
              <a:rPr lang="en-US" sz="2000" dirty="0">
                <a:latin typeface="Arial" charset="0"/>
              </a:rPr>
              <a:t>  Bone does not bleed</a:t>
            </a:r>
          </a:p>
          <a:p>
            <a:pPr>
              <a:buClr>
                <a:schemeClr val="tx2"/>
              </a:buClr>
              <a:buSzPct val="90000"/>
              <a:buFont typeface="Wingdings" pitchFamily="2" charset="2"/>
              <a:buNone/>
            </a:pPr>
            <a:r>
              <a:rPr lang="en-US" sz="2000" dirty="0">
                <a:latin typeface="Arial" charset="0"/>
              </a:rPr>
              <a:t>     -- i.e. is “dry”</a:t>
            </a:r>
          </a:p>
          <a:p>
            <a:pPr>
              <a:buClr>
                <a:schemeClr val="tx2"/>
              </a:buClr>
              <a:buSzPct val="90000"/>
              <a:buFont typeface="Wingdings" pitchFamily="2" charset="2"/>
              <a:buChar char="q"/>
            </a:pPr>
            <a:r>
              <a:rPr lang="en-US" sz="2000" dirty="0">
                <a:latin typeface="Arial" charset="0"/>
              </a:rPr>
              <a:t>  Antibiotics: not helpful</a:t>
            </a:r>
          </a:p>
          <a:p>
            <a:pPr>
              <a:buClr>
                <a:schemeClr val="tx2"/>
              </a:buClr>
              <a:buSzPct val="90000"/>
              <a:buFont typeface="Wingdings" pitchFamily="2" charset="2"/>
              <a:buChar char="q"/>
            </a:pPr>
            <a:r>
              <a:rPr lang="en-US" sz="2000" dirty="0">
                <a:latin typeface="Arial" charset="0"/>
              </a:rPr>
              <a:t>  Mandibular third molar area</a:t>
            </a:r>
          </a:p>
          <a:p>
            <a:pPr>
              <a:buClr>
                <a:schemeClr val="tx2"/>
              </a:buClr>
              <a:buSzPct val="90000"/>
              <a:buFont typeface="Wingdings" pitchFamily="2" charset="2"/>
              <a:buChar char="q"/>
            </a:pPr>
            <a:r>
              <a:rPr lang="en-US" sz="2000" dirty="0">
                <a:latin typeface="Arial" charset="0"/>
              </a:rPr>
              <a:t>  Loss of clot or no clot formation?</a:t>
            </a:r>
          </a:p>
          <a:p>
            <a:pPr>
              <a:buClr>
                <a:schemeClr val="tx2"/>
              </a:buClr>
              <a:buSzPct val="90000"/>
              <a:buFont typeface="Wingdings" pitchFamily="2" charset="2"/>
              <a:buNone/>
            </a:pPr>
            <a:r>
              <a:rPr lang="en-US" sz="2000" dirty="0">
                <a:latin typeface="Arial" charset="0"/>
              </a:rPr>
              <a:t>     -- Was the bone ischemic prior</a:t>
            </a:r>
          </a:p>
          <a:p>
            <a:pPr>
              <a:buClr>
                <a:schemeClr val="tx2"/>
              </a:buClr>
              <a:buSzPct val="90000"/>
              <a:buFont typeface="Wingdings" pitchFamily="2" charset="2"/>
              <a:buNone/>
            </a:pPr>
            <a:r>
              <a:rPr lang="en-US" sz="2000" dirty="0">
                <a:latin typeface="Arial" charset="0"/>
              </a:rPr>
              <a:t>        to extraction?</a:t>
            </a:r>
          </a:p>
          <a:p>
            <a:pPr>
              <a:buClr>
                <a:schemeClr val="tx2"/>
              </a:buClr>
              <a:buSzPct val="90000"/>
              <a:buFont typeface="Wingdings" pitchFamily="2" charset="2"/>
              <a:buChar char="q"/>
            </a:pPr>
            <a:r>
              <a:rPr lang="en-US" sz="2000" dirty="0">
                <a:latin typeface="Arial" charset="0"/>
              </a:rPr>
              <a:t>  Increased risk with age</a:t>
            </a:r>
          </a:p>
        </p:txBody>
      </p:sp>
      <p:pic>
        <p:nvPicPr>
          <p:cNvPr id="1652741" name="Picture 5" descr="bouquot15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90800" y="4280310"/>
            <a:ext cx="3276600" cy="2372314"/>
          </a:xfrm>
          <a:prstGeom prst="rect">
            <a:avLst/>
          </a:prstGeom>
          <a:noFill/>
          <a:ln w="9525">
            <a:solidFill>
              <a:schemeClr val="tx2"/>
            </a:solidFill>
            <a:miter lim="800000"/>
            <a:headEnd/>
            <a:tailEnd/>
          </a:ln>
        </p:spPr>
      </p:pic>
      <p:sp>
        <p:nvSpPr>
          <p:cNvPr id="7" name="AutoShape 6"/>
          <p:cNvSpPr>
            <a:spLocks noChangeArrowheads="1"/>
          </p:cNvSpPr>
          <p:nvPr/>
        </p:nvSpPr>
        <p:spPr bwMode="auto">
          <a:xfrm rot="19927824">
            <a:off x="8156758" y="1975258"/>
            <a:ext cx="671513" cy="180975"/>
          </a:xfrm>
          <a:prstGeom prst="rightArrow">
            <a:avLst>
              <a:gd name="adj1" fmla="val 50000"/>
              <a:gd name="adj2" fmla="val 92763"/>
            </a:avLst>
          </a:prstGeom>
          <a:noFill/>
          <a:ln w="28575">
            <a:solidFill>
              <a:schemeClr val="hlink"/>
            </a:solidFill>
            <a:miter lim="800000"/>
            <a:headEnd/>
            <a:tailEnd/>
          </a:ln>
          <a:effectLst/>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02" name="Rectangle 2"/>
          <p:cNvSpPr>
            <a:spLocks noGrp="1" noRot="1" noChangeArrowheads="1"/>
          </p:cNvSpPr>
          <p:nvPr>
            <p:ph type="title"/>
          </p:nvPr>
        </p:nvSpPr>
        <p:spPr>
          <a:xfrm>
            <a:off x="1676400" y="350838"/>
            <a:ext cx="9067800" cy="792162"/>
          </a:xfrm>
          <a:noFill/>
          <a:ln>
            <a:noFill/>
          </a:ln>
        </p:spPr>
        <p:txBody>
          <a:bodyPr>
            <a:noAutofit/>
          </a:bodyPr>
          <a:lstStyle/>
          <a:p>
            <a:r>
              <a:rPr lang="en-US" dirty="0">
                <a:latin typeface="Arial" charset="0"/>
              </a:rPr>
              <a:t>Bisphosphonate-Associated Osteonecrosis </a:t>
            </a:r>
          </a:p>
        </p:txBody>
      </p:sp>
      <p:sp>
        <p:nvSpPr>
          <p:cNvPr id="1484803" name="Rectangle 3"/>
          <p:cNvSpPr>
            <a:spLocks noGrp="1" noChangeArrowheads="1"/>
          </p:cNvSpPr>
          <p:nvPr>
            <p:ph idx="1"/>
          </p:nvPr>
        </p:nvSpPr>
        <p:spPr>
          <a:xfrm>
            <a:off x="2133600" y="1066800"/>
            <a:ext cx="3657600" cy="5334000"/>
          </a:xfrm>
        </p:spPr>
        <p:txBody>
          <a:bodyPr>
            <a:noAutofit/>
          </a:bodyPr>
          <a:lstStyle/>
          <a:p>
            <a:pPr>
              <a:lnSpc>
                <a:spcPct val="80000"/>
              </a:lnSpc>
              <a:buClr>
                <a:schemeClr val="tx1"/>
              </a:buClr>
              <a:buSzPct val="88000"/>
              <a:buFont typeface="Wingdings" pitchFamily="2" charset="2"/>
              <a:buChar char="q"/>
            </a:pPr>
            <a:r>
              <a:rPr lang="en-US" sz="1800" dirty="0">
                <a:latin typeface="Arial" charset="0"/>
              </a:rPr>
              <a:t> Poor healing, exposed bone</a:t>
            </a:r>
          </a:p>
          <a:p>
            <a:pPr>
              <a:lnSpc>
                <a:spcPct val="80000"/>
              </a:lnSpc>
              <a:buClr>
                <a:schemeClr val="tx1"/>
              </a:buClr>
              <a:buSzPct val="88000"/>
              <a:buFont typeface="Wingdings" pitchFamily="2" charset="2"/>
              <a:buChar char="q"/>
            </a:pPr>
            <a:r>
              <a:rPr lang="en-US" sz="1800" dirty="0">
                <a:latin typeface="Arial" charset="0"/>
              </a:rPr>
              <a:t> 70% with pain</a:t>
            </a:r>
          </a:p>
          <a:p>
            <a:pPr>
              <a:lnSpc>
                <a:spcPct val="80000"/>
              </a:lnSpc>
              <a:buClr>
                <a:schemeClr val="tx1"/>
              </a:buClr>
              <a:buSzPct val="88000"/>
              <a:buFont typeface="Wingdings" pitchFamily="2" charset="2"/>
              <a:buNone/>
            </a:pPr>
            <a:r>
              <a:rPr lang="en-US" sz="1800" dirty="0">
                <a:latin typeface="Arial" charset="0"/>
              </a:rPr>
              <a:t>     -- Numbness</a:t>
            </a:r>
          </a:p>
          <a:p>
            <a:pPr>
              <a:lnSpc>
                <a:spcPct val="80000"/>
              </a:lnSpc>
              <a:buClr>
                <a:schemeClr val="tx1"/>
              </a:buClr>
              <a:buSzPct val="88000"/>
              <a:buFont typeface="Wingdings" pitchFamily="2" charset="2"/>
              <a:buNone/>
            </a:pPr>
            <a:r>
              <a:rPr lang="en-US" sz="1800" dirty="0">
                <a:latin typeface="Arial" charset="0"/>
              </a:rPr>
              <a:t>     -- Pressure sensation</a:t>
            </a:r>
          </a:p>
          <a:p>
            <a:pPr>
              <a:lnSpc>
                <a:spcPct val="80000"/>
              </a:lnSpc>
              <a:buClr>
                <a:schemeClr val="tx1"/>
              </a:buClr>
              <a:buSzPct val="88000"/>
              <a:buFont typeface="Wingdings" pitchFamily="2" charset="2"/>
              <a:buNone/>
            </a:pPr>
            <a:r>
              <a:rPr lang="en-US" sz="1800" dirty="0">
                <a:latin typeface="Arial" charset="0"/>
              </a:rPr>
              <a:t>     -- “Heavy” sensation</a:t>
            </a:r>
          </a:p>
          <a:p>
            <a:pPr>
              <a:lnSpc>
                <a:spcPct val="80000"/>
              </a:lnSpc>
              <a:buClr>
                <a:schemeClr val="tx1"/>
              </a:buClr>
              <a:buSzPct val="88000"/>
              <a:buFont typeface="Wingdings" pitchFamily="2" charset="2"/>
              <a:buChar char="q"/>
            </a:pPr>
            <a:r>
              <a:rPr lang="en-US" sz="1800" dirty="0">
                <a:latin typeface="Arial" charset="0"/>
              </a:rPr>
              <a:t> 60% mandible</a:t>
            </a:r>
          </a:p>
          <a:p>
            <a:pPr>
              <a:lnSpc>
                <a:spcPct val="80000"/>
              </a:lnSpc>
              <a:buClr>
                <a:schemeClr val="tx1"/>
              </a:buClr>
              <a:buSzPct val="88000"/>
              <a:buFont typeface="Wingdings" pitchFamily="2" charset="2"/>
              <a:buChar char="q"/>
            </a:pPr>
            <a:r>
              <a:rPr lang="en-US" sz="1800" dirty="0">
                <a:latin typeface="Arial" charset="0"/>
              </a:rPr>
              <a:t> 85% posterior</a:t>
            </a:r>
          </a:p>
          <a:p>
            <a:pPr>
              <a:lnSpc>
                <a:spcPct val="80000"/>
              </a:lnSpc>
              <a:buClr>
                <a:schemeClr val="tx1"/>
              </a:buClr>
              <a:buSzPct val="88000"/>
              <a:buFont typeface="Wingdings" pitchFamily="2" charset="2"/>
              <a:buChar char="q"/>
            </a:pPr>
            <a:r>
              <a:rPr lang="en-US" sz="1800" dirty="0">
                <a:latin typeface="Arial" charset="0"/>
              </a:rPr>
              <a:t> Average age: 60 years</a:t>
            </a:r>
          </a:p>
          <a:p>
            <a:pPr>
              <a:lnSpc>
                <a:spcPct val="80000"/>
              </a:lnSpc>
              <a:buClr>
                <a:schemeClr val="tx1"/>
              </a:buClr>
              <a:buSzPct val="88000"/>
              <a:buFont typeface="Wingdings" pitchFamily="2" charset="2"/>
              <a:buChar char="q"/>
            </a:pPr>
            <a:r>
              <a:rPr lang="en-US" sz="1800" dirty="0">
                <a:latin typeface="Arial" charset="0"/>
              </a:rPr>
              <a:t> 80% after extraction</a:t>
            </a:r>
          </a:p>
          <a:p>
            <a:pPr>
              <a:lnSpc>
                <a:spcPct val="80000"/>
              </a:lnSpc>
              <a:buClr>
                <a:schemeClr val="tx1"/>
              </a:buClr>
              <a:buSzPct val="88000"/>
              <a:buFont typeface="Wingdings" pitchFamily="2" charset="2"/>
              <a:buChar char="q"/>
            </a:pPr>
            <a:r>
              <a:rPr lang="en-US" sz="1800" dirty="0">
                <a:latin typeface="Arial" charset="0"/>
              </a:rPr>
              <a:t> Seldom in first 18 months</a:t>
            </a:r>
          </a:p>
          <a:p>
            <a:pPr>
              <a:lnSpc>
                <a:spcPct val="80000"/>
              </a:lnSpc>
              <a:buClr>
                <a:schemeClr val="tx1"/>
              </a:buClr>
              <a:buSzPct val="88000"/>
              <a:buFont typeface="Wingdings" pitchFamily="2" charset="2"/>
              <a:buChar char="q"/>
            </a:pPr>
            <a:r>
              <a:rPr lang="en-US" sz="1800" dirty="0">
                <a:latin typeface="Arial" charset="0"/>
              </a:rPr>
              <a:t> 10% after infection, trauma</a:t>
            </a:r>
          </a:p>
          <a:p>
            <a:pPr>
              <a:lnSpc>
                <a:spcPct val="80000"/>
              </a:lnSpc>
              <a:buClr>
                <a:schemeClr val="tx1"/>
              </a:buClr>
              <a:buSzPct val="88000"/>
              <a:buFont typeface="Wingdings" pitchFamily="2" charset="2"/>
              <a:buChar char="q"/>
            </a:pPr>
            <a:r>
              <a:rPr lang="en-US" sz="1800" dirty="0">
                <a:latin typeface="Arial" charset="0"/>
              </a:rPr>
              <a:t> 10% “spontaneous”</a:t>
            </a:r>
          </a:p>
          <a:p>
            <a:pPr>
              <a:lnSpc>
                <a:spcPct val="80000"/>
              </a:lnSpc>
              <a:buClr>
                <a:schemeClr val="tx1"/>
              </a:buClr>
              <a:buSzPct val="88000"/>
              <a:buFont typeface="Wingdings" pitchFamily="2" charset="2"/>
              <a:buChar char="q"/>
            </a:pPr>
            <a:r>
              <a:rPr lang="en-US" sz="1800" dirty="0">
                <a:latin typeface="Arial" charset="0"/>
              </a:rPr>
              <a:t> 10% on tori</a:t>
            </a:r>
          </a:p>
          <a:p>
            <a:pPr>
              <a:lnSpc>
                <a:spcPct val="80000"/>
              </a:lnSpc>
              <a:buClr>
                <a:schemeClr val="tx1"/>
              </a:buClr>
              <a:buSzPct val="88000"/>
              <a:buFont typeface="Wingdings" pitchFamily="2" charset="2"/>
              <a:buChar char="q"/>
            </a:pPr>
            <a:r>
              <a:rPr lang="en-US" sz="1800" dirty="0">
                <a:latin typeface="Arial" charset="0"/>
              </a:rPr>
              <a:t> 97% of reported cases:</a:t>
            </a:r>
          </a:p>
          <a:p>
            <a:pPr>
              <a:lnSpc>
                <a:spcPct val="80000"/>
              </a:lnSpc>
              <a:buClr>
                <a:schemeClr val="tx1"/>
              </a:buClr>
              <a:buSzPct val="88000"/>
              <a:buNone/>
            </a:pPr>
            <a:r>
              <a:rPr lang="en-US" sz="1800" dirty="0">
                <a:latin typeface="Arial" charset="0"/>
              </a:rPr>
              <a:t>       from IV bisphosphonates</a:t>
            </a:r>
          </a:p>
          <a:p>
            <a:pPr>
              <a:lnSpc>
                <a:spcPct val="80000"/>
              </a:lnSpc>
              <a:buClr>
                <a:schemeClr val="tx1"/>
              </a:buClr>
              <a:buSzPct val="88000"/>
              <a:buFont typeface="Wingdings" pitchFamily="2" charset="2"/>
              <a:buChar char="q"/>
            </a:pPr>
            <a:r>
              <a:rPr lang="en-US" sz="1800" dirty="0">
                <a:latin typeface="Arial" charset="0"/>
              </a:rPr>
              <a:t> Surgical excision of bone </a:t>
            </a:r>
          </a:p>
          <a:p>
            <a:pPr>
              <a:lnSpc>
                <a:spcPct val="80000"/>
              </a:lnSpc>
              <a:buClr>
                <a:schemeClr val="tx1"/>
              </a:buClr>
              <a:buSzPct val="88000"/>
              <a:buNone/>
            </a:pPr>
            <a:r>
              <a:rPr lang="en-US" sz="1800" dirty="0">
                <a:latin typeface="Arial" charset="0"/>
              </a:rPr>
              <a:t>      doesn’t seem to work</a:t>
            </a:r>
          </a:p>
        </p:txBody>
      </p:sp>
      <p:sp>
        <p:nvSpPr>
          <p:cNvPr id="1484804" name="Text Box 4"/>
          <p:cNvSpPr txBox="1">
            <a:spLocks noChangeArrowheads="1"/>
          </p:cNvSpPr>
          <p:nvPr/>
        </p:nvSpPr>
        <p:spPr bwMode="auto">
          <a:xfrm>
            <a:off x="1524001" y="0"/>
            <a:ext cx="2196435" cy="215444"/>
          </a:xfrm>
          <a:prstGeom prst="rect">
            <a:avLst/>
          </a:prstGeom>
          <a:noFill/>
          <a:ln w="9525">
            <a:noFill/>
            <a:miter lim="800000"/>
            <a:headEnd/>
            <a:tailEnd/>
          </a:ln>
          <a:effectLst/>
        </p:spPr>
        <p:txBody>
          <a:bodyPr wrap="none">
            <a:spAutoFit/>
          </a:bodyPr>
          <a:lstStyle/>
          <a:p>
            <a:pPr algn="ctr"/>
            <a:r>
              <a:rPr lang="en-US" sz="800" dirty="0">
                <a:latin typeface="Arial" charset="0"/>
              </a:rPr>
              <a:t>Photo: Dr. John Hellstein, University of Iowa</a:t>
            </a:r>
          </a:p>
        </p:txBody>
      </p:sp>
      <p:sp>
        <p:nvSpPr>
          <p:cNvPr id="1484806" name="AutoShape 6"/>
          <p:cNvSpPr>
            <a:spLocks noChangeArrowheads="1"/>
          </p:cNvSpPr>
          <p:nvPr/>
        </p:nvSpPr>
        <p:spPr bwMode="auto">
          <a:xfrm rot="8203818">
            <a:off x="8352743" y="2110539"/>
            <a:ext cx="671513" cy="180975"/>
          </a:xfrm>
          <a:prstGeom prst="rightArrow">
            <a:avLst>
              <a:gd name="adj1" fmla="val 50000"/>
              <a:gd name="adj2" fmla="val 92763"/>
            </a:avLst>
          </a:prstGeom>
          <a:noFill/>
          <a:ln w="28575">
            <a:solidFill>
              <a:schemeClr val="hlink"/>
            </a:solidFill>
            <a:miter lim="800000"/>
            <a:headEnd/>
            <a:tailEnd/>
          </a:ln>
          <a:effectLst/>
        </p:spPr>
        <p:txBody>
          <a:bodyPr wrap="none" anchor="ctr"/>
          <a:lstStyle/>
          <a:p>
            <a:endParaRPr lang="en-US"/>
          </a:p>
        </p:txBody>
      </p:sp>
      <p:grpSp>
        <p:nvGrpSpPr>
          <p:cNvPr id="2" name="Group 1"/>
          <p:cNvGrpSpPr/>
          <p:nvPr/>
        </p:nvGrpSpPr>
        <p:grpSpPr>
          <a:xfrm>
            <a:off x="6705600" y="990601"/>
            <a:ext cx="3733800" cy="5358561"/>
            <a:chOff x="4953000" y="1219200"/>
            <a:chExt cx="3962400" cy="5510961"/>
          </a:xfrm>
        </p:grpSpPr>
        <p:pic>
          <p:nvPicPr>
            <p:cNvPr id="1484805" name="Picture 5" descr="FosomaxONJ2006Hellstein2"/>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4953000" y="1219200"/>
              <a:ext cx="3962400" cy="2629807"/>
            </a:xfrm>
            <a:prstGeom prst="rect">
              <a:avLst/>
            </a:prstGeom>
            <a:noFill/>
            <a:ln w="9525">
              <a:solidFill>
                <a:schemeClr val="tx2"/>
              </a:solidFill>
              <a:miter lim="800000"/>
              <a:headEnd/>
              <a:tailEnd/>
            </a:ln>
          </p:spPr>
        </p:pic>
        <p:pic>
          <p:nvPicPr>
            <p:cNvPr id="9" name="Picture 4" descr="actonel osteocheonecrosis sp2wk  "/>
            <p:cNvPicPr>
              <a:picLocks noChangeAspect="1" noChangeArrowheads="1"/>
            </p:cNvPicPr>
            <p:nvPr/>
          </p:nvPicPr>
          <p:blipFill>
            <a:blip r:embed="rId4" cstate="screen">
              <a:lum bright="-18000"/>
              <a:extLst>
                <a:ext uri="{28A0092B-C50C-407E-A947-70E740481C1C}">
                  <a14:useLocalDpi xmlns:a14="http://schemas.microsoft.com/office/drawing/2010/main"/>
                </a:ext>
              </a:extLst>
            </a:blip>
            <a:srcRect/>
            <a:stretch>
              <a:fillRect/>
            </a:stretch>
          </p:blipFill>
          <p:spPr bwMode="auto">
            <a:xfrm>
              <a:off x="4953000" y="4044950"/>
              <a:ext cx="3962400" cy="2685211"/>
            </a:xfrm>
            <a:prstGeom prst="rect">
              <a:avLst/>
            </a:prstGeom>
            <a:noFill/>
            <a:ln w="9525">
              <a:solidFill>
                <a:schemeClr val="tx2"/>
              </a:solidFill>
              <a:miter lim="800000"/>
              <a:headEnd/>
              <a:tailEnd/>
            </a:ln>
          </p:spPr>
        </p:pic>
        <p:sp>
          <p:nvSpPr>
            <p:cNvPr id="10" name="AutoShape 12"/>
            <p:cNvSpPr>
              <a:spLocks noChangeArrowheads="1"/>
            </p:cNvSpPr>
            <p:nvPr/>
          </p:nvSpPr>
          <p:spPr bwMode="auto">
            <a:xfrm rot="13288065">
              <a:off x="7290955" y="5457454"/>
              <a:ext cx="671512" cy="180975"/>
            </a:xfrm>
            <a:prstGeom prst="rightArrow">
              <a:avLst>
                <a:gd name="adj1" fmla="val 50000"/>
                <a:gd name="adj2" fmla="val 92763"/>
              </a:avLst>
            </a:prstGeom>
            <a:noFill/>
            <a:ln w="28575">
              <a:solidFill>
                <a:schemeClr val="hlink"/>
              </a:solidFill>
              <a:miter lim="800000"/>
              <a:headEnd/>
              <a:tailEnd/>
            </a:ln>
            <a:effectLst/>
          </p:spPr>
          <p:txBody>
            <a:bodyPr wrap="none" anchor="ctr"/>
            <a:lstStyle/>
            <a:p>
              <a:endParaRPr lang="en-US"/>
            </a:p>
          </p:txBody>
        </p:sp>
      </p:grpSp>
      <p:pic>
        <p:nvPicPr>
          <p:cNvPr id="8" name="Picture 2" descr="BisphossyJawMcMahon2007dPP"/>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34200" y="2860443"/>
            <a:ext cx="3200400" cy="1449238"/>
          </a:xfrm>
          <a:prstGeom prst="rect">
            <a:avLst/>
          </a:prstGeom>
          <a:noFill/>
          <a:ln w="9525">
            <a:solidFill>
              <a:schemeClr val="tx2"/>
            </a:solidFill>
            <a:miter lim="800000"/>
            <a:headEnd/>
            <a:tailEnd/>
          </a:ln>
        </p:spPr>
      </p:pic>
      <p:sp>
        <p:nvSpPr>
          <p:cNvPr id="11" name="Text Box 8"/>
          <p:cNvSpPr txBox="1">
            <a:spLocks noChangeArrowheads="1"/>
          </p:cNvSpPr>
          <p:nvPr/>
        </p:nvSpPr>
        <p:spPr bwMode="auto">
          <a:xfrm>
            <a:off x="8870598" y="1"/>
            <a:ext cx="1645002" cy="276999"/>
          </a:xfrm>
          <a:prstGeom prst="rect">
            <a:avLst/>
          </a:prstGeom>
          <a:noFill/>
          <a:ln w="9525">
            <a:solidFill>
              <a:schemeClr val="tx2"/>
            </a:solidFill>
            <a:miter lim="800000"/>
            <a:headEnd/>
            <a:tailEnd/>
          </a:ln>
          <a:effectLst/>
        </p:spPr>
        <p:txBody>
          <a:bodyPr wrap="none">
            <a:spAutoFit/>
          </a:bodyPr>
          <a:lstStyle/>
          <a:p>
            <a:pPr>
              <a:defRPr/>
            </a:pPr>
            <a:r>
              <a:rPr lang="en-US" sz="1200" b="1" dirty="0">
                <a:effectLst>
                  <a:outerShdw blurRad="38100" dist="38100" dir="2700000" algn="tl">
                    <a:srgbClr val="000000"/>
                  </a:outerShdw>
                </a:effectLst>
                <a:latin typeface="Arial" charset="0"/>
              </a:rPr>
              <a:t>Next:  gross sample</a:t>
            </a:r>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82" name="Rectangle 2"/>
          <p:cNvSpPr>
            <a:spLocks noGrp="1" noRot="1" noChangeArrowheads="1"/>
          </p:cNvSpPr>
          <p:nvPr>
            <p:ph type="title"/>
          </p:nvPr>
        </p:nvSpPr>
        <p:spPr>
          <a:xfrm>
            <a:off x="1981200" y="304800"/>
            <a:ext cx="8686800" cy="762000"/>
          </a:xfrm>
          <a:noFill/>
          <a:ln>
            <a:noFill/>
          </a:ln>
        </p:spPr>
        <p:txBody>
          <a:bodyPr>
            <a:normAutofit/>
          </a:bodyPr>
          <a:lstStyle/>
          <a:p>
            <a:r>
              <a:rPr lang="en-US">
                <a:latin typeface="Arial" charset="0"/>
              </a:rPr>
              <a:t>Bisphosphonate-Associated Residual Sockets</a:t>
            </a:r>
            <a:br>
              <a:rPr lang="en-US">
                <a:latin typeface="Arial" charset="0"/>
              </a:rPr>
            </a:br>
            <a:r>
              <a:rPr lang="en-US" sz="2000">
                <a:latin typeface="Arial" charset="0"/>
              </a:rPr>
              <a:t>Zometa; ghost outlines of sockets 1 year after extractions</a:t>
            </a:r>
          </a:p>
        </p:txBody>
      </p:sp>
      <p:grpSp>
        <p:nvGrpSpPr>
          <p:cNvPr id="2" name="Group 1"/>
          <p:cNvGrpSpPr/>
          <p:nvPr/>
        </p:nvGrpSpPr>
        <p:grpSpPr>
          <a:xfrm>
            <a:off x="1676400" y="1219200"/>
            <a:ext cx="8610600" cy="5105400"/>
            <a:chOff x="152400" y="1219200"/>
            <a:chExt cx="8839200" cy="5410200"/>
          </a:xfrm>
        </p:grpSpPr>
        <p:pic>
          <p:nvPicPr>
            <p:cNvPr id="1607684" name="Picture 4" descr="BisphossyJaw2006Shetty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2400" y="1219200"/>
              <a:ext cx="6096000" cy="3292475"/>
            </a:xfrm>
            <a:prstGeom prst="rect">
              <a:avLst/>
            </a:prstGeom>
            <a:noFill/>
            <a:ln w="9525">
              <a:solidFill>
                <a:schemeClr val="tx2"/>
              </a:solidFill>
              <a:miter lim="800000"/>
              <a:headEnd/>
              <a:tailEnd/>
            </a:ln>
          </p:spPr>
        </p:pic>
        <p:pic>
          <p:nvPicPr>
            <p:cNvPr id="1607685" name="Picture 5" descr="BisphossyJaw2006Shetty"/>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43400" y="3892550"/>
              <a:ext cx="4648200" cy="2736850"/>
            </a:xfrm>
            <a:prstGeom prst="rect">
              <a:avLst/>
            </a:prstGeom>
            <a:noFill/>
            <a:ln w="9525">
              <a:solidFill>
                <a:schemeClr val="tx2"/>
              </a:solidFill>
              <a:miter lim="800000"/>
              <a:headEnd/>
              <a:tailEnd/>
            </a:ln>
          </p:spPr>
        </p:pic>
        <p:sp>
          <p:nvSpPr>
            <p:cNvPr id="1607686" name="Text Box 6"/>
            <p:cNvSpPr txBox="1">
              <a:spLocks noChangeArrowheads="1"/>
            </p:cNvSpPr>
            <p:nvPr/>
          </p:nvSpPr>
          <p:spPr bwMode="auto">
            <a:xfrm>
              <a:off x="5715000" y="3962401"/>
              <a:ext cx="2243229" cy="391382"/>
            </a:xfrm>
            <a:prstGeom prst="rect">
              <a:avLst/>
            </a:prstGeom>
            <a:noFill/>
            <a:ln w="9525">
              <a:noFill/>
              <a:miter lim="800000"/>
              <a:headEnd/>
              <a:tailEnd/>
            </a:ln>
            <a:effectLst/>
          </p:spPr>
          <p:txBody>
            <a:bodyPr wrap="none">
              <a:spAutoFit/>
            </a:bodyPr>
            <a:lstStyle/>
            <a:p>
              <a:r>
                <a:rPr lang="en-US" b="1">
                  <a:effectLst>
                    <a:outerShdw blurRad="38100" dist="38100" dir="2700000" algn="tl">
                      <a:srgbClr val="000000"/>
                    </a:outerShdw>
                  </a:effectLst>
                  <a:latin typeface="Arial" charset="0"/>
                </a:rPr>
                <a:t>Pre-op radiograph</a:t>
              </a:r>
            </a:p>
          </p:txBody>
        </p:sp>
      </p:grpSp>
      <p:sp>
        <p:nvSpPr>
          <p:cNvPr id="1607687" name="Text Box 7"/>
          <p:cNvSpPr txBox="1">
            <a:spLocks noChangeArrowheads="1"/>
          </p:cNvSpPr>
          <p:nvPr/>
        </p:nvSpPr>
        <p:spPr bwMode="auto">
          <a:xfrm>
            <a:off x="1905001" y="4495801"/>
            <a:ext cx="3673475" cy="1200329"/>
          </a:xfrm>
          <a:prstGeom prst="rect">
            <a:avLst/>
          </a:prstGeom>
          <a:noFill/>
          <a:ln w="9525">
            <a:noFill/>
            <a:miter lim="800000"/>
            <a:headEnd/>
            <a:tailEnd/>
          </a:ln>
          <a:effectLst/>
        </p:spPr>
        <p:txBody>
          <a:bodyPr>
            <a:spAutoFit/>
          </a:bodyPr>
          <a:lstStyle/>
          <a:p>
            <a:pPr algn="ctr"/>
            <a:r>
              <a:rPr lang="en-US" dirty="0">
                <a:latin typeface="Arial" charset="0"/>
              </a:rPr>
              <a:t>Note: In the 1980s these drugs were researched as preventive bone loss medications in periodontitis</a:t>
            </a:r>
          </a:p>
        </p:txBody>
      </p:sp>
      <p:sp>
        <p:nvSpPr>
          <p:cNvPr id="1607688" name="Text Box 8"/>
          <p:cNvSpPr txBox="1">
            <a:spLocks noChangeArrowheads="1"/>
          </p:cNvSpPr>
          <p:nvPr/>
        </p:nvSpPr>
        <p:spPr bwMode="auto">
          <a:xfrm>
            <a:off x="7607848" y="2280744"/>
            <a:ext cx="2743200" cy="923330"/>
          </a:xfrm>
          <a:prstGeom prst="rect">
            <a:avLst/>
          </a:prstGeom>
          <a:noFill/>
          <a:ln w="9525">
            <a:noFill/>
            <a:miter lim="800000"/>
            <a:headEnd/>
            <a:tailEnd/>
          </a:ln>
          <a:effectLst/>
        </p:spPr>
        <p:txBody>
          <a:bodyPr>
            <a:spAutoFit/>
          </a:bodyPr>
          <a:lstStyle/>
          <a:p>
            <a:pPr algn="ctr"/>
            <a:r>
              <a:rPr lang="en-US" b="1" dirty="0">
                <a:solidFill>
                  <a:schemeClr val="hlink"/>
                </a:solidFill>
                <a:latin typeface="Arial" charset="0"/>
              </a:rPr>
              <a:t>Bisphosphonates are </a:t>
            </a:r>
            <a:r>
              <a:rPr lang="en-US" b="1" i="1" dirty="0">
                <a:solidFill>
                  <a:schemeClr val="hlink"/>
                </a:solidFill>
                <a:latin typeface="Arial" charset="0"/>
              </a:rPr>
              <a:t>very</a:t>
            </a:r>
            <a:r>
              <a:rPr lang="en-US" b="1" dirty="0">
                <a:solidFill>
                  <a:schemeClr val="hlink"/>
                </a:solidFill>
                <a:latin typeface="Arial" charset="0"/>
              </a:rPr>
              <a:t> good at slowing  bone turnover</a:t>
            </a:r>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6834" name="Rectangle 2"/>
          <p:cNvSpPr>
            <a:spLocks noGrp="1" noRot="1" noChangeArrowheads="1"/>
          </p:cNvSpPr>
          <p:nvPr>
            <p:ph type="title"/>
          </p:nvPr>
        </p:nvSpPr>
        <p:spPr>
          <a:xfrm>
            <a:off x="2209800" y="381000"/>
            <a:ext cx="8077200" cy="609600"/>
          </a:xfrm>
          <a:noFill/>
          <a:ln>
            <a:noFill/>
          </a:ln>
        </p:spPr>
        <p:txBody>
          <a:bodyPr>
            <a:normAutofit fontScale="90000"/>
          </a:bodyPr>
          <a:lstStyle/>
          <a:p>
            <a:pPr algn="ctr" eaLnBrk="1" hangingPunct="1">
              <a:defRPr/>
            </a:pPr>
            <a:r>
              <a:rPr lang="en-US" sz="3100" dirty="0">
                <a:solidFill>
                  <a:srgbClr val="FFC000"/>
                </a:solidFill>
                <a:latin typeface="Arial" charset="0"/>
              </a:rPr>
              <a:t>Linear Lingual Mandibular Ulcer</a:t>
            </a:r>
            <a:br>
              <a:rPr lang="en-US" sz="2400" dirty="0">
                <a:solidFill>
                  <a:srgbClr val="FFC000"/>
                </a:solidFill>
                <a:latin typeface="Arial" charset="0"/>
              </a:rPr>
            </a:br>
            <a:r>
              <a:rPr lang="en-US" sz="2400" dirty="0">
                <a:solidFill>
                  <a:srgbClr val="FFC000"/>
                </a:solidFill>
                <a:latin typeface="Arial" charset="0"/>
              </a:rPr>
              <a:t>F</a:t>
            </a:r>
            <a:r>
              <a:rPr lang="en-US" sz="2200" dirty="0">
                <a:solidFill>
                  <a:srgbClr val="FFC000"/>
                </a:solidFill>
                <a:latin typeface="Arial" charset="0"/>
              </a:rPr>
              <a:t>irst Report of Ischemic Osteonecrosis, 1992?</a:t>
            </a:r>
          </a:p>
        </p:txBody>
      </p:sp>
      <p:pic>
        <p:nvPicPr>
          <p:cNvPr id="146439" name="Picture 3" descr="2-32-9"/>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743200" y="1371600"/>
            <a:ext cx="6629400" cy="4399222"/>
          </a:xfrm>
          <a:prstGeom prst="rect">
            <a:avLst/>
          </a:prstGeom>
          <a:noFill/>
          <a:ln w="9525">
            <a:solidFill>
              <a:schemeClr val="tx1"/>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7554" name="Rectangle 2"/>
          <p:cNvSpPr>
            <a:spLocks noGrp="1" noRot="1" noChangeArrowheads="1"/>
          </p:cNvSpPr>
          <p:nvPr>
            <p:ph type="title"/>
          </p:nvPr>
        </p:nvSpPr>
        <p:spPr>
          <a:xfrm>
            <a:off x="1981200" y="152400"/>
            <a:ext cx="8382000" cy="838200"/>
          </a:xfrm>
          <a:noFill/>
          <a:ln>
            <a:noFill/>
          </a:ln>
        </p:spPr>
        <p:txBody>
          <a:bodyPr>
            <a:normAutofit/>
          </a:bodyPr>
          <a:lstStyle/>
          <a:p>
            <a:pPr algn="ctr" eaLnBrk="1" hangingPunct="1">
              <a:defRPr/>
            </a:pPr>
            <a:r>
              <a:rPr lang="en-US" dirty="0">
                <a:solidFill>
                  <a:srgbClr val="FFC000"/>
                </a:solidFill>
                <a:latin typeface="Arial" charset="0"/>
              </a:rPr>
              <a:t>Bisphosphonate-Like Osteonecrosis</a:t>
            </a:r>
            <a:br>
              <a:rPr lang="en-US" dirty="0">
                <a:solidFill>
                  <a:srgbClr val="FFC000"/>
                </a:solidFill>
                <a:latin typeface="Arial" charset="0"/>
              </a:rPr>
            </a:br>
            <a:r>
              <a:rPr lang="en-US" sz="1800" dirty="0">
                <a:solidFill>
                  <a:srgbClr val="FFC000"/>
                </a:solidFill>
                <a:latin typeface="Arial" charset="0"/>
              </a:rPr>
              <a:t>Exposed Bone without the Bisphosphonates</a:t>
            </a:r>
          </a:p>
        </p:txBody>
      </p:sp>
      <p:sp>
        <p:nvSpPr>
          <p:cNvPr id="38915" name="Text Box 3"/>
          <p:cNvSpPr txBox="1">
            <a:spLocks noChangeArrowheads="1"/>
          </p:cNvSpPr>
          <p:nvPr/>
        </p:nvSpPr>
        <p:spPr bwMode="auto">
          <a:xfrm>
            <a:off x="1524001" y="28575"/>
            <a:ext cx="2069797" cy="215444"/>
          </a:xfrm>
          <a:prstGeom prst="rect">
            <a:avLst/>
          </a:prstGeom>
          <a:noFill/>
          <a:ln w="9525">
            <a:noFill/>
            <a:miter lim="800000"/>
            <a:headEnd/>
            <a:tailEnd/>
          </a:ln>
        </p:spPr>
        <p:txBody>
          <a:bodyPr wrap="none">
            <a:spAutoFit/>
          </a:bodyPr>
          <a:lstStyle/>
          <a:p>
            <a:pPr algn="ctr">
              <a:defRPr/>
            </a:pPr>
            <a:r>
              <a:rPr lang="en-US" sz="800" dirty="0">
                <a:latin typeface="Arial" charset="0"/>
              </a:rPr>
              <a:t>Photos: Dr. Drew Moore, Houston, Texas</a:t>
            </a:r>
          </a:p>
        </p:txBody>
      </p:sp>
      <p:pic>
        <p:nvPicPr>
          <p:cNvPr id="48132" name="Picture 4" descr="OsteonecrosisLingualDrewMoore2006PP"/>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76400" y="2057400"/>
            <a:ext cx="4978400" cy="3733800"/>
          </a:xfrm>
          <a:prstGeom prst="rect">
            <a:avLst/>
          </a:prstGeom>
          <a:noFill/>
          <a:ln w="9525">
            <a:solidFill>
              <a:schemeClr val="tx1"/>
            </a:solidFill>
            <a:miter lim="800000"/>
            <a:headEnd/>
            <a:tailEnd/>
          </a:ln>
        </p:spPr>
      </p:pic>
      <p:grpSp>
        <p:nvGrpSpPr>
          <p:cNvPr id="4" name="Group 3"/>
          <p:cNvGrpSpPr/>
          <p:nvPr/>
        </p:nvGrpSpPr>
        <p:grpSpPr>
          <a:xfrm>
            <a:off x="6762002" y="1295400"/>
            <a:ext cx="3524998" cy="4963098"/>
            <a:chOff x="5238002" y="1295400"/>
            <a:chExt cx="3524998" cy="4963098"/>
          </a:xfrm>
        </p:grpSpPr>
        <p:pic>
          <p:nvPicPr>
            <p:cNvPr id="48133" name="Picture 5" descr="OsteonecrosisMoore2006"/>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5238002" y="1295400"/>
              <a:ext cx="3497461" cy="2444713"/>
            </a:xfrm>
            <a:prstGeom prst="rect">
              <a:avLst/>
            </a:prstGeom>
            <a:noFill/>
            <a:ln w="9525">
              <a:solidFill>
                <a:schemeClr val="tx1"/>
              </a:solidFill>
              <a:miter lim="800000"/>
              <a:headEnd/>
              <a:tailEnd/>
            </a:ln>
          </p:spPr>
        </p:pic>
        <p:pic>
          <p:nvPicPr>
            <p:cNvPr id="48134" name="Picture 6" descr="OsteonecrosisMoore2006b"/>
            <p:cNvPicPr>
              <a:picLocks noChangeAspect="1" noChangeArrowheads="1"/>
            </p:cNvPicPr>
            <p:nvPr/>
          </p:nvPicPr>
          <p:blipFill>
            <a:blip r:embed="rId5" cstate="screen">
              <a:lum bright="-6000" contrast="12000"/>
              <a:extLst>
                <a:ext uri="{28A0092B-C50C-407E-A947-70E740481C1C}">
                  <a14:useLocalDpi xmlns:a14="http://schemas.microsoft.com/office/drawing/2010/main"/>
                </a:ext>
              </a:extLst>
            </a:blip>
            <a:srcRect/>
            <a:stretch>
              <a:fillRect/>
            </a:stretch>
          </p:blipFill>
          <p:spPr bwMode="auto">
            <a:xfrm>
              <a:off x="5238002" y="3785028"/>
              <a:ext cx="3524998" cy="2463373"/>
            </a:xfrm>
            <a:prstGeom prst="rect">
              <a:avLst/>
            </a:prstGeom>
            <a:noFill/>
            <a:ln w="9525">
              <a:solidFill>
                <a:schemeClr val="tx1"/>
              </a:solidFill>
              <a:miter lim="800000"/>
              <a:headEnd/>
              <a:tailEnd/>
            </a:ln>
          </p:spPr>
        </p:pic>
        <p:sp>
          <p:nvSpPr>
            <p:cNvPr id="7" name="AutoShape 6"/>
            <p:cNvSpPr>
              <a:spLocks noChangeArrowheads="1"/>
            </p:cNvSpPr>
            <p:nvPr/>
          </p:nvSpPr>
          <p:spPr bwMode="auto">
            <a:xfrm rot="14128489">
              <a:off x="6664745" y="2979323"/>
              <a:ext cx="671513" cy="180975"/>
            </a:xfrm>
            <a:prstGeom prst="rightArrow">
              <a:avLst>
                <a:gd name="adj1" fmla="val 50000"/>
                <a:gd name="adj2" fmla="val 92763"/>
              </a:avLst>
            </a:prstGeom>
            <a:noFill/>
            <a:ln w="28575">
              <a:solidFill>
                <a:schemeClr val="hlink"/>
              </a:solidFill>
              <a:miter lim="800000"/>
              <a:headEnd/>
              <a:tailEnd/>
            </a:ln>
            <a:effectLst/>
          </p:spPr>
          <p:txBody>
            <a:bodyPr wrap="none" anchor="ctr"/>
            <a:lstStyle/>
            <a:p>
              <a:endParaRPr lang="en-US"/>
            </a:p>
          </p:txBody>
        </p:sp>
        <p:sp>
          <p:nvSpPr>
            <p:cNvPr id="8" name="AutoShape 6"/>
            <p:cNvSpPr>
              <a:spLocks noChangeArrowheads="1"/>
            </p:cNvSpPr>
            <p:nvPr/>
          </p:nvSpPr>
          <p:spPr bwMode="auto">
            <a:xfrm rot="14063477">
              <a:off x="7248504" y="5832254"/>
              <a:ext cx="671513" cy="180975"/>
            </a:xfrm>
            <a:prstGeom prst="rightArrow">
              <a:avLst>
                <a:gd name="adj1" fmla="val 50000"/>
                <a:gd name="adj2" fmla="val 92763"/>
              </a:avLst>
            </a:prstGeom>
            <a:noFill/>
            <a:ln w="28575">
              <a:solidFill>
                <a:schemeClr val="hlink"/>
              </a:solidFill>
              <a:miter lim="800000"/>
              <a:headEnd/>
              <a:tailEnd/>
            </a:ln>
            <a:effectLst/>
          </p:spPr>
          <p:txBody>
            <a:bodyPr wrap="none" anchor="ctr"/>
            <a:lstStyle/>
            <a:p>
              <a:endParaRPr lang="en-US"/>
            </a:p>
          </p:txBody>
        </p:sp>
      </p:grpSp>
      <p:sp>
        <p:nvSpPr>
          <p:cNvPr id="9" name="AutoShape 6"/>
          <p:cNvSpPr>
            <a:spLocks noChangeArrowheads="1"/>
          </p:cNvSpPr>
          <p:nvPr/>
        </p:nvSpPr>
        <p:spPr bwMode="auto">
          <a:xfrm rot="18352292">
            <a:off x="3585176" y="4472740"/>
            <a:ext cx="671513" cy="180975"/>
          </a:xfrm>
          <a:prstGeom prst="rightArrow">
            <a:avLst>
              <a:gd name="adj1" fmla="val 50000"/>
              <a:gd name="adj2" fmla="val 92763"/>
            </a:avLst>
          </a:prstGeom>
          <a:noFill/>
          <a:ln w="28575">
            <a:solidFill>
              <a:schemeClr val="hlink"/>
            </a:solidFill>
            <a:miter lim="800000"/>
            <a:headEnd/>
            <a:tailEnd/>
          </a:ln>
          <a:effectLst/>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9234" name="Rectangle 2"/>
          <p:cNvSpPr>
            <a:spLocks noGrp="1" noRot="1" noChangeArrowheads="1"/>
          </p:cNvSpPr>
          <p:nvPr>
            <p:ph type="title"/>
          </p:nvPr>
        </p:nvSpPr>
        <p:spPr>
          <a:xfrm>
            <a:off x="2133600" y="304800"/>
            <a:ext cx="8229600" cy="609600"/>
          </a:xfrm>
          <a:noFill/>
          <a:ln>
            <a:noFill/>
          </a:ln>
        </p:spPr>
        <p:txBody>
          <a:bodyPr>
            <a:normAutofit fontScale="90000"/>
          </a:bodyPr>
          <a:lstStyle/>
          <a:p>
            <a:pPr algn="ctr">
              <a:defRPr/>
            </a:pPr>
            <a:r>
              <a:rPr lang="en-US" sz="3100" dirty="0">
                <a:solidFill>
                  <a:srgbClr val="FFC000"/>
                </a:solidFill>
                <a:latin typeface="Arial" pitchFamily="34" charset="0"/>
              </a:rPr>
              <a:t>Radiation-induced osteonecrosis</a:t>
            </a:r>
            <a:br>
              <a:rPr lang="en-US" dirty="0">
                <a:solidFill>
                  <a:srgbClr val="FFC000"/>
                </a:solidFill>
                <a:latin typeface="Arial" pitchFamily="34" charset="0"/>
              </a:rPr>
            </a:br>
            <a:r>
              <a:rPr lang="en-US" sz="2200" dirty="0">
                <a:solidFill>
                  <a:srgbClr val="FFC000"/>
                </a:solidFill>
                <a:latin typeface="Arial" pitchFamily="34" charset="0"/>
              </a:rPr>
              <a:t>Osteoradionecrosis; Post-Irradiation Necrosis</a:t>
            </a:r>
          </a:p>
        </p:txBody>
      </p:sp>
      <p:sp>
        <p:nvSpPr>
          <p:cNvPr id="148483" name="Text Box 3"/>
          <p:cNvSpPr txBox="1">
            <a:spLocks noChangeArrowheads="1"/>
          </p:cNvSpPr>
          <p:nvPr/>
        </p:nvSpPr>
        <p:spPr bwMode="auto">
          <a:xfrm>
            <a:off x="1524000" y="0"/>
            <a:ext cx="9144000" cy="215444"/>
          </a:xfrm>
          <a:prstGeom prst="rect">
            <a:avLst/>
          </a:prstGeom>
          <a:noFill/>
          <a:ln w="9525">
            <a:noFill/>
            <a:miter lim="800000"/>
            <a:headEnd/>
            <a:tailEnd/>
          </a:ln>
        </p:spPr>
        <p:txBody>
          <a:bodyPr>
            <a:spAutoFit/>
          </a:bodyPr>
          <a:lstStyle/>
          <a:p>
            <a:r>
              <a:rPr lang="en-US" sz="800" dirty="0">
                <a:latin typeface="Arial" pitchFamily="34" charset="0"/>
              </a:rPr>
              <a:t>Photos: Dr. R. Engelmeyer, University of Texas, Houston, Texas</a:t>
            </a:r>
          </a:p>
        </p:txBody>
      </p:sp>
      <p:grpSp>
        <p:nvGrpSpPr>
          <p:cNvPr id="2" name="Group 1"/>
          <p:cNvGrpSpPr/>
          <p:nvPr/>
        </p:nvGrpSpPr>
        <p:grpSpPr>
          <a:xfrm>
            <a:off x="1905000" y="1219202"/>
            <a:ext cx="8458200" cy="5105399"/>
            <a:chOff x="152400" y="1219201"/>
            <a:chExt cx="8800913" cy="5410200"/>
          </a:xfrm>
        </p:grpSpPr>
        <p:pic>
          <p:nvPicPr>
            <p:cNvPr id="148484" name="Picture 4" descr="Scan888"/>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579464" y="1219201"/>
              <a:ext cx="5373849" cy="3581400"/>
            </a:xfrm>
            <a:prstGeom prst="rect">
              <a:avLst/>
            </a:prstGeom>
            <a:noFill/>
            <a:ln w="9525">
              <a:solidFill>
                <a:schemeClr val="accent3">
                  <a:lumMod val="40000"/>
                  <a:lumOff val="60000"/>
                </a:schemeClr>
              </a:solidFill>
              <a:miter lim="800000"/>
              <a:headEnd/>
              <a:tailEnd/>
            </a:ln>
          </p:spPr>
        </p:pic>
        <p:pic>
          <p:nvPicPr>
            <p:cNvPr id="5" name="Picture 4" descr="Scan96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2400" y="3094533"/>
              <a:ext cx="5029200" cy="3534868"/>
            </a:xfrm>
            <a:prstGeom prst="rect">
              <a:avLst/>
            </a:prstGeom>
            <a:noFill/>
            <a:ln w="9525">
              <a:solidFill>
                <a:schemeClr val="tx2"/>
              </a:solidFill>
              <a:miter lim="800000"/>
              <a:headEnd/>
              <a:tailEnd/>
            </a:ln>
          </p:spPr>
        </p:pic>
        <p:pic>
          <p:nvPicPr>
            <p:cNvPr id="7" name="Picture 5" descr="osteoradionecrosis"/>
            <p:cNvPicPr>
              <a:picLocks noChangeAspect="1" noChangeArrowheads="1"/>
            </p:cNvPicPr>
            <p:nvPr/>
          </p:nvPicPr>
          <p:blipFill>
            <a:blip r:embed="rId5" cstate="print">
              <a:lum bright="-10000" contrast="18000"/>
              <a:extLst>
                <a:ext uri="{28A0092B-C50C-407E-A947-70E740481C1C}">
                  <a14:useLocalDpi xmlns:a14="http://schemas.microsoft.com/office/drawing/2010/main"/>
                </a:ext>
              </a:extLst>
            </a:blip>
            <a:srcRect/>
            <a:stretch>
              <a:fillRect/>
            </a:stretch>
          </p:blipFill>
          <p:spPr bwMode="auto">
            <a:xfrm>
              <a:off x="5257800" y="4871468"/>
              <a:ext cx="2590799" cy="1757931"/>
            </a:xfrm>
            <a:prstGeom prst="rect">
              <a:avLst/>
            </a:prstGeom>
            <a:noFill/>
            <a:ln w="9525">
              <a:solidFill>
                <a:schemeClr val="tx2"/>
              </a:solidFill>
              <a:miter lim="800000"/>
              <a:headEnd/>
              <a:tailEnd/>
            </a:ln>
          </p:spPr>
        </p:pic>
        <p:sp>
          <p:nvSpPr>
            <p:cNvPr id="8" name="Right Arrow 7"/>
            <p:cNvSpPr/>
            <p:nvPr/>
          </p:nvSpPr>
          <p:spPr>
            <a:xfrm rot="2920368">
              <a:off x="3065510" y="4114800"/>
              <a:ext cx="597408" cy="256032"/>
            </a:xfrm>
            <a:prstGeom prst="rightArrow">
              <a:avLst/>
            </a:prstGeom>
            <a:solidFill>
              <a:srgbClr val="FFC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3331011">
              <a:off x="5309935" y="3162482"/>
              <a:ext cx="597408" cy="256032"/>
            </a:xfrm>
            <a:prstGeom prst="rightArrow">
              <a:avLst/>
            </a:prstGeom>
            <a:solidFill>
              <a:srgbClr val="FFC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3331011">
              <a:off x="5919534" y="5677081"/>
              <a:ext cx="597408" cy="256032"/>
            </a:xfrm>
            <a:prstGeom prst="rightArrow">
              <a:avLst/>
            </a:prstGeom>
            <a:solidFill>
              <a:srgbClr val="FFC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2" name="Rectangle 2"/>
          <p:cNvSpPr>
            <a:spLocks noGrp="1" noRot="1" noChangeArrowheads="1"/>
          </p:cNvSpPr>
          <p:nvPr>
            <p:ph type="title"/>
          </p:nvPr>
        </p:nvSpPr>
        <p:spPr>
          <a:xfrm>
            <a:off x="1981200" y="152400"/>
            <a:ext cx="8382000" cy="838200"/>
          </a:xfrm>
          <a:noFill/>
          <a:ln>
            <a:noFill/>
          </a:ln>
        </p:spPr>
        <p:txBody>
          <a:bodyPr>
            <a:normAutofit/>
          </a:bodyPr>
          <a:lstStyle/>
          <a:p>
            <a:pPr algn="ctr" eaLnBrk="1" hangingPunct="1">
              <a:defRPr/>
            </a:pPr>
            <a:r>
              <a:rPr lang="en-US" sz="3100" dirty="0">
                <a:solidFill>
                  <a:srgbClr val="FFC000"/>
                </a:solidFill>
                <a:latin typeface="Arial" charset="0"/>
              </a:rPr>
              <a:t>Tertiary Syphilis</a:t>
            </a:r>
            <a:br>
              <a:rPr lang="en-US" dirty="0">
                <a:solidFill>
                  <a:srgbClr val="FFC000"/>
                </a:solidFill>
                <a:latin typeface="Arial" charset="0"/>
              </a:rPr>
            </a:br>
            <a:r>
              <a:rPr lang="en-US" sz="2200" dirty="0">
                <a:solidFill>
                  <a:srgbClr val="FFC000"/>
                </a:solidFill>
                <a:latin typeface="Arial" charset="0"/>
              </a:rPr>
              <a:t>Palatal Perforation; Syphilitic Osteonecrosis</a:t>
            </a:r>
          </a:p>
        </p:txBody>
      </p:sp>
      <p:pic>
        <p:nvPicPr>
          <p:cNvPr id="6" name="Picture 3" descr="gsg-247 syphilitic gumma"/>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001990" y="1800154"/>
            <a:ext cx="4606625" cy="3886200"/>
          </a:xfrm>
          <a:prstGeom prst="rect">
            <a:avLst/>
          </a:prstGeom>
          <a:noFill/>
          <a:ln w="9525">
            <a:solidFill>
              <a:schemeClr val="bg2">
                <a:lumMod val="40000"/>
                <a:lumOff val="60000"/>
              </a:schemeClr>
            </a:solidFill>
            <a:miter lim="800000"/>
            <a:headEnd/>
            <a:tailEnd/>
          </a:ln>
        </p:spPr>
      </p:pic>
      <p:grpSp>
        <p:nvGrpSpPr>
          <p:cNvPr id="2" name="Group 1"/>
          <p:cNvGrpSpPr/>
          <p:nvPr/>
        </p:nvGrpSpPr>
        <p:grpSpPr>
          <a:xfrm>
            <a:off x="6705600" y="1143000"/>
            <a:ext cx="3429000" cy="5181601"/>
            <a:chOff x="5181600" y="838200"/>
            <a:chExt cx="3810000" cy="5901659"/>
          </a:xfrm>
        </p:grpSpPr>
        <p:pic>
          <p:nvPicPr>
            <p:cNvPr id="10245" name="Picture 9" descr="24-5-25BPP"/>
            <p:cNvPicPr>
              <a:picLocks noChangeAspect="1" noChangeArrowheads="1"/>
            </p:cNvPicPr>
            <p:nvPr/>
          </p:nvPicPr>
          <p:blipFill>
            <a:blip r:embed="rId3" cstate="screen">
              <a:grayscl/>
              <a:biLevel thresh="50000"/>
              <a:lum bright="-20000"/>
              <a:extLst>
                <a:ext uri="{28A0092B-C50C-407E-A947-70E740481C1C}">
                  <a14:useLocalDpi xmlns:a14="http://schemas.microsoft.com/office/drawing/2010/main"/>
                </a:ext>
              </a:extLst>
            </a:blip>
            <a:srcRect/>
            <a:stretch>
              <a:fillRect/>
            </a:stretch>
          </p:blipFill>
          <p:spPr bwMode="auto">
            <a:xfrm>
              <a:off x="5181600" y="3886200"/>
              <a:ext cx="3809999" cy="2853659"/>
            </a:xfrm>
            <a:prstGeom prst="rect">
              <a:avLst/>
            </a:prstGeom>
            <a:noFill/>
            <a:ln w="9525">
              <a:solidFill>
                <a:schemeClr val="bg2">
                  <a:lumMod val="40000"/>
                  <a:lumOff val="60000"/>
                </a:schemeClr>
              </a:solidFill>
              <a:miter lim="800000"/>
              <a:headEnd/>
              <a:tailEnd/>
            </a:ln>
          </p:spPr>
        </p:pic>
        <p:pic>
          <p:nvPicPr>
            <p:cNvPr id="10244" name="Picture 7" descr="24-5-25APP"/>
            <p:cNvPicPr>
              <a:picLocks noChangeAspect="1" noChangeArrowheads="1"/>
            </p:cNvPicPr>
            <p:nvPr/>
          </p:nvPicPr>
          <p:blipFill>
            <a:blip r:embed="rId4" cstate="screen">
              <a:grayscl/>
              <a:lum bright="-20000"/>
              <a:extLst>
                <a:ext uri="{28A0092B-C50C-407E-A947-70E740481C1C}">
                  <a14:useLocalDpi xmlns:a14="http://schemas.microsoft.com/office/drawing/2010/main"/>
                </a:ext>
              </a:extLst>
            </a:blip>
            <a:srcRect/>
            <a:stretch>
              <a:fillRect/>
            </a:stretch>
          </p:blipFill>
          <p:spPr bwMode="auto">
            <a:xfrm>
              <a:off x="5181600" y="838200"/>
              <a:ext cx="3810000" cy="2961598"/>
            </a:xfrm>
            <a:prstGeom prst="rect">
              <a:avLst/>
            </a:prstGeom>
            <a:noFill/>
            <a:ln w="9525">
              <a:solidFill>
                <a:schemeClr val="bg2">
                  <a:lumMod val="40000"/>
                  <a:lumOff val="60000"/>
                </a:schemeClr>
              </a:solidFill>
              <a:miter lim="800000"/>
              <a:headEnd/>
              <a:tailEnd/>
            </a:ln>
          </p:spPr>
        </p:pic>
        <p:sp>
          <p:nvSpPr>
            <p:cNvPr id="10243" name="Text Box 5"/>
            <p:cNvSpPr txBox="1">
              <a:spLocks noChangeArrowheads="1"/>
            </p:cNvSpPr>
            <p:nvPr/>
          </p:nvSpPr>
          <p:spPr bwMode="auto">
            <a:xfrm>
              <a:off x="5183814" y="4038600"/>
              <a:ext cx="1200828" cy="350547"/>
            </a:xfrm>
            <a:prstGeom prst="rect">
              <a:avLst/>
            </a:prstGeom>
            <a:noFill/>
            <a:ln w="9525">
              <a:noFill/>
              <a:miter lim="800000"/>
              <a:headEnd/>
              <a:tailEnd/>
            </a:ln>
          </p:spPr>
          <p:txBody>
            <a:bodyPr wrap="none">
              <a:spAutoFit/>
            </a:bodyPr>
            <a:lstStyle/>
            <a:p>
              <a:pPr algn="ctr"/>
              <a:r>
                <a:rPr lang="en-US" sz="1400" b="1" dirty="0">
                  <a:solidFill>
                    <a:schemeClr val="bg1"/>
                  </a:solidFill>
                  <a:latin typeface="Arial" charset="0"/>
                </a:rPr>
                <a:t>Circa 1845</a:t>
              </a:r>
            </a:p>
          </p:txBody>
        </p:sp>
      </p:gr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8" name="Rectangle 2"/>
          <p:cNvSpPr>
            <a:spLocks noGrp="1" noRot="1" noChangeArrowheads="1"/>
          </p:cNvSpPr>
          <p:nvPr>
            <p:ph type="title"/>
          </p:nvPr>
        </p:nvSpPr>
        <p:spPr>
          <a:xfrm>
            <a:off x="1981200" y="152400"/>
            <a:ext cx="8229600" cy="762000"/>
          </a:xfrm>
          <a:noFill/>
          <a:ln>
            <a:noFill/>
          </a:ln>
        </p:spPr>
        <p:txBody>
          <a:bodyPr>
            <a:normAutofit fontScale="90000"/>
          </a:bodyPr>
          <a:lstStyle/>
          <a:p>
            <a:pPr algn="ctr" eaLnBrk="1" hangingPunct="1">
              <a:defRPr/>
            </a:pPr>
            <a:r>
              <a:rPr lang="en-US" sz="3100" dirty="0">
                <a:solidFill>
                  <a:srgbClr val="FFC000"/>
                </a:solidFill>
                <a:latin typeface="Arial" charset="0"/>
              </a:rPr>
              <a:t>Midline Lethal Granuloma</a:t>
            </a:r>
            <a:br>
              <a:rPr lang="en-US" dirty="0">
                <a:solidFill>
                  <a:srgbClr val="FFC000"/>
                </a:solidFill>
                <a:latin typeface="Arial" charset="0"/>
              </a:rPr>
            </a:br>
            <a:r>
              <a:rPr lang="en-US" sz="2200" dirty="0">
                <a:solidFill>
                  <a:srgbClr val="FFC000"/>
                </a:solidFill>
                <a:latin typeface="Arial" charset="0"/>
              </a:rPr>
              <a:t>Angiocentric T-Cell Lymphoma</a:t>
            </a:r>
          </a:p>
        </p:txBody>
      </p:sp>
      <p:grpSp>
        <p:nvGrpSpPr>
          <p:cNvPr id="2" name="Group 1"/>
          <p:cNvGrpSpPr/>
          <p:nvPr/>
        </p:nvGrpSpPr>
        <p:grpSpPr>
          <a:xfrm>
            <a:off x="1905000" y="1143000"/>
            <a:ext cx="8229600" cy="5029200"/>
            <a:chOff x="381000" y="1219200"/>
            <a:chExt cx="8400472" cy="5410200"/>
          </a:xfrm>
        </p:grpSpPr>
        <p:pic>
          <p:nvPicPr>
            <p:cNvPr id="6147" name="Picture 5" descr="MidlineLethal2005Johnson3DctPP"/>
            <p:cNvPicPr>
              <a:picLocks noChangeAspect="1" noChangeArrowheads="1"/>
            </p:cNvPicPr>
            <p:nvPr/>
          </p:nvPicPr>
          <p:blipFill>
            <a:blip r:embed="rId2" cstate="screen">
              <a:extLst>
                <a:ext uri="{28A0092B-C50C-407E-A947-70E740481C1C}">
                  <a14:useLocalDpi xmlns:a14="http://schemas.microsoft.com/office/drawing/2010/main"/>
                </a:ext>
              </a:extLst>
            </a:blip>
            <a:srcRect r="481"/>
            <a:stretch>
              <a:fillRect/>
            </a:stretch>
          </p:blipFill>
          <p:spPr bwMode="auto">
            <a:xfrm>
              <a:off x="3808414" y="1219200"/>
              <a:ext cx="4973058" cy="5410200"/>
            </a:xfrm>
            <a:prstGeom prst="rect">
              <a:avLst/>
            </a:prstGeom>
            <a:noFill/>
            <a:ln w="9525">
              <a:solidFill>
                <a:schemeClr val="tx1"/>
              </a:solidFill>
              <a:miter lim="800000"/>
              <a:headEnd/>
              <a:tailEnd/>
            </a:ln>
          </p:spPr>
        </p:pic>
        <p:pic>
          <p:nvPicPr>
            <p:cNvPr id="5" name="Picture 3" descr="gsg-292 midline lethal granulo"/>
            <p:cNvPicPr>
              <a:picLocks noChangeAspect="1" noChangeArrowheads="1"/>
            </p:cNvPicPr>
            <p:nvPr/>
          </p:nvPicPr>
          <p:blipFill>
            <a:blip r:embed="rId3" cstate="screen">
              <a:lum bright="-6000" contrast="6000"/>
              <a:extLst>
                <a:ext uri="{28A0092B-C50C-407E-A947-70E740481C1C}">
                  <a14:useLocalDpi xmlns:a14="http://schemas.microsoft.com/office/drawing/2010/main"/>
                </a:ext>
              </a:extLst>
            </a:blip>
            <a:srcRect/>
            <a:stretch>
              <a:fillRect/>
            </a:stretch>
          </p:blipFill>
          <p:spPr bwMode="auto">
            <a:xfrm>
              <a:off x="381000" y="1219200"/>
              <a:ext cx="3352800" cy="2867479"/>
            </a:xfrm>
            <a:prstGeom prst="rect">
              <a:avLst/>
            </a:prstGeom>
            <a:noFill/>
            <a:ln w="9525">
              <a:solidFill>
                <a:schemeClr val="tx1"/>
              </a:solidFill>
              <a:miter lim="800000"/>
              <a:headEnd/>
              <a:tailEnd/>
            </a:ln>
          </p:spPr>
        </p:pic>
        <p:pic>
          <p:nvPicPr>
            <p:cNvPr id="6" name="Picture 14" descr="angiocentric T cell 2PP"/>
            <p:cNvPicPr>
              <a:picLocks noChangeAspect="1" noChangeArrowheads="1"/>
            </p:cNvPicPr>
            <p:nvPr/>
          </p:nvPicPr>
          <p:blipFill>
            <a:blip r:embed="rId4" cstate="screen">
              <a:lum bright="-20000" contrast="6000"/>
              <a:extLst>
                <a:ext uri="{28A0092B-C50C-407E-A947-70E740481C1C}">
                  <a14:useLocalDpi xmlns:a14="http://schemas.microsoft.com/office/drawing/2010/main"/>
                </a:ext>
              </a:extLst>
            </a:blip>
            <a:srcRect/>
            <a:stretch>
              <a:fillRect/>
            </a:stretch>
          </p:blipFill>
          <p:spPr bwMode="auto">
            <a:xfrm>
              <a:off x="381000" y="3962400"/>
              <a:ext cx="3352800" cy="2665413"/>
            </a:xfrm>
            <a:prstGeom prst="rect">
              <a:avLst/>
            </a:prstGeom>
            <a:noFill/>
            <a:ln w="9525">
              <a:solidFill>
                <a:schemeClr val="tx1"/>
              </a:solidFill>
              <a:miter lim="800000"/>
              <a:headEnd/>
              <a:tailEnd/>
            </a:ln>
          </p:spPr>
        </p:pic>
      </p:gr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10" name="Rectangle 2"/>
          <p:cNvSpPr>
            <a:spLocks noGrp="1" noRot="1" noChangeArrowheads="1"/>
          </p:cNvSpPr>
          <p:nvPr>
            <p:ph type="title"/>
          </p:nvPr>
        </p:nvSpPr>
        <p:spPr>
          <a:xfrm>
            <a:off x="1905000" y="228600"/>
            <a:ext cx="8382000" cy="762000"/>
          </a:xfrm>
          <a:noFill/>
          <a:ln>
            <a:noFill/>
          </a:ln>
        </p:spPr>
        <p:txBody>
          <a:bodyPr>
            <a:normAutofit fontScale="90000"/>
          </a:bodyPr>
          <a:lstStyle/>
          <a:p>
            <a:pPr algn="ctr" eaLnBrk="1" hangingPunct="1">
              <a:defRPr/>
            </a:pPr>
            <a:r>
              <a:rPr lang="en-US" sz="3100" dirty="0">
                <a:solidFill>
                  <a:srgbClr val="FFC000"/>
                </a:solidFill>
                <a:latin typeface="Arial" charset="0"/>
              </a:rPr>
              <a:t>Wegener’s Granulomatosum</a:t>
            </a:r>
            <a:br>
              <a:rPr lang="en-US" dirty="0">
                <a:solidFill>
                  <a:srgbClr val="FFC000"/>
                </a:solidFill>
                <a:latin typeface="Arial" charset="0"/>
              </a:rPr>
            </a:br>
            <a:r>
              <a:rPr lang="en-US" sz="2200" dirty="0">
                <a:solidFill>
                  <a:srgbClr val="FFC000"/>
                </a:solidFill>
                <a:latin typeface="Arial" charset="0"/>
              </a:rPr>
              <a:t>Wegener’s osteonecrosis</a:t>
            </a:r>
          </a:p>
        </p:txBody>
      </p:sp>
      <p:pic>
        <p:nvPicPr>
          <p:cNvPr id="11267" name="Picture 3" descr="WegenersAlveolus351PP"/>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743200" y="1449388"/>
            <a:ext cx="6781800" cy="4519680"/>
          </a:xfrm>
          <a:prstGeom prst="rect">
            <a:avLst/>
          </a:prstGeom>
          <a:noFill/>
          <a:ln w="9525">
            <a:solidFill>
              <a:schemeClr val="tx2"/>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OralCancerUlc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a:xfrm>
            <a:off x="6682563" y="1219200"/>
            <a:ext cx="5181600" cy="3408475"/>
          </a:xfrm>
          <a:prstGeom prst="rect">
            <a:avLst/>
          </a:prstGeom>
          <a:noFill/>
          <a:ln>
            <a:solidFill>
              <a:schemeClr val="tx1"/>
            </a:solidFill>
          </a:ln>
        </p:spPr>
      </p:pic>
      <p:graphicFrame>
        <p:nvGraphicFramePr>
          <p:cNvPr id="8" name="Group 222"/>
          <p:cNvGraphicFramePr>
            <a:graphicFrameLocks noGrp="1"/>
          </p:cNvGraphicFramePr>
          <p:nvPr>
            <p:extLst>
              <p:ext uri="{D42A27DB-BD31-4B8C-83A1-F6EECF244321}">
                <p14:modId xmlns:p14="http://schemas.microsoft.com/office/powerpoint/2010/main" val="2547558832"/>
              </p:ext>
            </p:extLst>
          </p:nvPr>
        </p:nvGraphicFramePr>
        <p:xfrm>
          <a:off x="304800" y="1219200"/>
          <a:ext cx="6248400" cy="5276085"/>
        </p:xfrm>
        <a:graphic>
          <a:graphicData uri="http://schemas.openxmlformats.org/drawingml/2006/table">
            <a:tbl>
              <a:tblPr>
                <a:tableStyleId>{775DCB02-9BB8-47FD-8907-85C794F793BA}</a:tableStyleId>
              </a:tblPr>
              <a:tblGrid>
                <a:gridCol w="3884142">
                  <a:extLst>
                    <a:ext uri="{9D8B030D-6E8A-4147-A177-3AD203B41FA5}">
                      <a16:colId xmlns:a16="http://schemas.microsoft.com/office/drawing/2014/main" val="20000"/>
                    </a:ext>
                  </a:extLst>
                </a:gridCol>
                <a:gridCol w="928815">
                  <a:extLst>
                    <a:ext uri="{9D8B030D-6E8A-4147-A177-3AD203B41FA5}">
                      <a16:colId xmlns:a16="http://schemas.microsoft.com/office/drawing/2014/main" val="20001"/>
                    </a:ext>
                  </a:extLst>
                </a:gridCol>
                <a:gridCol w="1435443">
                  <a:extLst>
                    <a:ext uri="{9D8B030D-6E8A-4147-A177-3AD203B41FA5}">
                      <a16:colId xmlns:a16="http://schemas.microsoft.com/office/drawing/2014/main" val="20002"/>
                    </a:ext>
                  </a:extLst>
                </a:gridCol>
              </a:tblGrid>
              <a:tr h="5856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defRPr/>
                      </a:pPr>
                      <a:r>
                        <a:rPr kumimoji="0" lang="en-US" sz="1400" u="none" strike="noStrike" cap="none" normalizeH="0" baseline="0" dirty="0">
                          <a:ln>
                            <a:noFill/>
                          </a:ln>
                          <a:effectLst/>
                        </a:rPr>
                        <a:t>Diagnosis (* = Precancer or Cancer)</a:t>
                      </a:r>
                      <a:endParaRPr kumimoji="0" 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anchor="b" anchorCtr="1" horzOverflow="overflow">
                    <a:solidFill>
                      <a:schemeClr val="tx1">
                        <a:alpha val="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Rank</a:t>
                      </a:r>
                      <a:endParaRPr kumimoji="0" 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anchor="b" anchorCtr="1" horzOverflow="overflow">
                    <a:solidFill>
                      <a:schemeClr val="tx1">
                        <a:alpha val="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Prevalence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per 1,000</a:t>
                      </a:r>
                      <a:endParaRPr kumimoji="0" 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anchor="b" anchorCtr="1" horzOverflow="overflow">
                    <a:solidFill>
                      <a:schemeClr val="tx1">
                        <a:alpha val="0"/>
                      </a:schemeClr>
                    </a:solidFill>
                  </a:tcPr>
                </a:tc>
                <a:extLst>
                  <a:ext uri="{0D108BD9-81ED-4DB2-BD59-A6C34878D82A}">
                    <a16:rowId xmlns:a16="http://schemas.microsoft.com/office/drawing/2014/main" val="10000"/>
                  </a:ext>
                </a:extLst>
              </a:tr>
              <a:tr h="312699">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Herpes labialis</a:t>
                      </a:r>
                      <a:endParaRPr kumimoji="0" 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tx1">
                        <a:alpha val="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16</a:t>
                      </a:r>
                      <a:endParaRPr kumimoji="0" 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tx1">
                        <a:alpha val="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2.5</a:t>
                      </a:r>
                      <a:endParaRPr kumimoji="0" 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tx1">
                        <a:alpha val="0"/>
                      </a:schemeClr>
                    </a:solidFill>
                  </a:tcPr>
                </a:tc>
                <a:extLst>
                  <a:ext uri="{0D108BD9-81ED-4DB2-BD59-A6C34878D82A}">
                    <a16:rowId xmlns:a16="http://schemas.microsoft.com/office/drawing/2014/main" val="10001"/>
                  </a:ext>
                </a:extLst>
              </a:tr>
              <a:tr h="312699">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Mucocele</a:t>
                      </a:r>
                      <a:endParaRPr kumimoji="0" 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tx1">
                        <a:alpha val="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17</a:t>
                      </a:r>
                      <a:endParaRPr kumimoji="0" 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tx1">
                        <a:alpha val="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2.4</a:t>
                      </a:r>
                      <a:endParaRPr kumimoji="0" 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tx1">
                        <a:alpha val="0"/>
                      </a:schemeClr>
                    </a:solidFill>
                  </a:tcPr>
                </a:tc>
                <a:extLst>
                  <a:ext uri="{0D108BD9-81ED-4DB2-BD59-A6C34878D82A}">
                    <a16:rowId xmlns:a16="http://schemas.microsoft.com/office/drawing/2014/main" val="10002"/>
                  </a:ext>
                </a:extLst>
              </a:tr>
              <a:tr h="312699">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Scar tissue</a:t>
                      </a:r>
                      <a:endParaRPr kumimoji="0" 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tx1">
                        <a:alpha val="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18</a:t>
                      </a:r>
                      <a:endParaRPr kumimoji="0" 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tx1">
                        <a:alpha val="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2.1</a:t>
                      </a:r>
                      <a:endParaRPr kumimoji="0" 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tx1">
                        <a:alpha val="0"/>
                      </a:schemeClr>
                    </a:solidFill>
                  </a:tcPr>
                </a:tc>
                <a:extLst>
                  <a:ext uri="{0D108BD9-81ED-4DB2-BD59-A6C34878D82A}">
                    <a16:rowId xmlns:a16="http://schemas.microsoft.com/office/drawing/2014/main" val="10003"/>
                  </a:ext>
                </a:extLst>
              </a:tr>
              <a:tr h="312699">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Angular cheilitis</a:t>
                      </a:r>
                      <a:endParaRPr kumimoji="0" 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tx1">
                        <a:alpha val="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19</a:t>
                      </a:r>
                      <a:endParaRPr kumimoji="0" 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tx1">
                        <a:alpha val="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1.9</a:t>
                      </a:r>
                      <a:endParaRPr kumimoji="0" 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tx1">
                        <a:alpha val="0"/>
                      </a:schemeClr>
                    </a:solidFill>
                  </a:tcPr>
                </a:tc>
                <a:extLst>
                  <a:ext uri="{0D108BD9-81ED-4DB2-BD59-A6C34878D82A}">
                    <a16:rowId xmlns:a16="http://schemas.microsoft.com/office/drawing/2014/main" val="10004"/>
                  </a:ext>
                </a:extLst>
              </a:tr>
              <a:tr h="312699">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Smokeless tobacco keratosis *</a:t>
                      </a:r>
                      <a:endParaRPr kumimoji="0" 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tx1">
                        <a:alpha val="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20</a:t>
                      </a:r>
                      <a:endParaRPr kumimoji="0" 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tx1">
                        <a:alpha val="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1.7</a:t>
                      </a:r>
                      <a:endParaRPr kumimoji="0" 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tx1">
                        <a:alpha val="0"/>
                      </a:schemeClr>
                    </a:solidFill>
                  </a:tcPr>
                </a:tc>
                <a:extLst>
                  <a:ext uri="{0D108BD9-81ED-4DB2-BD59-A6C34878D82A}">
                    <a16:rowId xmlns:a16="http://schemas.microsoft.com/office/drawing/2014/main" val="10005"/>
                  </a:ext>
                </a:extLst>
              </a:tr>
              <a:tr h="312699">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Lingual tonsil, hyperplastic</a:t>
                      </a:r>
                      <a:endParaRPr kumimoji="0" 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tx1">
                        <a:alpha val="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21</a:t>
                      </a:r>
                      <a:endParaRPr kumimoji="0" 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tx1">
                        <a:alpha val="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1.6</a:t>
                      </a:r>
                      <a:endParaRPr kumimoji="0" 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tx1">
                        <a:alpha val="0"/>
                      </a:schemeClr>
                    </a:solidFill>
                  </a:tcPr>
                </a:tc>
                <a:extLst>
                  <a:ext uri="{0D108BD9-81ED-4DB2-BD59-A6C34878D82A}">
                    <a16:rowId xmlns:a16="http://schemas.microsoft.com/office/drawing/2014/main" val="10006"/>
                  </a:ext>
                </a:extLst>
              </a:tr>
              <a:tr h="312699">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Hemorrhage, submucosal</a:t>
                      </a:r>
                      <a:endParaRPr kumimoji="0" 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tx1">
                        <a:alpha val="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22</a:t>
                      </a:r>
                      <a:endParaRPr kumimoji="0" 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tx1">
                        <a:alpha val="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1.5</a:t>
                      </a:r>
                      <a:endParaRPr kumimoji="0" 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tx1">
                        <a:alpha val="0"/>
                      </a:schemeClr>
                    </a:solidFill>
                  </a:tcPr>
                </a:tc>
                <a:extLst>
                  <a:ext uri="{0D108BD9-81ED-4DB2-BD59-A6C34878D82A}">
                    <a16:rowId xmlns:a16="http://schemas.microsoft.com/office/drawing/2014/main" val="10007"/>
                  </a:ext>
                </a:extLst>
              </a:tr>
              <a:tr h="312699">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Frictional keratosis (cheek bite)</a:t>
                      </a:r>
                      <a:endParaRPr kumimoji="0" 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tx1">
                        <a:alpha val="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23</a:t>
                      </a:r>
                      <a:endParaRPr kumimoji="0" 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tx1">
                        <a:alpha val="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1.1</a:t>
                      </a:r>
                      <a:endParaRPr kumimoji="0" 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tx1">
                        <a:alpha val="0"/>
                      </a:schemeClr>
                    </a:solidFill>
                  </a:tcPr>
                </a:tc>
                <a:extLst>
                  <a:ext uri="{0D108BD9-81ED-4DB2-BD59-A6C34878D82A}">
                    <a16:rowId xmlns:a16="http://schemas.microsoft.com/office/drawing/2014/main" val="10008"/>
                  </a:ext>
                </a:extLst>
              </a:tr>
              <a:tr h="312699">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Lichen planus</a:t>
                      </a:r>
                      <a:endParaRPr kumimoji="0" 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tx1">
                        <a:alpha val="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a:ln>
                            <a:noFill/>
                          </a:ln>
                          <a:effectLst/>
                        </a:rPr>
                        <a:t>24</a:t>
                      </a:r>
                      <a:endParaRPr kumimoji="0" lang="en-US" sz="1400" b="1" i="0" u="none" strike="noStrike" cap="none" normalizeH="0" baseline="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tx1">
                        <a:alpha val="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1.1</a:t>
                      </a:r>
                      <a:endParaRPr kumimoji="0" 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tx1">
                        <a:alpha val="0"/>
                      </a:schemeClr>
                    </a:solidFill>
                  </a:tcPr>
                </a:tc>
                <a:extLst>
                  <a:ext uri="{0D108BD9-81ED-4DB2-BD59-A6C34878D82A}">
                    <a16:rowId xmlns:a16="http://schemas.microsoft.com/office/drawing/2014/main" val="10009"/>
                  </a:ext>
                </a:extLst>
              </a:tr>
              <a:tr h="312699">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Squamous cell carcinoma</a:t>
                      </a:r>
                      <a:endParaRPr kumimoji="0" 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tx1">
                        <a:alpha val="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25</a:t>
                      </a:r>
                      <a:endParaRPr kumimoji="0" 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tx1">
                        <a:alpha val="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0.9</a:t>
                      </a:r>
                      <a:endParaRPr kumimoji="0" 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tx1">
                        <a:alpha val="0"/>
                      </a:schemeClr>
                    </a:solidFill>
                  </a:tcPr>
                </a:tc>
                <a:extLst>
                  <a:ext uri="{0D108BD9-81ED-4DB2-BD59-A6C34878D82A}">
                    <a16:rowId xmlns:a16="http://schemas.microsoft.com/office/drawing/2014/main" val="10010"/>
                  </a:ext>
                </a:extLst>
              </a:tr>
              <a:tr h="312699">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Buccal exostosis</a:t>
                      </a:r>
                      <a:endParaRPr kumimoji="0" 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tx1">
                        <a:alpha val="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a:ln>
                            <a:noFill/>
                          </a:ln>
                          <a:effectLst/>
                        </a:rPr>
                        <a:t>26</a:t>
                      </a:r>
                      <a:endParaRPr kumimoji="0" lang="en-US" sz="1400" b="1" i="0" u="none" strike="noStrike" cap="none" normalizeH="0" baseline="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tx1">
                        <a:alpha val="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0.9</a:t>
                      </a:r>
                      <a:endParaRPr kumimoji="0" 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tx1">
                        <a:alpha val="0"/>
                      </a:schemeClr>
                    </a:solidFill>
                  </a:tcPr>
                </a:tc>
                <a:extLst>
                  <a:ext uri="{0D108BD9-81ED-4DB2-BD59-A6C34878D82A}">
                    <a16:rowId xmlns:a16="http://schemas.microsoft.com/office/drawing/2014/main" val="10011"/>
                  </a:ext>
                </a:extLst>
              </a:tr>
              <a:tr h="312699">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Amalgam tattoo</a:t>
                      </a:r>
                      <a:endParaRPr kumimoji="0" 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tx1">
                        <a:alpha val="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27</a:t>
                      </a:r>
                      <a:endParaRPr kumimoji="0" 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tx1">
                        <a:alpha val="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0.8</a:t>
                      </a:r>
                      <a:endParaRPr kumimoji="0" 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tx1">
                        <a:alpha val="0"/>
                      </a:schemeClr>
                    </a:solidFill>
                  </a:tcPr>
                </a:tc>
                <a:extLst>
                  <a:ext uri="{0D108BD9-81ED-4DB2-BD59-A6C34878D82A}">
                    <a16:rowId xmlns:a16="http://schemas.microsoft.com/office/drawing/2014/main" val="10012"/>
                  </a:ext>
                </a:extLst>
              </a:tr>
              <a:tr h="312699">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Median rhomboid glossitis</a:t>
                      </a:r>
                      <a:endParaRPr kumimoji="0" 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tx1">
                        <a:alpha val="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28</a:t>
                      </a:r>
                      <a:endParaRPr kumimoji="0" 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tx1">
                        <a:alpha val="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0.6</a:t>
                      </a:r>
                      <a:endParaRPr kumimoji="0" 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tx1">
                        <a:alpha val="0"/>
                      </a:schemeClr>
                    </a:solidFill>
                  </a:tcPr>
                </a:tc>
                <a:extLst>
                  <a:ext uri="{0D108BD9-81ED-4DB2-BD59-A6C34878D82A}">
                    <a16:rowId xmlns:a16="http://schemas.microsoft.com/office/drawing/2014/main" val="10013"/>
                  </a:ext>
                </a:extLst>
              </a:tr>
              <a:tr h="312699">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Hairy tongue, black , white, etc.</a:t>
                      </a:r>
                      <a:endParaRPr kumimoji="0" 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tx1">
                        <a:alpha val="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29</a:t>
                      </a:r>
                      <a:endParaRPr kumimoji="0" 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tx1">
                        <a:alpha val="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0.6</a:t>
                      </a:r>
                      <a:endParaRPr kumimoji="0" 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tx1">
                        <a:alpha val="0"/>
                      </a:schemeClr>
                    </a:solidFill>
                  </a:tcPr>
                </a:tc>
                <a:extLst>
                  <a:ext uri="{0D108BD9-81ED-4DB2-BD59-A6C34878D82A}">
                    <a16:rowId xmlns:a16="http://schemas.microsoft.com/office/drawing/2014/main" val="10014"/>
                  </a:ext>
                </a:extLst>
              </a:tr>
              <a:tr h="312699">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Atrophic glossitis (smooth tongue)</a:t>
                      </a:r>
                      <a:endParaRPr kumimoji="0" 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tx1">
                        <a:alpha val="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30</a:t>
                      </a:r>
                      <a:endParaRPr kumimoji="0" 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tx1">
                        <a:alpha val="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0.6</a:t>
                      </a:r>
                      <a:endParaRPr kumimoji="0" 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tx1">
                        <a:alpha val="0"/>
                      </a:schemeClr>
                    </a:solidFill>
                  </a:tcPr>
                </a:tc>
                <a:extLst>
                  <a:ext uri="{0D108BD9-81ED-4DB2-BD59-A6C34878D82A}">
                    <a16:rowId xmlns:a16="http://schemas.microsoft.com/office/drawing/2014/main" val="10015"/>
                  </a:ext>
                </a:extLst>
              </a:tr>
            </a:tbl>
          </a:graphicData>
        </a:graphic>
      </p:graphicFrame>
      <p:sp>
        <p:nvSpPr>
          <p:cNvPr id="1741826" name="Rectangle 2"/>
          <p:cNvSpPr>
            <a:spLocks noGrp="1" noRot="1" noChangeArrowheads="1"/>
          </p:cNvSpPr>
          <p:nvPr>
            <p:ph type="title"/>
          </p:nvPr>
        </p:nvSpPr>
        <p:spPr>
          <a:xfrm>
            <a:off x="2550648" y="228600"/>
            <a:ext cx="7050552" cy="838200"/>
          </a:xfrm>
          <a:noFill/>
          <a:ln>
            <a:noFill/>
          </a:ln>
        </p:spPr>
        <p:txBody>
          <a:bodyPr>
            <a:normAutofit/>
            <a:scene3d>
              <a:camera prst="orthographicFront"/>
              <a:lightRig rig="threePt" dir="t"/>
            </a:scene3d>
            <a:sp3d extrusionH="57150">
              <a:bevelT w="38100" h="38100"/>
              <a:bevelB w="38100" h="38100"/>
            </a:sp3d>
          </a:bodyPr>
          <a:lstStyle/>
          <a:p>
            <a:pPr algn="ctr" eaLnBrk="1" hangingPunct="1">
              <a:defRPr/>
            </a:pPr>
            <a:r>
              <a:rPr lang="en-US" sz="2700" dirty="0">
                <a:solidFill>
                  <a:schemeClr val="accent4">
                    <a:lumMod val="40000"/>
                    <a:lumOff val="60000"/>
                  </a:schemeClr>
                </a:solidFill>
                <a:latin typeface="Arial" pitchFamily="34" charset="0"/>
              </a:rPr>
              <a:t>The 53 Most Common Oral Lesions</a:t>
            </a:r>
            <a:br>
              <a:rPr lang="en-US" sz="2400" dirty="0">
                <a:solidFill>
                  <a:schemeClr val="accent4">
                    <a:lumMod val="40000"/>
                    <a:lumOff val="60000"/>
                  </a:schemeClr>
                </a:solidFill>
                <a:latin typeface="Arial" pitchFamily="34" charset="0"/>
              </a:rPr>
            </a:br>
            <a:r>
              <a:rPr lang="en-US" sz="2000" dirty="0">
                <a:solidFill>
                  <a:schemeClr val="accent4">
                    <a:lumMod val="40000"/>
                    <a:lumOff val="60000"/>
                  </a:schemeClr>
                </a:solidFill>
                <a:latin typeface="Arial" pitchFamily="34" charset="0"/>
              </a:rPr>
              <a:t>Based on examination of ~25,000 adults</a:t>
            </a:r>
          </a:p>
        </p:txBody>
      </p:sp>
      <p:sp>
        <p:nvSpPr>
          <p:cNvPr id="9" name="Rectangle 8"/>
          <p:cNvSpPr/>
          <p:nvPr/>
        </p:nvSpPr>
        <p:spPr>
          <a:xfrm>
            <a:off x="304800" y="4571999"/>
            <a:ext cx="6248400" cy="457200"/>
          </a:xfrm>
          <a:prstGeom prst="rect">
            <a:avLst/>
          </a:prstGeom>
          <a:noFill/>
          <a:ln w="50800">
            <a:solidFill>
              <a:srgbClr val="FF0000"/>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781800" y="4278868"/>
            <a:ext cx="4953000" cy="369332"/>
          </a:xfrm>
          <a:prstGeom prst="rect">
            <a:avLst/>
          </a:prstGeom>
          <a:noFill/>
        </p:spPr>
        <p:txBody>
          <a:bodyPr wrap="square" rtlCol="0">
            <a:spAutoFit/>
          </a:bodyPr>
          <a:lstStyle/>
          <a:p>
            <a:pPr algn="ctr"/>
            <a:r>
              <a:rPr lang="en-US" b="1" dirty="0">
                <a:solidFill>
                  <a:schemeClr val="tx2"/>
                </a:solidFill>
                <a:effectLst>
                  <a:outerShdw blurRad="38100" dist="38100" dir="2700000" algn="tl">
                    <a:srgbClr val="000000">
                      <a:alpha val="43137"/>
                    </a:srgbClr>
                  </a:outerShdw>
                </a:effectLst>
                <a:latin typeface="+mn-lt"/>
              </a:rPr>
              <a:t>Squamous Cell Carcinoma</a:t>
            </a:r>
          </a:p>
        </p:txBody>
      </p:sp>
      <p:sp>
        <p:nvSpPr>
          <p:cNvPr id="2" name="TextBox 1">
            <a:extLst>
              <a:ext uri="{FF2B5EF4-FFF2-40B4-BE49-F238E27FC236}">
                <a16:creationId xmlns:a16="http://schemas.microsoft.com/office/drawing/2014/main" id="{F7B20FBF-C533-4925-93EF-D5B95D07E4AB}"/>
              </a:ext>
            </a:extLst>
          </p:cNvPr>
          <p:cNvSpPr txBox="1"/>
          <p:nvPr/>
        </p:nvSpPr>
        <p:spPr>
          <a:xfrm>
            <a:off x="6781800" y="4780075"/>
            <a:ext cx="5288627" cy="1200329"/>
          </a:xfrm>
          <a:prstGeom prst="rect">
            <a:avLst/>
          </a:prstGeom>
          <a:noFill/>
        </p:spPr>
        <p:txBody>
          <a:bodyPr wrap="none" rtlCol="0">
            <a:spAutoFit/>
          </a:bodyPr>
          <a:lstStyle/>
          <a:p>
            <a:pPr marL="285750" indent="-285750">
              <a:buClr>
                <a:schemeClr val="tx1"/>
              </a:buClr>
              <a:buSzPct val="85000"/>
              <a:buFont typeface="Wingdings" panose="05000000000000000000" pitchFamily="2" charset="2"/>
              <a:buChar char="q"/>
            </a:pPr>
            <a:r>
              <a:rPr lang="en-US" dirty="0"/>
              <a:t>12-18 months = avg time from awareness to bx</a:t>
            </a:r>
          </a:p>
          <a:p>
            <a:pPr marL="285750" indent="-285750">
              <a:buClr>
                <a:schemeClr val="tx1"/>
              </a:buClr>
              <a:buSzPct val="85000"/>
              <a:buFont typeface="Wingdings" panose="05000000000000000000" pitchFamily="2" charset="2"/>
              <a:buChar char="q"/>
            </a:pPr>
            <a:r>
              <a:rPr lang="en-US" dirty="0"/>
              <a:t>DDSs find oral cancer at avg 1.5 cm</a:t>
            </a:r>
          </a:p>
          <a:p>
            <a:pPr marL="285750" indent="-285750">
              <a:buClr>
                <a:schemeClr val="tx1"/>
              </a:buClr>
              <a:buSzPct val="85000"/>
              <a:buFont typeface="Wingdings" panose="05000000000000000000" pitchFamily="2" charset="2"/>
              <a:buChar char="q"/>
            </a:pPr>
            <a:r>
              <a:rPr lang="en-US" dirty="0"/>
              <a:t>MDs find oral cancer at avg 3.8 cm</a:t>
            </a:r>
          </a:p>
          <a:p>
            <a:pPr marL="285750" indent="-285750">
              <a:buClr>
                <a:schemeClr val="tx1"/>
              </a:buClr>
              <a:buSzPct val="85000"/>
              <a:buFont typeface="Wingdings" panose="05000000000000000000" pitchFamily="2" charset="2"/>
              <a:buChar char="q"/>
            </a:pPr>
            <a:r>
              <a:rPr lang="en-US" dirty="0"/>
              <a:t>DDSs only find 10% of oral cancers</a:t>
            </a:r>
          </a:p>
        </p:txBody>
      </p:sp>
    </p:spTree>
    <p:extLst>
      <p:ext uri="{BB962C8B-B14F-4D97-AF65-F5344CB8AC3E}">
        <p14:creationId xmlns:p14="http://schemas.microsoft.com/office/powerpoint/2010/main" val="151343912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45C3EE-68AD-4737-85AA-2336E2B97127}"/>
              </a:ext>
            </a:extLst>
          </p:cNvPr>
          <p:cNvSpPr/>
          <p:nvPr/>
        </p:nvSpPr>
        <p:spPr>
          <a:xfrm>
            <a:off x="1524000" y="8860"/>
            <a:ext cx="9144000" cy="684914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8EBC47EA-3D2C-4D92-A629-C8202D5F41AF}"/>
              </a:ext>
            </a:extLst>
          </p:cNvPr>
          <p:cNvGrpSpPr/>
          <p:nvPr/>
        </p:nvGrpSpPr>
        <p:grpSpPr>
          <a:xfrm>
            <a:off x="8649378" y="6431280"/>
            <a:ext cx="1866222" cy="274320"/>
            <a:chOff x="7125378" y="6464808"/>
            <a:chExt cx="1866222" cy="274320"/>
          </a:xfrm>
        </p:grpSpPr>
        <p:sp>
          <p:nvSpPr>
            <p:cNvPr id="7" name="Action Button: Back or Previous 8">
              <a:hlinkClick r:id="" action="ppaction://hlinkshowjump?jump=previousslide" highlightClick="1"/>
              <a:extLst>
                <a:ext uri="{FF2B5EF4-FFF2-40B4-BE49-F238E27FC236}">
                  <a16:creationId xmlns:a16="http://schemas.microsoft.com/office/drawing/2014/main" id="{CD341328-F08E-4DD0-AACF-DFD4B7791655}"/>
                </a:ext>
              </a:extLst>
            </p:cNvPr>
            <p:cNvSpPr/>
            <p:nvPr/>
          </p:nvSpPr>
          <p:spPr>
            <a:xfrm>
              <a:off x="8001000" y="6464808"/>
              <a:ext cx="457200" cy="274320"/>
            </a:xfrm>
            <a:prstGeom prst="actionButtonBackPrevious">
              <a:avLst/>
            </a:prstGeom>
            <a:solidFill>
              <a:schemeClr val="bg1">
                <a:alpha val="41000"/>
              </a:schemeClr>
            </a:solidFill>
            <a:ln w="6350">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endParaRPr>
            </a:p>
          </p:txBody>
        </p:sp>
        <p:sp>
          <p:nvSpPr>
            <p:cNvPr id="8" name="Action Button: Forward or Next 9">
              <a:hlinkClick r:id="" action="ppaction://hlinkshowjump?jump=nextslide" highlightClick="1"/>
              <a:extLst>
                <a:ext uri="{FF2B5EF4-FFF2-40B4-BE49-F238E27FC236}">
                  <a16:creationId xmlns:a16="http://schemas.microsoft.com/office/drawing/2014/main" id="{C0AD58B5-F6F8-4B55-BB33-3F020D5FB652}"/>
                </a:ext>
              </a:extLst>
            </p:cNvPr>
            <p:cNvSpPr/>
            <p:nvPr/>
          </p:nvSpPr>
          <p:spPr>
            <a:xfrm>
              <a:off x="8534400" y="6464808"/>
              <a:ext cx="457200" cy="274320"/>
            </a:xfrm>
            <a:prstGeom prst="actionButtonForwardNext">
              <a:avLst/>
            </a:prstGeom>
            <a:solidFill>
              <a:schemeClr val="bg1">
                <a:alpha val="41000"/>
              </a:schemeClr>
            </a:solidFill>
            <a:ln w="6350">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endParaRPr>
            </a:p>
          </p:txBody>
        </p:sp>
        <p:sp>
          <p:nvSpPr>
            <p:cNvPr id="9" name="Action Button: Home 11">
              <a:hlinkClick r:id="" action="ppaction://hlinkshowjump?jump=firstslide" highlightClick="1"/>
              <a:extLst>
                <a:ext uri="{FF2B5EF4-FFF2-40B4-BE49-F238E27FC236}">
                  <a16:creationId xmlns:a16="http://schemas.microsoft.com/office/drawing/2014/main" id="{33C0A65D-FD56-46C9-9EFB-82AAC0F28DAF}"/>
                </a:ext>
              </a:extLst>
            </p:cNvPr>
            <p:cNvSpPr/>
            <p:nvPr/>
          </p:nvSpPr>
          <p:spPr>
            <a:xfrm>
              <a:off x="7569708" y="6464808"/>
              <a:ext cx="355092" cy="274320"/>
            </a:xfrm>
            <a:prstGeom prst="actionButtonHome">
              <a:avLst/>
            </a:prstGeom>
            <a:solidFill>
              <a:schemeClr val="bg1">
                <a:alpha val="41000"/>
              </a:schemeClr>
            </a:solidFill>
            <a:ln w="6350">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Action Button: Return 9">
              <a:hlinkClick r:id="" action="ppaction://hlinkshowjump?jump=lastslideviewed" highlightClick="1"/>
              <a:extLst>
                <a:ext uri="{FF2B5EF4-FFF2-40B4-BE49-F238E27FC236}">
                  <a16:creationId xmlns:a16="http://schemas.microsoft.com/office/drawing/2014/main" id="{B69DF6DD-F70B-4E68-9781-54F7D3DD82FF}"/>
                </a:ext>
              </a:extLst>
            </p:cNvPr>
            <p:cNvSpPr/>
            <p:nvPr/>
          </p:nvSpPr>
          <p:spPr>
            <a:xfrm>
              <a:off x="7125378" y="6464808"/>
              <a:ext cx="356452" cy="274320"/>
            </a:xfrm>
            <a:prstGeom prst="actionButtonReturn">
              <a:avLst/>
            </a:prstGeom>
            <a:solidFill>
              <a:schemeClr val="bg1">
                <a:alpha val="41000"/>
              </a:schemeClr>
            </a:solidFill>
            <a:ln w="6350">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864258" name="Rectangle 2"/>
          <p:cNvSpPr>
            <a:spLocks noGrp="1" noRot="1" noChangeArrowheads="1"/>
          </p:cNvSpPr>
          <p:nvPr>
            <p:ph type="title"/>
          </p:nvPr>
        </p:nvSpPr>
        <p:spPr>
          <a:xfrm>
            <a:off x="1905000" y="381000"/>
            <a:ext cx="8229600" cy="1981200"/>
          </a:xfrm>
          <a:noFill/>
          <a:ln>
            <a:noFill/>
          </a:ln>
        </p:spPr>
        <p:txBody>
          <a:bodyPr>
            <a:scene3d>
              <a:camera prst="orthographicFront"/>
              <a:lightRig rig="threePt" dir="t"/>
            </a:scene3d>
            <a:sp3d extrusionH="57150">
              <a:bevelT w="38100" h="38100" prst="angle"/>
              <a:bevelB w="38100" h="38100" prst="angle"/>
            </a:sp3d>
          </a:bodyPr>
          <a:lstStyle/>
          <a:p>
            <a:pPr algn="ctr" eaLnBrk="1" hangingPunct="1">
              <a:defRPr/>
            </a:pPr>
            <a:r>
              <a:rPr lang="en-US" sz="6000" dirty="0">
                <a:solidFill>
                  <a:schemeClr val="accent6">
                    <a:lumMod val="50000"/>
                  </a:schemeClr>
                </a:solidFill>
                <a:latin typeface="Arial" charset="0"/>
              </a:rPr>
              <a:t>Allergies with</a:t>
            </a:r>
            <a:br>
              <a:rPr lang="en-US" sz="6000" dirty="0">
                <a:solidFill>
                  <a:schemeClr val="accent6">
                    <a:lumMod val="50000"/>
                  </a:schemeClr>
                </a:solidFill>
                <a:latin typeface="Arial" charset="0"/>
              </a:rPr>
            </a:br>
            <a:r>
              <a:rPr lang="en-US" sz="6000" dirty="0">
                <a:solidFill>
                  <a:schemeClr val="accent6">
                    <a:lumMod val="50000"/>
                  </a:schemeClr>
                </a:solidFill>
                <a:latin typeface="Arial" charset="0"/>
              </a:rPr>
              <a:t>Drug Use</a:t>
            </a:r>
          </a:p>
        </p:txBody>
      </p:sp>
      <p:pic>
        <p:nvPicPr>
          <p:cNvPr id="4" name="Picture 4" descr="EMjaspers16_3_11b"/>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771900" y="2362201"/>
            <a:ext cx="4495800" cy="2968017"/>
          </a:xfrm>
          <a:prstGeom prst="rect">
            <a:avLst/>
          </a:prstGeom>
          <a:noFill/>
          <a:ln w="9525">
            <a:solidFill>
              <a:schemeClr val="tx2"/>
            </a:solidFill>
            <a:miter lim="800000"/>
            <a:headEnd/>
            <a:tailEnd/>
          </a:ln>
          <a:effectLst>
            <a:reflection blurRad="6350" stA="50000" endA="300" endPos="38500" dist="50800" dir="5400000" sy="-100000" algn="bl" rotWithShape="0"/>
          </a:effectLst>
          <a:scene3d>
            <a:camera prst="orthographicFront"/>
            <a:lightRig rig="threePt" dir="t"/>
          </a:scene3d>
          <a:sp3d>
            <a:bevelT/>
            <a:bevelB/>
          </a:sp3d>
        </p:spPr>
      </p:pic>
    </p:spTree>
    <p:extLst>
      <p:ext uri="{BB962C8B-B14F-4D97-AF65-F5344CB8AC3E}">
        <p14:creationId xmlns:p14="http://schemas.microsoft.com/office/powerpoint/2010/main" val="229251486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llergyskin2009Johnson2.jpg"/>
          <p:cNvPicPr>
            <a:picLocks noChangeAspect="1"/>
          </p:cNvPicPr>
          <p:nvPr/>
        </p:nvPicPr>
        <p:blipFill>
          <a:blip r:embed="rId2" cstate="print">
            <a:lum bright="-10000"/>
            <a:extLst>
              <a:ext uri="{28A0092B-C50C-407E-A947-70E740481C1C}">
                <a14:useLocalDpi xmlns:a14="http://schemas.microsoft.com/office/drawing/2010/main"/>
              </a:ext>
            </a:extLst>
          </a:blip>
          <a:stretch>
            <a:fillRect/>
          </a:stretch>
        </p:blipFill>
        <p:spPr>
          <a:xfrm>
            <a:off x="5565933" y="1066800"/>
            <a:ext cx="4714378" cy="3071712"/>
          </a:xfrm>
          <a:prstGeom prst="rect">
            <a:avLst/>
          </a:prstGeom>
          <a:ln>
            <a:solidFill>
              <a:schemeClr val="tx2"/>
            </a:solidFill>
          </a:ln>
        </p:spPr>
      </p:pic>
      <p:sp>
        <p:nvSpPr>
          <p:cNvPr id="2" name="Title 1"/>
          <p:cNvSpPr>
            <a:spLocks noGrp="1"/>
          </p:cNvSpPr>
          <p:nvPr>
            <p:ph type="title"/>
          </p:nvPr>
        </p:nvSpPr>
        <p:spPr>
          <a:xfrm>
            <a:off x="2133600" y="76200"/>
            <a:ext cx="7772400" cy="838200"/>
          </a:xfrm>
        </p:spPr>
        <p:txBody>
          <a:bodyPr>
            <a:normAutofit/>
          </a:bodyPr>
          <a:lstStyle/>
          <a:p>
            <a:pPr algn="ctr"/>
            <a:r>
              <a:rPr lang="en-US" dirty="0">
                <a:solidFill>
                  <a:srgbClr val="FFC000"/>
                </a:solidFill>
                <a:latin typeface="Arial" pitchFamily="34" charset="0"/>
                <a:cs typeface="Arial" pitchFamily="34" charset="0"/>
              </a:rPr>
              <a:t>Allergic Reaction to Antibiotic</a:t>
            </a:r>
          </a:p>
        </p:txBody>
      </p:sp>
      <p:pic>
        <p:nvPicPr>
          <p:cNvPr id="4" name="Content Placeholder 3" descr="allergyskin2009Johnson.jpg"/>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1905000" y="3200401"/>
            <a:ext cx="4875568" cy="3176737"/>
          </a:xfrm>
          <a:ln>
            <a:solidFill>
              <a:schemeClr val="tx2"/>
            </a:solidFill>
          </a:ln>
        </p:spPr>
      </p:pic>
      <p:sp>
        <p:nvSpPr>
          <p:cNvPr id="7" name="Text Box 4"/>
          <p:cNvSpPr txBox="1">
            <a:spLocks noChangeArrowheads="1"/>
          </p:cNvSpPr>
          <p:nvPr/>
        </p:nvSpPr>
        <p:spPr bwMode="auto">
          <a:xfrm>
            <a:off x="1545337" y="0"/>
            <a:ext cx="4046537" cy="228600"/>
          </a:xfrm>
          <a:prstGeom prst="rect">
            <a:avLst/>
          </a:prstGeom>
          <a:noFill/>
          <a:ln w="9525">
            <a:noFill/>
            <a:miter lim="800000"/>
            <a:headEnd/>
            <a:tailEnd/>
          </a:ln>
        </p:spPr>
        <p:txBody>
          <a:bodyPr wrap="none">
            <a:spAutoFit/>
          </a:bodyPr>
          <a:lstStyle/>
          <a:p>
            <a:pPr algn="ctr" eaLnBrk="0" hangingPunct="0"/>
            <a:r>
              <a:rPr lang="en-US" sz="900" dirty="0">
                <a:latin typeface="Arial" charset="0"/>
              </a:rPr>
              <a:t>© Photo(s): Dr. C.D. Johnson, University of Texas Dental Branch at Houston</a:t>
            </a:r>
          </a:p>
        </p:txBody>
      </p:sp>
    </p:spTree>
    <p:extLst>
      <p:ext uri="{BB962C8B-B14F-4D97-AF65-F5344CB8AC3E}">
        <p14:creationId xmlns:p14="http://schemas.microsoft.com/office/powerpoint/2010/main" val="32874103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772400" cy="838200"/>
          </a:xfrm>
        </p:spPr>
        <p:txBody>
          <a:bodyPr>
            <a:normAutofit/>
          </a:bodyPr>
          <a:lstStyle/>
          <a:p>
            <a:pPr algn="ctr"/>
            <a:r>
              <a:rPr lang="en-US" sz="3100" dirty="0">
                <a:solidFill>
                  <a:srgbClr val="FFC000"/>
                </a:solidFill>
                <a:latin typeface="Arial" pitchFamily="34" charset="0"/>
                <a:cs typeface="Arial" pitchFamily="34" charset="0"/>
              </a:rPr>
              <a:t>Erythema Multiforme</a:t>
            </a:r>
            <a:br>
              <a:rPr lang="en-US" sz="3100" dirty="0">
                <a:solidFill>
                  <a:srgbClr val="FFC000"/>
                </a:solidFill>
                <a:latin typeface="Arial" pitchFamily="34" charset="0"/>
                <a:cs typeface="Arial" pitchFamily="34" charset="0"/>
              </a:rPr>
            </a:br>
            <a:r>
              <a:rPr lang="en-US" sz="2200" dirty="0">
                <a:solidFill>
                  <a:srgbClr val="FFC000"/>
                </a:solidFill>
                <a:latin typeface="Arial" pitchFamily="34" charset="0"/>
                <a:cs typeface="Arial" pitchFamily="34" charset="0"/>
              </a:rPr>
              <a:t>Stevens-Johnson Syndrome</a:t>
            </a:r>
          </a:p>
        </p:txBody>
      </p:sp>
      <p:pic>
        <p:nvPicPr>
          <p:cNvPr id="3" name="Picture 3" descr="EMface362PP"/>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1716088" y="1371600"/>
            <a:ext cx="4075113" cy="5029200"/>
          </a:xfrm>
          <a:ln>
            <a:solidFill>
              <a:schemeClr val="tx2"/>
            </a:solidFill>
          </a:ln>
        </p:spPr>
      </p:pic>
      <p:pic>
        <p:nvPicPr>
          <p:cNvPr id="4" name="Picture 4" descr="EMlips361P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a:xfrm>
            <a:off x="5867401" y="2362200"/>
            <a:ext cx="4600755" cy="3048000"/>
          </a:xfrm>
          <a:prstGeom prst="rect">
            <a:avLst/>
          </a:prstGeom>
          <a:ln>
            <a:solidFill>
              <a:schemeClr val="tx2"/>
            </a:solidFill>
          </a:ln>
        </p:spPr>
      </p:pic>
    </p:spTree>
    <p:extLst>
      <p:ext uri="{BB962C8B-B14F-4D97-AF65-F5344CB8AC3E}">
        <p14:creationId xmlns:p14="http://schemas.microsoft.com/office/powerpoint/2010/main" val="300501141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76200"/>
            <a:ext cx="7772400" cy="838200"/>
          </a:xfrm>
        </p:spPr>
        <p:txBody>
          <a:bodyPr>
            <a:normAutofit/>
          </a:bodyPr>
          <a:lstStyle/>
          <a:p>
            <a:pPr algn="ctr"/>
            <a:r>
              <a:rPr lang="en-US" sz="3100" dirty="0">
                <a:solidFill>
                  <a:srgbClr val="FFC000"/>
                </a:solidFill>
                <a:latin typeface="Arial" pitchFamily="34" charset="0"/>
                <a:cs typeface="Arial" pitchFamily="34" charset="0"/>
              </a:rPr>
              <a:t>Erythema Multiforme</a:t>
            </a:r>
            <a:br>
              <a:rPr lang="en-US" sz="3100" dirty="0">
                <a:solidFill>
                  <a:srgbClr val="FFC000"/>
                </a:solidFill>
                <a:latin typeface="Arial" pitchFamily="34" charset="0"/>
                <a:cs typeface="Arial" pitchFamily="34" charset="0"/>
              </a:rPr>
            </a:br>
            <a:r>
              <a:rPr lang="en-US" sz="2200" dirty="0">
                <a:solidFill>
                  <a:srgbClr val="FFC000"/>
                </a:solidFill>
                <a:latin typeface="Arial" pitchFamily="34" charset="0"/>
                <a:cs typeface="Arial" pitchFamily="34" charset="0"/>
              </a:rPr>
              <a:t>Stevens-Johnson Syndrome</a:t>
            </a:r>
          </a:p>
        </p:txBody>
      </p:sp>
      <p:grpSp>
        <p:nvGrpSpPr>
          <p:cNvPr id="3" name="Group 2"/>
          <p:cNvGrpSpPr/>
          <p:nvPr/>
        </p:nvGrpSpPr>
        <p:grpSpPr>
          <a:xfrm>
            <a:off x="1676400" y="1066801"/>
            <a:ext cx="8686800" cy="5287963"/>
            <a:chOff x="228600" y="1295400"/>
            <a:chExt cx="8686800" cy="5287963"/>
          </a:xfrm>
        </p:grpSpPr>
        <p:pic>
          <p:nvPicPr>
            <p:cNvPr id="9" name="Picture 5" descr="Bouq10"/>
            <p:cNvPicPr>
              <a:picLocks noChangeAspect="1" noChangeArrowheads="1"/>
            </p:cNvPicPr>
            <p:nvPr/>
          </p:nvPicPr>
          <p:blipFill>
            <a:blip r:embed="rId2" cstate="print">
              <a:lum bright="-6000" contrast="6000"/>
              <a:extLst>
                <a:ext uri="{28A0092B-C50C-407E-A947-70E740481C1C}">
                  <a14:useLocalDpi xmlns:a14="http://schemas.microsoft.com/office/drawing/2010/main"/>
                </a:ext>
              </a:extLst>
            </a:blip>
            <a:srcRect/>
            <a:stretch>
              <a:fillRect/>
            </a:stretch>
          </p:blipFill>
          <p:spPr bwMode="auto">
            <a:xfrm>
              <a:off x="4168789" y="1295400"/>
              <a:ext cx="4746611" cy="3200400"/>
            </a:xfrm>
            <a:prstGeom prst="rect">
              <a:avLst/>
            </a:prstGeom>
            <a:noFill/>
            <a:ln w="9525">
              <a:solidFill>
                <a:schemeClr val="tx2"/>
              </a:solidFill>
              <a:miter lim="800000"/>
              <a:headEnd/>
              <a:tailEnd/>
            </a:ln>
          </p:spPr>
        </p:pic>
        <p:pic>
          <p:nvPicPr>
            <p:cNvPr id="8" name="Picture 4" descr="EMjaspers16_3_11b"/>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8600" y="3581400"/>
              <a:ext cx="4547220" cy="3001963"/>
            </a:xfrm>
            <a:prstGeom prst="rect">
              <a:avLst/>
            </a:prstGeom>
            <a:noFill/>
            <a:ln w="9525">
              <a:solidFill>
                <a:schemeClr val="tx2"/>
              </a:solidFill>
              <a:miter lim="800000"/>
              <a:headEnd/>
              <a:tailEnd/>
            </a:ln>
          </p:spPr>
        </p:pic>
        <p:pic>
          <p:nvPicPr>
            <p:cNvPr id="10" name="Picture 4" descr="EMskinRashTextbook360PP"/>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799" y="4571999"/>
              <a:ext cx="3007155" cy="2011364"/>
            </a:xfrm>
            <a:prstGeom prst="rect">
              <a:avLst/>
            </a:prstGeom>
            <a:noFill/>
            <a:ln w="9525">
              <a:solidFill>
                <a:schemeClr val="tx2"/>
              </a:solidFill>
              <a:miter lim="800000"/>
              <a:headEnd/>
              <a:tailEnd/>
            </a:ln>
          </p:spPr>
        </p:pic>
        <p:pic>
          <p:nvPicPr>
            <p:cNvPr id="11" name="Picture 6" descr="EMbullseye364PP"/>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36868" y="1295400"/>
              <a:ext cx="2277932" cy="2200275"/>
            </a:xfrm>
            <a:prstGeom prst="rect">
              <a:avLst/>
            </a:prstGeom>
            <a:noFill/>
            <a:ln w="9525">
              <a:solidFill>
                <a:schemeClr val="tx2"/>
              </a:solidFill>
              <a:miter lim="800000"/>
              <a:headEnd/>
              <a:tailEnd/>
            </a:ln>
          </p:spPr>
        </p:pic>
      </p:grpSp>
    </p:spTree>
    <p:extLst>
      <p:ext uri="{BB962C8B-B14F-4D97-AF65-F5344CB8AC3E}">
        <p14:creationId xmlns:p14="http://schemas.microsoft.com/office/powerpoint/2010/main" val="23894092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7650" name="Rectangle 2"/>
          <p:cNvSpPr>
            <a:spLocks noGrp="1" noRot="1" noChangeArrowheads="1"/>
          </p:cNvSpPr>
          <p:nvPr>
            <p:ph type="title"/>
          </p:nvPr>
        </p:nvSpPr>
        <p:spPr>
          <a:xfrm>
            <a:off x="1752600" y="152400"/>
            <a:ext cx="8686800" cy="868362"/>
          </a:xfrm>
          <a:noFill/>
          <a:ln>
            <a:noFill/>
          </a:ln>
        </p:spPr>
        <p:txBody>
          <a:bodyPr>
            <a:normAutofit/>
          </a:bodyPr>
          <a:lstStyle/>
          <a:p>
            <a:pPr algn="ctr">
              <a:defRPr/>
            </a:pPr>
            <a:r>
              <a:rPr lang="en-US" dirty="0">
                <a:solidFill>
                  <a:srgbClr val="FFC000"/>
                </a:solidFill>
                <a:latin typeface="Arial" charset="0"/>
              </a:rPr>
              <a:t>Contact Stomatitis (Lichenoid Reaction)</a:t>
            </a:r>
            <a:br>
              <a:rPr lang="en-US" dirty="0">
                <a:solidFill>
                  <a:srgbClr val="FFC000"/>
                </a:solidFill>
                <a:latin typeface="Arial" charset="0"/>
              </a:rPr>
            </a:br>
            <a:r>
              <a:rPr lang="en-US" sz="2000" dirty="0">
                <a:solidFill>
                  <a:srgbClr val="FFC000"/>
                </a:solidFill>
                <a:latin typeface="Arial" charset="0"/>
              </a:rPr>
              <a:t>From Artificial Cinnamon Flavoring</a:t>
            </a:r>
          </a:p>
        </p:txBody>
      </p:sp>
      <p:sp>
        <p:nvSpPr>
          <p:cNvPr id="78851" name="Text Box 3"/>
          <p:cNvSpPr txBox="1">
            <a:spLocks noChangeArrowheads="1"/>
          </p:cNvSpPr>
          <p:nvPr/>
        </p:nvSpPr>
        <p:spPr bwMode="auto">
          <a:xfrm>
            <a:off x="4864100" y="6629400"/>
            <a:ext cx="2298700" cy="228600"/>
          </a:xfrm>
          <a:prstGeom prst="rect">
            <a:avLst/>
          </a:prstGeom>
          <a:noFill/>
          <a:ln w="9525">
            <a:noFill/>
            <a:miter lim="800000"/>
            <a:headEnd/>
            <a:tailEnd/>
          </a:ln>
        </p:spPr>
        <p:txBody>
          <a:bodyPr wrap="none">
            <a:spAutoFit/>
          </a:bodyPr>
          <a:lstStyle/>
          <a:p>
            <a:r>
              <a:rPr lang="en-US" sz="900">
                <a:latin typeface="Arial" charset="0"/>
              </a:rPr>
              <a:t>Photo: Bolognia, et al. Dermatology, 2003</a:t>
            </a:r>
          </a:p>
        </p:txBody>
      </p:sp>
      <p:pic>
        <p:nvPicPr>
          <p:cNvPr id="78852" name="Picture 4" descr="72FF7"/>
          <p:cNvPicPr>
            <a:picLocks noChangeAspect="1" noChangeArrowheads="1"/>
          </p:cNvPicPr>
          <p:nvPr/>
        </p:nvPicPr>
        <p:blipFill>
          <a:blip r:embed="rId4" cstate="print">
            <a:lum bright="-12000"/>
            <a:extLst>
              <a:ext uri="{28A0092B-C50C-407E-A947-70E740481C1C}">
                <a14:useLocalDpi xmlns:a14="http://schemas.microsoft.com/office/drawing/2010/main"/>
              </a:ext>
            </a:extLst>
          </a:blip>
          <a:srcRect/>
          <a:stretch>
            <a:fillRect/>
          </a:stretch>
        </p:blipFill>
        <p:spPr bwMode="auto">
          <a:xfrm>
            <a:off x="5257800" y="1170277"/>
            <a:ext cx="5105400" cy="4119130"/>
          </a:xfrm>
          <a:prstGeom prst="rect">
            <a:avLst/>
          </a:prstGeom>
          <a:noFill/>
          <a:ln w="9525">
            <a:solidFill>
              <a:schemeClr val="tx2"/>
            </a:solidFill>
            <a:miter lim="800000"/>
            <a:headEnd/>
            <a:tailEnd/>
          </a:ln>
        </p:spPr>
      </p:pic>
      <p:pic>
        <p:nvPicPr>
          <p:cNvPr id="78853" name="Picture 5" descr="21FF4"/>
          <p:cNvPicPr>
            <a:picLocks noChangeAspect="1" noChangeArrowheads="1"/>
          </p:cNvPicPr>
          <p:nvPr/>
        </p:nvPicPr>
        <p:blipFill>
          <a:blip r:embed="rId5" cstate="print">
            <a:lum bright="-18000" contrast="6000"/>
            <a:extLst>
              <a:ext uri="{28A0092B-C50C-407E-A947-70E740481C1C}">
                <a14:useLocalDpi xmlns:a14="http://schemas.microsoft.com/office/drawing/2010/main"/>
              </a:ext>
            </a:extLst>
          </a:blip>
          <a:srcRect/>
          <a:stretch>
            <a:fillRect/>
          </a:stretch>
        </p:blipFill>
        <p:spPr bwMode="auto">
          <a:xfrm>
            <a:off x="1698362" y="3352800"/>
            <a:ext cx="4702438" cy="3194050"/>
          </a:xfrm>
          <a:prstGeom prst="rect">
            <a:avLst/>
          </a:prstGeom>
          <a:noFill/>
          <a:ln w="9525">
            <a:solidFill>
              <a:schemeClr val="tx2"/>
            </a:solidFill>
            <a:miter lim="800000"/>
            <a:headEnd/>
            <a:tailEnd/>
          </a:ln>
        </p:spPr>
      </p:pic>
    </p:spTree>
    <p:custDataLst>
      <p:tags r:id="rId1"/>
    </p:custDataLst>
    <p:extLst>
      <p:ext uri="{BB962C8B-B14F-4D97-AF65-F5344CB8AC3E}">
        <p14:creationId xmlns:p14="http://schemas.microsoft.com/office/powerpoint/2010/main" val="37268687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7650" name="Rectangle 2"/>
          <p:cNvSpPr>
            <a:spLocks noGrp="1" noRot="1" noChangeArrowheads="1"/>
          </p:cNvSpPr>
          <p:nvPr>
            <p:ph type="title"/>
          </p:nvPr>
        </p:nvSpPr>
        <p:spPr>
          <a:xfrm>
            <a:off x="1752600" y="152400"/>
            <a:ext cx="8686800" cy="762000"/>
          </a:xfrm>
          <a:noFill/>
          <a:ln>
            <a:noFill/>
          </a:ln>
        </p:spPr>
        <p:txBody>
          <a:bodyPr>
            <a:normAutofit/>
          </a:bodyPr>
          <a:lstStyle/>
          <a:p>
            <a:pPr algn="ctr">
              <a:defRPr/>
            </a:pPr>
            <a:r>
              <a:rPr lang="en-US" dirty="0">
                <a:solidFill>
                  <a:srgbClr val="FFC000"/>
                </a:solidFill>
                <a:latin typeface="Arial" charset="0"/>
              </a:rPr>
              <a:t>Lichenoid Reaction</a:t>
            </a:r>
            <a:endParaRPr lang="en-US" sz="2000" dirty="0">
              <a:solidFill>
                <a:srgbClr val="FFC000"/>
              </a:solidFill>
              <a:latin typeface="Arial" charset="0"/>
            </a:endParaRPr>
          </a:p>
        </p:txBody>
      </p:sp>
      <p:pic>
        <p:nvPicPr>
          <p:cNvPr id="4" name="Picture 10" descr="LPerosive07_2923fPP"/>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676400" y="2286000"/>
            <a:ext cx="6298414" cy="4056062"/>
          </a:xfrm>
          <a:prstGeom prst="rect">
            <a:avLst/>
          </a:prstGeom>
          <a:noFill/>
          <a:ln w="9525">
            <a:solidFill>
              <a:schemeClr val="tx1"/>
            </a:solidFill>
            <a:miter lim="800000"/>
            <a:headEnd/>
            <a:tailEnd/>
          </a:ln>
        </p:spPr>
      </p:pic>
      <p:pic>
        <p:nvPicPr>
          <p:cNvPr id="5" name="Picture 13" descr="LPerosive07_2923iPP"/>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105400" y="1066800"/>
            <a:ext cx="5207000" cy="3905250"/>
          </a:xfrm>
          <a:prstGeom prst="rect">
            <a:avLst/>
          </a:prstGeom>
          <a:noFill/>
          <a:ln w="9525">
            <a:solidFill>
              <a:schemeClr val="tx1"/>
            </a:solidFill>
            <a:miter lim="800000"/>
            <a:headEnd/>
            <a:tailEnd/>
          </a:ln>
        </p:spPr>
      </p:pic>
    </p:spTree>
    <p:custDataLst>
      <p:tags r:id="rId1"/>
    </p:custDataLst>
    <p:extLst>
      <p:ext uri="{BB962C8B-B14F-4D97-AF65-F5344CB8AC3E}">
        <p14:creationId xmlns:p14="http://schemas.microsoft.com/office/powerpoint/2010/main" val="184219927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82" name="Rectangle 2"/>
          <p:cNvSpPr>
            <a:spLocks noGrp="1" noRot="1" noChangeArrowheads="1"/>
          </p:cNvSpPr>
          <p:nvPr>
            <p:ph type="title"/>
          </p:nvPr>
        </p:nvSpPr>
        <p:spPr>
          <a:xfrm>
            <a:off x="3962400" y="24780"/>
            <a:ext cx="4191000" cy="508620"/>
          </a:xfrm>
          <a:noFill/>
          <a:ln>
            <a:noFill/>
          </a:ln>
        </p:spPr>
        <p:txBody>
          <a:bodyPr>
            <a:normAutofit/>
          </a:bodyPr>
          <a:lstStyle/>
          <a:p>
            <a:pPr algn="ctr">
              <a:defRPr/>
            </a:pPr>
            <a:r>
              <a:rPr lang="en-US" dirty="0">
                <a:solidFill>
                  <a:srgbClr val="FFC000"/>
                </a:solidFill>
                <a:latin typeface="Arial" charset="0"/>
              </a:rPr>
              <a:t>Lichenoid Reaction</a:t>
            </a:r>
          </a:p>
        </p:txBody>
      </p:sp>
      <p:pic>
        <p:nvPicPr>
          <p:cNvPr id="77827" name="Picture 3" descr="LPfromAldometESTOP231PP"/>
          <p:cNvPicPr>
            <a:picLocks noGrp="1" noChangeAspect="1" noChangeArrowheads="1"/>
          </p:cNvPicPr>
          <p:nvPr>
            <p:ph sz="half" idx="1"/>
          </p:nvPr>
        </p:nvPicPr>
        <p:blipFill>
          <a:blip r:embed="rId4" cstate="screen">
            <a:lum bright="-12000"/>
            <a:extLst>
              <a:ext uri="{28A0092B-C50C-407E-A947-70E740481C1C}">
                <a14:useLocalDpi xmlns:a14="http://schemas.microsoft.com/office/drawing/2010/main"/>
              </a:ext>
            </a:extLst>
          </a:blip>
          <a:srcRect/>
          <a:stretch>
            <a:fillRect/>
          </a:stretch>
        </p:blipFill>
        <p:spPr>
          <a:xfrm>
            <a:off x="1945290" y="560190"/>
            <a:ext cx="3810000" cy="3021211"/>
          </a:xfrm>
          <a:noFill/>
          <a:ln>
            <a:solidFill>
              <a:schemeClr val="tx2"/>
            </a:solidFill>
          </a:ln>
        </p:spPr>
      </p:pic>
      <p:pic>
        <p:nvPicPr>
          <p:cNvPr id="77828" name="Picture 4" descr="Bouquot34"/>
          <p:cNvPicPr>
            <a:picLocks noChangeAspect="1" noChangeArrowheads="1"/>
          </p:cNvPicPr>
          <p:nvPr/>
        </p:nvPicPr>
        <p:blipFill rotWithShape="1">
          <a:blip r:embed="rId5" cstate="screen">
            <a:lum bright="-6000"/>
            <a:extLst>
              <a:ext uri="{28A0092B-C50C-407E-A947-70E740481C1C}">
                <a14:useLocalDpi xmlns:a14="http://schemas.microsoft.com/office/drawing/2010/main"/>
              </a:ext>
            </a:extLst>
          </a:blip>
          <a:srcRect/>
          <a:stretch/>
        </p:blipFill>
        <p:spPr bwMode="auto">
          <a:xfrm>
            <a:off x="1945290" y="3687014"/>
            <a:ext cx="3810000" cy="2713787"/>
          </a:xfrm>
          <a:prstGeom prst="rect">
            <a:avLst/>
          </a:prstGeom>
          <a:noFill/>
          <a:ln w="9525">
            <a:solidFill>
              <a:schemeClr val="tx2"/>
            </a:solidFill>
            <a:miter lim="800000"/>
            <a:headEnd/>
            <a:tailEnd/>
          </a:ln>
        </p:spPr>
      </p:pic>
      <p:pic>
        <p:nvPicPr>
          <p:cNvPr id="77829" name="Picture 5" descr="Bouquot35"/>
          <p:cNvPicPr>
            <a:picLocks noChangeAspect="1" noChangeArrowheads="1"/>
          </p:cNvPicPr>
          <p:nvPr/>
        </p:nvPicPr>
        <p:blipFill>
          <a:blip r:embed="rId6" cstate="screen">
            <a:lum bright="-12000"/>
            <a:extLst>
              <a:ext uri="{28A0092B-C50C-407E-A947-70E740481C1C}">
                <a14:useLocalDpi xmlns:a14="http://schemas.microsoft.com/office/drawing/2010/main"/>
              </a:ext>
            </a:extLst>
          </a:blip>
          <a:srcRect/>
          <a:stretch>
            <a:fillRect/>
          </a:stretch>
        </p:blipFill>
        <p:spPr bwMode="auto">
          <a:xfrm>
            <a:off x="5862294" y="3687014"/>
            <a:ext cx="4272307" cy="2713787"/>
          </a:xfrm>
          <a:prstGeom prst="rect">
            <a:avLst/>
          </a:prstGeom>
          <a:noFill/>
          <a:ln w="9525">
            <a:solidFill>
              <a:schemeClr val="tx2"/>
            </a:solidFill>
            <a:miter lim="800000"/>
            <a:headEnd/>
            <a:tailEnd/>
          </a:ln>
        </p:spPr>
      </p:pic>
      <p:sp>
        <p:nvSpPr>
          <p:cNvPr id="77830" name="Text Box 6"/>
          <p:cNvSpPr txBox="1">
            <a:spLocks noChangeArrowheads="1"/>
          </p:cNvSpPr>
          <p:nvPr/>
        </p:nvSpPr>
        <p:spPr bwMode="auto">
          <a:xfrm>
            <a:off x="5938494" y="960410"/>
            <a:ext cx="4038600" cy="2585323"/>
          </a:xfrm>
          <a:prstGeom prst="rect">
            <a:avLst/>
          </a:prstGeom>
          <a:noFill/>
          <a:ln w="9525">
            <a:noFill/>
            <a:miter lim="800000"/>
            <a:headEnd/>
            <a:tailEnd/>
          </a:ln>
        </p:spPr>
        <p:txBody>
          <a:bodyPr>
            <a:spAutoFit/>
          </a:bodyPr>
          <a:lstStyle/>
          <a:p>
            <a:pPr marL="285750" indent="-285750">
              <a:buClr>
                <a:schemeClr val="tx1"/>
              </a:buClr>
              <a:buSzPct val="92000"/>
              <a:buFont typeface="Wingdings" pitchFamily="2" charset="2"/>
              <a:buChar char="q"/>
            </a:pPr>
            <a:r>
              <a:rPr lang="en-US" dirty="0">
                <a:latin typeface="Arial" charset="0"/>
              </a:rPr>
              <a:t>  Topical allergic reaction</a:t>
            </a:r>
          </a:p>
          <a:p>
            <a:pPr marL="285750" indent="-285750">
              <a:buClr>
                <a:schemeClr val="tx1"/>
              </a:buClr>
              <a:buSzPct val="92000"/>
              <a:buFont typeface="Wingdings" pitchFamily="2" charset="2"/>
              <a:buChar char="q"/>
            </a:pPr>
            <a:r>
              <a:rPr lang="en-US" dirty="0">
                <a:latin typeface="Arial" charset="0"/>
              </a:rPr>
              <a:t>  Cinnamon, mint, peppers</a:t>
            </a:r>
          </a:p>
          <a:p>
            <a:pPr marL="285750" indent="-285750">
              <a:buClr>
                <a:schemeClr val="tx1"/>
              </a:buClr>
              <a:buSzPct val="92000"/>
              <a:buFont typeface="Wingdings" pitchFamily="2" charset="2"/>
              <a:buChar char="q"/>
            </a:pPr>
            <a:r>
              <a:rPr lang="en-US" dirty="0">
                <a:latin typeface="Arial" charset="0"/>
              </a:rPr>
              <a:t>  Dental materials</a:t>
            </a:r>
          </a:p>
          <a:p>
            <a:pPr marL="285750" indent="-285750">
              <a:buClr>
                <a:schemeClr val="tx1"/>
              </a:buClr>
              <a:buSzPct val="92000"/>
              <a:buFont typeface="Wingdings" pitchFamily="2" charset="2"/>
              <a:buChar char="q"/>
            </a:pPr>
            <a:r>
              <a:rPr lang="en-US" dirty="0">
                <a:latin typeface="Arial" charset="0"/>
              </a:rPr>
              <a:t>     -- Especially amalgam</a:t>
            </a:r>
          </a:p>
          <a:p>
            <a:pPr marL="285750" indent="-285750">
              <a:buClr>
                <a:schemeClr val="tx1"/>
              </a:buClr>
              <a:buSzPct val="92000"/>
              <a:buFont typeface="Wingdings" pitchFamily="2" charset="2"/>
              <a:buChar char="q"/>
            </a:pPr>
            <a:r>
              <a:rPr lang="en-US" dirty="0">
                <a:latin typeface="Arial" charset="0"/>
              </a:rPr>
              <a:t>  Systemic medications</a:t>
            </a:r>
          </a:p>
          <a:p>
            <a:pPr marL="285750" indent="-285750">
              <a:buClr>
                <a:schemeClr val="tx1"/>
              </a:buClr>
              <a:buSzPct val="92000"/>
              <a:buFont typeface="Wingdings" pitchFamily="2" charset="2"/>
              <a:buChar char="q"/>
            </a:pPr>
            <a:r>
              <a:rPr lang="en-US" dirty="0">
                <a:latin typeface="Arial" charset="0"/>
              </a:rPr>
              <a:t>  Usually localized</a:t>
            </a:r>
          </a:p>
          <a:p>
            <a:pPr marL="285750" indent="-285750">
              <a:buClr>
                <a:schemeClr val="tx1"/>
              </a:buClr>
              <a:buSzPct val="92000"/>
              <a:buFont typeface="Wingdings" pitchFamily="2" charset="2"/>
              <a:buChar char="q"/>
            </a:pPr>
            <a:r>
              <a:rPr lang="en-US" dirty="0">
                <a:latin typeface="Arial" charset="0"/>
              </a:rPr>
              <a:t>  Usually blisters, erythema</a:t>
            </a:r>
          </a:p>
          <a:p>
            <a:pPr marL="285750" indent="-285750">
              <a:buClr>
                <a:schemeClr val="tx1"/>
              </a:buClr>
              <a:buSzPct val="92000"/>
              <a:buFont typeface="Wingdings" pitchFamily="2" charset="2"/>
              <a:buChar char="q"/>
            </a:pPr>
            <a:r>
              <a:rPr lang="en-US" dirty="0">
                <a:latin typeface="Arial" charset="0"/>
              </a:rPr>
              <a:t>  Usually disappears after </a:t>
            </a:r>
          </a:p>
          <a:p>
            <a:pPr marL="285750" indent="-285750">
              <a:buClr>
                <a:schemeClr val="tx1"/>
              </a:buClr>
              <a:buSzPct val="92000"/>
              <a:buFont typeface="Wingdings" pitchFamily="2" charset="2"/>
              <a:buChar char="q"/>
            </a:pPr>
            <a:r>
              <a:rPr lang="en-US" dirty="0">
                <a:latin typeface="Arial" charset="0"/>
              </a:rPr>
              <a:t>     removal of foreign material</a:t>
            </a:r>
          </a:p>
        </p:txBody>
      </p:sp>
    </p:spTree>
    <p:custDataLst>
      <p:tags r:id="rId1"/>
    </p:custDataLst>
    <p:extLst>
      <p:ext uri="{BB962C8B-B14F-4D97-AF65-F5344CB8AC3E}">
        <p14:creationId xmlns:p14="http://schemas.microsoft.com/office/powerpoint/2010/main" val="177346557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130" name="Rectangle 2"/>
          <p:cNvSpPr>
            <a:spLocks noGrp="1" noRot="1" noChangeArrowheads="1"/>
          </p:cNvSpPr>
          <p:nvPr>
            <p:ph type="title"/>
          </p:nvPr>
        </p:nvSpPr>
        <p:spPr>
          <a:xfrm>
            <a:off x="2057400" y="1"/>
            <a:ext cx="8229600" cy="792163"/>
          </a:xfrm>
          <a:noFill/>
          <a:ln>
            <a:noFill/>
          </a:ln>
        </p:spPr>
        <p:txBody>
          <a:bodyPr>
            <a:normAutofit/>
          </a:bodyPr>
          <a:lstStyle/>
          <a:p>
            <a:pPr algn="ctr" eaLnBrk="1" hangingPunct="1">
              <a:defRPr/>
            </a:pPr>
            <a:r>
              <a:rPr lang="en-US" dirty="0">
                <a:solidFill>
                  <a:srgbClr val="FFC000"/>
                </a:solidFill>
              </a:rPr>
              <a:t>Lichenoid Reaction vs. Lichen Planus</a:t>
            </a:r>
          </a:p>
        </p:txBody>
      </p:sp>
      <p:grpSp>
        <p:nvGrpSpPr>
          <p:cNvPr id="3" name="Group 2"/>
          <p:cNvGrpSpPr/>
          <p:nvPr/>
        </p:nvGrpSpPr>
        <p:grpSpPr>
          <a:xfrm>
            <a:off x="1905000" y="685800"/>
            <a:ext cx="8077200" cy="5638800"/>
            <a:chOff x="381000" y="685800"/>
            <a:chExt cx="8077200" cy="5638800"/>
          </a:xfrm>
        </p:grpSpPr>
        <p:grpSp>
          <p:nvGrpSpPr>
            <p:cNvPr id="2" name="Group 1"/>
            <p:cNvGrpSpPr/>
            <p:nvPr/>
          </p:nvGrpSpPr>
          <p:grpSpPr>
            <a:xfrm>
              <a:off x="381000" y="685800"/>
              <a:ext cx="4185987" cy="5638800"/>
              <a:chOff x="152400" y="381000"/>
              <a:chExt cx="4609289" cy="6172200"/>
            </a:xfrm>
          </p:grpSpPr>
          <p:pic>
            <p:nvPicPr>
              <p:cNvPr id="944132" name="Picture 4" descr="LichenoidCocaineReaction2007CDJohns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9689" y="381000"/>
                <a:ext cx="4572000" cy="3077891"/>
              </a:xfrm>
              <a:prstGeom prst="rect">
                <a:avLst/>
              </a:prstGeom>
              <a:noFill/>
              <a:ln w="9525">
                <a:solidFill>
                  <a:schemeClr val="tx2"/>
                </a:solidFill>
                <a:miter lim="800000"/>
                <a:headEnd/>
                <a:tailEnd/>
              </a:ln>
            </p:spPr>
          </p:pic>
          <p:pic>
            <p:nvPicPr>
              <p:cNvPr id="93187" name="Picture 3" descr="LichenoidCocaineReaction2007CDJohnson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2400" y="3551425"/>
                <a:ext cx="4609289" cy="3001775"/>
              </a:xfrm>
              <a:prstGeom prst="rect">
                <a:avLst/>
              </a:prstGeom>
              <a:noFill/>
              <a:ln w="9525">
                <a:solidFill>
                  <a:schemeClr val="tx2"/>
                </a:solidFill>
                <a:miter lim="800000"/>
                <a:headEnd/>
                <a:tailEnd/>
              </a:ln>
            </p:spPr>
          </p:pic>
          <p:sp>
            <p:nvSpPr>
              <p:cNvPr id="15" name="Text Box 9"/>
              <p:cNvSpPr txBox="1">
                <a:spLocks noChangeArrowheads="1"/>
              </p:cNvSpPr>
              <p:nvPr/>
            </p:nvSpPr>
            <p:spPr bwMode="auto">
              <a:xfrm>
                <a:off x="779247" y="6161325"/>
                <a:ext cx="3392884" cy="370579"/>
              </a:xfrm>
              <a:prstGeom prst="rect">
                <a:avLst/>
              </a:prstGeom>
              <a:noFill/>
              <a:ln w="9525">
                <a:noFill/>
                <a:miter lim="800000"/>
                <a:headEnd/>
                <a:tailEnd/>
              </a:ln>
              <a:effectLst/>
            </p:spPr>
            <p:txBody>
              <a:bodyPr wrap="none">
                <a:spAutoFit/>
              </a:bodyPr>
              <a:lstStyle/>
              <a:p>
                <a:pPr>
                  <a:defRPr/>
                </a:pPr>
                <a:r>
                  <a:rPr lang="en-US" sz="1600" b="1" dirty="0">
                    <a:effectLst>
                      <a:outerShdw blurRad="38100" dist="38100" dir="2700000" algn="tl">
                        <a:srgbClr val="000000">
                          <a:alpha val="43137"/>
                        </a:srgbClr>
                      </a:outerShdw>
                    </a:effectLst>
                    <a:latin typeface="+mn-lt"/>
                  </a:rPr>
                  <a:t>Lichenoid reaction to cocaine</a:t>
                </a:r>
              </a:p>
            </p:txBody>
          </p:sp>
        </p:grpSp>
        <p:grpSp>
          <p:nvGrpSpPr>
            <p:cNvPr id="8" name="Group 7"/>
            <p:cNvGrpSpPr/>
            <p:nvPr/>
          </p:nvGrpSpPr>
          <p:grpSpPr>
            <a:xfrm>
              <a:off x="4648200" y="685800"/>
              <a:ext cx="3810000" cy="5631038"/>
              <a:chOff x="4042555" y="811306"/>
              <a:chExt cx="3962399" cy="6127893"/>
            </a:xfrm>
          </p:grpSpPr>
          <p:pic>
            <p:nvPicPr>
              <p:cNvPr id="9" name="Picture 3" descr="16-9-46bPP"/>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042555" y="811306"/>
                <a:ext cx="3962399" cy="3060007"/>
              </a:xfrm>
              <a:prstGeom prst="rect">
                <a:avLst/>
              </a:prstGeom>
              <a:noFill/>
              <a:ln w="9525">
                <a:solidFill>
                  <a:schemeClr val="tx1"/>
                </a:solidFill>
                <a:miter lim="800000"/>
                <a:headEnd/>
                <a:tailEnd/>
              </a:ln>
            </p:spPr>
          </p:pic>
          <p:pic>
            <p:nvPicPr>
              <p:cNvPr id="10" name="Picture 9" descr="gsg-18 lichen planus"/>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4042555" y="3963311"/>
                <a:ext cx="3962399" cy="2975888"/>
              </a:xfrm>
              <a:prstGeom prst="rect">
                <a:avLst/>
              </a:prstGeom>
              <a:noFill/>
              <a:ln w="9525">
                <a:solidFill>
                  <a:schemeClr val="tx1"/>
                </a:solidFill>
                <a:miter lim="800000"/>
                <a:headEnd/>
                <a:tailEnd/>
              </a:ln>
            </p:spPr>
          </p:pic>
        </p:grpSp>
        <p:sp>
          <p:nvSpPr>
            <p:cNvPr id="13" name="Text Box 9"/>
            <p:cNvSpPr txBox="1">
              <a:spLocks noChangeArrowheads="1"/>
            </p:cNvSpPr>
            <p:nvPr/>
          </p:nvSpPr>
          <p:spPr bwMode="auto">
            <a:xfrm>
              <a:off x="5337162" y="5966591"/>
              <a:ext cx="2432076" cy="338554"/>
            </a:xfrm>
            <a:prstGeom prst="rect">
              <a:avLst/>
            </a:prstGeom>
            <a:noFill/>
            <a:ln w="9525">
              <a:noFill/>
              <a:miter lim="800000"/>
              <a:headEnd/>
              <a:tailEnd/>
            </a:ln>
            <a:effectLst/>
          </p:spPr>
          <p:txBody>
            <a:bodyPr wrap="none">
              <a:spAutoFit/>
            </a:bodyPr>
            <a:lstStyle/>
            <a:p>
              <a:pPr>
                <a:defRPr/>
              </a:pPr>
              <a:r>
                <a:rPr lang="en-US" sz="1600" b="1" dirty="0">
                  <a:effectLst>
                    <a:outerShdw blurRad="38100" dist="38100" dir="2700000" algn="tl">
                      <a:srgbClr val="000000">
                        <a:alpha val="43137"/>
                      </a:srgbClr>
                    </a:outerShdw>
                  </a:effectLst>
                  <a:latin typeface="+mn-lt"/>
                </a:rPr>
                <a:t>Reticular lichen planus</a:t>
              </a:r>
            </a:p>
          </p:txBody>
        </p:sp>
        <p:sp>
          <p:nvSpPr>
            <p:cNvPr id="16" name="Text Box 9"/>
            <p:cNvSpPr txBox="1">
              <a:spLocks noChangeArrowheads="1"/>
            </p:cNvSpPr>
            <p:nvPr/>
          </p:nvSpPr>
          <p:spPr bwMode="auto">
            <a:xfrm>
              <a:off x="685800" y="3166646"/>
              <a:ext cx="3629520" cy="338554"/>
            </a:xfrm>
            <a:prstGeom prst="rect">
              <a:avLst/>
            </a:prstGeom>
            <a:noFill/>
            <a:ln w="9525">
              <a:noFill/>
              <a:miter lim="800000"/>
              <a:headEnd/>
              <a:tailEnd/>
            </a:ln>
            <a:effectLst/>
          </p:spPr>
          <p:txBody>
            <a:bodyPr wrap="none">
              <a:spAutoFit/>
            </a:bodyPr>
            <a:lstStyle/>
            <a:p>
              <a:pPr>
                <a:defRPr/>
              </a:pPr>
              <a:r>
                <a:rPr lang="en-US" sz="1600" b="1" dirty="0">
                  <a:effectLst>
                    <a:outerShdw blurRad="38100" dist="38100" dir="2700000" algn="tl">
                      <a:srgbClr val="000000">
                        <a:alpha val="43137"/>
                      </a:srgbClr>
                    </a:outerShdw>
                  </a:effectLst>
                  <a:latin typeface="+mn-lt"/>
                </a:rPr>
                <a:t>Lichenoid reaction to chewing gum</a:t>
              </a:r>
            </a:p>
          </p:txBody>
        </p:sp>
        <p:sp>
          <p:nvSpPr>
            <p:cNvPr id="17" name="Text Box 9"/>
            <p:cNvSpPr txBox="1">
              <a:spLocks noChangeArrowheads="1"/>
            </p:cNvSpPr>
            <p:nvPr/>
          </p:nvSpPr>
          <p:spPr bwMode="auto">
            <a:xfrm>
              <a:off x="5257800" y="3144554"/>
              <a:ext cx="2432076" cy="338554"/>
            </a:xfrm>
            <a:prstGeom prst="rect">
              <a:avLst/>
            </a:prstGeom>
            <a:noFill/>
            <a:ln w="9525">
              <a:noFill/>
              <a:miter lim="800000"/>
              <a:headEnd/>
              <a:tailEnd/>
            </a:ln>
            <a:effectLst/>
          </p:spPr>
          <p:txBody>
            <a:bodyPr wrap="none">
              <a:spAutoFit/>
            </a:bodyPr>
            <a:lstStyle/>
            <a:p>
              <a:pPr>
                <a:defRPr/>
              </a:pPr>
              <a:r>
                <a:rPr lang="en-US" sz="1600" b="1" dirty="0">
                  <a:effectLst>
                    <a:outerShdw blurRad="38100" dist="38100" dir="2700000" algn="tl">
                      <a:srgbClr val="000000">
                        <a:alpha val="43137"/>
                      </a:srgbClr>
                    </a:outerShdw>
                  </a:effectLst>
                  <a:latin typeface="+mn-lt"/>
                </a:rPr>
                <a:t>Reticular lichen planus</a:t>
              </a:r>
            </a:p>
          </p:txBody>
        </p:sp>
      </p:grpSp>
    </p:spTree>
    <p:extLst>
      <p:ext uri="{BB962C8B-B14F-4D97-AF65-F5344CB8AC3E}">
        <p14:creationId xmlns:p14="http://schemas.microsoft.com/office/powerpoint/2010/main" val="360165913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6306" name="Rectangle 2"/>
          <p:cNvSpPr>
            <a:spLocks noGrp="1" noRot="1" noChangeArrowheads="1"/>
          </p:cNvSpPr>
          <p:nvPr>
            <p:ph type="title"/>
          </p:nvPr>
        </p:nvSpPr>
        <p:spPr>
          <a:xfrm>
            <a:off x="1905000" y="198438"/>
            <a:ext cx="8382000" cy="715963"/>
          </a:xfrm>
          <a:noFill/>
          <a:ln>
            <a:noFill/>
          </a:ln>
        </p:spPr>
        <p:txBody>
          <a:bodyPr>
            <a:normAutofit fontScale="90000"/>
          </a:bodyPr>
          <a:lstStyle/>
          <a:p>
            <a:pPr algn="ctr" eaLnBrk="1" hangingPunct="1">
              <a:defRPr/>
            </a:pPr>
            <a:r>
              <a:rPr lang="en-US" sz="3100" dirty="0">
                <a:solidFill>
                  <a:srgbClr val="FFC000"/>
                </a:solidFill>
                <a:latin typeface="Arial" charset="0"/>
              </a:rPr>
              <a:t>Lichen Planus</a:t>
            </a:r>
            <a:br>
              <a:rPr lang="en-US" dirty="0">
                <a:solidFill>
                  <a:srgbClr val="FFC000"/>
                </a:solidFill>
                <a:latin typeface="Arial" charset="0"/>
              </a:rPr>
            </a:br>
            <a:r>
              <a:rPr lang="en-US" sz="2200" dirty="0">
                <a:solidFill>
                  <a:srgbClr val="FFC000"/>
                </a:solidFill>
                <a:latin typeface="Arial" charset="0"/>
              </a:rPr>
              <a:t>Many Faces</a:t>
            </a:r>
          </a:p>
        </p:txBody>
      </p:sp>
      <p:grpSp>
        <p:nvGrpSpPr>
          <p:cNvPr id="3" name="Group 2"/>
          <p:cNvGrpSpPr/>
          <p:nvPr/>
        </p:nvGrpSpPr>
        <p:grpSpPr>
          <a:xfrm>
            <a:off x="1981200" y="1143000"/>
            <a:ext cx="8229600" cy="5105400"/>
            <a:chOff x="228600" y="1219200"/>
            <a:chExt cx="8229600" cy="5105400"/>
          </a:xfrm>
        </p:grpSpPr>
        <p:grpSp>
          <p:nvGrpSpPr>
            <p:cNvPr id="2" name="Group 1"/>
            <p:cNvGrpSpPr/>
            <p:nvPr/>
          </p:nvGrpSpPr>
          <p:grpSpPr>
            <a:xfrm>
              <a:off x="228600" y="1219200"/>
              <a:ext cx="8229600" cy="5105400"/>
              <a:chOff x="228600" y="1219200"/>
              <a:chExt cx="8636886" cy="5486400"/>
            </a:xfrm>
          </p:grpSpPr>
          <p:pic>
            <p:nvPicPr>
              <p:cNvPr id="130051" name="Picture 3" descr="16-9-5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24400" y="1219200"/>
                <a:ext cx="4141086" cy="2743200"/>
              </a:xfrm>
              <a:prstGeom prst="rect">
                <a:avLst/>
              </a:prstGeom>
              <a:noFill/>
              <a:ln w="9525">
                <a:solidFill>
                  <a:schemeClr val="accent1"/>
                </a:solidFill>
                <a:miter lim="800000"/>
                <a:headEnd/>
                <a:tailEnd/>
              </a:ln>
            </p:spPr>
          </p:pic>
          <p:pic>
            <p:nvPicPr>
              <p:cNvPr id="130052" name="Picture 4" descr="16-9-5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1219200"/>
                <a:ext cx="4416725" cy="2743200"/>
              </a:xfrm>
              <a:prstGeom prst="rect">
                <a:avLst/>
              </a:prstGeom>
              <a:noFill/>
              <a:ln w="9525">
                <a:solidFill>
                  <a:schemeClr val="accent1"/>
                </a:solidFill>
                <a:miter lim="800000"/>
                <a:headEnd/>
                <a:tailEnd/>
              </a:ln>
            </p:spPr>
          </p:pic>
          <p:pic>
            <p:nvPicPr>
              <p:cNvPr id="6" name="Picture 3" descr="LPhyperplasticGing346PP"/>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a:xfrm>
                <a:off x="4724400" y="4038600"/>
                <a:ext cx="4134891" cy="2667000"/>
              </a:xfrm>
              <a:prstGeom prst="rect">
                <a:avLst/>
              </a:prstGeom>
              <a:noFill/>
              <a:ln>
                <a:solidFill>
                  <a:schemeClr val="tx2"/>
                </a:solidFill>
              </a:ln>
            </p:spPr>
          </p:pic>
          <p:pic>
            <p:nvPicPr>
              <p:cNvPr id="7" name="Picture 4" descr="LPerosiveBoko16_9_69b"/>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a:xfrm>
                <a:off x="228600" y="4038600"/>
                <a:ext cx="4419600" cy="2667000"/>
              </a:xfrm>
              <a:prstGeom prst="rect">
                <a:avLst/>
              </a:prstGeom>
              <a:noFill/>
              <a:ln>
                <a:solidFill>
                  <a:schemeClr val="tx2"/>
                </a:solidFill>
              </a:ln>
            </p:spPr>
          </p:pic>
        </p:grpSp>
        <p:sp>
          <p:nvSpPr>
            <p:cNvPr id="5" name="TextBox 4"/>
            <p:cNvSpPr txBox="1"/>
            <p:nvPr/>
          </p:nvSpPr>
          <p:spPr>
            <a:xfrm>
              <a:off x="4810328" y="3907423"/>
              <a:ext cx="3140603" cy="338554"/>
            </a:xfrm>
            <a:prstGeom prst="rect">
              <a:avLst/>
            </a:prstGeom>
            <a:noFill/>
          </p:spPr>
          <p:txBody>
            <a:bodyPr wrap="none" rtlCol="0">
              <a:spAutoFit/>
            </a:bodyPr>
            <a:lstStyle/>
            <a:p>
              <a:r>
                <a:rPr lang="en-US" sz="1600" b="1" dirty="0">
                  <a:effectLst>
                    <a:outerShdw blurRad="38100" dist="38100" dir="2700000" algn="tl">
                      <a:srgbClr val="000000">
                        <a:alpha val="43137"/>
                      </a:srgbClr>
                    </a:outerShdw>
                  </a:effectLst>
                  <a:latin typeface="Arial" pitchFamily="34" charset="0"/>
                  <a:cs typeface="Arial" pitchFamily="34" charset="0"/>
                </a:rPr>
                <a:t>Hyperplastic (leukoplakia-like)</a:t>
              </a:r>
            </a:p>
          </p:txBody>
        </p:sp>
        <p:sp>
          <p:nvSpPr>
            <p:cNvPr id="9" name="TextBox 8"/>
            <p:cNvSpPr txBox="1"/>
            <p:nvPr/>
          </p:nvSpPr>
          <p:spPr>
            <a:xfrm>
              <a:off x="1258349" y="1259612"/>
              <a:ext cx="2116285" cy="338554"/>
            </a:xfrm>
            <a:prstGeom prst="rect">
              <a:avLst/>
            </a:prstGeom>
            <a:noFill/>
          </p:spPr>
          <p:txBody>
            <a:bodyPr wrap="none" rtlCol="0">
              <a:spAutoFit/>
            </a:bodyPr>
            <a:lstStyle/>
            <a:p>
              <a:pPr algn="ctr"/>
              <a:r>
                <a:rPr lang="en-US" sz="1600" b="1" dirty="0">
                  <a:effectLst>
                    <a:outerShdw blurRad="38100" dist="38100" dir="2700000" algn="tl">
                      <a:srgbClr val="000000">
                        <a:alpha val="43137"/>
                      </a:srgbClr>
                    </a:outerShdw>
                  </a:effectLst>
                  <a:latin typeface="Arial" pitchFamily="34" charset="0"/>
                  <a:cs typeface="Arial" pitchFamily="34" charset="0"/>
                </a:rPr>
                <a:t>  Circinate (circular)</a:t>
              </a:r>
            </a:p>
          </p:txBody>
        </p:sp>
        <p:sp>
          <p:nvSpPr>
            <p:cNvPr id="10" name="TextBox 9"/>
            <p:cNvSpPr txBox="1"/>
            <p:nvPr/>
          </p:nvSpPr>
          <p:spPr>
            <a:xfrm>
              <a:off x="449634" y="3867768"/>
              <a:ext cx="3733714" cy="338554"/>
            </a:xfrm>
            <a:prstGeom prst="rect">
              <a:avLst/>
            </a:prstGeom>
            <a:noFill/>
          </p:spPr>
          <p:txBody>
            <a:bodyPr wrap="none" rtlCol="0">
              <a:spAutoFit/>
            </a:bodyPr>
            <a:lstStyle/>
            <a:p>
              <a:pPr algn="ctr"/>
              <a:r>
                <a:rPr lang="en-US" sz="1600" b="1" dirty="0">
                  <a:effectLst>
                    <a:outerShdw blurRad="38100" dist="38100" dir="2700000" algn="tl">
                      <a:srgbClr val="000000">
                        <a:alpha val="43137"/>
                      </a:srgbClr>
                    </a:outerShdw>
                  </a:effectLst>
                  <a:latin typeface="Arial" pitchFamily="34" charset="0"/>
                  <a:cs typeface="Arial" pitchFamily="34" charset="0"/>
                </a:rPr>
                <a:t>Erosive (atrophic)/bullous/ulcerative</a:t>
              </a:r>
            </a:p>
          </p:txBody>
        </p:sp>
        <p:sp>
          <p:nvSpPr>
            <p:cNvPr id="11" name="TextBox 10"/>
            <p:cNvSpPr txBox="1"/>
            <p:nvPr/>
          </p:nvSpPr>
          <p:spPr>
            <a:xfrm>
              <a:off x="5334000" y="1314735"/>
              <a:ext cx="1986441" cy="338554"/>
            </a:xfrm>
            <a:prstGeom prst="rect">
              <a:avLst/>
            </a:prstGeom>
            <a:noFill/>
          </p:spPr>
          <p:txBody>
            <a:bodyPr wrap="none" rtlCol="0">
              <a:spAutoFit/>
            </a:bodyPr>
            <a:lstStyle/>
            <a:p>
              <a:r>
                <a:rPr lang="en-US" sz="1600" b="1" dirty="0">
                  <a:effectLst>
                    <a:outerShdw blurRad="38100" dist="38100" dir="2700000" algn="tl">
                      <a:srgbClr val="000000">
                        <a:alpha val="43137"/>
                      </a:srgbClr>
                    </a:outerShdw>
                  </a:effectLst>
                  <a:latin typeface="Arial" pitchFamily="34" charset="0"/>
                  <a:cs typeface="Arial" pitchFamily="34" charset="0"/>
                </a:rPr>
                <a:t>Punctate (pointed)</a:t>
              </a:r>
            </a:p>
          </p:txBody>
        </p:sp>
      </p:grpSp>
    </p:spTree>
    <p:extLst>
      <p:ext uri="{BB962C8B-B14F-4D97-AF65-F5344CB8AC3E}">
        <p14:creationId xmlns:p14="http://schemas.microsoft.com/office/powerpoint/2010/main" val="103124629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6306" name="Rectangle 2"/>
          <p:cNvSpPr>
            <a:spLocks noGrp="1" noRot="1" noChangeArrowheads="1"/>
          </p:cNvSpPr>
          <p:nvPr>
            <p:ph type="title"/>
          </p:nvPr>
        </p:nvSpPr>
        <p:spPr>
          <a:xfrm>
            <a:off x="1981200" y="152401"/>
            <a:ext cx="8382000" cy="563563"/>
          </a:xfrm>
          <a:noFill/>
          <a:ln>
            <a:noFill/>
          </a:ln>
        </p:spPr>
        <p:txBody>
          <a:bodyPr>
            <a:normAutofit/>
          </a:bodyPr>
          <a:lstStyle/>
          <a:p>
            <a:pPr algn="ctr" eaLnBrk="1" hangingPunct="1">
              <a:defRPr/>
            </a:pPr>
            <a:r>
              <a:rPr lang="en-US" dirty="0">
                <a:solidFill>
                  <a:srgbClr val="FFC000"/>
                </a:solidFill>
                <a:latin typeface="Arial" charset="0"/>
              </a:rPr>
              <a:t>Hyperplastic Lichen Planus</a:t>
            </a:r>
          </a:p>
        </p:txBody>
      </p:sp>
      <p:grpSp>
        <p:nvGrpSpPr>
          <p:cNvPr id="2" name="Group 1"/>
          <p:cNvGrpSpPr/>
          <p:nvPr/>
        </p:nvGrpSpPr>
        <p:grpSpPr>
          <a:xfrm>
            <a:off x="2287494" y="1066801"/>
            <a:ext cx="7542306" cy="5051779"/>
            <a:chOff x="765048" y="1272822"/>
            <a:chExt cx="7693152" cy="5305779"/>
          </a:xfrm>
        </p:grpSpPr>
        <p:pic>
          <p:nvPicPr>
            <p:cNvPr id="8" name="Picture 7" descr="LP2009Johnson2.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5048" y="1272823"/>
              <a:ext cx="3962400" cy="5305778"/>
            </a:xfrm>
            <a:prstGeom prst="rect">
              <a:avLst/>
            </a:prstGeom>
            <a:ln>
              <a:solidFill>
                <a:schemeClr val="tx1"/>
              </a:solidFill>
            </a:ln>
          </p:spPr>
        </p:pic>
        <p:pic>
          <p:nvPicPr>
            <p:cNvPr id="9" name="Picture 4" descr="17"/>
            <p:cNvPicPr>
              <a:picLocks noChangeAspect="1" noChangeArrowheads="1"/>
            </p:cNvPicPr>
            <p:nvPr/>
          </p:nvPicPr>
          <p:blipFill>
            <a:blip r:embed="rId4" cstate="print">
              <a:lum bright="12000" contrast="-6000"/>
              <a:extLst>
                <a:ext uri="{28A0092B-C50C-407E-A947-70E740481C1C}">
                  <a14:useLocalDpi xmlns:a14="http://schemas.microsoft.com/office/drawing/2010/main"/>
                </a:ext>
              </a:extLst>
            </a:blip>
            <a:srcRect/>
            <a:stretch>
              <a:fillRect/>
            </a:stretch>
          </p:blipFill>
          <p:spPr bwMode="auto">
            <a:xfrm>
              <a:off x="4800600" y="4114800"/>
              <a:ext cx="3657599" cy="2463800"/>
            </a:xfrm>
            <a:prstGeom prst="rect">
              <a:avLst/>
            </a:prstGeom>
            <a:noFill/>
            <a:ln w="9525">
              <a:solidFill>
                <a:schemeClr val="tx1"/>
              </a:solidFill>
              <a:miter lim="800000"/>
              <a:headEnd/>
              <a:tailEnd/>
            </a:ln>
          </p:spPr>
        </p:pic>
        <p:pic>
          <p:nvPicPr>
            <p:cNvPr id="10" name="Picture 8" descr="16-9c lp"/>
            <p:cNvPicPr>
              <a:picLocks noChangeAspect="1" noChangeArrowheads="1"/>
            </p:cNvPicPr>
            <p:nvPr/>
          </p:nvPicPr>
          <p:blipFill>
            <a:blip r:embed="rId5" cstate="screen">
              <a:lum bright="6000"/>
              <a:extLst>
                <a:ext uri="{28A0092B-C50C-407E-A947-70E740481C1C}">
                  <a14:useLocalDpi xmlns:a14="http://schemas.microsoft.com/office/drawing/2010/main"/>
                </a:ext>
              </a:extLst>
            </a:blip>
            <a:srcRect/>
            <a:stretch>
              <a:fillRect/>
            </a:stretch>
          </p:blipFill>
          <p:spPr bwMode="auto">
            <a:xfrm>
              <a:off x="4800600" y="1272822"/>
              <a:ext cx="3657600" cy="2765778"/>
            </a:xfrm>
            <a:prstGeom prst="rect">
              <a:avLst/>
            </a:prstGeom>
            <a:noFill/>
            <a:ln w="9525">
              <a:solidFill>
                <a:schemeClr val="tx1"/>
              </a:solidFill>
              <a:miter lim="800000"/>
              <a:headEnd/>
              <a:tailEnd/>
            </a:ln>
          </p:spPr>
        </p:pic>
      </p:grpSp>
    </p:spTree>
    <p:extLst>
      <p:ext uri="{BB962C8B-B14F-4D97-AF65-F5344CB8AC3E}">
        <p14:creationId xmlns:p14="http://schemas.microsoft.com/office/powerpoint/2010/main" val="343539199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99219"/>
            <a:ext cx="4648200" cy="1272381"/>
          </a:xfrm>
        </p:spPr>
        <p:txBody>
          <a:bodyPr>
            <a:normAutofit/>
            <a:scene3d>
              <a:camera prst="orthographicFront"/>
              <a:lightRig rig="threePt" dir="t"/>
            </a:scene3d>
            <a:sp3d extrusionH="57150">
              <a:bevelT w="38100" h="38100" prst="angle"/>
              <a:bevelB w="38100" h="38100" prst="angle"/>
            </a:sp3d>
          </a:bodyPr>
          <a:lstStyle/>
          <a:p>
            <a:pPr>
              <a:defRPr/>
            </a:pPr>
            <a:r>
              <a:rPr lang="en-US" sz="3100" dirty="0">
                <a:solidFill>
                  <a:schemeClr val="accent4">
                    <a:lumMod val="40000"/>
                    <a:lumOff val="60000"/>
                  </a:schemeClr>
                </a:solidFill>
                <a:latin typeface="Arial" pitchFamily="34" charset="0"/>
                <a:cs typeface="Arial" pitchFamily="34" charset="0"/>
              </a:rPr>
              <a:t>Squamous Cell Carcinoma</a:t>
            </a:r>
            <a:br>
              <a:rPr lang="en-US" sz="3100" dirty="0">
                <a:solidFill>
                  <a:schemeClr val="accent4">
                    <a:lumMod val="40000"/>
                    <a:lumOff val="60000"/>
                  </a:schemeClr>
                </a:solidFill>
                <a:latin typeface="Arial" pitchFamily="34" charset="0"/>
                <a:cs typeface="Arial" pitchFamily="34" charset="0"/>
              </a:rPr>
            </a:br>
            <a:r>
              <a:rPr lang="en-US" sz="2200" dirty="0">
                <a:solidFill>
                  <a:schemeClr val="accent4">
                    <a:lumMod val="40000"/>
                    <a:lumOff val="60000"/>
                  </a:schemeClr>
                </a:solidFill>
                <a:latin typeface="Arial" pitchFamily="34" charset="0"/>
                <a:cs typeface="Arial" pitchFamily="34" charset="0"/>
              </a:rPr>
              <a:t>Oral Cancer Risk</a:t>
            </a:r>
          </a:p>
        </p:txBody>
      </p:sp>
      <p:sp>
        <p:nvSpPr>
          <p:cNvPr id="29699" name="Content Placeholder 2"/>
          <p:cNvSpPr>
            <a:spLocks noGrp="1"/>
          </p:cNvSpPr>
          <p:nvPr>
            <p:ph idx="1"/>
          </p:nvPr>
        </p:nvSpPr>
        <p:spPr>
          <a:xfrm>
            <a:off x="1854200" y="1752600"/>
            <a:ext cx="4953001" cy="3606800"/>
          </a:xfrm>
        </p:spPr>
        <p:txBody>
          <a:bodyPr>
            <a:noAutofit/>
          </a:bodyPr>
          <a:lstStyle/>
          <a:p>
            <a:pPr marL="342900" indent="-342900">
              <a:buClr>
                <a:schemeClr val="tx2"/>
              </a:buClr>
              <a:buSzPct val="90000"/>
              <a:buFont typeface="Wingdings" pitchFamily="2" charset="2"/>
              <a:buChar char="q"/>
            </a:pPr>
            <a:r>
              <a:rPr lang="en-US" sz="1800" dirty="0"/>
              <a:t>Risk increase with </a:t>
            </a:r>
            <a:r>
              <a:rPr lang="en-US" sz="1800" dirty="0">
                <a:solidFill>
                  <a:srgbClr val="FFC000"/>
                </a:solidFill>
              </a:rPr>
              <a:t>age</a:t>
            </a:r>
          </a:p>
          <a:p>
            <a:pPr marL="342900" indent="-342900">
              <a:buClr>
                <a:schemeClr val="tx2"/>
              </a:buClr>
              <a:buSzPct val="90000"/>
              <a:buFont typeface="Wingdings" pitchFamily="2" charset="2"/>
              <a:buChar char="q"/>
            </a:pPr>
            <a:r>
              <a:rPr lang="en-US" sz="1800" dirty="0"/>
              <a:t>Risk increases for </a:t>
            </a:r>
            <a:r>
              <a:rPr lang="en-US" sz="1800" dirty="0">
                <a:solidFill>
                  <a:srgbClr val="FFC000"/>
                </a:solidFill>
              </a:rPr>
              <a:t>white males</a:t>
            </a:r>
          </a:p>
          <a:p>
            <a:pPr marL="342900" indent="-342900">
              <a:buClr>
                <a:schemeClr val="tx2"/>
              </a:buClr>
              <a:buSzPct val="90000"/>
              <a:buNone/>
            </a:pPr>
            <a:r>
              <a:rPr lang="en-US" sz="1800" dirty="0"/>
              <a:t>      -- But: slowing decreasing since 1980s</a:t>
            </a:r>
          </a:p>
          <a:p>
            <a:pPr marL="342900" indent="-342900">
              <a:buClr>
                <a:schemeClr val="tx2"/>
              </a:buClr>
              <a:buSzPct val="90000"/>
              <a:buNone/>
            </a:pPr>
            <a:r>
              <a:rPr lang="en-US" sz="1800" dirty="0"/>
              <a:t>      --Problem: </a:t>
            </a:r>
            <a:r>
              <a:rPr lang="en-US" sz="1800" dirty="0">
                <a:solidFill>
                  <a:srgbClr val="FFC000"/>
                </a:solidFill>
              </a:rPr>
              <a:t>black male </a:t>
            </a:r>
            <a:r>
              <a:rPr lang="en-US" sz="1800" dirty="0"/>
              <a:t>risk: </a:t>
            </a:r>
            <a:r>
              <a:rPr lang="en-US" sz="1800" dirty="0">
                <a:cs typeface="Arial"/>
              </a:rPr>
              <a:t>↑↑</a:t>
            </a:r>
          </a:p>
          <a:p>
            <a:pPr marL="342900" indent="-342900">
              <a:buClr>
                <a:schemeClr val="tx2"/>
              </a:buClr>
              <a:buSzPct val="90000"/>
              <a:buFont typeface="Wingdings" pitchFamily="2" charset="2"/>
              <a:buChar char="q"/>
            </a:pPr>
            <a:r>
              <a:rPr lang="en-US" sz="1800" dirty="0">
                <a:cs typeface="Arial"/>
              </a:rPr>
              <a:t>In other countries: </a:t>
            </a:r>
            <a:r>
              <a:rPr lang="en-US" sz="1800" dirty="0"/>
              <a:t>intraoral cancer continues to </a:t>
            </a:r>
            <a:r>
              <a:rPr lang="en-US" sz="1800" dirty="0">
                <a:cs typeface="Arial"/>
              </a:rPr>
              <a:t>↑ s</a:t>
            </a:r>
            <a:r>
              <a:rPr lang="en-US" sz="1800" dirty="0"/>
              <a:t>lowly for all races</a:t>
            </a:r>
          </a:p>
          <a:p>
            <a:pPr marL="342900" indent="-342900">
              <a:buClr>
                <a:schemeClr val="tx2"/>
              </a:buClr>
              <a:buSzPct val="90000"/>
              <a:buFont typeface="Wingdings" pitchFamily="2" charset="2"/>
              <a:buChar char="q"/>
            </a:pPr>
            <a:r>
              <a:rPr lang="en-US" sz="1800" dirty="0">
                <a:solidFill>
                  <a:srgbClr val="FFC000"/>
                </a:solidFill>
              </a:rPr>
              <a:t>Females</a:t>
            </a:r>
            <a:r>
              <a:rPr lang="en-US" sz="1800" dirty="0"/>
              <a:t> (white or nonwhite): </a:t>
            </a:r>
            <a:r>
              <a:rPr lang="en-US" sz="1800" dirty="0">
                <a:cs typeface="Arial"/>
              </a:rPr>
              <a:t>↓↓↓</a:t>
            </a:r>
            <a:r>
              <a:rPr lang="en-US" sz="1800" dirty="0"/>
              <a:t> incidence than </a:t>
            </a:r>
            <a:r>
              <a:rPr lang="en-US" sz="1800" dirty="0">
                <a:solidFill>
                  <a:schemeClr val="tx1"/>
                </a:solidFill>
                <a:cs typeface="Arial"/>
              </a:rPr>
              <a:t>♂</a:t>
            </a:r>
            <a:r>
              <a:rPr lang="en-US" sz="1800" dirty="0">
                <a:solidFill>
                  <a:schemeClr val="tx1"/>
                </a:solidFill>
              </a:rPr>
              <a:t> </a:t>
            </a:r>
          </a:p>
          <a:p>
            <a:pPr marL="342900" indent="-342900">
              <a:buClr>
                <a:schemeClr val="tx2"/>
              </a:buClr>
              <a:buSzPct val="90000"/>
              <a:buNone/>
            </a:pPr>
            <a:r>
              <a:rPr lang="en-US" sz="1800" dirty="0">
                <a:solidFill>
                  <a:schemeClr val="tx1"/>
                </a:solidFill>
              </a:rPr>
              <a:t>      -- M</a:t>
            </a:r>
            <a:r>
              <a:rPr lang="en-US" sz="1800" dirty="0"/>
              <a:t>ale:female ratio  = 3:1</a:t>
            </a:r>
          </a:p>
          <a:p>
            <a:pPr marL="342900" indent="-342900">
              <a:buClr>
                <a:schemeClr val="tx2"/>
              </a:buClr>
              <a:buSzPct val="90000"/>
              <a:buNone/>
            </a:pPr>
            <a:r>
              <a:rPr lang="en-US" sz="1800" dirty="0"/>
              <a:t>      -- Used to be 9:1, but now women smoke</a:t>
            </a:r>
          </a:p>
        </p:txBody>
      </p:sp>
      <p:sp>
        <p:nvSpPr>
          <p:cNvPr id="23" name="Rectangle 22"/>
          <p:cNvSpPr/>
          <p:nvPr/>
        </p:nvSpPr>
        <p:spPr>
          <a:xfrm>
            <a:off x="3810000" y="-95598109"/>
            <a:ext cx="4572000" cy="2292935"/>
          </a:xfrm>
          <a:prstGeom prst="rect">
            <a:avLst/>
          </a:prstGeom>
        </p:spPr>
        <p:txBody>
          <a:bodyPr>
            <a:spAutoFit/>
          </a:bodyPr>
          <a:lstStyle/>
          <a:p>
            <a:r>
              <a:rPr lang="en-US" sz="1100" dirty="0"/>
              <a:t>In approximately one of every three Americans now living, a malignancy will develop at some point. During 2000, more than 1,220,000 persons in the United States had at least one malignancy, in addition to an equal number with nonmelanoma skin cancers. Although 54% of affected persons now survive their disease, cancer still causes 552,200 deaths each year in the United States and accounts for more than 20% of all deaths. Also, the current annual death rate from </a:t>
            </a:r>
            <a:r>
              <a:rPr lang="en-US" sz="1100" dirty="0" err="1"/>
              <a:t>nondermal</a:t>
            </a:r>
            <a:r>
              <a:rPr lang="en-US" sz="1100" dirty="0"/>
              <a:t> cancers (170 per 100,000 persons) has increased by 19% since 1930, partially because of a considerable increase in the incidence of lung cancer and partially because people are now less likely to die at an early age of other common disorders, such as cardiovascular disease and infection. During the 1990s, however, this trend was reversed, and the average annual incidence and mortality rates for all cancers combined (excluding nonmelanoma skin cancers) began to decline.</a:t>
            </a:r>
          </a:p>
        </p:txBody>
      </p:sp>
      <p:grpSp>
        <p:nvGrpSpPr>
          <p:cNvPr id="5" name="Group 4">
            <a:extLst>
              <a:ext uri="{FF2B5EF4-FFF2-40B4-BE49-F238E27FC236}">
                <a16:creationId xmlns:a16="http://schemas.microsoft.com/office/drawing/2014/main" id="{9A2C7325-A600-4FF8-B801-0527A9D9A76C}"/>
              </a:ext>
            </a:extLst>
          </p:cNvPr>
          <p:cNvGrpSpPr/>
          <p:nvPr/>
        </p:nvGrpSpPr>
        <p:grpSpPr>
          <a:xfrm>
            <a:off x="6908800" y="304800"/>
            <a:ext cx="3606800" cy="5801574"/>
            <a:chOff x="5384800" y="599226"/>
            <a:chExt cx="3606800" cy="5801574"/>
          </a:xfrm>
        </p:grpSpPr>
        <p:pic>
          <p:nvPicPr>
            <p:cNvPr id="3" name="Picture 2">
              <a:extLst>
                <a:ext uri="{FF2B5EF4-FFF2-40B4-BE49-F238E27FC236}">
                  <a16:creationId xmlns:a16="http://schemas.microsoft.com/office/drawing/2014/main" id="{1D95D9B7-ED80-47EE-9526-F514CD9C663B}"/>
                </a:ext>
              </a:extLst>
            </p:cNvPr>
            <p:cNvPicPr>
              <a:picLocks noChangeAspect="1"/>
            </p:cNvPicPr>
            <p:nvPr/>
          </p:nvPicPr>
          <p:blipFill>
            <a:blip r:embed="rId3"/>
            <a:stretch>
              <a:fillRect/>
            </a:stretch>
          </p:blipFill>
          <p:spPr>
            <a:xfrm>
              <a:off x="5384800" y="2794000"/>
              <a:ext cx="3606800" cy="3606800"/>
            </a:xfrm>
            <a:prstGeom prst="rect">
              <a:avLst/>
            </a:prstGeom>
            <a:ln>
              <a:solidFill>
                <a:schemeClr val="tx1"/>
              </a:solidFill>
            </a:ln>
          </p:spPr>
        </p:pic>
        <p:pic>
          <p:nvPicPr>
            <p:cNvPr id="4" name="Picture 3">
              <a:extLst>
                <a:ext uri="{FF2B5EF4-FFF2-40B4-BE49-F238E27FC236}">
                  <a16:creationId xmlns:a16="http://schemas.microsoft.com/office/drawing/2014/main" id="{AE9A868F-CF64-41C2-8273-EBE558238728}"/>
                </a:ext>
              </a:extLst>
            </p:cNvPr>
            <p:cNvPicPr>
              <a:picLocks noChangeAspect="1"/>
            </p:cNvPicPr>
            <p:nvPr/>
          </p:nvPicPr>
          <p:blipFill>
            <a:blip r:embed="rId4"/>
            <a:stretch>
              <a:fillRect/>
            </a:stretch>
          </p:blipFill>
          <p:spPr>
            <a:xfrm>
              <a:off x="5384800" y="599226"/>
              <a:ext cx="3606800" cy="2146905"/>
            </a:xfrm>
            <a:prstGeom prst="rect">
              <a:avLst/>
            </a:prstGeom>
          </p:spPr>
        </p:pic>
      </p:grpSp>
    </p:spTree>
    <p:extLst>
      <p:ext uri="{BB962C8B-B14F-4D97-AF65-F5344CB8AC3E}">
        <p14:creationId xmlns:p14="http://schemas.microsoft.com/office/powerpoint/2010/main" val="172028200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2210" name="Rectangle 2"/>
          <p:cNvSpPr>
            <a:spLocks noGrp="1" noRot="1" noChangeArrowheads="1"/>
          </p:cNvSpPr>
          <p:nvPr>
            <p:ph type="title"/>
          </p:nvPr>
        </p:nvSpPr>
        <p:spPr>
          <a:xfrm>
            <a:off x="2133600" y="228600"/>
            <a:ext cx="8229600" cy="533400"/>
          </a:xfrm>
          <a:noFill/>
          <a:ln>
            <a:noFill/>
          </a:ln>
        </p:spPr>
        <p:txBody>
          <a:bodyPr>
            <a:normAutofit/>
          </a:bodyPr>
          <a:lstStyle/>
          <a:p>
            <a:pPr algn="ctr" eaLnBrk="1" hangingPunct="1">
              <a:defRPr/>
            </a:pPr>
            <a:r>
              <a:rPr lang="en-US" sz="3200" dirty="0">
                <a:solidFill>
                  <a:srgbClr val="FFC000"/>
                </a:solidFill>
                <a:latin typeface="Arial" charset="0"/>
              </a:rPr>
              <a:t>Lichen Planus</a:t>
            </a:r>
            <a:endParaRPr lang="en-US" sz="2000" b="0" dirty="0">
              <a:solidFill>
                <a:srgbClr val="FFC000"/>
              </a:solidFill>
              <a:latin typeface="Arial" charset="0"/>
            </a:endParaRPr>
          </a:p>
        </p:txBody>
      </p:sp>
      <p:grpSp>
        <p:nvGrpSpPr>
          <p:cNvPr id="2" name="Group 1"/>
          <p:cNvGrpSpPr/>
          <p:nvPr/>
        </p:nvGrpSpPr>
        <p:grpSpPr>
          <a:xfrm>
            <a:off x="2286000" y="914400"/>
            <a:ext cx="7620000" cy="5410200"/>
            <a:chOff x="762000" y="1219200"/>
            <a:chExt cx="7620000" cy="5410200"/>
          </a:xfrm>
        </p:grpSpPr>
        <p:pic>
          <p:nvPicPr>
            <p:cNvPr id="125955" name="Picture 3" descr="gsg-14bLPlegESTOP"/>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0" y="1219200"/>
              <a:ext cx="3460750" cy="5407025"/>
            </a:xfrm>
            <a:prstGeom prst="rect">
              <a:avLst/>
            </a:prstGeom>
            <a:noFill/>
            <a:ln w="9525">
              <a:solidFill>
                <a:schemeClr val="tx1"/>
              </a:solidFill>
              <a:miter lim="800000"/>
              <a:headEnd/>
              <a:tailEnd/>
            </a:ln>
          </p:spPr>
        </p:pic>
        <p:pic>
          <p:nvPicPr>
            <p:cNvPr id="125956" name="Picture 4" descr="LichenOnRock"/>
            <p:cNvPicPr>
              <a:picLocks noChangeAspect="1" noChangeArrowheads="1"/>
            </p:cNvPicPr>
            <p:nvPr/>
          </p:nvPicPr>
          <p:blipFill>
            <a:blip r:embed="rId4" cstate="screen">
              <a:lum contrast="6000"/>
              <a:extLst>
                <a:ext uri="{28A0092B-C50C-407E-A947-70E740481C1C}">
                  <a14:useLocalDpi xmlns:a14="http://schemas.microsoft.com/office/drawing/2010/main"/>
                </a:ext>
              </a:extLst>
            </a:blip>
            <a:srcRect/>
            <a:stretch>
              <a:fillRect/>
            </a:stretch>
          </p:blipFill>
          <p:spPr bwMode="auto">
            <a:xfrm rot="5400000">
              <a:off x="4848225" y="714375"/>
              <a:ext cx="3028950" cy="4038600"/>
            </a:xfrm>
            <a:prstGeom prst="rect">
              <a:avLst/>
            </a:prstGeom>
            <a:noFill/>
            <a:ln w="9525">
              <a:solidFill>
                <a:schemeClr val="tx1"/>
              </a:solidFill>
              <a:miter lim="800000"/>
              <a:headEnd/>
              <a:tailEnd/>
            </a:ln>
          </p:spPr>
        </p:pic>
        <p:pic>
          <p:nvPicPr>
            <p:cNvPr id="5" name="Picture 3" descr="gsg-61c lichen planus"/>
            <p:cNvPicPr>
              <a:picLocks noChangeAspect="1" noChangeArrowheads="1"/>
            </p:cNvPicPr>
            <p:nvPr/>
          </p:nvPicPr>
          <p:blipFill>
            <a:blip r:embed="rId5" cstate="screen">
              <a:lum bright="-12000" contrast="6000"/>
              <a:extLst>
                <a:ext uri="{28A0092B-C50C-407E-A947-70E740481C1C}">
                  <a14:useLocalDpi xmlns:a14="http://schemas.microsoft.com/office/drawing/2010/main"/>
                </a:ext>
              </a:extLst>
            </a:blip>
            <a:srcRect/>
            <a:stretch>
              <a:fillRect/>
            </a:stretch>
          </p:blipFill>
          <p:spPr bwMode="auto">
            <a:xfrm>
              <a:off x="4344813" y="3938866"/>
              <a:ext cx="4037187" cy="2690534"/>
            </a:xfrm>
            <a:prstGeom prst="rect">
              <a:avLst/>
            </a:prstGeom>
            <a:noFill/>
            <a:ln w="9525">
              <a:solidFill>
                <a:schemeClr val="tx1"/>
              </a:solidFill>
              <a:miter lim="800000"/>
              <a:headEnd/>
              <a:tailEnd/>
            </a:ln>
          </p:spPr>
        </p:pic>
        <p:sp>
          <p:nvSpPr>
            <p:cNvPr id="6" name="TextBox 5"/>
            <p:cNvSpPr txBox="1"/>
            <p:nvPr/>
          </p:nvSpPr>
          <p:spPr>
            <a:xfrm>
              <a:off x="762000" y="5029200"/>
              <a:ext cx="3460750" cy="1569660"/>
            </a:xfrm>
            <a:prstGeom prst="rect">
              <a:avLst/>
            </a:prstGeom>
            <a:noFill/>
          </p:spPr>
          <p:txBody>
            <a:bodyPr wrap="square" rtlCol="0">
              <a:spAutoFit/>
            </a:bodyPr>
            <a:lstStyle/>
            <a:p>
              <a:pPr marL="339725" indent="-339725">
                <a:buFont typeface="Wingdings" pitchFamily="2" charset="2"/>
                <a:buChar char="q"/>
              </a:pPr>
              <a:r>
                <a:rPr lang="en-US" sz="1600" dirty="0">
                  <a:latin typeface="Arial" pitchFamily="34" charset="0"/>
                  <a:cs typeface="Arial" pitchFamily="34" charset="0"/>
                </a:rPr>
                <a:t>Flat topped brownish/purplish papules</a:t>
              </a:r>
            </a:p>
            <a:p>
              <a:pPr marL="339725" indent="-339725">
                <a:buFont typeface="Wingdings" pitchFamily="2" charset="2"/>
                <a:buChar char="q"/>
              </a:pPr>
              <a:r>
                <a:rPr lang="en-US" sz="1600" dirty="0">
                  <a:latin typeface="Arial" pitchFamily="34" charset="0"/>
                  <a:cs typeface="Arial" pitchFamily="34" charset="0"/>
                </a:rPr>
                <a:t>Pruritic (itching)</a:t>
              </a:r>
            </a:p>
            <a:p>
              <a:pPr marL="339725" indent="-339725">
                <a:buFont typeface="Wingdings" pitchFamily="2" charset="2"/>
                <a:buChar char="q"/>
              </a:pPr>
              <a:r>
                <a:rPr lang="en-US" sz="1600" dirty="0">
                  <a:latin typeface="Arial" pitchFamily="34" charset="0"/>
                  <a:cs typeface="Arial" pitchFamily="34" charset="0"/>
                </a:rPr>
                <a:t>At bend points (elbow, ankle, knee)</a:t>
              </a:r>
            </a:p>
            <a:p>
              <a:pPr marL="339725" indent="-339725">
                <a:buFont typeface="Wingdings" pitchFamily="2" charset="2"/>
                <a:buChar char="q"/>
              </a:pPr>
              <a:r>
                <a:rPr lang="en-US" sz="1600" dirty="0">
                  <a:latin typeface="Arial" pitchFamily="34" charset="0"/>
                  <a:cs typeface="Arial" pitchFamily="34" charset="0"/>
                </a:rPr>
                <a:t>Intermittent presence</a:t>
              </a:r>
            </a:p>
          </p:txBody>
        </p:sp>
      </p:grpSp>
    </p:spTree>
    <p:extLst>
      <p:ext uri="{BB962C8B-B14F-4D97-AF65-F5344CB8AC3E}">
        <p14:creationId xmlns:p14="http://schemas.microsoft.com/office/powerpoint/2010/main" val="314658155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7650" name="Rectangle 2"/>
          <p:cNvSpPr>
            <a:spLocks noGrp="1" noRot="1" noChangeArrowheads="1"/>
          </p:cNvSpPr>
          <p:nvPr>
            <p:ph type="title"/>
          </p:nvPr>
        </p:nvSpPr>
        <p:spPr>
          <a:xfrm>
            <a:off x="1752600" y="152400"/>
            <a:ext cx="8686800" cy="868362"/>
          </a:xfrm>
          <a:noFill/>
          <a:ln>
            <a:noFill/>
          </a:ln>
        </p:spPr>
        <p:txBody>
          <a:bodyPr>
            <a:normAutofit/>
          </a:bodyPr>
          <a:lstStyle/>
          <a:p>
            <a:pPr algn="ctr">
              <a:defRPr/>
            </a:pPr>
            <a:r>
              <a:rPr lang="en-US" dirty="0">
                <a:solidFill>
                  <a:srgbClr val="FFC000"/>
                </a:solidFill>
                <a:latin typeface="Arial" charset="0"/>
              </a:rPr>
              <a:t>Contact Stomatitis (Lichenoid Reaction)</a:t>
            </a:r>
            <a:br>
              <a:rPr lang="en-US" dirty="0">
                <a:solidFill>
                  <a:srgbClr val="FFC000"/>
                </a:solidFill>
                <a:latin typeface="Arial" charset="0"/>
              </a:rPr>
            </a:br>
            <a:r>
              <a:rPr lang="en-US" sz="2000" dirty="0">
                <a:solidFill>
                  <a:srgbClr val="FFC000"/>
                </a:solidFill>
                <a:latin typeface="Arial" charset="0"/>
              </a:rPr>
              <a:t>May give False Positive Test with Autofluorescence</a:t>
            </a:r>
          </a:p>
        </p:txBody>
      </p:sp>
      <p:pic>
        <p:nvPicPr>
          <p:cNvPr id="6" name="Picture 10" descr="ernie frielander1 12_06"/>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24000" y="2438400"/>
            <a:ext cx="5464384" cy="3703638"/>
          </a:xfrm>
          <a:prstGeom prst="rect">
            <a:avLst/>
          </a:prstGeom>
          <a:noFill/>
          <a:ln w="9525">
            <a:solidFill>
              <a:schemeClr val="accent3">
                <a:lumMod val="60000"/>
                <a:lumOff val="40000"/>
              </a:schemeClr>
            </a:solidFill>
            <a:miter lim="800000"/>
            <a:headEnd/>
            <a:tailEnd/>
          </a:ln>
        </p:spPr>
      </p:pic>
      <p:pic>
        <p:nvPicPr>
          <p:cNvPr id="7" name="Picture 9" descr="ernie frielander2 12_06"/>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257800" y="1295400"/>
            <a:ext cx="5065712" cy="3352800"/>
          </a:xfrm>
          <a:prstGeom prst="rect">
            <a:avLst/>
          </a:prstGeom>
          <a:noFill/>
          <a:ln w="9525">
            <a:solidFill>
              <a:schemeClr val="accent3">
                <a:lumMod val="60000"/>
                <a:lumOff val="40000"/>
              </a:schemeClr>
            </a:solidFill>
            <a:miter lim="800000"/>
            <a:headEnd/>
            <a:tailEnd/>
          </a:ln>
        </p:spPr>
      </p:pic>
    </p:spTree>
    <p:custDataLst>
      <p:tags r:id="rId1"/>
    </p:custDataLst>
    <p:extLst>
      <p:ext uri="{BB962C8B-B14F-4D97-AF65-F5344CB8AC3E}">
        <p14:creationId xmlns:p14="http://schemas.microsoft.com/office/powerpoint/2010/main" val="284364792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7330" name="Rectangle 2"/>
          <p:cNvSpPr>
            <a:spLocks noGrp="1" noRot="1" noChangeArrowheads="1"/>
          </p:cNvSpPr>
          <p:nvPr>
            <p:ph type="title"/>
          </p:nvPr>
        </p:nvSpPr>
        <p:spPr>
          <a:xfrm>
            <a:off x="1981200" y="274638"/>
            <a:ext cx="8229600" cy="792162"/>
          </a:xfrm>
          <a:noFill/>
          <a:ln>
            <a:noFill/>
          </a:ln>
        </p:spPr>
        <p:txBody>
          <a:bodyPr>
            <a:normAutofit/>
          </a:bodyPr>
          <a:lstStyle/>
          <a:p>
            <a:pPr algn="ctr" eaLnBrk="1" hangingPunct="1">
              <a:defRPr/>
            </a:pPr>
            <a:r>
              <a:rPr lang="en-US" sz="3100" dirty="0">
                <a:solidFill>
                  <a:srgbClr val="FFC000"/>
                </a:solidFill>
                <a:latin typeface="Arial" charset="0"/>
              </a:rPr>
              <a:t>Reactive Melanosis</a:t>
            </a:r>
            <a:br>
              <a:rPr lang="en-US" dirty="0">
                <a:solidFill>
                  <a:srgbClr val="FFC000"/>
                </a:solidFill>
                <a:latin typeface="Arial" charset="0"/>
              </a:rPr>
            </a:br>
            <a:r>
              <a:rPr lang="en-US" sz="2000" dirty="0">
                <a:solidFill>
                  <a:srgbClr val="FFC000"/>
                </a:solidFill>
                <a:latin typeface="Arial" charset="0"/>
              </a:rPr>
              <a:t>In Lichen Planus</a:t>
            </a:r>
          </a:p>
        </p:txBody>
      </p:sp>
      <p:grpSp>
        <p:nvGrpSpPr>
          <p:cNvPr id="2" name="Group 1"/>
          <p:cNvGrpSpPr/>
          <p:nvPr/>
        </p:nvGrpSpPr>
        <p:grpSpPr>
          <a:xfrm>
            <a:off x="1905001" y="1219200"/>
            <a:ext cx="8229599" cy="5029200"/>
            <a:chOff x="457200" y="1219200"/>
            <a:chExt cx="8551691" cy="5486400"/>
          </a:xfrm>
        </p:grpSpPr>
        <p:pic>
          <p:nvPicPr>
            <p:cNvPr id="131075" name="Picture 3" descr="15"/>
            <p:cNvPicPr>
              <a:picLocks noChangeAspect="1" noChangeArrowheads="1"/>
            </p:cNvPicPr>
            <p:nvPr/>
          </p:nvPicPr>
          <p:blipFill>
            <a:blip r:embed="rId3" cstate="screen">
              <a:lum bright="-10000"/>
              <a:extLst>
                <a:ext uri="{28A0092B-C50C-407E-A947-70E740481C1C}">
                  <a14:useLocalDpi xmlns:a14="http://schemas.microsoft.com/office/drawing/2010/main"/>
                </a:ext>
              </a:extLst>
            </a:blip>
            <a:srcRect/>
            <a:stretch>
              <a:fillRect/>
            </a:stretch>
          </p:blipFill>
          <p:spPr bwMode="auto">
            <a:xfrm>
              <a:off x="4876799" y="1219200"/>
              <a:ext cx="4132092" cy="5486400"/>
            </a:xfrm>
            <a:prstGeom prst="rect">
              <a:avLst/>
            </a:prstGeom>
            <a:noFill/>
            <a:ln w="9525">
              <a:solidFill>
                <a:schemeClr val="tx1"/>
              </a:solidFill>
              <a:miter lim="800000"/>
              <a:headEnd/>
              <a:tailEnd/>
            </a:ln>
          </p:spPr>
        </p:pic>
        <p:pic>
          <p:nvPicPr>
            <p:cNvPr id="131076" name="Picture 4" descr="15"/>
            <p:cNvPicPr>
              <a:picLocks noChangeAspect="1" noChangeArrowheads="1"/>
            </p:cNvPicPr>
            <p:nvPr/>
          </p:nvPicPr>
          <p:blipFill>
            <a:blip r:embed="rId4" cstate="screen">
              <a:lum bright="-10000"/>
              <a:extLst>
                <a:ext uri="{28A0092B-C50C-407E-A947-70E740481C1C}">
                  <a14:useLocalDpi xmlns:a14="http://schemas.microsoft.com/office/drawing/2010/main"/>
                </a:ext>
              </a:extLst>
            </a:blip>
            <a:srcRect/>
            <a:stretch>
              <a:fillRect/>
            </a:stretch>
          </p:blipFill>
          <p:spPr bwMode="auto">
            <a:xfrm>
              <a:off x="457200" y="4419600"/>
              <a:ext cx="4343400" cy="2286000"/>
            </a:xfrm>
            <a:prstGeom prst="rect">
              <a:avLst/>
            </a:prstGeom>
            <a:noFill/>
            <a:ln w="9525">
              <a:solidFill>
                <a:schemeClr val="tx1"/>
              </a:solidFill>
              <a:miter lim="800000"/>
              <a:headEnd/>
              <a:tailEnd/>
            </a:ln>
          </p:spPr>
        </p:pic>
        <p:pic>
          <p:nvPicPr>
            <p:cNvPr id="5" name="Picture 7" descr="16-9-42b"/>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7200" y="1219200"/>
              <a:ext cx="4343399" cy="3138408"/>
            </a:xfrm>
            <a:prstGeom prst="rect">
              <a:avLst/>
            </a:prstGeom>
            <a:noFill/>
            <a:ln w="9525">
              <a:solidFill>
                <a:schemeClr val="tx1"/>
              </a:solidFill>
              <a:miter lim="800000"/>
              <a:headEnd/>
              <a:tailEnd/>
            </a:ln>
          </p:spPr>
        </p:pic>
      </p:grpSp>
    </p:spTree>
    <p:extLst>
      <p:ext uri="{BB962C8B-B14F-4D97-AF65-F5344CB8AC3E}">
        <p14:creationId xmlns:p14="http://schemas.microsoft.com/office/powerpoint/2010/main" val="161734440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40BBEF-6388-4CB6-ACE4-BD7BCBECFD3B}"/>
              </a:ext>
            </a:extLst>
          </p:cNvPr>
          <p:cNvSpPr/>
          <p:nvPr/>
        </p:nvSpPr>
        <p:spPr>
          <a:xfrm>
            <a:off x="1524000" y="8860"/>
            <a:ext cx="9144000" cy="684914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8FCB7A2-4A77-476E-ADD0-09FCFBA6149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2384056" y="947738"/>
            <a:ext cx="7420598" cy="4962525"/>
          </a:xfrm>
          <a:prstGeom prst="rect">
            <a:avLst/>
          </a:prstGeom>
          <a:scene3d>
            <a:camera prst="orthographicFront"/>
            <a:lightRig rig="threePt" dir="t"/>
          </a:scene3d>
          <a:sp3d>
            <a:bevelT/>
            <a:bevelB/>
          </a:sp3d>
        </p:spPr>
      </p:pic>
      <p:grpSp>
        <p:nvGrpSpPr>
          <p:cNvPr id="4" name="Group 3">
            <a:extLst>
              <a:ext uri="{FF2B5EF4-FFF2-40B4-BE49-F238E27FC236}">
                <a16:creationId xmlns:a16="http://schemas.microsoft.com/office/drawing/2014/main" id="{DFAEA4EF-49CD-4444-A7B5-ADB8CC324E58}"/>
              </a:ext>
            </a:extLst>
          </p:cNvPr>
          <p:cNvGrpSpPr/>
          <p:nvPr/>
        </p:nvGrpSpPr>
        <p:grpSpPr>
          <a:xfrm>
            <a:off x="9182778" y="6400800"/>
            <a:ext cx="1332822" cy="274320"/>
            <a:chOff x="7125378" y="6464808"/>
            <a:chExt cx="1332822" cy="274320"/>
          </a:xfrm>
        </p:grpSpPr>
        <p:sp>
          <p:nvSpPr>
            <p:cNvPr id="5" name="Action Button: Back or Previous 8">
              <a:hlinkClick r:id="" action="ppaction://hlinkshowjump?jump=previousslide" highlightClick="1"/>
              <a:extLst>
                <a:ext uri="{FF2B5EF4-FFF2-40B4-BE49-F238E27FC236}">
                  <a16:creationId xmlns:a16="http://schemas.microsoft.com/office/drawing/2014/main" id="{A8E7FF2E-3B96-4101-B7B6-6C6972307663}"/>
                </a:ext>
              </a:extLst>
            </p:cNvPr>
            <p:cNvSpPr/>
            <p:nvPr/>
          </p:nvSpPr>
          <p:spPr>
            <a:xfrm>
              <a:off x="8001000" y="6464808"/>
              <a:ext cx="457200" cy="274320"/>
            </a:xfrm>
            <a:prstGeom prst="actionButtonBackPrevious">
              <a:avLst/>
            </a:prstGeom>
            <a:solidFill>
              <a:schemeClr val="bg1">
                <a:alpha val="41000"/>
              </a:schemeClr>
            </a:solidFill>
            <a:ln w="6350">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endParaRPr>
            </a:p>
          </p:txBody>
        </p:sp>
        <p:sp>
          <p:nvSpPr>
            <p:cNvPr id="7" name="Action Button: Home 11">
              <a:hlinkClick r:id="" action="ppaction://hlinkshowjump?jump=firstslide" highlightClick="1"/>
              <a:extLst>
                <a:ext uri="{FF2B5EF4-FFF2-40B4-BE49-F238E27FC236}">
                  <a16:creationId xmlns:a16="http://schemas.microsoft.com/office/drawing/2014/main" id="{25C35602-9AAA-4C9F-8575-9524A567B5E5}"/>
                </a:ext>
              </a:extLst>
            </p:cNvPr>
            <p:cNvSpPr/>
            <p:nvPr/>
          </p:nvSpPr>
          <p:spPr>
            <a:xfrm>
              <a:off x="7569708" y="6464808"/>
              <a:ext cx="355092" cy="274320"/>
            </a:xfrm>
            <a:prstGeom prst="actionButtonHome">
              <a:avLst/>
            </a:prstGeom>
            <a:solidFill>
              <a:schemeClr val="bg1">
                <a:alpha val="41000"/>
              </a:schemeClr>
            </a:solidFill>
            <a:ln w="6350">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Action Button: Return 7">
              <a:hlinkClick r:id="" action="ppaction://hlinkshowjump?jump=lastslideviewed" highlightClick="1"/>
              <a:extLst>
                <a:ext uri="{FF2B5EF4-FFF2-40B4-BE49-F238E27FC236}">
                  <a16:creationId xmlns:a16="http://schemas.microsoft.com/office/drawing/2014/main" id="{EFFBCCFC-7512-46AE-96D5-E9A3FC4B8AAA}"/>
                </a:ext>
              </a:extLst>
            </p:cNvPr>
            <p:cNvSpPr/>
            <p:nvPr/>
          </p:nvSpPr>
          <p:spPr>
            <a:xfrm>
              <a:off x="7125378" y="6464808"/>
              <a:ext cx="356452" cy="274320"/>
            </a:xfrm>
            <a:prstGeom prst="actionButtonReturn">
              <a:avLst/>
            </a:prstGeom>
            <a:solidFill>
              <a:schemeClr val="bg1">
                <a:alpha val="41000"/>
              </a:schemeClr>
            </a:solidFill>
            <a:ln w="6350">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507330" name="Rectangle 2"/>
          <p:cNvSpPr>
            <a:spLocks noGrp="1" noRot="1" noChangeArrowheads="1"/>
          </p:cNvSpPr>
          <p:nvPr>
            <p:ph type="title"/>
          </p:nvPr>
        </p:nvSpPr>
        <p:spPr>
          <a:xfrm>
            <a:off x="1981200" y="381000"/>
            <a:ext cx="8229600" cy="5592762"/>
          </a:xfrm>
          <a:noFill/>
          <a:ln>
            <a:noFill/>
          </a:ln>
        </p:spPr>
        <p:txBody>
          <a:bodyPr>
            <a:noAutofit/>
            <a:scene3d>
              <a:camera prst="orthographicFront"/>
              <a:lightRig rig="threePt" dir="t"/>
            </a:scene3d>
            <a:sp3d extrusionH="57150">
              <a:bevelT w="38100" h="38100" prst="angle"/>
              <a:bevelB w="38100" h="38100" prst="angle"/>
            </a:sp3d>
          </a:bodyPr>
          <a:lstStyle/>
          <a:p>
            <a:pPr algn="ctr" eaLnBrk="1" hangingPunct="1">
              <a:defRPr/>
            </a:pPr>
            <a:r>
              <a:rPr lang="en-US" sz="9600" dirty="0">
                <a:solidFill>
                  <a:schemeClr val="accent6">
                    <a:lumMod val="50000"/>
                  </a:schemeClr>
                </a:solidFill>
                <a:effectLst>
                  <a:outerShdw blurRad="50800" dist="38100" algn="l" rotWithShape="0">
                    <a:prstClr val="black">
                      <a:alpha val="40000"/>
                    </a:prstClr>
                  </a:outerShdw>
                  <a:reflection blurRad="6350" stA="50000" endA="300" endPos="50000" dist="29997" dir="5400000" sy="-100000" algn="bl" rotWithShape="0"/>
                </a:effectLst>
                <a:latin typeface="Arial" charset="0"/>
              </a:rPr>
              <a:t>The End</a:t>
            </a:r>
          </a:p>
        </p:txBody>
      </p:sp>
    </p:spTree>
    <p:extLst>
      <p:ext uri="{BB962C8B-B14F-4D97-AF65-F5344CB8AC3E}">
        <p14:creationId xmlns:p14="http://schemas.microsoft.com/office/powerpoint/2010/main" val="2364712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305800" cy="715962"/>
          </a:xfrm>
        </p:spPr>
        <p:txBody>
          <a:bodyPr>
            <a:normAutofit fontScale="90000"/>
            <a:scene3d>
              <a:camera prst="orthographicFront"/>
              <a:lightRig rig="threePt" dir="t"/>
            </a:scene3d>
            <a:sp3d extrusionH="57150">
              <a:bevelT w="38100" h="38100" prst="angle"/>
              <a:bevelB w="38100" h="38100" prst="angle"/>
            </a:sp3d>
          </a:bodyPr>
          <a:lstStyle/>
          <a:p>
            <a:pPr>
              <a:defRPr/>
            </a:pPr>
            <a:r>
              <a:rPr lang="en-US" sz="3200" dirty="0">
                <a:latin typeface="Arial" pitchFamily="34" charset="0"/>
                <a:cs typeface="Arial" pitchFamily="34" charset="0"/>
              </a:rPr>
              <a:t>Oral Cancer Etiologies</a:t>
            </a:r>
            <a:br>
              <a:rPr lang="en-US" sz="3100" dirty="0">
                <a:latin typeface="Arial" pitchFamily="34" charset="0"/>
                <a:cs typeface="Arial" pitchFamily="34" charset="0"/>
              </a:rPr>
            </a:br>
            <a:endParaRPr lang="en-US" sz="2200" dirty="0">
              <a:latin typeface="Arial" pitchFamily="34" charset="0"/>
              <a:cs typeface="Arial" pitchFamily="34" charset="0"/>
            </a:endParaRPr>
          </a:p>
        </p:txBody>
      </p:sp>
      <p:sp>
        <p:nvSpPr>
          <p:cNvPr id="29699" name="Content Placeholder 2"/>
          <p:cNvSpPr>
            <a:spLocks noGrp="1"/>
          </p:cNvSpPr>
          <p:nvPr>
            <p:ph idx="1"/>
          </p:nvPr>
        </p:nvSpPr>
        <p:spPr>
          <a:xfrm>
            <a:off x="1752600" y="990600"/>
            <a:ext cx="5799118" cy="4876800"/>
          </a:xfrm>
        </p:spPr>
        <p:txBody>
          <a:bodyPr>
            <a:noAutofit/>
          </a:bodyPr>
          <a:lstStyle/>
          <a:p>
            <a:pPr marL="285750" indent="-285750">
              <a:spcBef>
                <a:spcPts val="0"/>
              </a:spcBef>
              <a:buClr>
                <a:schemeClr val="tx2"/>
              </a:buClr>
              <a:buSzPct val="90000"/>
              <a:buFont typeface="Wingdings" pitchFamily="2" charset="2"/>
              <a:buChar char="q"/>
            </a:pPr>
            <a:r>
              <a:rPr lang="en-US" sz="1800" dirty="0"/>
              <a:t>Cause = </a:t>
            </a:r>
            <a:r>
              <a:rPr lang="en-US" sz="1800" dirty="0">
                <a:solidFill>
                  <a:srgbClr val="FFC000"/>
                </a:solidFill>
              </a:rPr>
              <a:t>multifactorial</a:t>
            </a:r>
            <a:r>
              <a:rPr lang="en-US" sz="1800" dirty="0"/>
              <a:t> (extrinsic &amp; intrinsic factors)</a:t>
            </a:r>
          </a:p>
          <a:p>
            <a:pPr marL="285750" indent="-285750">
              <a:spcBef>
                <a:spcPts val="0"/>
              </a:spcBef>
              <a:buClr>
                <a:schemeClr val="tx2"/>
              </a:buClr>
              <a:buSzPct val="90000"/>
              <a:buFont typeface="Wingdings" pitchFamily="2" charset="2"/>
              <a:buChar char="q"/>
            </a:pPr>
            <a:r>
              <a:rPr lang="en-US" sz="1800" dirty="0">
                <a:solidFill>
                  <a:srgbClr val="FFC000"/>
                </a:solidFill>
              </a:rPr>
              <a:t>Field cancerization </a:t>
            </a:r>
            <a:r>
              <a:rPr lang="en-US" sz="1800" dirty="0"/>
              <a:t>(entire mouth was exposed)</a:t>
            </a:r>
          </a:p>
          <a:p>
            <a:pPr marL="285750" indent="-285750">
              <a:spcBef>
                <a:spcPts val="0"/>
              </a:spcBef>
              <a:buClr>
                <a:schemeClr val="tx2"/>
              </a:buClr>
              <a:buSzPct val="90000"/>
              <a:buFont typeface="Wingdings" pitchFamily="2" charset="2"/>
              <a:buChar char="q"/>
            </a:pPr>
            <a:r>
              <a:rPr lang="en-US" sz="1800" dirty="0">
                <a:solidFill>
                  <a:srgbClr val="FFC000"/>
                </a:solidFill>
              </a:rPr>
              <a:t>Multi-step process </a:t>
            </a:r>
            <a:r>
              <a:rPr lang="en-US" sz="1800" dirty="0"/>
              <a:t>(</a:t>
            </a:r>
            <a:r>
              <a:rPr lang="en-US" sz="1800" dirty="0">
                <a:solidFill>
                  <a:srgbClr val="FFC000"/>
                </a:solidFill>
              </a:rPr>
              <a:t>cocarcinogenesis</a:t>
            </a:r>
            <a:r>
              <a:rPr lang="en-US" sz="1800" dirty="0"/>
              <a:t>)</a:t>
            </a:r>
          </a:p>
          <a:p>
            <a:pPr marL="285750" indent="-285750">
              <a:spcBef>
                <a:spcPts val="0"/>
              </a:spcBef>
              <a:buClr>
                <a:schemeClr val="tx2"/>
              </a:buClr>
              <a:buSzPct val="90000"/>
              <a:buNone/>
            </a:pPr>
            <a:r>
              <a:rPr lang="en-US" sz="1800" dirty="0"/>
              <a:t>     -- </a:t>
            </a:r>
            <a:r>
              <a:rPr lang="en-US" sz="1800" dirty="0">
                <a:solidFill>
                  <a:srgbClr val="FFC000"/>
                </a:solidFill>
              </a:rPr>
              <a:t>Synergism</a:t>
            </a:r>
            <a:r>
              <a:rPr lang="en-US" sz="1800" dirty="0"/>
              <a:t> (alcohol + tobacco = worse than alone)</a:t>
            </a:r>
          </a:p>
          <a:p>
            <a:pPr marL="285750" indent="-285750">
              <a:spcBef>
                <a:spcPts val="0"/>
              </a:spcBef>
              <a:buClr>
                <a:schemeClr val="tx2"/>
              </a:buClr>
              <a:buSzPct val="90000"/>
              <a:buFont typeface="Wingdings" pitchFamily="2" charset="2"/>
              <a:buChar char="q"/>
            </a:pPr>
            <a:r>
              <a:rPr lang="en-US" sz="1800" dirty="0"/>
              <a:t>Tobacco smoking/chewing</a:t>
            </a:r>
          </a:p>
          <a:p>
            <a:pPr marL="285750" indent="-285750">
              <a:spcBef>
                <a:spcPts val="0"/>
              </a:spcBef>
              <a:buClr>
                <a:schemeClr val="tx2"/>
              </a:buClr>
              <a:buSzPct val="90000"/>
              <a:buNone/>
            </a:pPr>
            <a:r>
              <a:rPr lang="en-US" sz="1800" dirty="0"/>
              <a:t>     -- Pipe/cigar smoking&gt;cigarettes&gt;&gt;&gt;&gt;&gt;smokeless</a:t>
            </a:r>
          </a:p>
          <a:p>
            <a:pPr marL="285750" indent="-285750">
              <a:spcBef>
                <a:spcPts val="0"/>
              </a:spcBef>
              <a:buClr>
                <a:schemeClr val="tx2"/>
              </a:buClr>
              <a:buSzPct val="90000"/>
              <a:buNone/>
            </a:pPr>
            <a:r>
              <a:rPr lang="en-US" sz="1800" dirty="0"/>
              <a:t>     -- Dose-, duration-dependent</a:t>
            </a:r>
          </a:p>
          <a:p>
            <a:pPr marL="285750" indent="-285750">
              <a:spcBef>
                <a:spcPts val="0"/>
              </a:spcBef>
              <a:buClr>
                <a:schemeClr val="tx2"/>
              </a:buClr>
              <a:buSzPct val="90000"/>
              <a:buNone/>
            </a:pPr>
            <a:r>
              <a:rPr lang="en-US" sz="1800" dirty="0"/>
              <a:t>     -- </a:t>
            </a:r>
            <a:r>
              <a:rPr lang="en-US" sz="1800" dirty="0">
                <a:latin typeface="Arial"/>
                <a:cs typeface="Arial"/>
              </a:rPr>
              <a:t>↑ risk for &gt; 2ppk = 15x</a:t>
            </a:r>
            <a:endParaRPr lang="en-US" sz="1800" dirty="0"/>
          </a:p>
          <a:p>
            <a:pPr marL="285750" indent="-285750">
              <a:spcBef>
                <a:spcPts val="0"/>
              </a:spcBef>
              <a:buClr>
                <a:schemeClr val="tx2"/>
              </a:buClr>
              <a:buSzPct val="90000"/>
              <a:buFont typeface="Wingdings" pitchFamily="2" charset="2"/>
              <a:buChar char="q"/>
            </a:pPr>
            <a:r>
              <a:rPr lang="en-US" sz="1800" dirty="0"/>
              <a:t>Alcohol abuse</a:t>
            </a:r>
          </a:p>
          <a:p>
            <a:pPr marL="285750" indent="-285750">
              <a:spcBef>
                <a:spcPts val="0"/>
              </a:spcBef>
              <a:buClr>
                <a:schemeClr val="tx2"/>
              </a:buClr>
              <a:buSzPct val="90000"/>
              <a:buFont typeface="Wingdings" pitchFamily="2" charset="2"/>
              <a:buChar char="q"/>
            </a:pPr>
            <a:r>
              <a:rPr lang="en-US" sz="1800" dirty="0"/>
              <a:t>Human papillomavirus</a:t>
            </a:r>
          </a:p>
          <a:p>
            <a:pPr marL="285750" indent="-285750">
              <a:spcBef>
                <a:spcPts val="0"/>
              </a:spcBef>
              <a:buClr>
                <a:schemeClr val="tx2"/>
              </a:buClr>
              <a:buSzPct val="90000"/>
              <a:buFont typeface="Wingdings" pitchFamily="2" charset="2"/>
              <a:buChar char="q"/>
            </a:pPr>
            <a:r>
              <a:rPr lang="en-US" sz="1800" dirty="0"/>
              <a:t>Tertiary syphilis (</a:t>
            </a:r>
            <a:r>
              <a:rPr lang="en-US" sz="1800" dirty="0">
                <a:solidFill>
                  <a:srgbClr val="FFC000"/>
                </a:solidFill>
              </a:rPr>
              <a:t>syphilitic glossitis/leukoplakia</a:t>
            </a:r>
            <a:r>
              <a:rPr lang="en-US" sz="1800" dirty="0"/>
              <a:t>)</a:t>
            </a:r>
          </a:p>
          <a:p>
            <a:pPr marL="285750" indent="-285750">
              <a:spcBef>
                <a:spcPts val="0"/>
              </a:spcBef>
              <a:buClr>
                <a:schemeClr val="tx2"/>
              </a:buClr>
              <a:buSzPct val="90000"/>
              <a:buFont typeface="Wingdings" pitchFamily="2" charset="2"/>
              <a:buChar char="q"/>
            </a:pPr>
            <a:r>
              <a:rPr lang="en-US" sz="1800" dirty="0"/>
              <a:t>Sunlight/UV light (for vermilion cancer only)</a:t>
            </a:r>
          </a:p>
          <a:p>
            <a:pPr marL="285750" indent="-285750">
              <a:spcBef>
                <a:spcPts val="0"/>
              </a:spcBef>
              <a:buClr>
                <a:schemeClr val="tx2"/>
              </a:buClr>
              <a:buSzPct val="90000"/>
              <a:buFont typeface="Wingdings" pitchFamily="2" charset="2"/>
              <a:buChar char="q"/>
            </a:pPr>
            <a:r>
              <a:rPr lang="en-US" sz="1800" dirty="0">
                <a:solidFill>
                  <a:srgbClr val="FFC000"/>
                </a:solidFill>
              </a:rPr>
              <a:t>Iron-deficiency anemia </a:t>
            </a:r>
            <a:r>
              <a:rPr lang="en-US" sz="1800" dirty="0"/>
              <a:t>(posterior 1/3 of tongue</a:t>
            </a:r>
          </a:p>
          <a:p>
            <a:pPr marL="285750" indent="-285750">
              <a:spcBef>
                <a:spcPts val="0"/>
              </a:spcBef>
              <a:buClr>
                <a:schemeClr val="tx2"/>
              </a:buClr>
              <a:buSzPct val="90000"/>
              <a:buNone/>
            </a:pPr>
            <a:r>
              <a:rPr lang="en-US" sz="1800" dirty="0"/>
              <a:t>      -- </a:t>
            </a:r>
            <a:r>
              <a:rPr lang="en-US" sz="1800" dirty="0">
                <a:solidFill>
                  <a:srgbClr val="FFC000"/>
                </a:solidFill>
              </a:rPr>
              <a:t>Plummer-Vinson</a:t>
            </a:r>
            <a:r>
              <a:rPr lang="en-US" sz="1800" dirty="0"/>
              <a:t> (</a:t>
            </a:r>
            <a:r>
              <a:rPr lang="en-US" sz="1800" dirty="0">
                <a:solidFill>
                  <a:srgbClr val="FFC000"/>
                </a:solidFill>
              </a:rPr>
              <a:t>Paterson-Kelly</a:t>
            </a:r>
            <a:r>
              <a:rPr lang="en-US" sz="1800" dirty="0"/>
              <a:t>) syndrome</a:t>
            </a:r>
          </a:p>
          <a:p>
            <a:pPr marL="285750" indent="-285750">
              <a:spcBef>
                <a:spcPts val="0"/>
              </a:spcBef>
              <a:buClr>
                <a:schemeClr val="tx2"/>
              </a:buClr>
              <a:buSzPct val="90000"/>
              <a:buFont typeface="Wingdings" pitchFamily="2" charset="2"/>
              <a:buChar char="q"/>
            </a:pPr>
            <a:r>
              <a:rPr lang="en-US" sz="1800" dirty="0"/>
              <a:t>General malnutrition</a:t>
            </a:r>
          </a:p>
          <a:p>
            <a:pPr marL="285750" indent="-285750">
              <a:spcBef>
                <a:spcPts val="0"/>
              </a:spcBef>
              <a:buClr>
                <a:schemeClr val="tx2"/>
              </a:buClr>
              <a:buSzPct val="90000"/>
              <a:buFont typeface="Wingdings" pitchFamily="2" charset="2"/>
              <a:buChar char="q"/>
            </a:pPr>
            <a:r>
              <a:rPr lang="en-US" sz="1800" dirty="0"/>
              <a:t>Heredity = not a major factor</a:t>
            </a:r>
          </a:p>
          <a:p>
            <a:pPr marL="285750" indent="-285750">
              <a:spcBef>
                <a:spcPts val="0"/>
              </a:spcBef>
              <a:buClr>
                <a:schemeClr val="tx2"/>
              </a:buClr>
              <a:buSzPct val="90000"/>
              <a:buFont typeface="Wingdings" pitchFamily="2" charset="2"/>
              <a:buChar char="q"/>
            </a:pPr>
            <a:r>
              <a:rPr lang="en-US" sz="1800" dirty="0"/>
              <a:t>Mutations of p53, other tumor suppressor genes</a:t>
            </a:r>
          </a:p>
          <a:p>
            <a:pPr marL="285750" indent="-285750">
              <a:spcBef>
                <a:spcPts val="0"/>
              </a:spcBef>
              <a:buClr>
                <a:schemeClr val="tx2"/>
              </a:buClr>
              <a:buSzPct val="90000"/>
              <a:buFont typeface="Wingdings" pitchFamily="2" charset="2"/>
              <a:buChar char="q"/>
            </a:pPr>
            <a:r>
              <a:rPr lang="en-US" sz="1800" dirty="0"/>
              <a:t>Phenols (wood workers)</a:t>
            </a:r>
          </a:p>
          <a:p>
            <a:pPr marL="285750" indent="-285750">
              <a:spcBef>
                <a:spcPts val="0"/>
              </a:spcBef>
              <a:buClr>
                <a:schemeClr val="tx2"/>
              </a:buClr>
              <a:buSzPct val="90000"/>
              <a:buFont typeface="Wingdings" pitchFamily="2" charset="2"/>
              <a:buChar char="q"/>
            </a:pPr>
            <a:r>
              <a:rPr lang="en-US" sz="1800" dirty="0"/>
              <a:t>Irradiation in childhood</a:t>
            </a:r>
          </a:p>
        </p:txBody>
      </p:sp>
      <p:sp>
        <p:nvSpPr>
          <p:cNvPr id="6" name="Text Box 4"/>
          <p:cNvSpPr txBox="1">
            <a:spLocks noChangeArrowheads="1"/>
          </p:cNvSpPr>
          <p:nvPr/>
        </p:nvSpPr>
        <p:spPr bwMode="auto">
          <a:xfrm>
            <a:off x="7676253" y="5575756"/>
            <a:ext cx="271260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r"/>
            <a:r>
              <a:rPr lang="en-US" sz="800" dirty="0">
                <a:solidFill>
                  <a:prstClr val="white"/>
                </a:solidFill>
                <a:latin typeface="Arial" charset="0"/>
              </a:rPr>
              <a:t>©Photo(s): Neville et al, Oral &amp; maxillofacial pathology</a:t>
            </a:r>
          </a:p>
        </p:txBody>
      </p:sp>
      <p:sp>
        <p:nvSpPr>
          <p:cNvPr id="23" name="Rectangle 22"/>
          <p:cNvSpPr/>
          <p:nvPr/>
        </p:nvSpPr>
        <p:spPr>
          <a:xfrm>
            <a:off x="3810000" y="-95598109"/>
            <a:ext cx="4572000" cy="2292935"/>
          </a:xfrm>
          <a:prstGeom prst="rect">
            <a:avLst/>
          </a:prstGeom>
        </p:spPr>
        <p:txBody>
          <a:bodyPr>
            <a:spAutoFit/>
          </a:bodyPr>
          <a:lstStyle/>
          <a:p>
            <a:r>
              <a:rPr lang="en-US" sz="1100" dirty="0"/>
              <a:t>In approximately one of every three Americans now living, a malignancy will develop at some point. During 2000, more than 1,220,000 persons in the United States had at least one malignancy, in addition to an equal number with nonmelanoma skin cancers. Although 54% of affected persons now survive their disease, cancer still causes 552,200 deaths each year in the United States and accounts for more than 20% of all deaths. Also, the current annual death rate from </a:t>
            </a:r>
            <a:r>
              <a:rPr lang="en-US" sz="1100" dirty="0" err="1"/>
              <a:t>nondermal</a:t>
            </a:r>
            <a:r>
              <a:rPr lang="en-US" sz="1100" dirty="0"/>
              <a:t> cancers (170 per 100,000 persons) has increased by 19% since 1930, partially because of a considerable increase in the incidence of lung cancer and partially because people are now less likely to die at an early age of other common disorders, such as cardiovascular disease and infection. During the 1990s, however, this trend was reversed, and the average annual incidence and mortality rates for all cancers combined (excluding nonmelanoma skin cancers) began to decline.</a:t>
            </a:r>
          </a:p>
        </p:txBody>
      </p:sp>
      <p:grpSp>
        <p:nvGrpSpPr>
          <p:cNvPr id="4" name="Group 3"/>
          <p:cNvGrpSpPr/>
          <p:nvPr/>
        </p:nvGrpSpPr>
        <p:grpSpPr>
          <a:xfrm>
            <a:off x="7512513" y="1558429"/>
            <a:ext cx="3040083" cy="4049282"/>
            <a:chOff x="6027717" y="1134297"/>
            <a:chExt cx="3040083" cy="4049282"/>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7717" y="1158382"/>
              <a:ext cx="3040083" cy="1983179"/>
            </a:xfrm>
            <a:prstGeom prst="rect">
              <a:avLst/>
            </a:prstGeom>
            <a:ln>
              <a:solidFill>
                <a:schemeClr val="tx2"/>
              </a:solidFill>
            </a:ln>
          </p:spPr>
        </p:pic>
        <p:sp>
          <p:nvSpPr>
            <p:cNvPr id="29701" name="TextBox 6"/>
            <p:cNvSpPr txBox="1">
              <a:spLocks noChangeArrowheads="1"/>
            </p:cNvSpPr>
            <p:nvPr/>
          </p:nvSpPr>
          <p:spPr bwMode="auto">
            <a:xfrm>
              <a:off x="6096000" y="1134297"/>
              <a:ext cx="28300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a:r>
                <a:rPr lang="en-US" sz="1600" b="1" dirty="0">
                  <a:effectLst>
                    <a:outerShdw blurRad="38100" dist="38100" dir="2700000" algn="tl">
                      <a:srgbClr val="000000">
                        <a:alpha val="43137"/>
                      </a:srgbClr>
                    </a:outerShdw>
                  </a:effectLst>
                </a:rPr>
                <a:t>Ulcerating SCC</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7717" y="3200400"/>
              <a:ext cx="3040083" cy="1983179"/>
            </a:xfrm>
            <a:prstGeom prst="rect">
              <a:avLst/>
            </a:prstGeom>
            <a:ln>
              <a:solidFill>
                <a:schemeClr val="tx2"/>
              </a:solidFill>
            </a:ln>
          </p:spPr>
        </p:pic>
      </p:grpSp>
    </p:spTree>
    <p:extLst>
      <p:ext uri="{BB962C8B-B14F-4D97-AF65-F5344CB8AC3E}">
        <p14:creationId xmlns:p14="http://schemas.microsoft.com/office/powerpoint/2010/main" val="85001572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305800" cy="715962"/>
          </a:xfrm>
        </p:spPr>
        <p:txBody>
          <a:bodyPr>
            <a:normAutofit fontScale="90000"/>
          </a:bodyPr>
          <a:lstStyle/>
          <a:p>
            <a:pPr>
              <a:defRPr/>
            </a:pPr>
            <a:r>
              <a:rPr lang="en-US" sz="3100" dirty="0">
                <a:solidFill>
                  <a:schemeClr val="accent4">
                    <a:lumMod val="40000"/>
                    <a:lumOff val="60000"/>
                  </a:schemeClr>
                </a:solidFill>
                <a:latin typeface="Arial" pitchFamily="34" charset="0"/>
                <a:cs typeface="Arial" pitchFamily="34" charset="0"/>
              </a:rPr>
              <a:t>Squamous Cell Carcinoma</a:t>
            </a:r>
            <a:br>
              <a:rPr lang="en-US" sz="3100" dirty="0">
                <a:solidFill>
                  <a:schemeClr val="accent4">
                    <a:lumMod val="40000"/>
                    <a:lumOff val="60000"/>
                  </a:schemeClr>
                </a:solidFill>
                <a:latin typeface="Arial" pitchFamily="34" charset="0"/>
                <a:cs typeface="Arial" pitchFamily="34" charset="0"/>
              </a:rPr>
            </a:br>
            <a:r>
              <a:rPr lang="en-US" sz="2200" dirty="0">
                <a:solidFill>
                  <a:schemeClr val="accent4">
                    <a:lumMod val="40000"/>
                    <a:lumOff val="60000"/>
                  </a:schemeClr>
                </a:solidFill>
                <a:latin typeface="Arial" pitchFamily="34" charset="0"/>
                <a:cs typeface="Arial" pitchFamily="34" charset="0"/>
              </a:rPr>
              <a:t>Oral Cancer: Clinical Features</a:t>
            </a:r>
          </a:p>
        </p:txBody>
      </p:sp>
      <p:sp>
        <p:nvSpPr>
          <p:cNvPr id="29699" name="Content Placeholder 2"/>
          <p:cNvSpPr>
            <a:spLocks noGrp="1"/>
          </p:cNvSpPr>
          <p:nvPr>
            <p:ph idx="1"/>
          </p:nvPr>
        </p:nvSpPr>
        <p:spPr>
          <a:xfrm>
            <a:off x="1843155" y="990600"/>
            <a:ext cx="5771574" cy="5638800"/>
          </a:xfrm>
        </p:spPr>
        <p:txBody>
          <a:bodyPr>
            <a:noAutofit/>
          </a:bodyPr>
          <a:lstStyle/>
          <a:p>
            <a:pPr marL="342900" indent="-342900">
              <a:spcBef>
                <a:spcPts val="600"/>
              </a:spcBef>
              <a:buClr>
                <a:schemeClr val="tx2"/>
              </a:buClr>
              <a:buSzPct val="90000"/>
              <a:buFont typeface="Wingdings" pitchFamily="2" charset="2"/>
              <a:buChar char="q"/>
            </a:pPr>
            <a:r>
              <a:rPr lang="en-US" sz="1800" dirty="0"/>
              <a:t>Usually: &gt;45 years of age</a:t>
            </a:r>
          </a:p>
          <a:p>
            <a:pPr marL="342900" indent="-342900">
              <a:spcBef>
                <a:spcPts val="600"/>
              </a:spcBef>
              <a:buClr>
                <a:schemeClr val="tx2"/>
              </a:buClr>
              <a:buSzPct val="90000"/>
              <a:buFont typeface="Wingdings" pitchFamily="2" charset="2"/>
              <a:buChar char="q"/>
            </a:pPr>
            <a:r>
              <a:rPr lang="en-US" sz="1800" dirty="0">
                <a:solidFill>
                  <a:schemeClr val="tx1"/>
                </a:solidFill>
                <a:latin typeface="Arial" charset="0"/>
                <a:cs typeface="Arial" charset="0"/>
              </a:rPr>
              <a:t>Duration: 4-24 months before biopsy </a:t>
            </a:r>
          </a:p>
          <a:p>
            <a:pPr marL="342900" indent="-342900">
              <a:spcBef>
                <a:spcPts val="600"/>
              </a:spcBef>
              <a:buClr>
                <a:schemeClr val="tx2"/>
              </a:buClr>
              <a:buSzPct val="90000"/>
              <a:buFont typeface="Wingdings" pitchFamily="2" charset="2"/>
              <a:buChar char="q"/>
            </a:pPr>
            <a:r>
              <a:rPr lang="en-US" sz="1800" dirty="0"/>
              <a:t>Tongue (lateral &amp; ventral)&gt;&gt;floor&gt;&gt;gingival&gt;buccal</a:t>
            </a:r>
          </a:p>
          <a:p>
            <a:pPr marL="342900" indent="-342900">
              <a:spcBef>
                <a:spcPts val="600"/>
              </a:spcBef>
              <a:buClr>
                <a:schemeClr val="tx2"/>
              </a:buClr>
              <a:buSzPct val="90000"/>
              <a:buFont typeface="Wingdings" pitchFamily="2" charset="2"/>
              <a:buChar char="q"/>
            </a:pPr>
            <a:r>
              <a:rPr lang="en-US" sz="1800" dirty="0"/>
              <a:t>Major types: </a:t>
            </a:r>
          </a:p>
          <a:p>
            <a:pPr marL="342900" indent="-342900">
              <a:spcBef>
                <a:spcPts val="600"/>
              </a:spcBef>
              <a:buClr>
                <a:schemeClr val="tx2"/>
              </a:buClr>
              <a:buSzPct val="90000"/>
              <a:buNone/>
            </a:pPr>
            <a:r>
              <a:rPr lang="en-US" sz="1800" dirty="0"/>
              <a:t>     -- Ulcer (1/3 of total)</a:t>
            </a:r>
          </a:p>
          <a:p>
            <a:pPr marL="342900" indent="-342900">
              <a:spcBef>
                <a:spcPts val="600"/>
              </a:spcBef>
              <a:buClr>
                <a:schemeClr val="tx2"/>
              </a:buClr>
              <a:buSzPct val="90000"/>
              <a:buNone/>
            </a:pPr>
            <a:r>
              <a:rPr lang="en-US" sz="1800" dirty="0"/>
              <a:t>     -- Mass (1/4 of total)</a:t>
            </a:r>
          </a:p>
          <a:p>
            <a:pPr marL="342900" indent="-342900">
              <a:spcBef>
                <a:spcPts val="600"/>
              </a:spcBef>
              <a:buClr>
                <a:schemeClr val="tx2"/>
              </a:buClr>
              <a:buSzPct val="90000"/>
              <a:buNone/>
            </a:pPr>
            <a:r>
              <a:rPr lang="en-US" sz="1800" dirty="0"/>
              <a:t>     -- White or white/red plaque (1/3 of total)</a:t>
            </a:r>
          </a:p>
          <a:p>
            <a:pPr marL="342900" indent="-342900">
              <a:spcBef>
                <a:spcPts val="600"/>
              </a:spcBef>
              <a:buClr>
                <a:schemeClr val="tx2"/>
              </a:buClr>
              <a:buSzPct val="90000"/>
              <a:buNone/>
            </a:pPr>
            <a:r>
              <a:rPr lang="en-US" sz="1800" dirty="0"/>
              <a:t>     -- Red plaque (uncommon)</a:t>
            </a:r>
          </a:p>
          <a:p>
            <a:pPr marL="342900" indent="-342900">
              <a:spcBef>
                <a:spcPts val="600"/>
              </a:spcBef>
              <a:buClr>
                <a:schemeClr val="tx2"/>
              </a:buClr>
              <a:buSzPct val="90000"/>
              <a:buFont typeface="Wingdings" pitchFamily="2" charset="2"/>
              <a:buChar char="q"/>
            </a:pPr>
            <a:r>
              <a:rPr lang="en-US" sz="1800" dirty="0"/>
              <a:t>Ulcer (</a:t>
            </a:r>
            <a:r>
              <a:rPr lang="en-US" sz="1800" dirty="0">
                <a:solidFill>
                  <a:srgbClr val="FFC000"/>
                </a:solidFill>
              </a:rPr>
              <a:t>fungating</a:t>
            </a:r>
            <a:r>
              <a:rPr lang="en-US" sz="1800" dirty="0"/>
              <a:t>, </a:t>
            </a:r>
            <a:r>
              <a:rPr lang="en-US" sz="1800" dirty="0">
                <a:solidFill>
                  <a:srgbClr val="FFC000"/>
                </a:solidFill>
              </a:rPr>
              <a:t>endophytic</a:t>
            </a:r>
            <a:r>
              <a:rPr lang="en-US" sz="1800" dirty="0"/>
              <a:t>, </a:t>
            </a:r>
            <a:r>
              <a:rPr lang="en-US" sz="1800" dirty="0">
                <a:solidFill>
                  <a:srgbClr val="FFC000"/>
                </a:solidFill>
              </a:rPr>
              <a:t>rolled border</a:t>
            </a:r>
            <a:r>
              <a:rPr lang="en-US" sz="1800" dirty="0"/>
              <a:t>)</a:t>
            </a:r>
          </a:p>
          <a:p>
            <a:pPr marL="342900" indent="-342900">
              <a:spcBef>
                <a:spcPts val="600"/>
              </a:spcBef>
              <a:buClr>
                <a:schemeClr val="tx2"/>
              </a:buClr>
              <a:buSzPct val="90000"/>
              <a:buFont typeface="Wingdings" pitchFamily="2" charset="2"/>
              <a:buChar char="q"/>
            </a:pPr>
            <a:r>
              <a:rPr lang="en-US" sz="1800" dirty="0">
                <a:solidFill>
                  <a:schemeClr val="tx1"/>
                </a:solidFill>
                <a:latin typeface="Arial" charset="0"/>
                <a:cs typeface="Arial" charset="0"/>
              </a:rPr>
              <a:t>Mass (fungating, ulcerated, </a:t>
            </a:r>
            <a:r>
              <a:rPr lang="en-US" sz="1800" dirty="0">
                <a:solidFill>
                  <a:srgbClr val="FFC000"/>
                </a:solidFill>
                <a:latin typeface="Arial" charset="0"/>
                <a:cs typeface="Arial" charset="0"/>
              </a:rPr>
              <a:t>papillary</a:t>
            </a:r>
            <a:r>
              <a:rPr lang="en-US" sz="1800" dirty="0">
                <a:solidFill>
                  <a:schemeClr val="tx1"/>
                </a:solidFill>
                <a:latin typeface="Arial" charset="0"/>
                <a:cs typeface="Arial" charset="0"/>
              </a:rPr>
              <a:t>, </a:t>
            </a:r>
            <a:r>
              <a:rPr lang="en-US" sz="1800" dirty="0">
                <a:solidFill>
                  <a:srgbClr val="FFC000"/>
                </a:solidFill>
                <a:latin typeface="Arial" charset="0"/>
                <a:cs typeface="Arial" charset="0"/>
              </a:rPr>
              <a:t>verruciform</a:t>
            </a:r>
            <a:r>
              <a:rPr lang="en-US" sz="1800" dirty="0">
                <a:solidFill>
                  <a:schemeClr val="tx1"/>
                </a:solidFill>
                <a:latin typeface="Arial" charset="0"/>
                <a:cs typeface="Arial" charset="0"/>
              </a:rPr>
              <a:t>)</a:t>
            </a:r>
          </a:p>
          <a:p>
            <a:pPr marL="342900" indent="-342900">
              <a:spcBef>
                <a:spcPts val="600"/>
              </a:spcBef>
              <a:buClr>
                <a:schemeClr val="tx2"/>
              </a:buClr>
              <a:buSzPct val="90000"/>
              <a:buFont typeface="Wingdings" pitchFamily="2" charset="2"/>
              <a:buChar char="q"/>
            </a:pPr>
            <a:r>
              <a:rPr lang="en-US" sz="1800" dirty="0">
                <a:solidFill>
                  <a:schemeClr val="tx1"/>
                </a:solidFill>
                <a:latin typeface="Arial" charset="0"/>
                <a:cs typeface="Arial" charset="0"/>
              </a:rPr>
              <a:t>White (</a:t>
            </a:r>
            <a:r>
              <a:rPr lang="en-US" sz="1800" dirty="0">
                <a:solidFill>
                  <a:srgbClr val="FFC000"/>
                </a:solidFill>
                <a:latin typeface="Arial" charset="0"/>
                <a:cs typeface="Arial" charset="0"/>
              </a:rPr>
              <a:t>granular</a:t>
            </a:r>
            <a:r>
              <a:rPr lang="en-US" sz="1800" dirty="0">
                <a:solidFill>
                  <a:schemeClr val="tx1"/>
                </a:solidFill>
                <a:latin typeface="Arial" charset="0"/>
                <a:cs typeface="Arial" charset="0"/>
              </a:rPr>
              <a:t>, </a:t>
            </a:r>
            <a:r>
              <a:rPr lang="en-US" sz="1800" dirty="0">
                <a:solidFill>
                  <a:srgbClr val="FFC000"/>
                </a:solidFill>
                <a:latin typeface="Arial" charset="0"/>
                <a:cs typeface="Arial" charset="0"/>
              </a:rPr>
              <a:t>speckled</a:t>
            </a:r>
            <a:r>
              <a:rPr lang="en-US" sz="1800" dirty="0">
                <a:solidFill>
                  <a:schemeClr val="tx1"/>
                </a:solidFill>
                <a:latin typeface="Arial" charset="0"/>
                <a:cs typeface="Arial" charset="0"/>
              </a:rPr>
              <a:t>, ulcerated, papillary)</a:t>
            </a:r>
          </a:p>
          <a:p>
            <a:pPr marL="342900" indent="-342900">
              <a:spcBef>
                <a:spcPts val="600"/>
              </a:spcBef>
              <a:buClr>
                <a:schemeClr val="tx2"/>
              </a:buClr>
              <a:buSzPct val="90000"/>
              <a:buFont typeface="Wingdings" pitchFamily="2" charset="2"/>
              <a:buChar char="q"/>
            </a:pPr>
            <a:r>
              <a:rPr lang="en-US" sz="1800" dirty="0">
                <a:solidFill>
                  <a:schemeClr val="tx1"/>
                </a:solidFill>
                <a:latin typeface="Arial" charset="0"/>
                <a:cs typeface="Arial" charset="0"/>
              </a:rPr>
              <a:t>Red (granular, </a:t>
            </a:r>
            <a:r>
              <a:rPr lang="en-US" sz="1800" dirty="0">
                <a:solidFill>
                  <a:srgbClr val="FFC000"/>
                </a:solidFill>
                <a:latin typeface="Arial" charset="0"/>
                <a:cs typeface="Arial" charset="0"/>
              </a:rPr>
              <a:t>erythroplakia</a:t>
            </a:r>
            <a:r>
              <a:rPr lang="en-US" sz="1800" dirty="0">
                <a:solidFill>
                  <a:schemeClr val="tx1"/>
                </a:solidFill>
                <a:latin typeface="Arial" charset="0"/>
                <a:cs typeface="Arial" charset="0"/>
              </a:rPr>
              <a:t>, </a:t>
            </a:r>
            <a:r>
              <a:rPr lang="en-US" sz="1800" dirty="0">
                <a:solidFill>
                  <a:srgbClr val="FFC000"/>
                </a:solidFill>
                <a:latin typeface="Arial" charset="0"/>
                <a:cs typeface="Arial" charset="0"/>
              </a:rPr>
              <a:t>erythroleukoplakia</a:t>
            </a:r>
            <a:r>
              <a:rPr lang="en-US" sz="1800" dirty="0">
                <a:solidFill>
                  <a:schemeClr val="tx1"/>
                </a:solidFill>
                <a:latin typeface="Arial" charset="0"/>
                <a:cs typeface="Arial" charset="0"/>
              </a:rPr>
              <a:t>)</a:t>
            </a:r>
          </a:p>
          <a:p>
            <a:pPr marL="342900" indent="-342900">
              <a:spcBef>
                <a:spcPts val="600"/>
              </a:spcBef>
              <a:buClr>
                <a:schemeClr val="tx2"/>
              </a:buClr>
              <a:buSzPct val="90000"/>
              <a:buFont typeface="Wingdings" pitchFamily="2" charset="2"/>
              <a:buChar char="q"/>
            </a:pPr>
            <a:r>
              <a:rPr lang="en-US" sz="1800" dirty="0">
                <a:solidFill>
                  <a:srgbClr val="FFC000"/>
                </a:solidFill>
                <a:latin typeface="Arial" charset="0"/>
                <a:cs typeface="Arial" charset="0"/>
              </a:rPr>
              <a:t>Indurated</a:t>
            </a:r>
            <a:r>
              <a:rPr lang="en-US" sz="1800" dirty="0">
                <a:solidFill>
                  <a:schemeClr val="tx1"/>
                </a:solidFill>
                <a:latin typeface="Arial" charset="0"/>
                <a:cs typeface="Arial" charset="0"/>
              </a:rPr>
              <a:t> (hard), painless</a:t>
            </a:r>
          </a:p>
          <a:p>
            <a:pPr marL="342900" indent="-342900">
              <a:spcBef>
                <a:spcPts val="600"/>
              </a:spcBef>
              <a:buClr>
                <a:schemeClr val="tx2"/>
              </a:buClr>
              <a:buSzPct val="90000"/>
              <a:buFont typeface="Wingdings" pitchFamily="2" charset="2"/>
              <a:buChar char="q"/>
            </a:pPr>
            <a:r>
              <a:rPr lang="en-US" sz="1800" dirty="0">
                <a:solidFill>
                  <a:schemeClr val="tx1"/>
                </a:solidFill>
                <a:latin typeface="Arial" charset="0"/>
                <a:cs typeface="Arial" charset="0"/>
              </a:rPr>
              <a:t>If near bone: </a:t>
            </a:r>
            <a:r>
              <a:rPr lang="en-US" sz="1800" dirty="0">
                <a:solidFill>
                  <a:srgbClr val="FFC000"/>
                </a:solidFill>
                <a:latin typeface="Arial" charset="0"/>
                <a:cs typeface="Arial" charset="0"/>
              </a:rPr>
              <a:t>irregular or moth-eaten radiolucency</a:t>
            </a:r>
          </a:p>
          <a:p>
            <a:pPr marL="342900" indent="-342900">
              <a:spcBef>
                <a:spcPts val="600"/>
              </a:spcBef>
              <a:buClr>
                <a:schemeClr val="tx2"/>
              </a:buClr>
              <a:buSzPct val="90000"/>
              <a:buFont typeface="Wingdings" pitchFamily="2" charset="2"/>
              <a:buChar char="q"/>
            </a:pPr>
            <a:r>
              <a:rPr lang="en-US" sz="1800" dirty="0">
                <a:solidFill>
                  <a:schemeClr val="tx1"/>
                </a:solidFill>
                <a:latin typeface="Arial" charset="0"/>
                <a:cs typeface="Arial" charset="0"/>
              </a:rPr>
              <a:t>Local metastasis: cervical mets</a:t>
            </a:r>
          </a:p>
          <a:p>
            <a:pPr marL="342900" indent="-342900">
              <a:spcBef>
                <a:spcPts val="600"/>
              </a:spcBef>
              <a:buClr>
                <a:schemeClr val="tx2"/>
              </a:buClr>
              <a:buSzPct val="90000"/>
              <a:buFont typeface="Wingdings" pitchFamily="2" charset="2"/>
              <a:buChar char="q"/>
            </a:pPr>
            <a:r>
              <a:rPr lang="en-US" sz="1800" dirty="0">
                <a:solidFill>
                  <a:schemeClr val="tx1"/>
                </a:solidFill>
                <a:latin typeface="Arial" charset="0"/>
                <a:cs typeface="Arial" charset="0"/>
              </a:rPr>
              <a:t>Distant metastasis: lungs, liver, bones</a:t>
            </a:r>
          </a:p>
        </p:txBody>
      </p:sp>
      <p:sp>
        <p:nvSpPr>
          <p:cNvPr id="6" name="Text Box 4"/>
          <p:cNvSpPr txBox="1">
            <a:spLocks noChangeArrowheads="1"/>
          </p:cNvSpPr>
          <p:nvPr/>
        </p:nvSpPr>
        <p:spPr bwMode="auto">
          <a:xfrm>
            <a:off x="7696201" y="6266685"/>
            <a:ext cx="277030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r"/>
            <a:r>
              <a:rPr lang="en-US" sz="800" dirty="0">
                <a:solidFill>
                  <a:prstClr val="white"/>
                </a:solidFill>
                <a:latin typeface="Arial" charset="0"/>
              </a:rPr>
              <a:t>©Photo(s): Neville et al, Oral &amp; maxillofacial pathology, </a:t>
            </a:r>
          </a:p>
        </p:txBody>
      </p:sp>
      <p:sp>
        <p:nvSpPr>
          <p:cNvPr id="23" name="Rectangle 22"/>
          <p:cNvSpPr/>
          <p:nvPr/>
        </p:nvSpPr>
        <p:spPr>
          <a:xfrm>
            <a:off x="3810000" y="-95598109"/>
            <a:ext cx="4572000" cy="2292935"/>
          </a:xfrm>
          <a:prstGeom prst="rect">
            <a:avLst/>
          </a:prstGeom>
        </p:spPr>
        <p:txBody>
          <a:bodyPr>
            <a:spAutoFit/>
          </a:bodyPr>
          <a:lstStyle/>
          <a:p>
            <a:r>
              <a:rPr lang="en-US" sz="1100" dirty="0"/>
              <a:t>In approximately one of every three Americans now living, a malignancy will develop at some point. During 2000, more than 1,220,000 persons in the United States had at least one malignancy, in addition to an equal number with nonmelanoma skin cancers. Although 54% of affected persons now survive their disease, cancer still causes 552,200 deaths each year in the United States and accounts for more than 20% of all deaths. Also, the current annual death rate from </a:t>
            </a:r>
            <a:r>
              <a:rPr lang="en-US" sz="1100" dirty="0" err="1"/>
              <a:t>nondermal</a:t>
            </a:r>
            <a:r>
              <a:rPr lang="en-US" sz="1100" dirty="0"/>
              <a:t> cancers (170 per 100,000 persons) has increased by 19% since 1930, partially because of a considerable increase in the incidence of lung cancer and partially because people are now less likely to die at an early age of other common disorders, such as cardiovascular disease and infection. During the 1990s, however, this trend was reversed, and the average annual incidence and mortality rates for all cancers combined (excluding nonmelanoma skin cancers) began to decline.</a:t>
            </a:r>
          </a:p>
        </p:txBody>
      </p:sp>
      <p:grpSp>
        <p:nvGrpSpPr>
          <p:cNvPr id="3" name="Group 2"/>
          <p:cNvGrpSpPr/>
          <p:nvPr/>
        </p:nvGrpSpPr>
        <p:grpSpPr>
          <a:xfrm>
            <a:off x="7543801" y="1134298"/>
            <a:ext cx="2895601" cy="5114103"/>
            <a:chOff x="6147561" y="1134297"/>
            <a:chExt cx="2920240" cy="5495103"/>
          </a:xfrm>
        </p:grpSpPr>
        <p:pic>
          <p:nvPicPr>
            <p:cNvPr id="1027" name="Picture 3"/>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37778"/>
            <a:stretch/>
          </p:blipFill>
          <p:spPr bwMode="auto">
            <a:xfrm>
              <a:off x="6152572" y="2362200"/>
              <a:ext cx="2915228" cy="2438400"/>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4750"/>
            <a:stretch/>
          </p:blipFill>
          <p:spPr bwMode="auto">
            <a:xfrm>
              <a:off x="6152573" y="1143000"/>
              <a:ext cx="2915227" cy="1906471"/>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47561" y="4724400"/>
              <a:ext cx="2920240" cy="1905000"/>
            </a:xfrm>
            <a:prstGeom prst="rect">
              <a:avLst/>
            </a:prstGeom>
            <a:ln>
              <a:solidFill>
                <a:schemeClr val="tx2"/>
              </a:solidFill>
            </a:ln>
          </p:spPr>
        </p:pic>
        <p:sp>
          <p:nvSpPr>
            <p:cNvPr id="29701" name="TextBox 6"/>
            <p:cNvSpPr txBox="1">
              <a:spLocks noChangeArrowheads="1"/>
            </p:cNvSpPr>
            <p:nvPr/>
          </p:nvSpPr>
          <p:spPr bwMode="auto">
            <a:xfrm>
              <a:off x="6206359" y="1134297"/>
              <a:ext cx="2830009" cy="36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a:r>
                <a:rPr lang="en-US" sz="1600" b="1" dirty="0">
                  <a:effectLst>
                    <a:outerShdw blurRad="38100" dist="38100" dir="2700000" algn="tl">
                      <a:srgbClr val="000000">
                        <a:alpha val="43137"/>
                      </a:srgbClr>
                    </a:outerShdw>
                  </a:effectLst>
                </a:rPr>
                <a:t>Fungating SCC</a:t>
              </a:r>
            </a:p>
          </p:txBody>
        </p:sp>
      </p:grpSp>
    </p:spTree>
    <p:extLst>
      <p:ext uri="{BB962C8B-B14F-4D97-AF65-F5344CB8AC3E}">
        <p14:creationId xmlns:p14="http://schemas.microsoft.com/office/powerpoint/2010/main" val="364127339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CBD50B3-39C0-4AFB-BA40-3CAB682FE827}"/>
              </a:ext>
            </a:extLst>
          </p:cNvPr>
          <p:cNvSpPr/>
          <p:nvPr/>
        </p:nvSpPr>
        <p:spPr>
          <a:xfrm>
            <a:off x="-76200" y="0"/>
            <a:ext cx="12265572" cy="6853084"/>
          </a:xfrm>
          <a:prstGeom prst="rect">
            <a:avLst/>
          </a:prstGeom>
          <a:solidFill>
            <a:srgbClr val="004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08F8547-67CC-48F5-A220-71B862F7818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982200" y="403159"/>
            <a:ext cx="2039805" cy="2342708"/>
          </a:xfrm>
          <a:prstGeom prst="rect">
            <a:avLst/>
          </a:prstGeom>
        </p:spPr>
      </p:pic>
      <p:grpSp>
        <p:nvGrpSpPr>
          <p:cNvPr id="7" name="Group 6">
            <a:extLst>
              <a:ext uri="{FF2B5EF4-FFF2-40B4-BE49-F238E27FC236}">
                <a16:creationId xmlns:a16="http://schemas.microsoft.com/office/drawing/2014/main" id="{AADBECA4-969F-4088-B092-19CFE95ADF67}"/>
              </a:ext>
            </a:extLst>
          </p:cNvPr>
          <p:cNvGrpSpPr/>
          <p:nvPr/>
        </p:nvGrpSpPr>
        <p:grpSpPr>
          <a:xfrm>
            <a:off x="1978832" y="73025"/>
            <a:ext cx="9707268" cy="904408"/>
            <a:chOff x="3024997" y="42446"/>
            <a:chExt cx="7428414" cy="904408"/>
          </a:xfrm>
        </p:grpSpPr>
        <p:sp>
          <p:nvSpPr>
            <p:cNvPr id="23561" name="TextBox 17"/>
            <p:cNvSpPr txBox="1">
              <a:spLocks noChangeArrowheads="1"/>
            </p:cNvSpPr>
            <p:nvPr/>
          </p:nvSpPr>
          <p:spPr bwMode="auto">
            <a:xfrm>
              <a:off x="3024997" y="337456"/>
              <a:ext cx="6418230" cy="60939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defTabSz="457200">
                <a:lnSpc>
                  <a:spcPct val="80000"/>
                </a:lnSpc>
                <a:buClr>
                  <a:srgbClr val="D6ECFF"/>
                </a:buClr>
                <a:buNone/>
                <a:defRPr/>
              </a:pPr>
              <a:r>
                <a:rPr lang="en-US" sz="1200" b="1" kern="0" dirty="0">
                  <a:solidFill>
                    <a:srgbClr val="FFFFFF"/>
                  </a:solidFill>
                  <a:effectLst>
                    <a:outerShdw blurRad="38100" dist="38100" dir="2700000" algn="tl">
                      <a:srgbClr val="000000">
                        <a:alpha val="43137"/>
                      </a:srgbClr>
                    </a:outerShdw>
                  </a:effectLst>
                  <a:latin typeface="Arial" panose="020B0604020202020204" pitchFamily="34" charset="0"/>
                </a:rPr>
                <a:t>Director of Research, The Maxillofacial Center for Education &amp; Research, Morgantown, West Virginia</a:t>
              </a:r>
            </a:p>
            <a:p>
              <a:pPr defTabSz="457200">
                <a:lnSpc>
                  <a:spcPct val="80000"/>
                </a:lnSpc>
                <a:buClr>
                  <a:srgbClr val="D6ECFF"/>
                </a:buClr>
                <a:buNone/>
                <a:defRPr/>
              </a:pPr>
              <a:r>
                <a:rPr lang="en-US" sz="1200" b="1" kern="0" dirty="0">
                  <a:solidFill>
                    <a:srgbClr val="FFFFFF"/>
                  </a:solidFill>
                  <a:effectLst>
                    <a:outerShdw blurRad="38100" dist="38100" dir="2700000" algn="tl">
                      <a:srgbClr val="000000">
                        <a:alpha val="43137"/>
                      </a:srgbClr>
                    </a:outerShdw>
                  </a:effectLst>
                  <a:latin typeface="Arial" panose="020B0604020202020204" pitchFamily="34" charset="0"/>
                </a:rPr>
                <a:t>Clinical Professor &amp; Past Chair, West Virginia University , Morgantown, West Virginia</a:t>
              </a:r>
            </a:p>
            <a:p>
              <a:pPr defTabSz="457200">
                <a:lnSpc>
                  <a:spcPct val="80000"/>
                </a:lnSpc>
                <a:buClr>
                  <a:srgbClr val="D6ECFF"/>
                </a:buClr>
                <a:buNone/>
                <a:defRPr/>
              </a:pPr>
              <a:r>
                <a:rPr lang="en-US" sz="1200" b="1" kern="0" dirty="0">
                  <a:solidFill>
                    <a:srgbClr val="FFFFFF"/>
                  </a:solidFill>
                  <a:effectLst>
                    <a:outerShdw blurRad="38100" dist="38100" dir="2700000" algn="tl">
                      <a:srgbClr val="000000">
                        <a:alpha val="43137"/>
                      </a:srgbClr>
                    </a:outerShdw>
                  </a:effectLst>
                  <a:latin typeface="Arial" panose="020B0604020202020204" pitchFamily="34" charset="0"/>
                </a:rPr>
                <a:t>Emeritus Professor &amp; Past Chair, University of Texas, Houston, Texas</a:t>
              </a:r>
            </a:p>
          </p:txBody>
        </p:sp>
        <p:sp>
          <p:nvSpPr>
            <p:cNvPr id="23562" name="TextBox 10"/>
            <p:cNvSpPr txBox="1">
              <a:spLocks noChangeArrowheads="1"/>
            </p:cNvSpPr>
            <p:nvPr/>
          </p:nvSpPr>
          <p:spPr bwMode="auto">
            <a:xfrm>
              <a:off x="3026809" y="42446"/>
              <a:ext cx="74266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defTabSz="457200">
                <a:spcBef>
                  <a:spcPct val="0"/>
                </a:spcBef>
                <a:buClrTx/>
                <a:buSzTx/>
                <a:buNone/>
                <a:defRPr/>
              </a:pPr>
              <a:r>
                <a:rPr lang="en-US" sz="1600" b="1" kern="0" dirty="0">
                  <a:solidFill>
                    <a:prstClr val="white"/>
                  </a:solidFill>
                  <a:effectLst>
                    <a:outerShdw blurRad="38100" dist="38100" dir="2700000" algn="tl">
                      <a:srgbClr val="000000">
                        <a:alpha val="43137"/>
                      </a:srgbClr>
                    </a:outerShdw>
                  </a:effectLst>
                  <a:latin typeface="Arial" panose="020B0604020202020204" pitchFamily="34" charset="0"/>
                </a:rPr>
                <a:t>J. E. Bouquot, DDS, MSD, DABOMP, DABOM(Honorary), FAAOMP, FICD, FACD, FADI, FRSM(UK) </a:t>
              </a:r>
              <a:endParaRPr lang="en-US" sz="1600" b="1" kern="0" dirty="0">
                <a:solidFill>
                  <a:prstClr val="white"/>
                </a:solidFill>
                <a:effectLst>
                  <a:outerShdw blurRad="38100" dist="38100" dir="2700000" algn="tl">
                    <a:srgbClr val="000000">
                      <a:alpha val="43137"/>
                    </a:srgbClr>
                  </a:outerShdw>
                </a:effectLst>
              </a:endParaRPr>
            </a:p>
          </p:txBody>
        </p:sp>
      </p:grpSp>
      <p:sp>
        <p:nvSpPr>
          <p:cNvPr id="27" name="Text Box 4"/>
          <p:cNvSpPr txBox="1">
            <a:spLocks noChangeArrowheads="1"/>
          </p:cNvSpPr>
          <p:nvPr/>
        </p:nvSpPr>
        <p:spPr bwMode="auto">
          <a:xfrm>
            <a:off x="3657600" y="1015413"/>
            <a:ext cx="6616267" cy="6001643"/>
          </a:xfrm>
          <a:prstGeom prst="rect">
            <a:avLst/>
          </a:prstGeom>
          <a:noFill/>
          <a:ln w="9525">
            <a:noFill/>
            <a:miter lim="800000"/>
            <a:headEnd/>
            <a:tailEnd/>
          </a:ln>
          <a:effectLst>
            <a:softEdge rad="12700"/>
          </a:effectLst>
        </p:spPr>
        <p:txBody>
          <a:bodyPr wrap="square">
            <a:spAutoFit/>
          </a:bodyPr>
          <a:lstStyle/>
          <a:p>
            <a:pPr marL="171450" indent="-171450" defTabSz="457200">
              <a:buClr>
                <a:srgbClr val="D6ECFF"/>
              </a:buClr>
              <a:buFont typeface="Wingdings" pitchFamily="2" charset="2"/>
              <a:buChar char="Ø"/>
              <a:defRPr/>
            </a:pPr>
            <a:r>
              <a:rPr lang="en-US" sz="1200" kern="0" dirty="0">
                <a:latin typeface="Arial" panose="020B0604020202020204" pitchFamily="34" charset="0"/>
                <a:cs typeface="Arial" pitchFamily="34" charset="0"/>
              </a:rPr>
              <a:t>1,880+ talks in 50 states &amp; 30 countries…440+ publications…19,700+ citations</a:t>
            </a:r>
          </a:p>
          <a:p>
            <a:pPr marL="171450" indent="-171450" defTabSz="457200">
              <a:buClr>
                <a:srgbClr val="D6ECFF"/>
              </a:buClr>
              <a:buFont typeface="Wingdings" pitchFamily="2" charset="2"/>
              <a:buChar char="Ø"/>
              <a:defRPr/>
            </a:pPr>
            <a:r>
              <a:rPr lang="en-US" sz="1200" kern="0" dirty="0">
                <a:latin typeface="Arial" panose="020B0604020202020204" pitchFamily="34" charset="0"/>
                <a:cs typeface="Arial" pitchFamily="34" charset="0"/>
              </a:rPr>
              <a:t> St. Olaf College, Minnesota (BA in psychology, biology, minor in chemistry)</a:t>
            </a:r>
          </a:p>
          <a:p>
            <a:pPr marL="171450" indent="-171450" defTabSz="457200">
              <a:buClr>
                <a:srgbClr val="D6ECFF"/>
              </a:buClr>
              <a:buFont typeface="Wingdings" pitchFamily="2" charset="2"/>
              <a:buChar char="Ø"/>
              <a:defRPr/>
            </a:pPr>
            <a:r>
              <a:rPr lang="en-US" sz="1200" kern="0" dirty="0">
                <a:latin typeface="Arial" panose="020B0604020202020204" pitchFamily="34" charset="0"/>
                <a:cs typeface="Arial" pitchFamily="34" charset="0"/>
              </a:rPr>
              <a:t> University of Minnesota (DDS, MSD in Oral Pathology, under R. J. Gorlin)</a:t>
            </a:r>
          </a:p>
          <a:p>
            <a:pPr marL="171450" indent="-171450" defTabSz="457200">
              <a:buClr>
                <a:srgbClr val="D6ECFF"/>
              </a:buClr>
              <a:buFont typeface="Wingdings" pitchFamily="2" charset="2"/>
              <a:buChar char="Ø"/>
              <a:defRPr/>
            </a:pPr>
            <a:r>
              <a:rPr lang="en-US" sz="1200" kern="0" dirty="0">
                <a:latin typeface="Arial" panose="020B0604020202020204" pitchFamily="34" charset="0"/>
                <a:cs typeface="Arial" pitchFamily="34" charset="0"/>
              </a:rPr>
              <a:t> Mayo Clinic: Bone Pathology Fellowship (under David Dahlin)</a:t>
            </a:r>
          </a:p>
          <a:p>
            <a:pPr marL="171450" indent="-171450" defTabSz="457200">
              <a:buClr>
                <a:srgbClr val="D6ECFF"/>
              </a:buClr>
              <a:buFont typeface="Wingdings" pitchFamily="2" charset="2"/>
              <a:buChar char="Ø"/>
              <a:defRPr/>
            </a:pPr>
            <a:r>
              <a:rPr lang="en-US" sz="1200" kern="0" dirty="0">
                <a:latin typeface="Arial" panose="020B0604020202020204" pitchFamily="34" charset="0"/>
                <a:cs typeface="Arial" pitchFamily="34" charset="0"/>
              </a:rPr>
              <a:t> Royal College Dent., Copenhagen, Denmark: Oral Path Fellowship (under J. J. Pindborg)</a:t>
            </a:r>
          </a:p>
          <a:p>
            <a:pPr marL="171450" indent="-171450" defTabSz="457200">
              <a:buClr>
                <a:srgbClr val="D6ECFF"/>
              </a:buClr>
              <a:buFont typeface="Wingdings" pitchFamily="2" charset="2"/>
              <a:buChar char="Ø"/>
              <a:defRPr/>
            </a:pPr>
            <a:r>
              <a:rPr lang="en-US" sz="1200" kern="0" dirty="0">
                <a:latin typeface="Arial" panose="020B0604020202020204" pitchFamily="34" charset="0"/>
                <a:cs typeface="Arial" pitchFamily="34" charset="0"/>
              </a:rPr>
              <a:t> Chair (18 yrs), Oral &amp; Maxillofacial Pathology, WVU (youngest OMP Chair in US history)</a:t>
            </a:r>
          </a:p>
          <a:p>
            <a:pPr marL="171450" indent="-171450" defTabSz="457200">
              <a:buClr>
                <a:srgbClr val="D6ECFF"/>
              </a:buClr>
              <a:buFont typeface="Wingdings" pitchFamily="2" charset="2"/>
              <a:buChar char="Ø"/>
              <a:defRPr/>
            </a:pPr>
            <a:r>
              <a:rPr lang="en-US" sz="1200" kern="0" dirty="0">
                <a:latin typeface="Arial" panose="020B0604020202020204" pitchFamily="34" charset="0"/>
                <a:cs typeface="Arial" pitchFamily="34" charset="0"/>
              </a:rPr>
              <a:t> Chair (9 yrs), Diagnostic &amp; Biomedical Sciences, University of Texas-Houston</a:t>
            </a:r>
          </a:p>
          <a:p>
            <a:pPr marL="171450" indent="-171450" defTabSz="457200">
              <a:buClr>
                <a:srgbClr val="D6ECFF"/>
              </a:buClr>
              <a:buFont typeface="Wingdings" pitchFamily="2" charset="2"/>
              <a:buChar char="Ø"/>
              <a:defRPr/>
            </a:pPr>
            <a:r>
              <a:rPr lang="en-US" sz="1200" kern="0" dirty="0">
                <a:latin typeface="Arial" panose="020B0604020202020204" pitchFamily="34" charset="0"/>
                <a:cs typeface="Arial" pitchFamily="34" charset="0"/>
              </a:rPr>
              <a:t> Senior Visiting Scientist, Mayo Clinic, Rochester, Minnesota</a:t>
            </a:r>
          </a:p>
          <a:p>
            <a:pPr marL="171450" indent="-171450" defTabSz="457200">
              <a:buClr>
                <a:srgbClr val="D6ECFF"/>
              </a:buClr>
              <a:buFont typeface="Wingdings" pitchFamily="2" charset="2"/>
              <a:buChar char="Ø"/>
              <a:defRPr/>
            </a:pPr>
            <a:r>
              <a:rPr lang="en-US" sz="1200" kern="0" dirty="0">
                <a:latin typeface="Arial" panose="020B0604020202020204" pitchFamily="34" charset="0"/>
                <a:cs typeface="Arial" pitchFamily="34" charset="0"/>
              </a:rPr>
              <a:t> Dental Director, West Virginia Bureau for Public Health</a:t>
            </a:r>
          </a:p>
          <a:p>
            <a:pPr marL="171450" indent="-171450" defTabSz="457200">
              <a:buClr>
                <a:srgbClr val="D6ECFF"/>
              </a:buClr>
              <a:buFont typeface="Wingdings" pitchFamily="2" charset="2"/>
              <a:buChar char="Ø"/>
              <a:defRPr/>
            </a:pPr>
            <a:r>
              <a:rPr lang="en-US" sz="1200" kern="0" dirty="0">
                <a:latin typeface="Arial" panose="020B0604020202020204" pitchFamily="34" charset="0"/>
                <a:cs typeface="Arial" pitchFamily="34" charset="0"/>
              </a:rPr>
              <a:t> Consultant, Pittsburgh Children’s Hospital; NY Eye and Ear Infirmary</a:t>
            </a:r>
          </a:p>
          <a:p>
            <a:pPr marL="171450" indent="-171450" defTabSz="457200">
              <a:buClr>
                <a:srgbClr val="D6ECFF"/>
              </a:buClr>
              <a:buFont typeface="Wingdings" pitchFamily="2" charset="2"/>
              <a:buChar char="Ø"/>
              <a:defRPr/>
            </a:pPr>
            <a:r>
              <a:rPr lang="en-US" sz="1200" kern="0" dirty="0">
                <a:latin typeface="Arial" panose="020B0604020202020204" pitchFamily="34" charset="0"/>
                <a:cs typeface="Arial" pitchFamily="34" charset="0"/>
              </a:rPr>
              <a:t> Osteonecrosis Scientific Advisory Board, Novartis Pharmaceuticals</a:t>
            </a:r>
          </a:p>
          <a:p>
            <a:pPr marL="171450" indent="-171450" defTabSz="457200">
              <a:buClr>
                <a:srgbClr val="D6ECFF"/>
              </a:buClr>
              <a:buFont typeface="Wingdings" pitchFamily="2" charset="2"/>
              <a:buChar char="Ø"/>
              <a:defRPr/>
            </a:pPr>
            <a:r>
              <a:rPr lang="en-US" sz="1200" kern="0" dirty="0">
                <a:latin typeface="Arial" panose="020B0604020202020204" pitchFamily="34" charset="0"/>
                <a:cs typeface="Arial" pitchFamily="34" charset="0"/>
              </a:rPr>
              <a:t> Board of Directors (national), American Cancer Society</a:t>
            </a:r>
          </a:p>
          <a:p>
            <a:pPr marL="171450" indent="-171450" defTabSz="457200">
              <a:buClr>
                <a:srgbClr val="D6ECFF"/>
              </a:buClr>
              <a:buFont typeface="Wingdings" pitchFamily="2" charset="2"/>
              <a:buChar char="Ø"/>
              <a:defRPr/>
            </a:pPr>
            <a:r>
              <a:rPr lang="en-US" sz="1200" kern="0" dirty="0">
                <a:latin typeface="Arial" panose="020B0604020202020204" pitchFamily="34" charset="0"/>
                <a:cs typeface="Arial" pitchFamily="34" charset="0"/>
              </a:rPr>
              <a:t> Executive Council, American Academy of Oral &amp; Maxillofacial Pathology</a:t>
            </a:r>
          </a:p>
          <a:p>
            <a:pPr marL="171450" indent="-171450" defTabSz="457200">
              <a:buClr>
                <a:srgbClr val="D6ECFF"/>
              </a:buClr>
              <a:buFont typeface="Wingdings" pitchFamily="2" charset="2"/>
              <a:buChar char="Ø"/>
              <a:defRPr/>
            </a:pPr>
            <a:r>
              <a:rPr lang="en-US" sz="1200" kern="0" dirty="0">
                <a:latin typeface="Arial" panose="020B0604020202020204" pitchFamily="34" charset="0"/>
                <a:cs typeface="Arial" pitchFamily="34" charset="0"/>
              </a:rPr>
              <a:t> President, American Board of Oral &amp; Maxillofacial Pathology</a:t>
            </a:r>
          </a:p>
          <a:p>
            <a:pPr marL="171450" indent="-171450" defTabSz="457200">
              <a:buClr>
                <a:srgbClr val="D6ECFF"/>
              </a:buClr>
              <a:buFont typeface="Wingdings" pitchFamily="2" charset="2"/>
              <a:buChar char="Ø"/>
              <a:defRPr/>
            </a:pPr>
            <a:r>
              <a:rPr lang="en-US" sz="1200" kern="0" dirty="0">
                <a:latin typeface="Arial" panose="020B0604020202020204" pitchFamily="34" charset="0"/>
                <a:cs typeface="Arial" pitchFamily="34" charset="0"/>
              </a:rPr>
              <a:t> President, Eastern Society of Teachers of Oral Pathology</a:t>
            </a:r>
          </a:p>
          <a:p>
            <a:pPr marL="171450" indent="-171450" defTabSz="457200">
              <a:buClr>
                <a:srgbClr val="D6ECFF"/>
              </a:buClr>
              <a:buFont typeface="Wingdings" pitchFamily="2" charset="2"/>
              <a:buChar char="Ø"/>
              <a:defRPr/>
            </a:pPr>
            <a:r>
              <a:rPr lang="en-US" sz="1200" kern="0" dirty="0">
                <a:latin typeface="Arial" panose="020B0604020202020204" pitchFamily="34" charset="0"/>
                <a:cs typeface="Arial" pitchFamily="34" charset="0"/>
              </a:rPr>
              <a:t> President, Western Society of Teachers of Oral Pathology</a:t>
            </a:r>
          </a:p>
          <a:p>
            <a:pPr marL="171450" indent="-171450" defTabSz="457200">
              <a:buClr>
                <a:srgbClr val="D6ECFF"/>
              </a:buClr>
              <a:buFont typeface="Wingdings" pitchFamily="2" charset="2"/>
              <a:buChar char="Ø"/>
              <a:defRPr/>
            </a:pPr>
            <a:r>
              <a:rPr lang="en-US" sz="1200" kern="0" dirty="0">
                <a:latin typeface="Arial" panose="020B0604020202020204" pitchFamily="34" charset="0"/>
                <a:cs typeface="Arial" pitchFamily="34" charset="0"/>
              </a:rPr>
              <a:t> President, Organization of Teachers of Oral Diagnosis </a:t>
            </a:r>
          </a:p>
          <a:p>
            <a:pPr marL="171450" indent="-171450" defTabSz="457200">
              <a:buClr>
                <a:srgbClr val="D6ECFF"/>
              </a:buClr>
              <a:buFont typeface="Wingdings" pitchFamily="2" charset="2"/>
              <a:buChar char="Ø"/>
              <a:defRPr/>
            </a:pPr>
            <a:r>
              <a:rPr lang="en-US" sz="1200" kern="0" dirty="0">
                <a:latin typeface="Arial" panose="020B0604020202020204" pitchFamily="34" charset="0"/>
                <a:cs typeface="Arial" pitchFamily="34" charset="0"/>
              </a:rPr>
              <a:t> President (6 times), American Cancer Society, West Virginia Division</a:t>
            </a:r>
          </a:p>
          <a:p>
            <a:pPr marL="171450" indent="-171450" defTabSz="457200">
              <a:buClr>
                <a:srgbClr val="D6ECFF"/>
              </a:buClr>
              <a:buFont typeface="Wingdings" pitchFamily="2" charset="2"/>
              <a:buChar char="Ø"/>
              <a:defRPr/>
            </a:pPr>
            <a:r>
              <a:rPr lang="en-US" sz="1200" kern="0" dirty="0">
                <a:latin typeface="Arial" panose="020B0604020202020204" pitchFamily="34" charset="0"/>
                <a:cs typeface="Arial" pitchFamily="34" charset="0"/>
              </a:rPr>
              <a:t> Career Development Award, American Cancer Society (first dentist to receive one)</a:t>
            </a:r>
          </a:p>
          <a:p>
            <a:pPr marL="171450" indent="-171450" defTabSz="457200">
              <a:buClr>
                <a:srgbClr val="D6ECFF"/>
              </a:buClr>
              <a:buFont typeface="Wingdings" pitchFamily="2" charset="2"/>
              <a:buChar char="Ø"/>
              <a:defRPr/>
            </a:pPr>
            <a:r>
              <a:rPr lang="en-US" sz="1200" kern="0" dirty="0">
                <a:latin typeface="Arial" panose="020B0604020202020204" pitchFamily="34" charset="0"/>
                <a:cs typeface="Arial" pitchFamily="34" charset="0"/>
              </a:rPr>
              <a:t> St. George National Award, American Cancer Society’s highest honor</a:t>
            </a:r>
          </a:p>
          <a:p>
            <a:pPr marL="171450" indent="-171450" defTabSz="457200">
              <a:buClr>
                <a:srgbClr val="D6ECFF"/>
              </a:buClr>
              <a:buFont typeface="Wingdings" pitchFamily="2" charset="2"/>
              <a:buChar char="Ø"/>
              <a:defRPr/>
            </a:pPr>
            <a:r>
              <a:rPr lang="en-US" sz="1200" kern="0" dirty="0">
                <a:latin typeface="Arial" panose="020B0604020202020204" pitchFamily="34" charset="0"/>
                <a:cs typeface="Arial" pitchFamily="34" charset="0"/>
              </a:rPr>
              <a:t> Outstanding Teacher Award, West Virginia University (8 times)</a:t>
            </a:r>
          </a:p>
          <a:p>
            <a:pPr marL="171450" indent="-171450" defTabSz="457200">
              <a:buClr>
                <a:srgbClr val="D6ECFF"/>
              </a:buClr>
              <a:buFont typeface="Wingdings" pitchFamily="2" charset="2"/>
              <a:buChar char="Ø"/>
              <a:defRPr/>
            </a:pPr>
            <a:r>
              <a:rPr lang="en-US" sz="1200" kern="0" dirty="0">
                <a:latin typeface="Arial" panose="020B0604020202020204" pitchFamily="34" charset="0"/>
                <a:cs typeface="Arial" pitchFamily="34" charset="0"/>
              </a:rPr>
              <a:t> Heebink Award for Service to Humanity, West Virginia University</a:t>
            </a:r>
          </a:p>
          <a:p>
            <a:pPr marL="171450" indent="-171450" defTabSz="457200">
              <a:buClr>
                <a:srgbClr val="D6ECFF"/>
              </a:buClr>
              <a:buFont typeface="Wingdings" pitchFamily="2" charset="2"/>
              <a:buChar char="Ø"/>
              <a:defRPr/>
            </a:pPr>
            <a:r>
              <a:rPr lang="en-US" sz="1200" kern="0" dirty="0">
                <a:latin typeface="Arial" panose="020B0604020202020204" pitchFamily="34" charset="0"/>
                <a:cs typeface="Arial" pitchFamily="34" charset="0"/>
              </a:rPr>
              <a:t> Scholar’s Walk (Two bronze plaques), West Virginia University</a:t>
            </a:r>
          </a:p>
          <a:p>
            <a:pPr marL="171450" indent="-171450" defTabSz="457200">
              <a:buClr>
                <a:srgbClr val="D6ECFF"/>
              </a:buClr>
              <a:buFont typeface="Wingdings" pitchFamily="2" charset="2"/>
              <a:buChar char="Ø"/>
              <a:defRPr/>
            </a:pPr>
            <a:r>
              <a:rPr lang="en-US" sz="1200" kern="0" dirty="0">
                <a:latin typeface="Arial" panose="020B0604020202020204" pitchFamily="34" charset="0"/>
                <a:cs typeface="Arial" pitchFamily="34" charset="0"/>
              </a:rPr>
              <a:t> Robert B. Bridgeman Distinguished Dentist Award, WV Dental Association</a:t>
            </a:r>
          </a:p>
          <a:p>
            <a:pPr marL="171450" indent="-171450" defTabSz="457200">
              <a:buClr>
                <a:srgbClr val="D6ECFF"/>
              </a:buClr>
              <a:buFont typeface="Wingdings" pitchFamily="2" charset="2"/>
              <a:buChar char="Ø"/>
              <a:defRPr/>
            </a:pPr>
            <a:r>
              <a:rPr lang="en-US" sz="1200" kern="0" dirty="0">
                <a:latin typeface="Arial" panose="020B0604020202020204" pitchFamily="34" charset="0"/>
                <a:cs typeface="Arial" pitchFamily="34" charset="0"/>
              </a:rPr>
              <a:t> Fleming &amp; Davenport Award for Original Research, University of Texas-Houston</a:t>
            </a:r>
          </a:p>
          <a:p>
            <a:pPr marL="171450" indent="-171450" defTabSz="457200">
              <a:buClr>
                <a:srgbClr val="D6ECFF"/>
              </a:buClr>
              <a:buFont typeface="Wingdings" pitchFamily="2" charset="2"/>
              <a:buChar char="Ø"/>
              <a:defRPr/>
            </a:pPr>
            <a:r>
              <a:rPr lang="en-US" sz="1200" kern="0" dirty="0">
                <a:latin typeface="Arial" panose="020B0604020202020204" pitchFamily="34" charset="0"/>
                <a:cs typeface="Arial" pitchFamily="34" charset="0"/>
              </a:rPr>
              <a:t> Pioneering Teaching &amp; Research Award, University of Texas-Houston</a:t>
            </a:r>
          </a:p>
          <a:p>
            <a:pPr marL="171450" indent="-171450" defTabSz="457200">
              <a:buClr>
                <a:srgbClr val="D6ECFF"/>
              </a:buClr>
              <a:buFont typeface="Wingdings" pitchFamily="2" charset="2"/>
              <a:buChar char="Ø"/>
              <a:defRPr/>
            </a:pPr>
            <a:r>
              <a:rPr lang="en-US" sz="1200" kern="0" dirty="0">
                <a:latin typeface="Arial" panose="020B0604020202020204" pitchFamily="34" charset="0"/>
                <a:cs typeface="Arial" pitchFamily="34" charset="0"/>
              </a:rPr>
              <a:t> Distinguished Alumnus Award, University of Minnesota</a:t>
            </a:r>
          </a:p>
          <a:p>
            <a:pPr marL="171450" indent="-171450" defTabSz="457200">
              <a:buClr>
                <a:srgbClr val="D6ECFF"/>
              </a:buClr>
              <a:buFont typeface="Wingdings" pitchFamily="2" charset="2"/>
              <a:buChar char="Ø"/>
              <a:defRPr/>
            </a:pPr>
            <a:r>
              <a:rPr lang="en-US" sz="1200" kern="0" dirty="0">
                <a:latin typeface="Arial" panose="020B0604020202020204" pitchFamily="34" charset="0"/>
                <a:cs typeface="Arial" pitchFamily="34" charset="0"/>
              </a:rPr>
              <a:t> Gorlin Visiting Professor, University of Minnesota</a:t>
            </a:r>
          </a:p>
          <a:p>
            <a:pPr marL="171450" indent="-171450" defTabSz="457200">
              <a:buClr>
                <a:srgbClr val="D6ECFF"/>
              </a:buClr>
              <a:buFont typeface="Wingdings" pitchFamily="2" charset="2"/>
              <a:buChar char="Ø"/>
              <a:defRPr/>
            </a:pPr>
            <a:r>
              <a:rPr lang="en-US" sz="1200" kern="0" dirty="0">
                <a:latin typeface="Arial" panose="020B0604020202020204" pitchFamily="34" charset="0"/>
                <a:cs typeface="Arial" pitchFamily="34" charset="0"/>
              </a:rPr>
              <a:t> Honorary Life Member, International Association of Oral Pathologists’ highest award</a:t>
            </a:r>
          </a:p>
          <a:p>
            <a:pPr marL="171450" indent="-171450" defTabSz="457200">
              <a:buClr>
                <a:srgbClr val="D6ECFF"/>
              </a:buClr>
              <a:buFont typeface="Wingdings" pitchFamily="2" charset="2"/>
              <a:buChar char="Ø"/>
              <a:defRPr/>
            </a:pPr>
            <a:r>
              <a:rPr lang="en-US" sz="1200" kern="0" dirty="0">
                <a:latin typeface="Arial" panose="020B0604020202020204" pitchFamily="34" charset="0"/>
                <a:cs typeface="Arial" pitchFamily="34" charset="0"/>
              </a:rPr>
              <a:t> Honorary Diplomate, American Academy of Oral Medicine (1</a:t>
            </a:r>
            <a:r>
              <a:rPr lang="en-US" sz="1200" kern="0" baseline="30000" dirty="0">
                <a:latin typeface="Arial" panose="020B0604020202020204" pitchFamily="34" charset="0"/>
                <a:cs typeface="Arial" pitchFamily="34" charset="0"/>
              </a:rPr>
              <a:t>st</a:t>
            </a:r>
            <a:r>
              <a:rPr lang="en-US" sz="1200" kern="0" dirty="0">
                <a:latin typeface="Arial" panose="020B0604020202020204" pitchFamily="34" charset="0"/>
                <a:cs typeface="Arial" pitchFamily="34" charset="0"/>
              </a:rPr>
              <a:t> OMP to receive it)</a:t>
            </a:r>
          </a:p>
          <a:p>
            <a:pPr marL="171450" indent="-171450" defTabSz="457200">
              <a:buClr>
                <a:srgbClr val="D6ECFF"/>
              </a:buClr>
              <a:buFont typeface="Wingdings" pitchFamily="2" charset="2"/>
              <a:buChar char="Ø"/>
              <a:defRPr/>
            </a:pPr>
            <a:r>
              <a:rPr lang="en-US" sz="1200" kern="0" dirty="0">
                <a:latin typeface="Arial" panose="020B0604020202020204" pitchFamily="34" charset="0"/>
                <a:cs typeface="Arial" pitchFamily="34" charset="0"/>
              </a:rPr>
              <a:t> Honorary Member, Mexican Assoc. of Oral Path &amp; Oral Med. (1</a:t>
            </a:r>
            <a:r>
              <a:rPr lang="en-US" sz="1200" kern="0" baseline="30000" dirty="0">
                <a:latin typeface="Arial" panose="020B0604020202020204" pitchFamily="34" charset="0"/>
                <a:cs typeface="Arial" pitchFamily="34" charset="0"/>
              </a:rPr>
              <a:t>st</a:t>
            </a:r>
            <a:r>
              <a:rPr lang="en-US" sz="1200" kern="0" dirty="0">
                <a:latin typeface="Arial" panose="020B0604020202020204" pitchFamily="34" charset="0"/>
                <a:cs typeface="Arial" pitchFamily="34" charset="0"/>
              </a:rPr>
              <a:t> American to receive)</a:t>
            </a:r>
          </a:p>
        </p:txBody>
      </p:sp>
      <p:grpSp>
        <p:nvGrpSpPr>
          <p:cNvPr id="4" name="Group 3">
            <a:extLst>
              <a:ext uri="{FF2B5EF4-FFF2-40B4-BE49-F238E27FC236}">
                <a16:creationId xmlns:a16="http://schemas.microsoft.com/office/drawing/2014/main" id="{F64B564D-4004-45E0-9881-F93B323F6BC9}"/>
              </a:ext>
            </a:extLst>
          </p:cNvPr>
          <p:cNvGrpSpPr/>
          <p:nvPr/>
        </p:nvGrpSpPr>
        <p:grpSpPr>
          <a:xfrm>
            <a:off x="76201" y="1230326"/>
            <a:ext cx="3657600" cy="5155808"/>
            <a:chOff x="268530" y="1230324"/>
            <a:chExt cx="3596855" cy="5155809"/>
          </a:xfrm>
        </p:grpSpPr>
        <p:grpSp>
          <p:nvGrpSpPr>
            <p:cNvPr id="3" name="Group 2"/>
            <p:cNvGrpSpPr/>
            <p:nvPr/>
          </p:nvGrpSpPr>
          <p:grpSpPr>
            <a:xfrm>
              <a:off x="268530" y="1230324"/>
              <a:ext cx="3590329" cy="5155809"/>
              <a:chOff x="260130" y="1087830"/>
              <a:chExt cx="3590329" cy="5155809"/>
            </a:xfrm>
          </p:grpSpPr>
          <p:pic>
            <p:nvPicPr>
              <p:cNvPr id="2" name="Picture 1"/>
              <p:cNvPicPr>
                <a:picLocks noChangeAspect="1"/>
              </p:cNvPicPr>
              <p:nvPr/>
            </p:nvPicPr>
            <p:blipFill rotWithShape="1">
              <a:blip r:embed="rId5" cstate="email">
                <a:extLst>
                  <a:ext uri="{BEBA8EAE-BF5A-486C-A8C5-ECC9F3942E4B}">
                    <a14:imgProps xmlns:a14="http://schemas.microsoft.com/office/drawing/2010/main">
                      <a14:imgLayer r:embed="rId6">
                        <a14:imgEffect>
                          <a14:colorTemperature colorTemp="5300"/>
                        </a14:imgEffect>
                        <a14:imgEffect>
                          <a14:brightnessContrast bright="20000"/>
                        </a14:imgEffect>
                      </a14:imgLayer>
                    </a14:imgProps>
                  </a:ext>
                  <a:ext uri="{28A0092B-C50C-407E-A947-70E740481C1C}">
                    <a14:useLocalDpi xmlns:a14="http://schemas.microsoft.com/office/drawing/2010/main" val="0"/>
                  </a:ext>
                </a:extLst>
              </a:blip>
              <a:srcRect/>
              <a:stretch/>
            </p:blipFill>
            <p:spPr>
              <a:xfrm>
                <a:off x="263806" y="3809367"/>
                <a:ext cx="1738766" cy="2434272"/>
              </a:xfrm>
              <a:prstGeom prst="rect">
                <a:avLst/>
              </a:prstGeom>
              <a:ln>
                <a:solidFill>
                  <a:schemeClr val="tx1"/>
                </a:solidFill>
              </a:ln>
              <a:scene3d>
                <a:camera prst="orthographicFront"/>
                <a:lightRig rig="threePt" dir="t"/>
              </a:scene3d>
              <a:sp3d>
                <a:bevelT/>
                <a:bevelB/>
              </a:sp3d>
            </p:spPr>
          </p:pic>
          <p:pic>
            <p:nvPicPr>
              <p:cNvPr id="23555" name="Picture 5" descr="BouquotWVU1980"/>
              <p:cNvPicPr>
                <a:picLocks noChangeAspect="1" noChangeArrowheads="1"/>
              </p:cNvPicPr>
              <p:nvPr/>
            </p:nvPicPr>
            <p:blipFill>
              <a:blip r:embed="rId7" cstate="email">
                <a:lum bright="6000"/>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2099446" y="1087830"/>
                <a:ext cx="1751013" cy="2601913"/>
              </a:xfrm>
              <a:prstGeom prst="rect">
                <a:avLst/>
              </a:prstGeom>
              <a:noFill/>
              <a:ln w="9525">
                <a:solidFill>
                  <a:schemeClr val="tx2"/>
                </a:solidFill>
                <a:miter lim="800000"/>
                <a:headEnd/>
                <a:tailEnd/>
              </a:ln>
              <a:scene3d>
                <a:camera prst="orthographicFront"/>
                <a:lightRig rig="threePt" dir="t"/>
              </a:scene3d>
              <a:sp3d>
                <a:bevelT/>
                <a:bevelB/>
              </a:sp3d>
              <a:extLst>
                <a:ext uri="{909E8E84-426E-40DD-AFC4-6F175D3DCCD1}">
                  <a14:hiddenFill xmlns:a14="http://schemas.microsoft.com/office/drawing/2010/main">
                    <a:solidFill>
                      <a:srgbClr val="FFFFFF"/>
                    </a:solidFill>
                  </a14:hiddenFill>
                </a:ext>
              </a:extLst>
            </p:spPr>
          </p:pic>
          <p:sp>
            <p:nvSpPr>
              <p:cNvPr id="25" name="Text Box 7"/>
              <p:cNvSpPr txBox="1">
                <a:spLocks noChangeArrowheads="1"/>
              </p:cNvSpPr>
              <p:nvPr/>
            </p:nvSpPr>
            <p:spPr bwMode="auto">
              <a:xfrm>
                <a:off x="655275" y="5859400"/>
                <a:ext cx="1091513" cy="338554"/>
              </a:xfrm>
              <a:prstGeom prst="rect">
                <a:avLst/>
              </a:prstGeom>
              <a:noFill/>
              <a:ln w="9525">
                <a:noFill/>
                <a:miter lim="800000"/>
                <a:headEnd/>
                <a:tailEnd/>
              </a:ln>
              <a:effectLst/>
            </p:spPr>
            <p:txBody>
              <a:bodyPr wrap="square">
                <a:spAutoFit/>
              </a:bodyPr>
              <a:lstStyle/>
              <a:p>
                <a:pPr algn="ctr" defTabSz="457200">
                  <a:defRPr/>
                </a:pPr>
                <a:r>
                  <a:rPr lang="en-US" sz="1600" b="1" kern="0" dirty="0">
                    <a:solidFill>
                      <a:prstClr val="white"/>
                    </a:solidFill>
                    <a:effectLst>
                      <a:outerShdw blurRad="38100" dist="38100" dir="2700000" algn="tl">
                        <a:srgbClr val="000000"/>
                      </a:outerShdw>
                    </a:effectLst>
                    <a:latin typeface="Arial" charset="0"/>
                  </a:rPr>
                  <a:t>Age 49</a:t>
                </a:r>
              </a:p>
            </p:txBody>
          </p:sp>
          <p:sp>
            <p:nvSpPr>
              <p:cNvPr id="26" name="Text Box 8"/>
              <p:cNvSpPr txBox="1">
                <a:spLocks noChangeArrowheads="1"/>
              </p:cNvSpPr>
              <p:nvPr/>
            </p:nvSpPr>
            <p:spPr bwMode="auto">
              <a:xfrm>
                <a:off x="2545664" y="3363716"/>
                <a:ext cx="856325" cy="338554"/>
              </a:xfrm>
              <a:prstGeom prst="rect">
                <a:avLst/>
              </a:prstGeom>
              <a:noFill/>
              <a:ln w="9525">
                <a:noFill/>
                <a:miter lim="800000"/>
                <a:headEnd/>
                <a:tailEnd/>
              </a:ln>
              <a:effectLst/>
            </p:spPr>
            <p:txBody>
              <a:bodyPr wrap="none">
                <a:spAutoFit/>
              </a:bodyPr>
              <a:lstStyle/>
              <a:p>
                <a:pPr algn="ctr" defTabSz="457200">
                  <a:defRPr/>
                </a:pPr>
                <a:r>
                  <a:rPr lang="en-US" sz="1600" b="1" kern="0" dirty="0">
                    <a:solidFill>
                      <a:prstClr val="white"/>
                    </a:solidFill>
                    <a:effectLst>
                      <a:outerShdw blurRad="38100" dist="38100" dir="2700000" algn="tl">
                        <a:srgbClr val="000000"/>
                      </a:outerShdw>
                    </a:effectLst>
                    <a:latin typeface="Arial" charset="0"/>
                  </a:rPr>
                  <a:t>Age 35</a:t>
                </a:r>
              </a:p>
            </p:txBody>
          </p:sp>
          <p:pic>
            <p:nvPicPr>
              <p:cNvPr id="23559" name="Picture 9" descr="BouquotBeggs73PP"/>
              <p:cNvPicPr>
                <a:picLocks noChangeAspect="1" noChangeArrowheads="1"/>
              </p:cNvPicPr>
              <p:nvPr/>
            </p:nvPicPr>
            <p:blipFill rotWithShape="1">
              <a:blip r:embed="rId9" cstate="screen">
                <a:extLst>
                  <a:ext uri="{BEBA8EAE-BF5A-486C-A8C5-ECC9F3942E4B}">
                    <a14:imgProps xmlns:a14="http://schemas.microsoft.com/office/drawing/2010/main">
                      <a14:imgLayer r:embed="rId10">
                        <a14:imgEffect>
                          <a14:colorTemperature colorTemp="5300"/>
                        </a14:imgEffect>
                      </a14:imgLayer>
                    </a14:imgProps>
                  </a:ext>
                  <a:ext uri="{28A0092B-C50C-407E-A947-70E740481C1C}">
                    <a14:useLocalDpi xmlns:a14="http://schemas.microsoft.com/office/drawing/2010/main" val="0"/>
                  </a:ext>
                </a:extLst>
              </a:blip>
              <a:srcRect b="-58"/>
              <a:stretch/>
            </p:blipFill>
            <p:spPr bwMode="auto">
              <a:xfrm>
                <a:off x="260130" y="1087831"/>
                <a:ext cx="1744200" cy="2601913"/>
              </a:xfrm>
              <a:prstGeom prst="rect">
                <a:avLst/>
              </a:prstGeom>
              <a:noFill/>
              <a:ln w="12700">
                <a:solidFill>
                  <a:schemeClr val="tx2"/>
                </a:solidFill>
                <a:miter lim="800000"/>
                <a:headEnd/>
                <a:tailEnd/>
              </a:ln>
              <a:scene3d>
                <a:camera prst="orthographicFront"/>
                <a:lightRig rig="threePt" dir="t"/>
              </a:scene3d>
              <a:sp3d>
                <a:bevelT/>
                <a:bevelB/>
              </a:sp3d>
              <a:extLst>
                <a:ext uri="{909E8E84-426E-40DD-AFC4-6F175D3DCCD1}">
                  <a14:hiddenFill xmlns:a14="http://schemas.microsoft.com/office/drawing/2010/main">
                    <a:solidFill>
                      <a:srgbClr val="FFFFFF"/>
                    </a:solidFill>
                  </a14:hiddenFill>
                </a:ext>
              </a:extLst>
            </p:spPr>
          </p:pic>
          <p:sp>
            <p:nvSpPr>
              <p:cNvPr id="481290" name="Text Box 10"/>
              <p:cNvSpPr txBox="1">
                <a:spLocks noChangeArrowheads="1"/>
              </p:cNvSpPr>
              <p:nvPr/>
            </p:nvSpPr>
            <p:spPr bwMode="auto">
              <a:xfrm>
                <a:off x="751850" y="3353194"/>
                <a:ext cx="856325" cy="338554"/>
              </a:xfrm>
              <a:prstGeom prst="rect">
                <a:avLst/>
              </a:prstGeom>
              <a:noFill/>
              <a:ln w="9525">
                <a:noFill/>
                <a:miter lim="800000"/>
                <a:headEnd/>
                <a:tailEnd/>
              </a:ln>
              <a:effectLst/>
            </p:spPr>
            <p:txBody>
              <a:bodyPr wrap="none">
                <a:spAutoFit/>
              </a:bodyPr>
              <a:lstStyle/>
              <a:p>
                <a:pPr defTabSz="457200">
                  <a:defRPr/>
                </a:pPr>
                <a:r>
                  <a:rPr lang="en-US" sz="1600" b="1" kern="0" dirty="0">
                    <a:solidFill>
                      <a:prstClr val="white"/>
                    </a:solidFill>
                    <a:effectLst>
                      <a:outerShdw blurRad="38100" dist="38100" dir="2700000" algn="tl">
                        <a:srgbClr val="000000"/>
                      </a:outerShdw>
                    </a:effectLst>
                    <a:latin typeface="Arial" charset="0"/>
                  </a:rPr>
                  <a:t>Age 28</a:t>
                </a:r>
              </a:p>
            </p:txBody>
          </p:sp>
        </p:grpSp>
        <p:grpSp>
          <p:nvGrpSpPr>
            <p:cNvPr id="14" name="Group 13">
              <a:extLst>
                <a:ext uri="{FF2B5EF4-FFF2-40B4-BE49-F238E27FC236}">
                  <a16:creationId xmlns:a16="http://schemas.microsoft.com/office/drawing/2014/main" id="{55853986-2D0C-4952-981B-A3498ADCE597}"/>
                </a:ext>
              </a:extLst>
            </p:cNvPr>
            <p:cNvGrpSpPr/>
            <p:nvPr/>
          </p:nvGrpSpPr>
          <p:grpSpPr>
            <a:xfrm>
              <a:off x="2082554" y="3951860"/>
              <a:ext cx="1782831" cy="2434271"/>
              <a:chOff x="-48619" y="-14448"/>
              <a:chExt cx="963917" cy="1403133"/>
            </a:xfrm>
          </p:grpSpPr>
          <p:pic>
            <p:nvPicPr>
              <p:cNvPr id="16" name="Picture 15" descr="C:\Users\Jerry\Pictures\JBatSwishers2012 (2).jpg">
                <a:extLst>
                  <a:ext uri="{FF2B5EF4-FFF2-40B4-BE49-F238E27FC236}">
                    <a16:creationId xmlns:a16="http://schemas.microsoft.com/office/drawing/2014/main" id="{5EA4F64D-2731-4027-BD70-198D3DBE98C5}"/>
                  </a:ext>
                </a:extLst>
              </p:cNvPr>
              <p:cNvPicPr>
                <a:picLocks noChangeAspect="1"/>
              </p:cNvPicPr>
              <p:nvPr/>
            </p:nvPicPr>
            <p:blipFill rotWithShape="1">
              <a:blip r:embed="rId11" cstate="screen">
                <a:extLst>
                  <a:ext uri="{28A0092B-C50C-407E-A947-70E740481C1C}">
                    <a14:useLocalDpi xmlns:a14="http://schemas.microsoft.com/office/drawing/2010/main" val="0"/>
                  </a:ext>
                </a:extLst>
              </a:blip>
              <a:srcRect/>
              <a:stretch/>
            </p:blipFill>
            <p:spPr bwMode="auto">
              <a:xfrm>
                <a:off x="-39489" y="-14448"/>
                <a:ext cx="940092" cy="1403133"/>
              </a:xfrm>
              <a:prstGeom prst="rect">
                <a:avLst/>
              </a:prstGeom>
              <a:noFill/>
              <a:ln>
                <a:solidFill>
                  <a:schemeClr val="tx1"/>
                </a:solidFill>
              </a:ln>
              <a:effectLst>
                <a:glow rad="63500">
                  <a:schemeClr val="accent4">
                    <a:satMod val="175000"/>
                    <a:alpha val="40000"/>
                  </a:schemeClr>
                </a:glow>
                <a:softEdge rad="25400"/>
              </a:effectLst>
              <a:scene3d>
                <a:camera prst="orthographicFront"/>
                <a:lightRig rig="threePt" dir="t"/>
              </a:scene3d>
              <a:sp3d>
                <a:bevelT/>
                <a:bevelB/>
              </a:sp3d>
            </p:spPr>
          </p:pic>
          <p:sp>
            <p:nvSpPr>
              <p:cNvPr id="17" name="Text Box 2">
                <a:extLst>
                  <a:ext uri="{FF2B5EF4-FFF2-40B4-BE49-F238E27FC236}">
                    <a16:creationId xmlns:a16="http://schemas.microsoft.com/office/drawing/2014/main" id="{3B3FCBEF-4B9C-42A9-A5C2-64019FDDA7C8}"/>
                  </a:ext>
                </a:extLst>
              </p:cNvPr>
              <p:cNvSpPr txBox="1">
                <a:spLocks noChangeArrowheads="1"/>
              </p:cNvSpPr>
              <p:nvPr/>
            </p:nvSpPr>
            <p:spPr bwMode="auto">
              <a:xfrm>
                <a:off x="-48619" y="1171515"/>
                <a:ext cx="963917" cy="217170"/>
              </a:xfrm>
              <a:prstGeom prst="rect">
                <a:avLst/>
              </a:prstGeom>
              <a:noFill/>
              <a:ln w="9525">
                <a:noFill/>
                <a:miter lim="800000"/>
                <a:headEnd/>
                <a:tailEnd/>
              </a:ln>
            </p:spPr>
            <p:txBody>
              <a:bodyPr rot="0" vert="horz" wrap="square" lIns="91440" tIns="45720" rIns="91440" bIns="45720" anchor="t" anchorCtr="0">
                <a:noAutofit/>
              </a:bodyPr>
              <a:lstStyle/>
              <a:p>
                <a:pPr marL="804545" indent="-804545" algn="ctr">
                  <a:defRPr/>
                </a:pPr>
                <a:r>
                  <a:rPr lang="en-US" sz="1600" b="1" kern="0" dirty="0">
                    <a:solidFill>
                      <a:srgbClr val="FFFFFF"/>
                    </a:solidFill>
                    <a:latin typeface="Arial" panose="020B0604020202020204" pitchFamily="34" charset="0"/>
                    <a:ea typeface="Times New Roman" panose="02020603050405020304" pitchFamily="18" charset="0"/>
                    <a:cs typeface="Arial" charset="0"/>
                  </a:rPr>
                  <a:t>Age 67</a:t>
                </a:r>
                <a:endParaRPr lang="en-US" sz="1600" kern="0" dirty="0">
                  <a:solidFill>
                    <a:prstClr val="white"/>
                  </a:solidFill>
                  <a:latin typeface="Times New Roman" panose="02020603050405020304" pitchFamily="18" charset="0"/>
                  <a:ea typeface="Times New Roman" panose="02020603050405020304" pitchFamily="18" charset="0"/>
                  <a:cs typeface="Arial" charset="0"/>
                </a:endParaRPr>
              </a:p>
            </p:txBody>
          </p:sp>
        </p:grpSp>
      </p:grpSp>
      <p:sp>
        <p:nvSpPr>
          <p:cNvPr id="6" name="TextBox 5">
            <a:extLst>
              <a:ext uri="{FF2B5EF4-FFF2-40B4-BE49-F238E27FC236}">
                <a16:creationId xmlns:a16="http://schemas.microsoft.com/office/drawing/2014/main" id="{D61990D6-37A8-452A-811F-2B9E3D02214E}"/>
              </a:ext>
            </a:extLst>
          </p:cNvPr>
          <p:cNvSpPr txBox="1"/>
          <p:nvPr/>
        </p:nvSpPr>
        <p:spPr>
          <a:xfrm>
            <a:off x="8803327" y="718900"/>
            <a:ext cx="1161587" cy="340519"/>
          </a:xfrm>
          <a:prstGeom prst="roundRect">
            <a:avLst/>
          </a:prstGeom>
          <a:noFill/>
          <a:ln w="15875">
            <a:noFill/>
          </a:ln>
          <a:scene3d>
            <a:camera prst="orthographicFront"/>
            <a:lightRig rig="threePt" dir="t"/>
          </a:scene3d>
          <a:sp3d>
            <a:bevelT prst="relaxedInset"/>
            <a:bevelB prst="relaxedInset"/>
          </a:sp3d>
        </p:spPr>
        <p:txBody>
          <a:bodyPr wrap="none" rtlCol="0">
            <a:spAutoFit/>
          </a:bodyPr>
          <a:lstStyle/>
          <a:p>
            <a:r>
              <a:rPr lang="en-US" sz="1400" b="1" dirty="0">
                <a:solidFill>
                  <a:srgbClr val="FFC000"/>
                </a:solidFill>
                <a:effectLst>
                  <a:outerShdw blurRad="38100" dist="38100" dir="2700000" algn="tl">
                    <a:srgbClr val="000000">
                      <a:alpha val="43137"/>
                    </a:srgbClr>
                  </a:outerShdw>
                </a:effectLst>
              </a:rPr>
              <a:t>Page 1 of 2</a:t>
            </a:r>
          </a:p>
        </p:txBody>
      </p:sp>
      <p:pic>
        <p:nvPicPr>
          <p:cNvPr id="8" name="Picture 7">
            <a:extLst>
              <a:ext uri="{FF2B5EF4-FFF2-40B4-BE49-F238E27FC236}">
                <a16:creationId xmlns:a16="http://schemas.microsoft.com/office/drawing/2014/main" id="{C0B36D39-EE52-4FC7-8F2D-DBF5F0F9AE0A}"/>
              </a:ext>
            </a:extLst>
          </p:cNvPr>
          <p:cNvPicPr>
            <a:picLocks noChangeAspect="1"/>
          </p:cNvPicPr>
          <p:nvPr/>
        </p:nvPicPr>
        <p:blipFill rotWithShape="1">
          <a:blip r:embed="rId12" cstate="screen">
            <a:extLst>
              <a:ext uri="{28A0092B-C50C-407E-A947-70E740481C1C}">
                <a14:useLocalDpi xmlns:a14="http://schemas.microsoft.com/office/drawing/2010/main" val="0"/>
              </a:ext>
            </a:extLst>
          </a:blip>
          <a:srcRect/>
          <a:stretch/>
        </p:blipFill>
        <p:spPr>
          <a:xfrm>
            <a:off x="9982200" y="2803166"/>
            <a:ext cx="2039805" cy="3582967"/>
          </a:xfrm>
          <a:prstGeom prst="rect">
            <a:avLst/>
          </a:prstGeom>
          <a:ln>
            <a:solidFill>
              <a:schemeClr val="accent1"/>
            </a:solidFill>
          </a:ln>
        </p:spPr>
      </p:pic>
      <p:sp>
        <p:nvSpPr>
          <p:cNvPr id="9" name="TextBox 8">
            <a:extLst>
              <a:ext uri="{FF2B5EF4-FFF2-40B4-BE49-F238E27FC236}">
                <a16:creationId xmlns:a16="http://schemas.microsoft.com/office/drawing/2014/main" id="{C4A70728-5212-4C96-B6B9-9C0579A44503}"/>
              </a:ext>
            </a:extLst>
          </p:cNvPr>
          <p:cNvSpPr txBox="1"/>
          <p:nvPr/>
        </p:nvSpPr>
        <p:spPr>
          <a:xfrm>
            <a:off x="9982200" y="5871106"/>
            <a:ext cx="2039805" cy="461665"/>
          </a:xfrm>
          <a:prstGeom prst="rect">
            <a:avLst/>
          </a:prstGeom>
          <a:noFill/>
        </p:spPr>
        <p:txBody>
          <a:bodyPr wrap="square" rtlCol="0">
            <a:spAutoFit/>
          </a:bodyPr>
          <a:lstStyle/>
          <a:p>
            <a:pPr algn="ctr"/>
            <a:r>
              <a:rPr lang="en-US" sz="1200" b="1" dirty="0">
                <a:effectLst>
                  <a:outerShdw blurRad="38100" dist="38100" dir="2700000" algn="tl">
                    <a:srgbClr val="000000">
                      <a:alpha val="43137"/>
                    </a:srgbClr>
                  </a:outerShdw>
                </a:effectLst>
              </a:rPr>
              <a:t>Elmer Bouquot, age 78, </a:t>
            </a:r>
          </a:p>
          <a:p>
            <a:pPr algn="ctr"/>
            <a:r>
              <a:rPr lang="en-US" sz="1200" b="1" dirty="0">
                <a:effectLst>
                  <a:outerShdw blurRad="38100" dist="38100" dir="2700000" algn="tl">
                    <a:srgbClr val="000000">
                      <a:alpha val="43137"/>
                    </a:srgbClr>
                  </a:outerShdw>
                </a:effectLst>
              </a:rPr>
              <a:t>J. Elmer Bouquot, age 56</a:t>
            </a:r>
          </a:p>
        </p:txBody>
      </p:sp>
      <p:pic>
        <p:nvPicPr>
          <p:cNvPr id="21" name="Picture 6" descr="frontimage">
            <a:extLst>
              <a:ext uri="{FF2B5EF4-FFF2-40B4-BE49-F238E27FC236}">
                <a16:creationId xmlns:a16="http://schemas.microsoft.com/office/drawing/2014/main" id="{E3C1994C-7DE8-4403-9793-256E571F0B04}"/>
              </a:ext>
            </a:extLst>
          </p:cNvPr>
          <p:cNvPicPr>
            <a:picLocks noChangeAspect="1" noChangeArrowheads="1"/>
          </p:cNvPicPr>
          <p:nvPr/>
        </p:nvPicPr>
        <p:blipFill>
          <a:blip r:embed="rId13" cstate="screen">
            <a:lum bright="-10000"/>
            <a:extLst>
              <a:ext uri="{28A0092B-C50C-407E-A947-70E740481C1C}">
                <a14:useLocalDpi xmlns:a14="http://schemas.microsoft.com/office/drawing/2010/main" val="0"/>
              </a:ext>
            </a:extLst>
          </a:blip>
          <a:stretch>
            <a:fillRect/>
          </a:stretch>
        </p:blipFill>
        <p:spPr>
          <a:xfrm>
            <a:off x="76201" y="73025"/>
            <a:ext cx="1870380" cy="1053337"/>
          </a:xfrm>
          <a:prstGeom prst="rect">
            <a:avLst/>
          </a:prstGeom>
          <a:noFill/>
          <a:ln w="15875">
            <a:solidFill>
              <a:schemeClr val="tx2"/>
            </a:solidFill>
          </a:ln>
          <a:scene3d>
            <a:camera prst="orthographicFront"/>
            <a:lightRig rig="threePt" dir="t"/>
          </a:scene3d>
          <a:sp3d prstMaterial="dkEdge">
            <a:bevelT w="95250" h="95250"/>
            <a:bevelB w="95250" h="95250"/>
          </a:sp3d>
        </p:spPr>
      </p:pic>
      <p:grpSp>
        <p:nvGrpSpPr>
          <p:cNvPr id="23" name="Group 22">
            <a:extLst>
              <a:ext uri="{FF2B5EF4-FFF2-40B4-BE49-F238E27FC236}">
                <a16:creationId xmlns:a16="http://schemas.microsoft.com/office/drawing/2014/main" id="{0CD0F6E5-9B85-4D4F-9FA9-A58D43CB1ADA}"/>
              </a:ext>
            </a:extLst>
          </p:cNvPr>
          <p:cNvGrpSpPr/>
          <p:nvPr/>
        </p:nvGrpSpPr>
        <p:grpSpPr>
          <a:xfrm>
            <a:off x="10192086" y="6477000"/>
            <a:ext cx="1866222" cy="255921"/>
            <a:chOff x="7125378" y="6464808"/>
            <a:chExt cx="1866222" cy="274320"/>
          </a:xfrm>
        </p:grpSpPr>
        <p:sp>
          <p:nvSpPr>
            <p:cNvPr id="24" name="Action Button: Back or Previous 18">
              <a:hlinkClick r:id="" action="ppaction://hlinkshowjump?jump=previousslide" highlightClick="1"/>
              <a:extLst>
                <a:ext uri="{FF2B5EF4-FFF2-40B4-BE49-F238E27FC236}">
                  <a16:creationId xmlns:a16="http://schemas.microsoft.com/office/drawing/2014/main" id="{68975106-FD7B-4D72-859B-4DABAA2457DA}"/>
                </a:ext>
              </a:extLst>
            </p:cNvPr>
            <p:cNvSpPr/>
            <p:nvPr/>
          </p:nvSpPr>
          <p:spPr>
            <a:xfrm>
              <a:off x="8001000" y="6464808"/>
              <a:ext cx="457200" cy="274320"/>
            </a:xfrm>
            <a:prstGeom prst="actionButtonBackPrevious">
              <a:avLst/>
            </a:prstGeom>
            <a:solidFill>
              <a:schemeClr val="bg1">
                <a:alpha val="25000"/>
              </a:schemeClr>
            </a:solidFill>
            <a:ln w="3175">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endParaRPr lang="en-US" sz="1600" dirty="0">
                <a:solidFill>
                  <a:prstClr val="white"/>
                </a:solidFill>
                <a:latin typeface="Arial" panose="020B0604020202020204"/>
              </a:endParaRPr>
            </a:p>
          </p:txBody>
        </p:sp>
        <p:sp>
          <p:nvSpPr>
            <p:cNvPr id="28" name="Action Button: Forward or Next 19">
              <a:hlinkClick r:id="" action="ppaction://hlinkshowjump?jump=nextslide" highlightClick="1"/>
              <a:extLst>
                <a:ext uri="{FF2B5EF4-FFF2-40B4-BE49-F238E27FC236}">
                  <a16:creationId xmlns:a16="http://schemas.microsoft.com/office/drawing/2014/main" id="{C461AB1E-ED3F-47A3-8BC0-5B7FC4B9D6AA}"/>
                </a:ext>
              </a:extLst>
            </p:cNvPr>
            <p:cNvSpPr/>
            <p:nvPr/>
          </p:nvSpPr>
          <p:spPr>
            <a:xfrm>
              <a:off x="8534400" y="6464808"/>
              <a:ext cx="457200" cy="274320"/>
            </a:xfrm>
            <a:prstGeom prst="actionButtonForwardNext">
              <a:avLst/>
            </a:prstGeom>
            <a:solidFill>
              <a:schemeClr val="bg1">
                <a:alpha val="25000"/>
              </a:schemeClr>
            </a:solidFill>
            <a:ln w="3175">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endParaRPr lang="en-US" sz="1600" dirty="0">
                <a:solidFill>
                  <a:prstClr val="white"/>
                </a:solidFill>
                <a:latin typeface="Arial" panose="020B0604020202020204"/>
              </a:endParaRPr>
            </a:p>
          </p:txBody>
        </p:sp>
        <p:sp>
          <p:nvSpPr>
            <p:cNvPr id="29" name="Action Button: Home 20">
              <a:hlinkClick r:id="" action="ppaction://hlinkshowjump?jump=firstslide" highlightClick="1"/>
              <a:extLst>
                <a:ext uri="{FF2B5EF4-FFF2-40B4-BE49-F238E27FC236}">
                  <a16:creationId xmlns:a16="http://schemas.microsoft.com/office/drawing/2014/main" id="{EFEEA844-BDCC-44C2-BB51-142437A47962}"/>
                </a:ext>
              </a:extLst>
            </p:cNvPr>
            <p:cNvSpPr/>
            <p:nvPr/>
          </p:nvSpPr>
          <p:spPr>
            <a:xfrm>
              <a:off x="7569708" y="6464808"/>
              <a:ext cx="355092" cy="274320"/>
            </a:xfrm>
            <a:prstGeom prst="actionButtonHome">
              <a:avLst/>
            </a:prstGeom>
            <a:solidFill>
              <a:schemeClr val="bg1">
                <a:alpha val="25000"/>
              </a:schemeClr>
            </a:solidFill>
            <a:ln w="3175">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endParaRPr lang="en-US" sz="2000" dirty="0">
                <a:solidFill>
                  <a:prstClr val="white"/>
                </a:solidFill>
                <a:latin typeface="Arial" panose="020B0604020202020204"/>
              </a:endParaRPr>
            </a:p>
          </p:txBody>
        </p:sp>
        <p:sp>
          <p:nvSpPr>
            <p:cNvPr id="30" name="Action Button: Return 29">
              <a:hlinkClick r:id="" action="ppaction://hlinkshowjump?jump=lastslideviewed" highlightClick="1"/>
              <a:extLst>
                <a:ext uri="{FF2B5EF4-FFF2-40B4-BE49-F238E27FC236}">
                  <a16:creationId xmlns:a16="http://schemas.microsoft.com/office/drawing/2014/main" id="{BD9BE908-5504-4E95-A65F-35932F7E31F1}"/>
                </a:ext>
              </a:extLst>
            </p:cNvPr>
            <p:cNvSpPr/>
            <p:nvPr/>
          </p:nvSpPr>
          <p:spPr>
            <a:xfrm>
              <a:off x="7125378" y="6464808"/>
              <a:ext cx="356452" cy="274320"/>
            </a:xfrm>
            <a:prstGeom prst="actionButtonReturn">
              <a:avLst/>
            </a:prstGeom>
            <a:solidFill>
              <a:schemeClr val="bg1">
                <a:alpha val="25000"/>
              </a:schemeClr>
            </a:solidFill>
            <a:ln w="3175">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endParaRPr lang="en-US" sz="2000" dirty="0">
                <a:solidFill>
                  <a:prstClr val="white"/>
                </a:solidFill>
                <a:latin typeface="Arial" panose="020B0604020202020204"/>
              </a:endParaRPr>
            </a:p>
          </p:txBody>
        </p:sp>
      </p:grpSp>
    </p:spTree>
    <p:custDataLst>
      <p:tags r:id="rId1"/>
    </p:custDataLst>
    <p:extLst>
      <p:ext uri="{BB962C8B-B14F-4D97-AF65-F5344CB8AC3E}">
        <p14:creationId xmlns:p14="http://schemas.microsoft.com/office/powerpoint/2010/main" val="388872507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76200"/>
            <a:ext cx="8305800" cy="715962"/>
          </a:xfrm>
        </p:spPr>
        <p:txBody>
          <a:bodyPr>
            <a:normAutofit fontScale="90000"/>
          </a:bodyPr>
          <a:lstStyle/>
          <a:p>
            <a:pPr>
              <a:defRPr/>
            </a:pPr>
            <a:r>
              <a:rPr lang="en-US" sz="3100" dirty="0">
                <a:solidFill>
                  <a:schemeClr val="accent4">
                    <a:lumMod val="40000"/>
                    <a:lumOff val="60000"/>
                  </a:schemeClr>
                </a:solidFill>
                <a:latin typeface="Arial" pitchFamily="34" charset="0"/>
                <a:cs typeface="Arial" pitchFamily="34" charset="0"/>
              </a:rPr>
              <a:t>Squamous Cell Carcinoma</a:t>
            </a:r>
            <a:br>
              <a:rPr lang="en-US" sz="3100" dirty="0">
                <a:solidFill>
                  <a:schemeClr val="accent4">
                    <a:lumMod val="40000"/>
                    <a:lumOff val="60000"/>
                  </a:schemeClr>
                </a:solidFill>
                <a:latin typeface="Arial" pitchFamily="34" charset="0"/>
                <a:cs typeface="Arial" pitchFamily="34" charset="0"/>
              </a:rPr>
            </a:br>
            <a:r>
              <a:rPr lang="en-US" sz="2200" dirty="0">
                <a:solidFill>
                  <a:schemeClr val="accent4">
                    <a:lumMod val="40000"/>
                    <a:lumOff val="60000"/>
                  </a:schemeClr>
                </a:solidFill>
                <a:latin typeface="Arial" pitchFamily="34" charset="0"/>
                <a:cs typeface="Arial" pitchFamily="34" charset="0"/>
              </a:rPr>
              <a:t>Oral Cancer: Clinical Photos</a:t>
            </a:r>
          </a:p>
        </p:txBody>
      </p:sp>
      <p:sp>
        <p:nvSpPr>
          <p:cNvPr id="6" name="Text Box 4"/>
          <p:cNvSpPr txBox="1">
            <a:spLocks noChangeArrowheads="1"/>
          </p:cNvSpPr>
          <p:nvPr/>
        </p:nvSpPr>
        <p:spPr bwMode="auto">
          <a:xfrm>
            <a:off x="4408617" y="5912556"/>
            <a:ext cx="345318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r"/>
            <a:r>
              <a:rPr lang="en-US" sz="800" dirty="0">
                <a:solidFill>
                  <a:prstClr val="white"/>
                </a:solidFill>
                <a:latin typeface="Arial" charset="0"/>
              </a:rPr>
              <a:t>©Photo(s): Neville et al, Oral &amp; maxillofacial pathology, 3</a:t>
            </a:r>
            <a:r>
              <a:rPr lang="en-US" sz="800" baseline="30000" dirty="0">
                <a:solidFill>
                  <a:prstClr val="white"/>
                </a:solidFill>
                <a:latin typeface="Arial" charset="0"/>
              </a:rPr>
              <a:t>rd</a:t>
            </a:r>
            <a:r>
              <a:rPr lang="en-US" sz="800" dirty="0">
                <a:solidFill>
                  <a:prstClr val="white"/>
                </a:solidFill>
                <a:latin typeface="Arial" charset="0"/>
              </a:rPr>
              <a:t> edition, 2008</a:t>
            </a:r>
          </a:p>
        </p:txBody>
      </p:sp>
      <p:sp>
        <p:nvSpPr>
          <p:cNvPr id="29701" name="TextBox 6"/>
          <p:cNvSpPr txBox="1">
            <a:spLocks noChangeArrowheads="1"/>
          </p:cNvSpPr>
          <p:nvPr/>
        </p:nvSpPr>
        <p:spPr bwMode="auto">
          <a:xfrm>
            <a:off x="7730360" y="1134297"/>
            <a:ext cx="28300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a:r>
              <a:rPr lang="en-US" sz="1600" b="1" dirty="0">
                <a:effectLst>
                  <a:outerShdw blurRad="38100" dist="38100" dir="2700000" algn="tl">
                    <a:srgbClr val="000000">
                      <a:alpha val="43137"/>
                    </a:srgbClr>
                  </a:outerShdw>
                </a:effectLst>
              </a:rPr>
              <a:t>Fungating SCC</a:t>
            </a:r>
          </a:p>
        </p:txBody>
      </p:sp>
      <p:sp>
        <p:nvSpPr>
          <p:cNvPr id="23" name="Rectangle 22"/>
          <p:cNvSpPr/>
          <p:nvPr/>
        </p:nvSpPr>
        <p:spPr>
          <a:xfrm>
            <a:off x="3810000" y="-95598109"/>
            <a:ext cx="4572000" cy="2292935"/>
          </a:xfrm>
          <a:prstGeom prst="rect">
            <a:avLst/>
          </a:prstGeom>
        </p:spPr>
        <p:txBody>
          <a:bodyPr>
            <a:spAutoFit/>
          </a:bodyPr>
          <a:lstStyle/>
          <a:p>
            <a:r>
              <a:rPr lang="en-US" sz="1100" dirty="0"/>
              <a:t>In approximately one of every three Americans now living, a malignancy will develop at some point. During 2000, more than 1,220,000 persons in the United States had at least one malignancy, in addition to an equal number with nonmelanoma skin cancers. Although 54% of affected persons now survive their disease, cancer still causes 552,200 deaths each year in the United States and accounts for more than 20% of all deaths. Also, the current annual death rate from </a:t>
            </a:r>
            <a:r>
              <a:rPr lang="en-US" sz="1100" dirty="0" err="1"/>
              <a:t>nondermal</a:t>
            </a:r>
            <a:r>
              <a:rPr lang="en-US" sz="1100" dirty="0"/>
              <a:t> cancers (170 per 100,000 persons) has increased by 19% since 1930, partially because of a considerable increase in the incidence of lung cancer and partially because people are now less likely to die at an early age of other common disorders, such as cardiovascular disease and infection. During the 1990s, however, this trend was reversed, and the average annual incidence and mortality rates for all cancers combined (excluding nonmelanoma skin cancers) began to decline.</a:t>
            </a:r>
          </a:p>
        </p:txBody>
      </p:sp>
      <p:grpSp>
        <p:nvGrpSpPr>
          <p:cNvPr id="3" name="Group 2"/>
          <p:cNvGrpSpPr/>
          <p:nvPr/>
        </p:nvGrpSpPr>
        <p:grpSpPr>
          <a:xfrm>
            <a:off x="1828800" y="914401"/>
            <a:ext cx="8458200" cy="4908583"/>
            <a:chOff x="228600" y="1187417"/>
            <a:chExt cx="8839200" cy="5441983"/>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7560" y="2971800"/>
              <a:ext cx="2920240" cy="1905000"/>
            </a:xfrm>
            <a:prstGeom prst="rect">
              <a:avLst/>
            </a:prstGeom>
            <a:ln>
              <a:solidFill>
                <a:schemeClr val="tx2"/>
              </a:solidFill>
            </a:ln>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7560" y="1221179"/>
              <a:ext cx="2920240" cy="1905000"/>
            </a:xfrm>
            <a:prstGeom prst="rect">
              <a:avLst/>
            </a:prstGeom>
            <a:ln>
              <a:solidFill>
                <a:schemeClr val="tx2"/>
              </a:solidFill>
            </a:ln>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6239" y="4724400"/>
              <a:ext cx="2920240" cy="1905000"/>
            </a:xfrm>
            <a:prstGeom prst="rect">
              <a:avLst/>
            </a:prstGeom>
            <a:ln>
              <a:solidFill>
                <a:schemeClr val="tx2"/>
              </a:solidFill>
            </a:ln>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85788" y="2939546"/>
              <a:ext cx="2886412" cy="1861054"/>
            </a:xfrm>
            <a:prstGeom prst="rect">
              <a:avLst/>
            </a:prstGeom>
            <a:ln>
              <a:solidFill>
                <a:schemeClr val="tx2"/>
              </a:solidFill>
            </a:ln>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85787" y="1187417"/>
              <a:ext cx="2886413" cy="1938761"/>
            </a:xfrm>
            <a:prstGeom prst="rect">
              <a:avLst/>
            </a:prstGeom>
            <a:ln>
              <a:solidFill>
                <a:schemeClr val="tx2"/>
              </a:solidFill>
            </a:ln>
          </p:spPr>
        </p:pic>
        <p:pic>
          <p:nvPicPr>
            <p:cNvPr id="17" name="Picture 8" descr="SccVollmar20005Hale2"/>
            <p:cNvPicPr>
              <a:picLocks noChangeAspect="1" noChangeArrowheads="1"/>
            </p:cNvPicPr>
            <p:nvPr/>
          </p:nvPicPr>
          <p:blipFill>
            <a:blip r:embed="rId8" cstate="print"/>
            <a:srcRect/>
            <a:stretch>
              <a:fillRect/>
            </a:stretch>
          </p:blipFill>
          <p:spPr bwMode="auto">
            <a:xfrm>
              <a:off x="3285787" y="4719553"/>
              <a:ext cx="2886413" cy="1909847"/>
            </a:xfrm>
            <a:prstGeom prst="rect">
              <a:avLst/>
            </a:prstGeom>
            <a:noFill/>
            <a:ln w="9525">
              <a:solidFill>
                <a:schemeClr val="tx2"/>
              </a:solidFill>
              <a:miter lim="800000"/>
              <a:headEnd/>
              <a:tailEnd/>
            </a:ln>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8600" y="3135206"/>
              <a:ext cx="3037050" cy="1981200"/>
            </a:xfrm>
            <a:prstGeom prst="rect">
              <a:avLst/>
            </a:prstGeom>
            <a:ln>
              <a:solidFill>
                <a:schemeClr val="tx2"/>
              </a:solidFill>
            </a:ln>
          </p:spPr>
        </p:pic>
        <p:pic>
          <p:nvPicPr>
            <p:cNvPr id="19" name="Picture 18"/>
            <p:cNvPicPr>
              <a:picLocks noChangeAspect="1"/>
            </p:cNvPicPr>
            <p:nvPr/>
          </p:nvPicPr>
          <p:blipFill rotWithShape="1">
            <a:blip r:embed="rId10" cstate="print">
              <a:extLst>
                <a:ext uri="{28A0092B-C50C-407E-A947-70E740481C1C}">
                  <a14:useLocalDpi xmlns:a14="http://schemas.microsoft.com/office/drawing/2010/main" val="0"/>
                </a:ext>
              </a:extLst>
            </a:blip>
            <a:srcRect t="3846"/>
            <a:stretch/>
          </p:blipFill>
          <p:spPr>
            <a:xfrm>
              <a:off x="228600" y="4724400"/>
              <a:ext cx="3037050" cy="1905000"/>
            </a:xfrm>
            <a:prstGeom prst="rect">
              <a:avLst/>
            </a:prstGeom>
            <a:ln>
              <a:solidFill>
                <a:schemeClr val="tx2"/>
              </a:solidFill>
            </a:ln>
          </p:spPr>
        </p:pic>
        <p:pic>
          <p:nvPicPr>
            <p:cNvPr id="20" name="Picture 19"/>
            <p:cNvPicPr>
              <a:picLocks noChangeAspect="1"/>
            </p:cNvPicPr>
            <p:nvPr/>
          </p:nvPicPr>
          <p:blipFill rotWithShape="1">
            <a:blip r:embed="rId11" cstate="print">
              <a:extLst>
                <a:ext uri="{28A0092B-C50C-407E-A947-70E740481C1C}">
                  <a14:useLocalDpi xmlns:a14="http://schemas.microsoft.com/office/drawing/2010/main" val="0"/>
                </a:ext>
              </a:extLst>
            </a:blip>
            <a:srcRect b="3746"/>
            <a:stretch/>
          </p:blipFill>
          <p:spPr>
            <a:xfrm>
              <a:off x="228600" y="1187417"/>
              <a:ext cx="3037050" cy="1936783"/>
            </a:xfrm>
            <a:prstGeom prst="rect">
              <a:avLst/>
            </a:prstGeom>
            <a:ln>
              <a:solidFill>
                <a:schemeClr val="tx2"/>
              </a:solidFill>
            </a:ln>
          </p:spPr>
        </p:pic>
      </p:grpSp>
    </p:spTree>
    <p:extLst>
      <p:ext uri="{BB962C8B-B14F-4D97-AF65-F5344CB8AC3E}">
        <p14:creationId xmlns:p14="http://schemas.microsoft.com/office/powerpoint/2010/main" val="160615823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30162"/>
            <a:ext cx="8305800" cy="715962"/>
          </a:xfrm>
        </p:spPr>
        <p:txBody>
          <a:bodyPr>
            <a:normAutofit fontScale="90000"/>
            <a:scene3d>
              <a:camera prst="orthographicFront"/>
              <a:lightRig rig="threePt" dir="t"/>
            </a:scene3d>
            <a:sp3d extrusionH="57150">
              <a:bevelT w="38100" h="38100" prst="angle"/>
              <a:bevelB w="38100" h="38100" prst="angle"/>
            </a:sp3d>
          </a:bodyPr>
          <a:lstStyle/>
          <a:p>
            <a:pPr>
              <a:defRPr/>
            </a:pPr>
            <a:r>
              <a:rPr lang="en-US" sz="3100" dirty="0">
                <a:solidFill>
                  <a:schemeClr val="accent4">
                    <a:lumMod val="40000"/>
                    <a:lumOff val="60000"/>
                  </a:schemeClr>
                </a:solidFill>
                <a:latin typeface="Arial" pitchFamily="34" charset="0"/>
                <a:cs typeface="Arial" pitchFamily="34" charset="0"/>
              </a:rPr>
              <a:t>Squamous Cell Carcinoma</a:t>
            </a:r>
            <a:br>
              <a:rPr lang="en-US" sz="3100" dirty="0">
                <a:solidFill>
                  <a:schemeClr val="accent4">
                    <a:lumMod val="40000"/>
                    <a:lumOff val="60000"/>
                  </a:schemeClr>
                </a:solidFill>
                <a:latin typeface="Arial" pitchFamily="34" charset="0"/>
                <a:cs typeface="Arial" pitchFamily="34" charset="0"/>
              </a:rPr>
            </a:br>
            <a:r>
              <a:rPr lang="en-US" sz="2200" dirty="0">
                <a:solidFill>
                  <a:schemeClr val="accent4">
                    <a:lumMod val="40000"/>
                    <a:lumOff val="60000"/>
                  </a:schemeClr>
                </a:solidFill>
                <a:latin typeface="Arial" pitchFamily="34" charset="0"/>
                <a:cs typeface="Arial" pitchFamily="34" charset="0"/>
              </a:rPr>
              <a:t>Oral Cancer</a:t>
            </a:r>
          </a:p>
        </p:txBody>
      </p:sp>
      <p:sp>
        <p:nvSpPr>
          <p:cNvPr id="23" name="Rectangle 22"/>
          <p:cNvSpPr/>
          <p:nvPr/>
        </p:nvSpPr>
        <p:spPr>
          <a:xfrm>
            <a:off x="3810000" y="-95598109"/>
            <a:ext cx="4572000" cy="2292935"/>
          </a:xfrm>
          <a:prstGeom prst="rect">
            <a:avLst/>
          </a:prstGeom>
        </p:spPr>
        <p:txBody>
          <a:bodyPr>
            <a:spAutoFit/>
          </a:bodyPr>
          <a:lstStyle/>
          <a:p>
            <a:r>
              <a:rPr lang="en-US" sz="1100" dirty="0"/>
              <a:t>In approximately one of every three Americans now living, a malignancy will develop at some point. During 2000, more than 1,220,000 persons in the United States had at least one malignancy, in addition to an equal number with nonmelanoma skin cancers. Although 54% of affected persons now survive their disease, cancer still causes 552,200 deaths each year in the United States and accounts for more than 20% of all deaths. Also, the current annual death rate from </a:t>
            </a:r>
            <a:r>
              <a:rPr lang="en-US" sz="1100" dirty="0" err="1"/>
              <a:t>nondermal</a:t>
            </a:r>
            <a:r>
              <a:rPr lang="en-US" sz="1100" dirty="0"/>
              <a:t> cancers (170 per 100,000 persons) has increased by 19% since 1930, partially because of a considerable increase in the incidence of lung cancer and partially because people are now less likely to die at an early age of other common disorders, such as cardiovascular disease and infection. During the 1990s, however, this trend was reversed, and the average annual incidence and mortality rates for all cancers combined (excluding nonmelanoma skin cancers) began to decline.</a:t>
            </a:r>
          </a:p>
        </p:txBody>
      </p:sp>
      <p:sp>
        <p:nvSpPr>
          <p:cNvPr id="29701" name="TextBox 6"/>
          <p:cNvSpPr txBox="1">
            <a:spLocks noChangeArrowheads="1"/>
          </p:cNvSpPr>
          <p:nvPr/>
        </p:nvSpPr>
        <p:spPr bwMode="auto">
          <a:xfrm>
            <a:off x="7654160" y="1134297"/>
            <a:ext cx="28300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a:r>
              <a:rPr lang="en-US" sz="1600" b="1" dirty="0">
                <a:effectLst>
                  <a:outerShdw blurRad="38100" dist="38100" dir="2700000" algn="tl">
                    <a:srgbClr val="000000">
                      <a:alpha val="43137"/>
                    </a:srgbClr>
                  </a:outerShdw>
                </a:effectLst>
              </a:rPr>
              <a:t>Papillary mass</a:t>
            </a:r>
          </a:p>
        </p:txBody>
      </p:sp>
      <p:sp>
        <p:nvSpPr>
          <p:cNvPr id="16" name="TextBox 6"/>
          <p:cNvSpPr txBox="1">
            <a:spLocks noChangeArrowheads="1"/>
          </p:cNvSpPr>
          <p:nvPr/>
        </p:nvSpPr>
        <p:spPr bwMode="auto">
          <a:xfrm>
            <a:off x="4780985" y="1134297"/>
            <a:ext cx="28300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a:r>
              <a:rPr lang="en-US" sz="1600" b="1" dirty="0">
                <a:effectLst>
                  <a:outerShdw blurRad="38100" dist="38100" dir="2700000" algn="tl">
                    <a:srgbClr val="000000">
                      <a:alpha val="43137"/>
                    </a:srgbClr>
                  </a:outerShdw>
                </a:effectLst>
              </a:rPr>
              <a:t>Fungating ulcer</a:t>
            </a:r>
          </a:p>
        </p:txBody>
      </p:sp>
      <p:sp>
        <p:nvSpPr>
          <p:cNvPr id="18" name="TextBox 6"/>
          <p:cNvSpPr txBox="1">
            <a:spLocks noChangeArrowheads="1"/>
          </p:cNvSpPr>
          <p:nvPr/>
        </p:nvSpPr>
        <p:spPr bwMode="auto">
          <a:xfrm>
            <a:off x="1600201" y="1161284"/>
            <a:ext cx="28300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a:r>
              <a:rPr lang="en-US" sz="1600" b="1" dirty="0">
                <a:effectLst>
                  <a:outerShdw blurRad="38100" dist="38100" dir="2700000" algn="tl">
                    <a:srgbClr val="000000">
                      <a:alpha val="43137"/>
                    </a:srgbClr>
                  </a:outerShdw>
                </a:effectLst>
              </a:rPr>
              <a:t>Microinvasive SCC</a:t>
            </a:r>
          </a:p>
        </p:txBody>
      </p:sp>
      <p:grpSp>
        <p:nvGrpSpPr>
          <p:cNvPr id="3" name="Group 2"/>
          <p:cNvGrpSpPr/>
          <p:nvPr/>
        </p:nvGrpSpPr>
        <p:grpSpPr>
          <a:xfrm>
            <a:off x="1715450" y="762000"/>
            <a:ext cx="8800151" cy="5486400"/>
            <a:chOff x="191449" y="1143000"/>
            <a:chExt cx="8800151" cy="5486400"/>
          </a:xfrm>
        </p:grpSpPr>
        <p:pic>
          <p:nvPicPr>
            <p:cNvPr id="9" name="Picture 3" descr="SccTongue55PP"/>
            <p:cNvPicPr>
              <a:picLocks noChangeAspect="1" noChangeArrowheads="1"/>
            </p:cNvPicPr>
            <p:nvPr/>
          </p:nvPicPr>
          <p:blipFill>
            <a:blip r:embed="rId3" cstate="print">
              <a:lum bright="-6000"/>
            </a:blip>
            <a:srcRect/>
            <a:stretch>
              <a:fillRect/>
            </a:stretch>
          </p:blipFill>
          <p:spPr>
            <a:xfrm>
              <a:off x="6130159" y="1143000"/>
              <a:ext cx="2861441" cy="2073461"/>
            </a:xfrm>
            <a:prstGeom prst="rect">
              <a:avLst/>
            </a:prstGeom>
            <a:noFill/>
            <a:ln>
              <a:solidFill>
                <a:schemeClr val="tx2"/>
              </a:solidFill>
            </a:ln>
          </p:spPr>
        </p:pic>
        <p:pic>
          <p:nvPicPr>
            <p:cNvPr id="10" name="Picture 4" descr="sccTongue27PP"/>
            <p:cNvPicPr>
              <a:picLocks noChangeAspect="1" noChangeArrowheads="1"/>
            </p:cNvPicPr>
            <p:nvPr/>
          </p:nvPicPr>
          <p:blipFill>
            <a:blip r:embed="rId4" cstate="print">
              <a:lum bright="-18000"/>
            </a:blip>
            <a:srcRect/>
            <a:stretch>
              <a:fillRect/>
            </a:stretch>
          </p:blipFill>
          <p:spPr>
            <a:xfrm>
              <a:off x="6130159" y="3048000"/>
              <a:ext cx="2861441" cy="2027939"/>
            </a:xfrm>
            <a:prstGeom prst="rect">
              <a:avLst/>
            </a:prstGeom>
            <a:noFill/>
            <a:ln>
              <a:solidFill>
                <a:schemeClr val="tx2"/>
              </a:solidFill>
            </a:ln>
          </p:spPr>
        </p:pic>
        <p:pic>
          <p:nvPicPr>
            <p:cNvPr id="11" name="Picture 5" descr="OralCancerUlcer"/>
            <p:cNvPicPr>
              <a:picLocks noChangeAspect="1" noChangeArrowheads="1"/>
            </p:cNvPicPr>
            <p:nvPr/>
          </p:nvPicPr>
          <p:blipFill>
            <a:blip r:embed="rId5" cstate="print"/>
            <a:srcRect/>
            <a:stretch>
              <a:fillRect/>
            </a:stretch>
          </p:blipFill>
          <p:spPr>
            <a:xfrm>
              <a:off x="6130159" y="4572000"/>
              <a:ext cx="2861440" cy="2057399"/>
            </a:xfrm>
            <a:prstGeom prst="rect">
              <a:avLst/>
            </a:prstGeom>
            <a:noFill/>
          </p:spPr>
        </p:pic>
        <p:pic>
          <p:nvPicPr>
            <p:cNvPr id="13" name="Picture 4" descr="sccGladwin1995"/>
            <p:cNvPicPr>
              <a:picLocks noChangeAspect="1" noChangeArrowheads="1"/>
            </p:cNvPicPr>
            <p:nvPr/>
          </p:nvPicPr>
          <p:blipFill>
            <a:blip r:embed="rId6" cstate="print"/>
            <a:srcRect/>
            <a:stretch>
              <a:fillRect/>
            </a:stretch>
          </p:blipFill>
          <p:spPr>
            <a:xfrm>
              <a:off x="3124200" y="4420134"/>
              <a:ext cx="3028383" cy="2209265"/>
            </a:xfrm>
            <a:prstGeom prst="rect">
              <a:avLst/>
            </a:prstGeom>
            <a:noFill/>
            <a:ln>
              <a:solidFill>
                <a:schemeClr val="tx2"/>
              </a:solidFill>
            </a:ln>
          </p:spPr>
        </p:pic>
        <p:pic>
          <p:nvPicPr>
            <p:cNvPr id="14" name="Picture 2" descr="OSU-6"/>
            <p:cNvPicPr>
              <a:picLocks noChangeAspect="1" noChangeArrowheads="1"/>
            </p:cNvPicPr>
            <p:nvPr/>
          </p:nvPicPr>
          <p:blipFill>
            <a:blip r:embed="rId7" cstate="print"/>
            <a:srcRect l="893"/>
            <a:stretch>
              <a:fillRect/>
            </a:stretch>
          </p:blipFill>
          <p:spPr bwMode="auto">
            <a:xfrm>
              <a:off x="3124201" y="1143000"/>
              <a:ext cx="3028383" cy="1962841"/>
            </a:xfrm>
            <a:prstGeom prst="rect">
              <a:avLst/>
            </a:prstGeom>
            <a:noFill/>
            <a:ln w="9525">
              <a:solidFill>
                <a:schemeClr val="tx2"/>
              </a:solidFill>
              <a:miter lim="800000"/>
              <a:headEnd/>
              <a:tailEnd/>
            </a:ln>
          </p:spPr>
        </p:pic>
        <p:pic>
          <p:nvPicPr>
            <p:cNvPr id="15" name="Picture 7" descr="sccTongue214PP"/>
            <p:cNvPicPr>
              <a:picLocks noChangeAspect="1" noChangeArrowheads="1"/>
            </p:cNvPicPr>
            <p:nvPr/>
          </p:nvPicPr>
          <p:blipFill rotWithShape="1">
            <a:blip r:embed="rId8" cstate="print"/>
            <a:srcRect l="2379" t="7175" b="21179"/>
            <a:stretch/>
          </p:blipFill>
          <p:spPr bwMode="auto">
            <a:xfrm>
              <a:off x="3124200" y="3048001"/>
              <a:ext cx="3028384" cy="1521818"/>
            </a:xfrm>
            <a:prstGeom prst="rect">
              <a:avLst/>
            </a:prstGeom>
            <a:noFill/>
            <a:ln w="9525">
              <a:solidFill>
                <a:schemeClr val="tx2"/>
              </a:solidFill>
              <a:miter lim="800000"/>
              <a:headEnd/>
              <a:tailEnd/>
            </a:ln>
          </p:spPr>
        </p:pic>
        <p:pic>
          <p:nvPicPr>
            <p:cNvPr id="17" name="Picture 3" descr="scc05-1565Finch"/>
            <p:cNvPicPr>
              <a:picLocks noChangeAspect="1" noChangeArrowheads="1"/>
            </p:cNvPicPr>
            <p:nvPr/>
          </p:nvPicPr>
          <p:blipFill rotWithShape="1">
            <a:blip r:embed="rId9" cstate="print"/>
            <a:srcRect b="8661"/>
            <a:stretch/>
          </p:blipFill>
          <p:spPr bwMode="auto">
            <a:xfrm>
              <a:off x="191449" y="1161285"/>
              <a:ext cx="2923504" cy="1886716"/>
            </a:xfrm>
            <a:prstGeom prst="rect">
              <a:avLst/>
            </a:prstGeom>
            <a:noFill/>
            <a:ln>
              <a:solidFill>
                <a:schemeClr val="tx2"/>
              </a:solidFill>
            </a:ln>
          </p:spPr>
        </p:pic>
        <p:pic>
          <p:nvPicPr>
            <p:cNvPr id="19" name="Picture 18" descr="sccGingWilcko72.bmp"/>
            <p:cNvPicPr>
              <a:picLocks noChangeAspect="1"/>
            </p:cNvPicPr>
            <p:nvPr/>
          </p:nvPicPr>
          <p:blipFill>
            <a:blip r:embed="rId10" cstate="print"/>
            <a:stretch>
              <a:fillRect/>
            </a:stretch>
          </p:blipFill>
          <p:spPr>
            <a:xfrm>
              <a:off x="191449" y="3048000"/>
              <a:ext cx="2932751" cy="1957081"/>
            </a:xfrm>
            <a:prstGeom prst="rect">
              <a:avLst/>
            </a:prstGeom>
            <a:ln>
              <a:solidFill>
                <a:schemeClr val="accent3">
                  <a:lumMod val="60000"/>
                  <a:lumOff val="40000"/>
                </a:schemeClr>
              </a:solidFill>
            </a:ln>
          </p:spPr>
        </p:pic>
        <p:pic>
          <p:nvPicPr>
            <p:cNvPr id="20" name="Picture 4" descr="SccTongueRusieki2004bPP"/>
            <p:cNvPicPr>
              <a:picLocks noChangeAspect="1" noChangeArrowheads="1"/>
            </p:cNvPicPr>
            <p:nvPr/>
          </p:nvPicPr>
          <p:blipFill>
            <a:blip r:embed="rId11" cstate="print">
              <a:extLst>
                <a:ext uri="{BEBA8EAE-BF5A-486C-A8C5-ECC9F3942E4B}">
                  <a14:imgProps xmlns:a14="http://schemas.microsoft.com/office/drawing/2010/main">
                    <a14:imgLayer r:embed="rId12">
                      <a14:imgEffect>
                        <a14:colorTemperature colorTemp="7200"/>
                      </a14:imgEffect>
                      <a14:imgEffect>
                        <a14:brightnessContrast bright="20000" contrast="-20000"/>
                      </a14:imgEffect>
                    </a14:imgLayer>
                  </a14:imgProps>
                </a:ext>
              </a:extLst>
            </a:blip>
            <a:srcRect/>
            <a:stretch>
              <a:fillRect/>
            </a:stretch>
          </p:blipFill>
          <p:spPr bwMode="auto">
            <a:xfrm>
              <a:off x="191449" y="4569819"/>
              <a:ext cx="2932751" cy="2059581"/>
            </a:xfrm>
            <a:prstGeom prst="rect">
              <a:avLst/>
            </a:prstGeom>
            <a:noFill/>
            <a:ln>
              <a:solidFill>
                <a:schemeClr val="tx2"/>
              </a:solidFill>
            </a:ln>
          </p:spPr>
        </p:pic>
      </p:grpSp>
    </p:spTree>
    <p:extLst>
      <p:ext uri="{BB962C8B-B14F-4D97-AF65-F5344CB8AC3E}">
        <p14:creationId xmlns:p14="http://schemas.microsoft.com/office/powerpoint/2010/main" val="300393572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305800" cy="715962"/>
          </a:xfrm>
        </p:spPr>
        <p:txBody>
          <a:bodyPr>
            <a:normAutofit fontScale="90000"/>
            <a:scene3d>
              <a:camera prst="orthographicFront"/>
              <a:lightRig rig="threePt" dir="t"/>
            </a:scene3d>
            <a:sp3d extrusionH="57150">
              <a:bevelT w="38100" h="38100" prst="angle"/>
              <a:bevelB w="38100" h="38100" prst="angle"/>
            </a:sp3d>
          </a:bodyPr>
          <a:lstStyle/>
          <a:p>
            <a:pPr>
              <a:defRPr/>
            </a:pPr>
            <a:r>
              <a:rPr lang="en-US" sz="3100" dirty="0">
                <a:solidFill>
                  <a:schemeClr val="accent4">
                    <a:lumMod val="40000"/>
                    <a:lumOff val="60000"/>
                  </a:schemeClr>
                </a:solidFill>
                <a:latin typeface="Arial" pitchFamily="34" charset="0"/>
                <a:cs typeface="Arial" pitchFamily="34" charset="0"/>
              </a:rPr>
              <a:t>Lip Squamous Cell Carcinoma</a:t>
            </a:r>
            <a:br>
              <a:rPr lang="en-US" sz="3100" dirty="0">
                <a:solidFill>
                  <a:schemeClr val="accent4">
                    <a:lumMod val="40000"/>
                    <a:lumOff val="60000"/>
                  </a:schemeClr>
                </a:solidFill>
                <a:latin typeface="Arial" pitchFamily="34" charset="0"/>
                <a:cs typeface="Arial" pitchFamily="34" charset="0"/>
              </a:rPr>
            </a:br>
            <a:r>
              <a:rPr lang="en-US" sz="2200" dirty="0">
                <a:solidFill>
                  <a:schemeClr val="accent4">
                    <a:lumMod val="40000"/>
                    <a:lumOff val="60000"/>
                  </a:schemeClr>
                </a:solidFill>
                <a:latin typeface="Arial" pitchFamily="34" charset="0"/>
                <a:cs typeface="Arial" pitchFamily="34" charset="0"/>
              </a:rPr>
              <a:t>Oral Cancer: Lip Cancer</a:t>
            </a:r>
          </a:p>
        </p:txBody>
      </p:sp>
      <p:sp>
        <p:nvSpPr>
          <p:cNvPr id="29699" name="Content Placeholder 2"/>
          <p:cNvSpPr>
            <a:spLocks noGrp="1"/>
          </p:cNvSpPr>
          <p:nvPr>
            <p:ph idx="1"/>
          </p:nvPr>
        </p:nvSpPr>
        <p:spPr>
          <a:xfrm>
            <a:off x="1828800" y="914400"/>
            <a:ext cx="6019801" cy="3838873"/>
          </a:xfrm>
        </p:spPr>
        <p:txBody>
          <a:bodyPr>
            <a:noAutofit/>
          </a:bodyPr>
          <a:lstStyle/>
          <a:p>
            <a:pPr marL="342900" indent="-342900">
              <a:spcBef>
                <a:spcPts val="600"/>
              </a:spcBef>
              <a:buClr>
                <a:schemeClr val="tx2"/>
              </a:buClr>
              <a:buSzPct val="91000"/>
              <a:buFont typeface="Wingdings" pitchFamily="2" charset="2"/>
              <a:buChar char="q"/>
            </a:pPr>
            <a:r>
              <a:rPr lang="en-US" sz="1800" dirty="0"/>
              <a:t>More like skin cancer than intraoral cancer</a:t>
            </a:r>
          </a:p>
          <a:p>
            <a:pPr marL="342900" indent="-342900">
              <a:spcBef>
                <a:spcPts val="600"/>
              </a:spcBef>
              <a:buClr>
                <a:schemeClr val="tx2"/>
              </a:buClr>
              <a:buSzPct val="91000"/>
              <a:buNone/>
            </a:pPr>
            <a:r>
              <a:rPr lang="en-US" sz="1800" dirty="0"/>
              <a:t>      -- Usually 12-18 months before biopsy</a:t>
            </a:r>
          </a:p>
          <a:p>
            <a:pPr marL="342900" indent="-342900">
              <a:spcBef>
                <a:spcPts val="600"/>
              </a:spcBef>
              <a:buClr>
                <a:schemeClr val="tx2"/>
              </a:buClr>
              <a:buSzPct val="91000"/>
              <a:buFont typeface="Wingdings" pitchFamily="2" charset="2"/>
              <a:buChar char="q"/>
            </a:pPr>
            <a:r>
              <a:rPr lang="en-US" sz="1800" dirty="0"/>
              <a:t>70-80% = lower vermilion</a:t>
            </a:r>
          </a:p>
          <a:p>
            <a:pPr marL="342900" indent="-342900">
              <a:spcBef>
                <a:spcPts val="600"/>
              </a:spcBef>
              <a:buClr>
                <a:schemeClr val="tx2"/>
              </a:buClr>
              <a:buSzPct val="91000"/>
              <a:buFont typeface="Wingdings" pitchFamily="2" charset="2"/>
              <a:buChar char="q"/>
            </a:pPr>
            <a:r>
              <a:rPr lang="en-US" sz="1800" dirty="0"/>
              <a:t>Incidence rate (white US males): 4/100,000/year</a:t>
            </a:r>
          </a:p>
          <a:p>
            <a:pPr marL="342900" indent="-342900">
              <a:spcBef>
                <a:spcPts val="600"/>
              </a:spcBef>
              <a:buClr>
                <a:schemeClr val="tx2"/>
              </a:buClr>
              <a:buSzPct val="91000"/>
              <a:buNone/>
            </a:pPr>
            <a:r>
              <a:rPr lang="en-US" sz="1800" dirty="0"/>
              <a:t>      -- Increases dramatically with age</a:t>
            </a:r>
          </a:p>
          <a:p>
            <a:pPr marL="342900" indent="-342900">
              <a:spcBef>
                <a:spcPts val="600"/>
              </a:spcBef>
              <a:buClr>
                <a:schemeClr val="tx2"/>
              </a:buClr>
              <a:buSzPct val="91000"/>
              <a:buNone/>
            </a:pPr>
            <a:r>
              <a:rPr lang="en-US" sz="1800" dirty="0"/>
              <a:t>      -- &gt;75 years old = 30/100,000 men/year </a:t>
            </a:r>
          </a:p>
          <a:p>
            <a:pPr marL="342900" indent="-342900">
              <a:spcBef>
                <a:spcPts val="600"/>
              </a:spcBef>
              <a:buClr>
                <a:schemeClr val="tx2"/>
              </a:buClr>
              <a:buSzPct val="91000"/>
              <a:buFont typeface="Wingdings" pitchFamily="2" charset="2"/>
              <a:buChar char="q"/>
            </a:pPr>
            <a:r>
              <a:rPr lang="en-US" sz="1800" dirty="0"/>
              <a:t>Very little risk for females</a:t>
            </a:r>
          </a:p>
          <a:p>
            <a:pPr marL="342900" indent="-342900">
              <a:spcBef>
                <a:spcPts val="600"/>
              </a:spcBef>
              <a:buClr>
                <a:schemeClr val="tx2"/>
              </a:buClr>
              <a:buSzPct val="91000"/>
              <a:buFont typeface="Wingdings" pitchFamily="2" charset="2"/>
              <a:buChar char="q"/>
            </a:pPr>
            <a:r>
              <a:rPr lang="en-US" sz="1800" dirty="0"/>
              <a:t>Once: the most common oral cancer</a:t>
            </a:r>
          </a:p>
          <a:p>
            <a:pPr marL="342900" indent="-342900">
              <a:spcBef>
                <a:spcPts val="600"/>
              </a:spcBef>
              <a:buClr>
                <a:schemeClr val="tx2"/>
              </a:buClr>
              <a:buSzPct val="91000"/>
              <a:buNone/>
            </a:pPr>
            <a:r>
              <a:rPr lang="en-US" sz="1800" dirty="0"/>
              <a:t>     -- Great decrease 1950-2000 (less outdoor work)</a:t>
            </a:r>
          </a:p>
          <a:p>
            <a:pPr marL="342900" indent="-342900">
              <a:spcBef>
                <a:spcPts val="600"/>
              </a:spcBef>
              <a:buClr>
                <a:schemeClr val="tx2"/>
              </a:buClr>
              <a:buSzPct val="91000"/>
              <a:buFont typeface="Wingdings" pitchFamily="2" charset="2"/>
              <a:buChar char="q"/>
            </a:pPr>
            <a:r>
              <a:rPr lang="en-US" sz="1800" dirty="0"/>
              <a:t>Now: lifetime risk = &lt;0.2% (men); &lt;0.1% (women)</a:t>
            </a:r>
          </a:p>
          <a:p>
            <a:pPr marL="342900" indent="-342900">
              <a:spcBef>
                <a:spcPts val="600"/>
              </a:spcBef>
              <a:buClr>
                <a:schemeClr val="tx2"/>
              </a:buClr>
              <a:buSzPct val="91000"/>
              <a:buFont typeface="Wingdings" pitchFamily="2" charset="2"/>
              <a:buChar char="q"/>
            </a:pPr>
            <a:r>
              <a:rPr lang="en-US" sz="1800" dirty="0"/>
              <a:t>5-year survival – 85-100%</a:t>
            </a:r>
          </a:p>
          <a:p>
            <a:pPr marL="342900" indent="-342900">
              <a:spcBef>
                <a:spcPts val="600"/>
              </a:spcBef>
              <a:buClr>
                <a:schemeClr val="tx2"/>
              </a:buClr>
              <a:buSzPct val="91000"/>
              <a:buNone/>
            </a:pPr>
            <a:r>
              <a:rPr lang="en-US" sz="1800" dirty="0">
                <a:solidFill>
                  <a:schemeClr val="tx1"/>
                </a:solidFill>
                <a:latin typeface="Arial" charset="0"/>
                <a:cs typeface="Arial" charset="0"/>
              </a:rPr>
              <a:t> </a:t>
            </a:r>
          </a:p>
        </p:txBody>
      </p:sp>
      <p:sp>
        <p:nvSpPr>
          <p:cNvPr id="6" name="Text Box 4"/>
          <p:cNvSpPr txBox="1">
            <a:spLocks noChangeArrowheads="1"/>
          </p:cNvSpPr>
          <p:nvPr/>
        </p:nvSpPr>
        <p:spPr bwMode="auto">
          <a:xfrm>
            <a:off x="7772401" y="6276983"/>
            <a:ext cx="271260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r"/>
            <a:r>
              <a:rPr lang="en-US" sz="800" dirty="0">
                <a:solidFill>
                  <a:prstClr val="white"/>
                </a:solidFill>
                <a:latin typeface="Arial" charset="0"/>
              </a:rPr>
              <a:t>©Photo(s): Neville et al, Oral &amp; maxillofacial pathology,</a:t>
            </a:r>
          </a:p>
        </p:txBody>
      </p:sp>
      <p:sp>
        <p:nvSpPr>
          <p:cNvPr id="23" name="Rectangle 22"/>
          <p:cNvSpPr/>
          <p:nvPr/>
        </p:nvSpPr>
        <p:spPr>
          <a:xfrm>
            <a:off x="3810000" y="-95598109"/>
            <a:ext cx="4572000" cy="2292935"/>
          </a:xfrm>
          <a:prstGeom prst="rect">
            <a:avLst/>
          </a:prstGeom>
        </p:spPr>
        <p:txBody>
          <a:bodyPr>
            <a:spAutoFit/>
          </a:bodyPr>
          <a:lstStyle/>
          <a:p>
            <a:r>
              <a:rPr lang="en-US" sz="1100" dirty="0"/>
              <a:t>In approximately one of every three Americans now living, a malignancy will develop at some point. During 2000, more than 1,220,000 persons in the United States had at least one malignancy, in addition to an equal number with nonmelanoma skin cancers. Although 54% of affected persons now survive their disease, cancer still causes 552,200 deaths each year in the United States and accounts for more than 20% of all deaths. Also, the current annual death rate from </a:t>
            </a:r>
            <a:r>
              <a:rPr lang="en-US" sz="1100" dirty="0" err="1"/>
              <a:t>nondermal</a:t>
            </a:r>
            <a:r>
              <a:rPr lang="en-US" sz="1100" dirty="0"/>
              <a:t> cancers (170 per 100,000 persons) has increased by 19% since 1930, partially because of a considerable increase in the incidence of lung cancer and partially because people are now less likely to die at an early age of other common disorders, such as cardiovascular disease and infection. During the 1990s, however, this trend was reversed, and the average annual incidence and mortality rates for all cancers combined (excluding nonmelanoma skin cancers) began to decline.</a:t>
            </a:r>
          </a:p>
        </p:txBody>
      </p:sp>
      <p:grpSp>
        <p:nvGrpSpPr>
          <p:cNvPr id="3" name="Group 2"/>
          <p:cNvGrpSpPr/>
          <p:nvPr/>
        </p:nvGrpSpPr>
        <p:grpSpPr>
          <a:xfrm>
            <a:off x="7543801" y="762001"/>
            <a:ext cx="3040083" cy="5495103"/>
            <a:chOff x="6019800" y="1134297"/>
            <a:chExt cx="3040083" cy="5495103"/>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1143000"/>
              <a:ext cx="3040083" cy="1983179"/>
            </a:xfrm>
            <a:prstGeom prst="rect">
              <a:avLst/>
            </a:prstGeom>
            <a:ln>
              <a:solidFill>
                <a:schemeClr val="tx2"/>
              </a:solidFill>
            </a:ln>
          </p:spPr>
        </p:pic>
        <p:sp>
          <p:nvSpPr>
            <p:cNvPr id="29701" name="TextBox 6"/>
            <p:cNvSpPr txBox="1">
              <a:spLocks noChangeArrowheads="1"/>
            </p:cNvSpPr>
            <p:nvPr/>
          </p:nvSpPr>
          <p:spPr bwMode="auto">
            <a:xfrm>
              <a:off x="6206359" y="1134297"/>
              <a:ext cx="28300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a:r>
                <a:rPr lang="en-US" sz="1600" b="1" dirty="0">
                  <a:effectLst>
                    <a:outerShdw blurRad="38100" dist="38100" dir="2700000" algn="tl">
                      <a:srgbClr val="000000">
                        <a:alpha val="43137"/>
                      </a:srgbClr>
                    </a:outerShdw>
                  </a:effectLst>
                </a:rPr>
                <a:t>Chronic, indurated ulcer</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800" y="4646221"/>
              <a:ext cx="3040083" cy="1983179"/>
            </a:xfrm>
            <a:prstGeom prst="rect">
              <a:avLst/>
            </a:prstGeom>
            <a:ln>
              <a:solidFill>
                <a:schemeClr val="tx2"/>
              </a:solidFill>
            </a:ln>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9800" y="2743200"/>
              <a:ext cx="3040083" cy="1983179"/>
            </a:xfrm>
            <a:prstGeom prst="rect">
              <a:avLst/>
            </a:prstGeom>
            <a:ln>
              <a:solidFill>
                <a:schemeClr val="tx2"/>
              </a:solidFill>
            </a:ln>
          </p:spPr>
        </p:pic>
      </p:grpSp>
      <p:grpSp>
        <p:nvGrpSpPr>
          <p:cNvPr id="4" name="Group 3"/>
          <p:cNvGrpSpPr/>
          <p:nvPr/>
        </p:nvGrpSpPr>
        <p:grpSpPr>
          <a:xfrm>
            <a:off x="1786325" y="4773154"/>
            <a:ext cx="5605075" cy="1856247"/>
            <a:chOff x="262324" y="4749674"/>
            <a:chExt cx="5605075" cy="1856247"/>
          </a:xfrm>
        </p:grpSpPr>
        <p:pic>
          <p:nvPicPr>
            <p:cNvPr id="12" name="Picture 3" descr="Stevens10"/>
            <p:cNvPicPr>
              <a:picLocks noChangeAspect="1" noChangeArrowheads="1"/>
            </p:cNvPicPr>
            <p:nvPr/>
          </p:nvPicPr>
          <p:blipFill>
            <a:blip r:embed="rId6" cstate="print">
              <a:lum bright="-6000"/>
            </a:blip>
            <a:srcRect/>
            <a:stretch>
              <a:fillRect/>
            </a:stretch>
          </p:blipFill>
          <p:spPr bwMode="auto">
            <a:xfrm>
              <a:off x="3045088" y="4749674"/>
              <a:ext cx="2822311" cy="1856245"/>
            </a:xfrm>
            <a:prstGeom prst="rect">
              <a:avLst/>
            </a:prstGeom>
            <a:noFill/>
            <a:ln w="9525">
              <a:solidFill>
                <a:schemeClr val="tx2"/>
              </a:solidFill>
              <a:miter lim="800000"/>
              <a:headEnd/>
              <a:tailEnd/>
            </a:ln>
          </p:spPr>
        </p:pic>
        <p:pic>
          <p:nvPicPr>
            <p:cNvPr id="13" name="Picture 4" descr="16-6 leukoplakPP"/>
            <p:cNvPicPr>
              <a:picLocks noChangeAspect="1" noChangeArrowheads="1"/>
            </p:cNvPicPr>
            <p:nvPr/>
          </p:nvPicPr>
          <p:blipFill>
            <a:blip r:embed="rId7" cstate="print">
              <a:lum bright="-6000"/>
            </a:blip>
            <a:srcRect r="1125"/>
            <a:stretch>
              <a:fillRect/>
            </a:stretch>
          </p:blipFill>
          <p:spPr bwMode="auto">
            <a:xfrm>
              <a:off x="262324" y="4749675"/>
              <a:ext cx="2709476" cy="1856246"/>
            </a:xfrm>
            <a:prstGeom prst="rect">
              <a:avLst/>
            </a:prstGeom>
            <a:noFill/>
            <a:ln w="9525">
              <a:solidFill>
                <a:schemeClr val="tx2"/>
              </a:solidFill>
              <a:miter lim="800000"/>
              <a:headEnd/>
              <a:tailEnd/>
            </a:ln>
          </p:spPr>
        </p:pic>
      </p:grpSp>
    </p:spTree>
    <p:extLst>
      <p:ext uri="{BB962C8B-B14F-4D97-AF65-F5344CB8AC3E}">
        <p14:creationId xmlns:p14="http://schemas.microsoft.com/office/powerpoint/2010/main" val="241498511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noGrp="1" noRot="1" noChangeArrowheads="1"/>
          </p:cNvSpPr>
          <p:nvPr>
            <p:ph type="title"/>
          </p:nvPr>
        </p:nvSpPr>
        <p:spPr>
          <a:xfrm>
            <a:off x="1752600" y="338558"/>
            <a:ext cx="8686800" cy="575842"/>
          </a:xfrm>
          <a:noFill/>
          <a:ln>
            <a:noFill/>
          </a:ln>
        </p:spPr>
        <p:txBody>
          <a:bodyPr anchor="t">
            <a:normAutofit/>
          </a:bodyPr>
          <a:lstStyle/>
          <a:p>
            <a:r>
              <a:rPr lang="en-US" dirty="0">
                <a:latin typeface="Arial" charset="0"/>
              </a:rPr>
              <a:t>Be Suspicious, Be </a:t>
            </a:r>
            <a:r>
              <a:rPr lang="en-US" i="1" dirty="0">
                <a:latin typeface="Arial" charset="0"/>
              </a:rPr>
              <a:t>Very</a:t>
            </a:r>
            <a:r>
              <a:rPr lang="en-US" dirty="0">
                <a:latin typeface="Arial" charset="0"/>
              </a:rPr>
              <a:t> Suspicious</a:t>
            </a:r>
          </a:p>
        </p:txBody>
      </p:sp>
      <p:grpSp>
        <p:nvGrpSpPr>
          <p:cNvPr id="3" name="Group 2">
            <a:extLst>
              <a:ext uri="{FF2B5EF4-FFF2-40B4-BE49-F238E27FC236}">
                <a16:creationId xmlns:a16="http://schemas.microsoft.com/office/drawing/2014/main" id="{DED26B9C-CD4B-45A3-9444-69F462D05AFE}"/>
              </a:ext>
            </a:extLst>
          </p:cNvPr>
          <p:cNvGrpSpPr/>
          <p:nvPr/>
        </p:nvGrpSpPr>
        <p:grpSpPr>
          <a:xfrm>
            <a:off x="2286000" y="990600"/>
            <a:ext cx="7518400" cy="3649242"/>
            <a:chOff x="635000" y="1837158"/>
            <a:chExt cx="7518400" cy="3649242"/>
          </a:xfrm>
        </p:grpSpPr>
        <p:pic>
          <p:nvPicPr>
            <p:cNvPr id="15" name="Picture 1" descr="G:\00_AllMyStuff\WESTOP2005\image002.jp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GlowEdges/>
                      </a14:imgEffect>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4445000" y="1837158"/>
              <a:ext cx="3708400" cy="2781300"/>
            </a:xfrm>
            <a:prstGeom prst="rect">
              <a:avLst/>
            </a:prstGeom>
            <a:noFill/>
            <a:ln>
              <a:solidFill>
                <a:schemeClr val="accent3">
                  <a:lumMod val="60000"/>
                  <a:lumOff val="40000"/>
                </a:schemeClr>
              </a:solidFill>
            </a:ln>
            <a:scene3d>
              <a:camera prst="orthographicFront"/>
              <a:lightRig rig="threePt" dir="t"/>
            </a:scene3d>
            <a:sp3d prstMaterial="dkEdge">
              <a:bevelT/>
              <a:bevelB/>
            </a:sp3d>
          </p:spPr>
        </p:pic>
        <p:sp>
          <p:nvSpPr>
            <p:cNvPr id="16" name="TextBox 15"/>
            <p:cNvSpPr txBox="1"/>
            <p:nvPr/>
          </p:nvSpPr>
          <p:spPr>
            <a:xfrm>
              <a:off x="2159000" y="4655403"/>
              <a:ext cx="4419600" cy="830997"/>
            </a:xfrm>
            <a:prstGeom prst="rect">
              <a:avLst/>
            </a:prstGeom>
            <a:noFill/>
          </p:spPr>
          <p:txBody>
            <a:bodyPr wrap="square" rtlCol="0">
              <a:spAutoFit/>
            </a:bodyPr>
            <a:lstStyle/>
            <a:p>
              <a:pPr algn="ctr"/>
              <a:r>
                <a:rPr lang="en-US" sz="1600" dirty="0">
                  <a:latin typeface="Arial" pitchFamily="34" charset="0"/>
                  <a:cs typeface="Arial" pitchFamily="34" charset="0"/>
                </a:rPr>
                <a:t>Seeing is not enough...</a:t>
              </a:r>
            </a:p>
            <a:p>
              <a:pPr algn="ctr"/>
              <a:r>
                <a:rPr lang="en-US" sz="1600" dirty="0">
                  <a:latin typeface="Arial" pitchFamily="34" charset="0"/>
                  <a:cs typeface="Arial" pitchFamily="34" charset="0"/>
                </a:rPr>
                <a:t>You </a:t>
              </a:r>
              <a:r>
                <a:rPr lang="en-US" sz="1600" i="1" dirty="0">
                  <a:latin typeface="Arial" pitchFamily="34" charset="0"/>
                  <a:cs typeface="Arial" pitchFamily="34" charset="0"/>
                </a:rPr>
                <a:t>must</a:t>
              </a:r>
              <a:r>
                <a:rPr lang="en-US" sz="1600" dirty="0">
                  <a:latin typeface="Arial" pitchFamily="34" charset="0"/>
                  <a:cs typeface="Arial" pitchFamily="34" charset="0"/>
                </a:rPr>
                <a:t> see it early enough… </a:t>
              </a:r>
            </a:p>
            <a:p>
              <a:pPr algn="ctr"/>
              <a:r>
                <a:rPr lang="en-US" sz="1600" dirty="0">
                  <a:latin typeface="Arial" pitchFamily="34" charset="0"/>
                  <a:cs typeface="Arial" pitchFamily="34" charset="0"/>
                </a:rPr>
                <a:t>You </a:t>
              </a:r>
              <a:r>
                <a:rPr lang="en-US" sz="1600" i="1" dirty="0">
                  <a:latin typeface="Arial" pitchFamily="34" charset="0"/>
                  <a:cs typeface="Arial" pitchFamily="34" charset="0"/>
                </a:rPr>
                <a:t>must</a:t>
              </a:r>
              <a:r>
                <a:rPr lang="en-US" sz="1600" dirty="0">
                  <a:latin typeface="Arial" pitchFamily="34" charset="0"/>
                  <a:cs typeface="Arial" pitchFamily="34" charset="0"/>
                </a:rPr>
                <a:t> recognize it as a problem</a:t>
              </a:r>
            </a:p>
          </p:txBody>
        </p:sp>
        <p:pic>
          <p:nvPicPr>
            <p:cNvPr id="19" name="Picture 1" descr="G:\00_AllMyStuff\WESTOP2005\image002.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35000" y="1837158"/>
              <a:ext cx="3708400" cy="2781300"/>
            </a:xfrm>
            <a:prstGeom prst="rect">
              <a:avLst/>
            </a:prstGeom>
            <a:noFill/>
            <a:ln>
              <a:solidFill>
                <a:schemeClr val="accent3">
                  <a:lumMod val="60000"/>
                  <a:lumOff val="40000"/>
                </a:schemeClr>
              </a:solidFill>
            </a:ln>
            <a:scene3d>
              <a:camera prst="orthographicFront"/>
              <a:lightRig rig="threePt" dir="t"/>
            </a:scene3d>
            <a:sp3d prstMaterial="dkEdge">
              <a:bevelT/>
              <a:bevelB/>
            </a:sp3d>
          </p:spPr>
        </p:pic>
      </p:grpSp>
      <p:pic>
        <p:nvPicPr>
          <p:cNvPr id="2" name="Picture 1">
            <a:extLst>
              <a:ext uri="{FF2B5EF4-FFF2-40B4-BE49-F238E27FC236}">
                <a16:creationId xmlns:a16="http://schemas.microsoft.com/office/drawing/2014/main" id="{A14476DE-3289-4953-9A64-F798CA9C39C9}"/>
              </a:ext>
            </a:extLst>
          </p:cNvPr>
          <p:cNvPicPr>
            <a:picLocks noChangeAspect="1"/>
          </p:cNvPicPr>
          <p:nvPr/>
        </p:nvPicPr>
        <p:blipFill>
          <a:blip r:embed="rId5"/>
          <a:stretch>
            <a:fillRect/>
          </a:stretch>
        </p:blipFill>
        <p:spPr>
          <a:xfrm>
            <a:off x="4190835" y="4639842"/>
            <a:ext cx="3810330" cy="2145978"/>
          </a:xfrm>
          <a:prstGeom prst="rect">
            <a:avLst/>
          </a:prstGeom>
        </p:spPr>
      </p:pic>
    </p:spTree>
    <p:extLst>
      <p:ext uri="{BB962C8B-B14F-4D97-AF65-F5344CB8AC3E}">
        <p14:creationId xmlns:p14="http://schemas.microsoft.com/office/powerpoint/2010/main" val="229455776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2425" y="228601"/>
            <a:ext cx="8229600" cy="914400"/>
          </a:xfrm>
        </p:spPr>
        <p:txBody>
          <a:bodyPr anchor="t">
            <a:noAutofit/>
          </a:bodyPr>
          <a:lstStyle/>
          <a:p>
            <a:pPr>
              <a:defRPr/>
            </a:pPr>
            <a:r>
              <a:rPr lang="en-US" dirty="0">
                <a:latin typeface="Arial" pitchFamily="34" charset="0"/>
                <a:cs typeface="Arial" pitchFamily="34" charset="0"/>
              </a:rPr>
              <a:t>Oral Carcinoma</a:t>
            </a:r>
            <a:br>
              <a:rPr lang="en-US" dirty="0">
                <a:latin typeface="Arial" pitchFamily="34" charset="0"/>
                <a:cs typeface="Arial" pitchFamily="34" charset="0"/>
              </a:rPr>
            </a:br>
            <a:r>
              <a:rPr lang="en-US" sz="2000" dirty="0">
                <a:latin typeface="Arial" pitchFamily="34" charset="0"/>
                <a:cs typeface="Arial" pitchFamily="34" charset="0"/>
              </a:rPr>
              <a:t>It’s Almost all Superficial</a:t>
            </a:r>
          </a:p>
        </p:txBody>
      </p:sp>
      <p:pic>
        <p:nvPicPr>
          <p:cNvPr id="10" name="Picture 5" descr="Luxenberg, 2 Georgia 09-08-09"/>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72640" y="1828801"/>
            <a:ext cx="3962400" cy="2666999"/>
          </a:xfrm>
          <a:prstGeom prst="rect">
            <a:avLst/>
          </a:prstGeom>
          <a:noFill/>
          <a:ln w="9525">
            <a:solidFill>
              <a:schemeClr val="tx2"/>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3" descr="sccgingivaPP"/>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187440" y="1828801"/>
            <a:ext cx="3962400" cy="2666999"/>
          </a:xfrm>
          <a:prstGeom prst="rect">
            <a:avLst/>
          </a:prstGeom>
          <a:noFill/>
          <a:ln w="9525">
            <a:solidFill>
              <a:schemeClr val="tx2"/>
            </a:solidFill>
            <a:miter lim="800000"/>
            <a:headEnd/>
            <a:tailEnd/>
          </a:ln>
        </p:spPr>
      </p:pic>
      <p:sp>
        <p:nvSpPr>
          <p:cNvPr id="12" name="TextBox 11"/>
          <p:cNvSpPr txBox="1"/>
          <p:nvPr/>
        </p:nvSpPr>
        <p:spPr>
          <a:xfrm>
            <a:off x="2057400" y="4571999"/>
            <a:ext cx="3977640" cy="923330"/>
          </a:xfrm>
          <a:prstGeom prst="rect">
            <a:avLst/>
          </a:prstGeom>
          <a:noFill/>
          <a:ln>
            <a:solidFill>
              <a:srgbClr val="CCECFF"/>
            </a:solidFill>
          </a:ln>
        </p:spPr>
        <p:txBody>
          <a:bodyPr wrap="square" rtlCol="0">
            <a:spAutoFit/>
          </a:bodyPr>
          <a:lstStyle/>
          <a:p>
            <a:pPr algn="ctr"/>
            <a:r>
              <a:rPr lang="en-US" dirty="0">
                <a:solidFill>
                  <a:prstClr val="white"/>
                </a:solidFill>
                <a:latin typeface="Arial" pitchFamily="34" charset="0"/>
                <a:cs typeface="Arial" pitchFamily="34" charset="0"/>
              </a:rPr>
              <a:t>27 y/o woman: carcinoma was “treated’ as a canker sore fore 14 months prior to biopsy</a:t>
            </a:r>
          </a:p>
        </p:txBody>
      </p:sp>
      <p:sp>
        <p:nvSpPr>
          <p:cNvPr id="13" name="TextBox 12"/>
          <p:cNvSpPr txBox="1"/>
          <p:nvPr/>
        </p:nvSpPr>
        <p:spPr>
          <a:xfrm>
            <a:off x="6187440" y="4571999"/>
            <a:ext cx="3977640" cy="923330"/>
          </a:xfrm>
          <a:prstGeom prst="rect">
            <a:avLst/>
          </a:prstGeom>
          <a:noFill/>
          <a:ln>
            <a:solidFill>
              <a:srgbClr val="CCECFF"/>
            </a:solidFill>
          </a:ln>
        </p:spPr>
        <p:txBody>
          <a:bodyPr wrap="square" rtlCol="0">
            <a:spAutoFit/>
          </a:bodyPr>
          <a:lstStyle/>
          <a:p>
            <a:pPr algn="ctr"/>
            <a:r>
              <a:rPr lang="en-US" dirty="0">
                <a:solidFill>
                  <a:prstClr val="white"/>
                </a:solidFill>
                <a:latin typeface="Arial" pitchFamily="34" charset="0"/>
                <a:cs typeface="Arial" pitchFamily="34" charset="0"/>
              </a:rPr>
              <a:t>62 y/o man: carcinoma was “scrapped off’ repeatedly for 18 months; pros. was being finished</a:t>
            </a:r>
          </a:p>
        </p:txBody>
      </p:sp>
      <p:pic>
        <p:nvPicPr>
          <p:cNvPr id="14" name="Picture 2" descr="12-14tumorinHawley"/>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200400" y="1828801"/>
            <a:ext cx="5334000" cy="3666529"/>
          </a:xfrm>
          <a:prstGeom prst="rect">
            <a:avLst/>
          </a:prstGeom>
          <a:noFill/>
          <a:ln>
            <a:solidFill>
              <a:schemeClr val="tx2"/>
            </a:solidFill>
          </a:ln>
        </p:spPr>
      </p:pic>
    </p:spTree>
    <p:extLst>
      <p:ext uri="{BB962C8B-B14F-4D97-AF65-F5344CB8AC3E}">
        <p14:creationId xmlns:p14="http://schemas.microsoft.com/office/powerpoint/2010/main" val="251638519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out)">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278162-8B9C-494C-981D-FD7A7E98D157}"/>
              </a:ext>
            </a:extLst>
          </p:cNvPr>
          <p:cNvSpPr/>
          <p:nvPr/>
        </p:nvSpPr>
        <p:spPr>
          <a:xfrm>
            <a:off x="1524000" y="8860"/>
            <a:ext cx="9144000" cy="684914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F1F385C8-085E-46D1-91C6-77888EB88A89}"/>
              </a:ext>
            </a:extLst>
          </p:cNvPr>
          <p:cNvGrpSpPr/>
          <p:nvPr/>
        </p:nvGrpSpPr>
        <p:grpSpPr>
          <a:xfrm>
            <a:off x="8649378" y="6431280"/>
            <a:ext cx="1866222" cy="274320"/>
            <a:chOff x="7125378" y="6464808"/>
            <a:chExt cx="1866222" cy="274320"/>
          </a:xfrm>
        </p:grpSpPr>
        <p:sp>
          <p:nvSpPr>
            <p:cNvPr id="7" name="Action Button: Back or Previous 8">
              <a:hlinkClick r:id="" action="ppaction://hlinkshowjump?jump=previousslide" highlightClick="1"/>
              <a:extLst>
                <a:ext uri="{FF2B5EF4-FFF2-40B4-BE49-F238E27FC236}">
                  <a16:creationId xmlns:a16="http://schemas.microsoft.com/office/drawing/2014/main" id="{6EB3AA8E-14BF-4143-9018-238788BD9455}"/>
                </a:ext>
              </a:extLst>
            </p:cNvPr>
            <p:cNvSpPr/>
            <p:nvPr/>
          </p:nvSpPr>
          <p:spPr>
            <a:xfrm>
              <a:off x="8001000" y="6464808"/>
              <a:ext cx="457200" cy="274320"/>
            </a:xfrm>
            <a:prstGeom prst="actionButtonBackPrevious">
              <a:avLst/>
            </a:prstGeom>
            <a:solidFill>
              <a:schemeClr val="bg1">
                <a:alpha val="41000"/>
              </a:schemeClr>
            </a:solidFill>
            <a:ln w="6350">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endParaRPr>
            </a:p>
          </p:txBody>
        </p:sp>
        <p:sp>
          <p:nvSpPr>
            <p:cNvPr id="8" name="Action Button: Forward or Next 9">
              <a:hlinkClick r:id="" action="ppaction://hlinkshowjump?jump=nextslide" highlightClick="1"/>
              <a:extLst>
                <a:ext uri="{FF2B5EF4-FFF2-40B4-BE49-F238E27FC236}">
                  <a16:creationId xmlns:a16="http://schemas.microsoft.com/office/drawing/2014/main" id="{A59536DF-1234-45AB-A477-3C7D4867EBA1}"/>
                </a:ext>
              </a:extLst>
            </p:cNvPr>
            <p:cNvSpPr/>
            <p:nvPr/>
          </p:nvSpPr>
          <p:spPr>
            <a:xfrm>
              <a:off x="8534400" y="6464808"/>
              <a:ext cx="457200" cy="274320"/>
            </a:xfrm>
            <a:prstGeom prst="actionButtonForwardNext">
              <a:avLst/>
            </a:prstGeom>
            <a:solidFill>
              <a:schemeClr val="bg1">
                <a:alpha val="41000"/>
              </a:schemeClr>
            </a:solidFill>
            <a:ln w="6350">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endParaRPr>
            </a:p>
          </p:txBody>
        </p:sp>
        <p:sp>
          <p:nvSpPr>
            <p:cNvPr id="9" name="Action Button: Home 11">
              <a:hlinkClick r:id="" action="ppaction://hlinkshowjump?jump=firstslide" highlightClick="1"/>
              <a:extLst>
                <a:ext uri="{FF2B5EF4-FFF2-40B4-BE49-F238E27FC236}">
                  <a16:creationId xmlns:a16="http://schemas.microsoft.com/office/drawing/2014/main" id="{008DB510-78BE-45B6-B283-5672B72F7603}"/>
                </a:ext>
              </a:extLst>
            </p:cNvPr>
            <p:cNvSpPr/>
            <p:nvPr/>
          </p:nvSpPr>
          <p:spPr>
            <a:xfrm>
              <a:off x="7569708" y="6464808"/>
              <a:ext cx="355092" cy="274320"/>
            </a:xfrm>
            <a:prstGeom prst="actionButtonHome">
              <a:avLst/>
            </a:prstGeom>
            <a:solidFill>
              <a:schemeClr val="bg1">
                <a:alpha val="41000"/>
              </a:schemeClr>
            </a:solidFill>
            <a:ln w="6350">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Action Button: Return 9">
              <a:hlinkClick r:id="" action="ppaction://hlinkshowjump?jump=lastslideviewed" highlightClick="1"/>
              <a:extLst>
                <a:ext uri="{FF2B5EF4-FFF2-40B4-BE49-F238E27FC236}">
                  <a16:creationId xmlns:a16="http://schemas.microsoft.com/office/drawing/2014/main" id="{A10E922C-88B4-4AAB-A7E1-B66C70BB7937}"/>
                </a:ext>
              </a:extLst>
            </p:cNvPr>
            <p:cNvSpPr/>
            <p:nvPr/>
          </p:nvSpPr>
          <p:spPr>
            <a:xfrm>
              <a:off x="7125378" y="6464808"/>
              <a:ext cx="356452" cy="274320"/>
            </a:xfrm>
            <a:prstGeom prst="actionButtonReturn">
              <a:avLst/>
            </a:prstGeom>
            <a:solidFill>
              <a:schemeClr val="bg1">
                <a:alpha val="41000"/>
              </a:schemeClr>
            </a:solidFill>
            <a:ln w="6350">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 name="Title 1"/>
          <p:cNvSpPr>
            <a:spLocks noGrp="1"/>
          </p:cNvSpPr>
          <p:nvPr>
            <p:ph type="title"/>
          </p:nvPr>
        </p:nvSpPr>
        <p:spPr>
          <a:xfrm>
            <a:off x="1600200" y="304800"/>
            <a:ext cx="8991600" cy="2590800"/>
          </a:xfrm>
        </p:spPr>
        <p:txBody>
          <a:bodyPr>
            <a:normAutofit/>
            <a:scene3d>
              <a:camera prst="orthographicFront"/>
              <a:lightRig rig="threePt" dir="t"/>
            </a:scene3d>
            <a:sp3d extrusionH="57150">
              <a:bevelT w="38100" h="38100" prst="angle"/>
              <a:bevelB w="38100" h="38100" prst="angle"/>
            </a:sp3d>
          </a:bodyPr>
          <a:lstStyle/>
          <a:p>
            <a:pPr algn="ctr"/>
            <a:r>
              <a:rPr lang="en-US" sz="6600" dirty="0">
                <a:solidFill>
                  <a:schemeClr val="accent6">
                    <a:lumMod val="50000"/>
                  </a:schemeClr>
                </a:solidFill>
              </a:rPr>
              <a:t>Other Oral Effects</a:t>
            </a:r>
            <a:br>
              <a:rPr lang="en-US" sz="6600" dirty="0">
                <a:solidFill>
                  <a:schemeClr val="accent6">
                    <a:lumMod val="50000"/>
                  </a:schemeClr>
                </a:solidFill>
              </a:rPr>
            </a:br>
            <a:r>
              <a:rPr lang="en-US" sz="6600" dirty="0">
                <a:solidFill>
                  <a:schemeClr val="accent6">
                    <a:lumMod val="50000"/>
                  </a:schemeClr>
                </a:solidFill>
              </a:rPr>
              <a:t>of Tobacco</a:t>
            </a:r>
          </a:p>
        </p:txBody>
      </p:sp>
      <p:pic>
        <p:nvPicPr>
          <p:cNvPr id="5" name="Picture 4">
            <a:extLst>
              <a:ext uri="{FF2B5EF4-FFF2-40B4-BE49-F238E27FC236}">
                <a16:creationId xmlns:a16="http://schemas.microsoft.com/office/drawing/2014/main" id="{0D265871-B78B-444B-9E3B-7208AFEE94A8}"/>
              </a:ext>
            </a:extLst>
          </p:cNvPr>
          <p:cNvPicPr>
            <a:picLocks noChangeAspect="1"/>
          </p:cNvPicPr>
          <p:nvPr/>
        </p:nvPicPr>
        <p:blipFill>
          <a:blip r:embed="rId2"/>
          <a:stretch>
            <a:fillRect/>
          </a:stretch>
        </p:blipFill>
        <p:spPr>
          <a:xfrm>
            <a:off x="4191000" y="2667000"/>
            <a:ext cx="3677130" cy="2438400"/>
          </a:xfrm>
          <a:prstGeom prst="rect">
            <a:avLst/>
          </a:prstGeom>
          <a:effectLst>
            <a:reflection blurRad="6350" stA="50000" endA="300" endPos="38500" dist="50800" dir="5400000" sy="-100000" algn="bl" rotWithShape="0"/>
          </a:effectLst>
          <a:scene3d>
            <a:camera prst="orthographicFront"/>
            <a:lightRig rig="threePt" dir="t"/>
          </a:scene3d>
          <a:sp3d>
            <a:bevelT/>
            <a:bevelB/>
          </a:sp3d>
        </p:spPr>
      </p:pic>
    </p:spTree>
    <p:extLst>
      <p:ext uri="{BB962C8B-B14F-4D97-AF65-F5344CB8AC3E}">
        <p14:creationId xmlns:p14="http://schemas.microsoft.com/office/powerpoint/2010/main" val="104138831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2425" y="228601"/>
            <a:ext cx="8229600" cy="914400"/>
          </a:xfrm>
        </p:spPr>
        <p:txBody>
          <a:bodyPr anchor="t">
            <a:noAutofit/>
            <a:scene3d>
              <a:camera prst="orthographicFront"/>
              <a:lightRig rig="threePt" dir="t"/>
            </a:scene3d>
            <a:sp3d extrusionH="57150">
              <a:bevelT w="38100" h="38100" prst="angle"/>
              <a:bevelB w="38100" h="38100" prst="angle"/>
            </a:sp3d>
          </a:bodyPr>
          <a:lstStyle/>
          <a:p>
            <a:pPr>
              <a:defRPr/>
            </a:pPr>
            <a:r>
              <a:rPr lang="en-US" b="1" dirty="0">
                <a:solidFill>
                  <a:schemeClr val="tx1"/>
                </a:solidFill>
                <a:effectLst>
                  <a:outerShdw blurRad="38100" dist="38100" dir="2700000" algn="tl">
                    <a:srgbClr val="000000">
                      <a:alpha val="43137"/>
                    </a:srgbClr>
                  </a:outerShdw>
                </a:effectLst>
                <a:latin typeface="Arial" pitchFamily="34" charset="0"/>
                <a:cs typeface="Arial" pitchFamily="34" charset="0"/>
              </a:rPr>
              <a:t>Gingivitis/Periodontitis, Stained Teeth, Etc.</a:t>
            </a:r>
            <a:br>
              <a:rPr lang="en-US" b="1" dirty="0">
                <a:solidFill>
                  <a:schemeClr val="tx1"/>
                </a:solidFill>
                <a:effectLst>
                  <a:outerShdw blurRad="38100" dist="38100" dir="2700000" algn="tl">
                    <a:srgbClr val="000000">
                      <a:alpha val="43137"/>
                    </a:srgbClr>
                  </a:outerShdw>
                </a:effectLst>
                <a:latin typeface="Arial" pitchFamily="34" charset="0"/>
                <a:cs typeface="Arial" pitchFamily="34" charset="0"/>
              </a:rPr>
            </a:br>
            <a:r>
              <a:rPr lang="en-US" sz="2000" dirty="0">
                <a:latin typeface="Arial" pitchFamily="34" charset="0"/>
                <a:cs typeface="Arial" pitchFamily="34" charset="0"/>
              </a:rPr>
              <a:t>Non-Malignant Changes from Tobacco Use</a:t>
            </a:r>
          </a:p>
        </p:txBody>
      </p:sp>
      <p:sp>
        <p:nvSpPr>
          <p:cNvPr id="8" name="Content Placeholder 7">
            <a:extLst>
              <a:ext uri="{FF2B5EF4-FFF2-40B4-BE49-F238E27FC236}">
                <a16:creationId xmlns:a16="http://schemas.microsoft.com/office/drawing/2014/main" id="{28A45523-428A-4776-80A9-3EC0FC3352AD}"/>
              </a:ext>
            </a:extLst>
          </p:cNvPr>
          <p:cNvSpPr>
            <a:spLocks noGrp="1"/>
          </p:cNvSpPr>
          <p:nvPr>
            <p:ph idx="1"/>
          </p:nvPr>
        </p:nvSpPr>
        <p:spPr>
          <a:xfrm>
            <a:off x="6934200" y="4829164"/>
            <a:ext cx="3429000" cy="962036"/>
          </a:xfrm>
          <a:ln>
            <a:solidFill>
              <a:schemeClr val="accent1"/>
            </a:solidFill>
          </a:ln>
        </p:spPr>
        <p:txBody>
          <a:bodyPr anchor="ctr"/>
          <a:lstStyle/>
          <a:p>
            <a:pPr marL="0" indent="0" algn="ctr">
              <a:buNone/>
            </a:pPr>
            <a:r>
              <a:rPr lang="en-US" sz="1800" b="1" dirty="0">
                <a:solidFill>
                  <a:srgbClr val="FFC000"/>
                </a:solidFill>
              </a:rPr>
              <a:t>Some periodontists won’t even do surgery on a patient unless they quit smoking</a:t>
            </a:r>
          </a:p>
        </p:txBody>
      </p:sp>
      <p:pic>
        <p:nvPicPr>
          <p:cNvPr id="6" name="Picture 5">
            <a:extLst>
              <a:ext uri="{FF2B5EF4-FFF2-40B4-BE49-F238E27FC236}">
                <a16:creationId xmlns:a16="http://schemas.microsoft.com/office/drawing/2014/main" id="{0FDF3309-BDDF-4E63-A031-980E1330F6DB}"/>
              </a:ext>
            </a:extLst>
          </p:cNvPr>
          <p:cNvPicPr>
            <a:picLocks noChangeAspect="1"/>
          </p:cNvPicPr>
          <p:nvPr/>
        </p:nvPicPr>
        <p:blipFill>
          <a:blip r:embed="rId2"/>
          <a:stretch>
            <a:fillRect/>
          </a:stretch>
        </p:blipFill>
        <p:spPr>
          <a:xfrm>
            <a:off x="1899638" y="1155642"/>
            <a:ext cx="4666293" cy="3187759"/>
          </a:xfrm>
          <a:prstGeom prst="rect">
            <a:avLst/>
          </a:prstGeom>
          <a:ln>
            <a:solidFill>
              <a:schemeClr val="accent1"/>
            </a:solidFill>
          </a:ln>
        </p:spPr>
      </p:pic>
      <p:sp>
        <p:nvSpPr>
          <p:cNvPr id="10" name="TextBox 9">
            <a:extLst>
              <a:ext uri="{FF2B5EF4-FFF2-40B4-BE49-F238E27FC236}">
                <a16:creationId xmlns:a16="http://schemas.microsoft.com/office/drawing/2014/main" id="{FA5670D8-FC63-4EAF-A5B5-8C19833BC244}"/>
              </a:ext>
            </a:extLst>
          </p:cNvPr>
          <p:cNvSpPr txBox="1"/>
          <p:nvPr/>
        </p:nvSpPr>
        <p:spPr>
          <a:xfrm>
            <a:off x="6705600" y="1447800"/>
            <a:ext cx="3810000" cy="3416320"/>
          </a:xfrm>
          <a:prstGeom prst="rect">
            <a:avLst/>
          </a:prstGeom>
          <a:noFill/>
        </p:spPr>
        <p:txBody>
          <a:bodyPr wrap="square" rtlCol="0">
            <a:spAutoFit/>
          </a:bodyPr>
          <a:lstStyle/>
          <a:p>
            <a:pPr marL="285750" indent="-285750">
              <a:buClr>
                <a:schemeClr val="tx1"/>
              </a:buClr>
              <a:buSzPct val="86000"/>
              <a:buFont typeface="Wingdings" panose="05000000000000000000" pitchFamily="2" charset="2"/>
              <a:buChar char="q"/>
            </a:pPr>
            <a:r>
              <a:rPr lang="en-US" dirty="0">
                <a:latin typeface="+mn-lt"/>
              </a:rPr>
              <a:t>Gingivitis</a:t>
            </a:r>
          </a:p>
          <a:p>
            <a:pPr marL="285750" indent="-285750">
              <a:buClr>
                <a:schemeClr val="tx1"/>
              </a:buClr>
              <a:buSzPct val="86000"/>
              <a:buFont typeface="Wingdings" panose="05000000000000000000" pitchFamily="2" charset="2"/>
              <a:buChar char="q"/>
            </a:pPr>
            <a:r>
              <a:rPr lang="en-US" dirty="0">
                <a:latin typeface="+mn-lt"/>
              </a:rPr>
              <a:t>Periodontitis</a:t>
            </a:r>
          </a:p>
          <a:p>
            <a:pPr marL="285750" indent="-285750">
              <a:buClr>
                <a:schemeClr val="tx1"/>
              </a:buClr>
              <a:buSzPct val="86000"/>
              <a:buFont typeface="Wingdings" panose="05000000000000000000" pitchFamily="2" charset="2"/>
              <a:buChar char="q"/>
            </a:pPr>
            <a:r>
              <a:rPr lang="en-US" dirty="0">
                <a:latin typeface="+mn-lt"/>
              </a:rPr>
              <a:t>Recession from smokeless tobacco use</a:t>
            </a:r>
          </a:p>
          <a:p>
            <a:pPr marL="285750" indent="-285750">
              <a:buClr>
                <a:schemeClr val="tx1"/>
              </a:buClr>
              <a:buSzPct val="86000"/>
              <a:buFont typeface="Wingdings" panose="05000000000000000000" pitchFamily="2" charset="2"/>
              <a:buChar char="q"/>
            </a:pPr>
            <a:r>
              <a:rPr lang="en-US" dirty="0">
                <a:latin typeface="+mn-lt"/>
              </a:rPr>
              <a:t>Increased calculus</a:t>
            </a:r>
          </a:p>
          <a:p>
            <a:pPr marL="285750" indent="-285750">
              <a:buClr>
                <a:schemeClr val="tx1"/>
              </a:buClr>
              <a:buSzPct val="86000"/>
              <a:buFont typeface="Wingdings" panose="05000000000000000000" pitchFamily="2" charset="2"/>
              <a:buChar char="q"/>
            </a:pPr>
            <a:r>
              <a:rPr lang="en-US" dirty="0">
                <a:latin typeface="+mn-lt"/>
              </a:rPr>
              <a:t>Tobacco staining of teeth</a:t>
            </a:r>
          </a:p>
          <a:p>
            <a:pPr marL="285750" indent="-285750">
              <a:buClr>
                <a:schemeClr val="tx1"/>
              </a:buClr>
              <a:buSzPct val="86000"/>
              <a:buFont typeface="Wingdings" panose="05000000000000000000" pitchFamily="2" charset="2"/>
              <a:buChar char="q"/>
            </a:pPr>
            <a:r>
              <a:rPr lang="en-US" dirty="0">
                <a:latin typeface="+mn-lt"/>
              </a:rPr>
              <a:t>Halitosis</a:t>
            </a:r>
          </a:p>
          <a:p>
            <a:pPr marL="285750" indent="-285750">
              <a:buClr>
                <a:schemeClr val="tx1"/>
              </a:buClr>
              <a:buSzPct val="86000"/>
              <a:buFont typeface="Wingdings" panose="05000000000000000000" pitchFamily="2" charset="2"/>
              <a:buChar char="q"/>
            </a:pPr>
            <a:r>
              <a:rPr lang="en-US" dirty="0">
                <a:latin typeface="+mn-lt"/>
              </a:rPr>
              <a:t>Xerostomia </a:t>
            </a:r>
          </a:p>
          <a:p>
            <a:pPr marL="285750" indent="-285750">
              <a:buClr>
                <a:schemeClr val="tx1"/>
              </a:buClr>
              <a:buSzPct val="86000"/>
              <a:buFont typeface="Wingdings" panose="05000000000000000000" pitchFamily="2" charset="2"/>
              <a:buChar char="q"/>
            </a:pPr>
            <a:r>
              <a:rPr lang="en-US" dirty="0">
                <a:latin typeface="+mn-lt"/>
              </a:rPr>
              <a:t>Loss of taste (hypogeusia)</a:t>
            </a:r>
          </a:p>
          <a:p>
            <a:pPr marL="285750" indent="-285750">
              <a:buClr>
                <a:schemeClr val="tx1"/>
              </a:buClr>
              <a:buSzPct val="86000"/>
              <a:buFont typeface="Wingdings" panose="05000000000000000000" pitchFamily="2" charset="2"/>
              <a:buChar char="q"/>
            </a:pPr>
            <a:r>
              <a:rPr lang="en-US" dirty="0">
                <a:latin typeface="+mn-lt"/>
              </a:rPr>
              <a:t>Coated/hairy tongue</a:t>
            </a:r>
          </a:p>
          <a:p>
            <a:pPr marL="285750" indent="-285750">
              <a:buClr>
                <a:schemeClr val="tx1"/>
              </a:buClr>
              <a:buSzPct val="86000"/>
              <a:buFont typeface="Wingdings" panose="05000000000000000000" pitchFamily="2" charset="2"/>
              <a:buChar char="q"/>
            </a:pPr>
            <a:r>
              <a:rPr lang="en-US" dirty="0">
                <a:latin typeface="+mn-lt"/>
              </a:rPr>
              <a:t>Poor healing from surgery</a:t>
            </a:r>
          </a:p>
          <a:p>
            <a:pPr marL="285750" indent="-285750">
              <a:buClr>
                <a:schemeClr val="tx1"/>
              </a:buClr>
              <a:buSzPct val="86000"/>
              <a:buFont typeface="Wingdings" panose="05000000000000000000" pitchFamily="2" charset="2"/>
              <a:buChar char="q"/>
            </a:pPr>
            <a:endParaRPr lang="en-US" dirty="0">
              <a:latin typeface="+mn-lt"/>
            </a:endParaRPr>
          </a:p>
        </p:txBody>
      </p:sp>
      <p:pic>
        <p:nvPicPr>
          <p:cNvPr id="11" name="Picture 10">
            <a:extLst>
              <a:ext uri="{FF2B5EF4-FFF2-40B4-BE49-F238E27FC236}">
                <a16:creationId xmlns:a16="http://schemas.microsoft.com/office/drawing/2014/main" id="{780A6BD3-BBF3-4E9F-B2E7-5C6016F4A39C}"/>
              </a:ext>
            </a:extLst>
          </p:cNvPr>
          <p:cNvPicPr>
            <a:picLocks noChangeAspect="1"/>
          </p:cNvPicPr>
          <p:nvPr/>
        </p:nvPicPr>
        <p:blipFill>
          <a:blip r:embed="rId3"/>
          <a:stretch>
            <a:fillRect/>
          </a:stretch>
        </p:blipFill>
        <p:spPr>
          <a:xfrm>
            <a:off x="1898720" y="4430298"/>
            <a:ext cx="4667211" cy="1759768"/>
          </a:xfrm>
          <a:prstGeom prst="rect">
            <a:avLst/>
          </a:prstGeom>
          <a:ln>
            <a:solidFill>
              <a:schemeClr val="accent1"/>
            </a:solidFill>
          </a:ln>
        </p:spPr>
      </p:pic>
    </p:spTree>
    <p:extLst>
      <p:ext uri="{BB962C8B-B14F-4D97-AF65-F5344CB8AC3E}">
        <p14:creationId xmlns:p14="http://schemas.microsoft.com/office/powerpoint/2010/main" val="384759835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2425" y="228601"/>
            <a:ext cx="8229600" cy="914400"/>
          </a:xfrm>
        </p:spPr>
        <p:txBody>
          <a:bodyPr anchor="t">
            <a:noAutofit/>
            <a:scene3d>
              <a:camera prst="orthographicFront"/>
              <a:lightRig rig="threePt" dir="t"/>
            </a:scene3d>
            <a:sp3d extrusionH="57150">
              <a:bevelT w="38100" h="38100" prst="angle"/>
              <a:bevelB w="38100" h="38100" prst="angle"/>
            </a:sp3d>
          </a:bodyPr>
          <a:lstStyle/>
          <a:p>
            <a:pPr>
              <a:defRPr/>
            </a:pPr>
            <a:r>
              <a:rPr lang="en-US" b="1" dirty="0">
                <a:solidFill>
                  <a:schemeClr val="tx1"/>
                </a:solidFill>
                <a:effectLst>
                  <a:outerShdw blurRad="38100" dist="38100" dir="2700000" algn="tl">
                    <a:srgbClr val="000000">
                      <a:alpha val="43137"/>
                    </a:srgbClr>
                  </a:outerShdw>
                </a:effectLst>
                <a:latin typeface="Arial" pitchFamily="34" charset="0"/>
                <a:cs typeface="Arial" pitchFamily="34" charset="0"/>
              </a:rPr>
              <a:t>Nicotine Palatinus</a:t>
            </a:r>
            <a:br>
              <a:rPr lang="en-US" b="1" dirty="0">
                <a:solidFill>
                  <a:schemeClr val="tx1"/>
                </a:solidFill>
                <a:effectLst>
                  <a:outerShdw blurRad="38100" dist="38100" dir="2700000" algn="tl">
                    <a:srgbClr val="000000">
                      <a:alpha val="43137"/>
                    </a:srgbClr>
                  </a:outerShdw>
                </a:effectLst>
                <a:latin typeface="Arial" pitchFamily="34" charset="0"/>
                <a:cs typeface="Arial" pitchFamily="34" charset="0"/>
              </a:rPr>
            </a:br>
            <a:r>
              <a:rPr lang="en-US" sz="2000" dirty="0">
                <a:latin typeface="Arial" pitchFamily="34" charset="0"/>
                <a:cs typeface="Arial" pitchFamily="34" charset="0"/>
              </a:rPr>
              <a:t>Keratosis Induced by the Heat of Smoked Tobacco </a:t>
            </a:r>
          </a:p>
        </p:txBody>
      </p:sp>
      <p:sp>
        <p:nvSpPr>
          <p:cNvPr id="9" name="Content Placeholder 2"/>
          <p:cNvSpPr>
            <a:spLocks noGrp="1"/>
          </p:cNvSpPr>
          <p:nvPr>
            <p:ph idx="1"/>
          </p:nvPr>
        </p:nvSpPr>
        <p:spPr>
          <a:xfrm>
            <a:off x="5562601" y="1292401"/>
            <a:ext cx="4957763" cy="4525963"/>
          </a:xfrm>
        </p:spPr>
        <p:txBody>
          <a:bodyPr/>
          <a:lstStyle/>
          <a:p>
            <a:pPr marL="342900" indent="-342900">
              <a:buClr>
                <a:schemeClr val="tx1"/>
              </a:buClr>
              <a:buSzPct val="85000"/>
              <a:buFont typeface="Wingdings" pitchFamily="2" charset="2"/>
              <a:buChar char="q"/>
            </a:pPr>
            <a:r>
              <a:rPr lang="en-US" sz="1800" dirty="0">
                <a:solidFill>
                  <a:schemeClr val="tx1"/>
                </a:solidFill>
                <a:latin typeface="Arial" charset="0"/>
                <a:cs typeface="Arial" charset="0"/>
              </a:rPr>
              <a:t>White macule of hard palate</a:t>
            </a:r>
          </a:p>
          <a:p>
            <a:pPr marL="342900" indent="-342900">
              <a:buClr>
                <a:schemeClr val="tx1"/>
              </a:buClr>
              <a:buSzPct val="85000"/>
              <a:buNone/>
            </a:pPr>
            <a:r>
              <a:rPr lang="en-US" sz="1800" dirty="0">
                <a:solidFill>
                  <a:schemeClr val="tx1"/>
                </a:solidFill>
                <a:latin typeface="Arial" charset="0"/>
                <a:cs typeface="Arial" charset="0"/>
              </a:rPr>
              <a:t>      -- White marginal gingiva also</a:t>
            </a:r>
          </a:p>
          <a:p>
            <a:pPr marL="342900" indent="-342900">
              <a:buClr>
                <a:schemeClr val="tx1"/>
              </a:buClr>
              <a:buSzPct val="85000"/>
              <a:buFont typeface="Wingdings" pitchFamily="2" charset="2"/>
              <a:buChar char="q"/>
            </a:pPr>
            <a:r>
              <a:rPr lang="en-US" sz="1800" dirty="0">
                <a:solidFill>
                  <a:schemeClr val="tx1"/>
                </a:solidFill>
                <a:latin typeface="Arial" charset="0"/>
                <a:cs typeface="Arial" charset="0"/>
              </a:rPr>
              <a:t>No well demarcated borders</a:t>
            </a:r>
          </a:p>
          <a:p>
            <a:pPr marL="342900" indent="-342900">
              <a:buClr>
                <a:schemeClr val="tx1"/>
              </a:buClr>
              <a:buSzPct val="85000"/>
              <a:buFont typeface="Wingdings" pitchFamily="2" charset="2"/>
              <a:buChar char="q"/>
            </a:pPr>
            <a:r>
              <a:rPr lang="en-US" sz="1800" dirty="0">
                <a:solidFill>
                  <a:schemeClr val="tx1"/>
                </a:solidFill>
                <a:latin typeface="Arial" charset="0"/>
                <a:cs typeface="Arial" charset="0"/>
              </a:rPr>
              <a:t>From heat of pipe/cigar/cigarettes</a:t>
            </a:r>
          </a:p>
          <a:p>
            <a:pPr marL="342900" indent="-342900">
              <a:buClr>
                <a:schemeClr val="tx1"/>
              </a:buClr>
              <a:buSzPct val="85000"/>
              <a:buFont typeface="Wingdings" pitchFamily="2" charset="2"/>
              <a:buChar char="q"/>
            </a:pPr>
            <a:r>
              <a:rPr lang="en-US" sz="1800" dirty="0">
                <a:solidFill>
                  <a:schemeClr val="tx1"/>
                </a:solidFill>
                <a:latin typeface="Arial" charset="0"/>
                <a:cs typeface="Arial" charset="0"/>
              </a:rPr>
              <a:t>Can be caused by hot tea</a:t>
            </a:r>
          </a:p>
          <a:p>
            <a:pPr marL="342900" indent="-342900">
              <a:buClr>
                <a:schemeClr val="tx1"/>
              </a:buClr>
              <a:buSzPct val="85000"/>
              <a:buFont typeface="Wingdings" pitchFamily="2" charset="2"/>
              <a:buChar char="q"/>
            </a:pPr>
            <a:r>
              <a:rPr lang="en-US" sz="1800" dirty="0">
                <a:solidFill>
                  <a:schemeClr val="tx1"/>
                </a:solidFill>
                <a:latin typeface="Arial" charset="0"/>
                <a:cs typeface="Arial" charset="0"/>
              </a:rPr>
              <a:t>No symptoms or altered taste </a:t>
            </a:r>
          </a:p>
          <a:p>
            <a:pPr marL="342900" indent="-342900">
              <a:buClr>
                <a:schemeClr val="tx1"/>
              </a:buClr>
              <a:buSzPct val="85000"/>
              <a:buFont typeface="Wingdings" pitchFamily="2" charset="2"/>
              <a:buChar char="q"/>
            </a:pPr>
            <a:r>
              <a:rPr lang="en-US" sz="1800" dirty="0">
                <a:solidFill>
                  <a:schemeClr val="tx1"/>
                </a:solidFill>
                <a:latin typeface="Arial" charset="0"/>
                <a:cs typeface="Arial" charset="0"/>
              </a:rPr>
              <a:t>Salivary ducts puff up, get red</a:t>
            </a:r>
          </a:p>
          <a:p>
            <a:pPr marL="342900" indent="-342900">
              <a:buClr>
                <a:schemeClr val="tx1"/>
              </a:buClr>
              <a:buSzPct val="85000"/>
              <a:buFont typeface="Wingdings" pitchFamily="2" charset="2"/>
              <a:buChar char="q"/>
            </a:pPr>
            <a:r>
              <a:rPr lang="en-US" sz="1800" dirty="0">
                <a:solidFill>
                  <a:schemeClr val="tx1"/>
                </a:solidFill>
                <a:latin typeface="Arial" charset="0"/>
                <a:cs typeface="Arial" charset="0"/>
              </a:rPr>
              <a:t>Keratosis develops fissures</a:t>
            </a:r>
          </a:p>
          <a:p>
            <a:pPr marL="342900" indent="-342900">
              <a:buClr>
                <a:schemeClr val="tx1"/>
              </a:buClr>
              <a:buSzPct val="85000"/>
              <a:buNone/>
            </a:pPr>
            <a:r>
              <a:rPr lang="en-US" sz="1800" dirty="0">
                <a:solidFill>
                  <a:schemeClr val="tx1"/>
                </a:solidFill>
                <a:latin typeface="Arial" charset="0"/>
                <a:cs typeface="Arial" charset="0"/>
              </a:rPr>
              <a:t>     (like “dried up lake bed”)</a:t>
            </a:r>
          </a:p>
          <a:p>
            <a:pPr marL="342900" indent="-342900">
              <a:buClr>
                <a:schemeClr val="tx1"/>
              </a:buClr>
              <a:buSzPct val="85000"/>
              <a:buFont typeface="Wingdings" pitchFamily="2" charset="2"/>
              <a:buChar char="q"/>
            </a:pPr>
            <a:r>
              <a:rPr lang="en-US" sz="1800" dirty="0">
                <a:solidFill>
                  <a:schemeClr val="tx1"/>
                </a:solidFill>
                <a:latin typeface="Arial" charset="0"/>
                <a:cs typeface="Arial" charset="0"/>
              </a:rPr>
              <a:t>Rare: </a:t>
            </a:r>
            <a:r>
              <a:rPr lang="en-US" sz="1800" b="1" dirty="0">
                <a:solidFill>
                  <a:srgbClr val="FFC000"/>
                </a:solidFill>
                <a:latin typeface="Arial" charset="0"/>
                <a:cs typeface="Arial" charset="0"/>
              </a:rPr>
              <a:t>thermal ulcer </a:t>
            </a:r>
          </a:p>
          <a:p>
            <a:pPr marL="0" indent="0">
              <a:buClr>
                <a:schemeClr val="tx1"/>
              </a:buClr>
              <a:buSzPct val="85000"/>
              <a:buNone/>
            </a:pPr>
            <a:r>
              <a:rPr lang="en-US" sz="1800" dirty="0">
                <a:solidFill>
                  <a:srgbClr val="FFC000"/>
                </a:solidFill>
                <a:latin typeface="Arial" charset="0"/>
                <a:cs typeface="Arial" charset="0"/>
              </a:rPr>
              <a:t>     </a:t>
            </a:r>
            <a:r>
              <a:rPr lang="en-US" sz="1800" dirty="0">
                <a:solidFill>
                  <a:schemeClr val="tx1"/>
                </a:solidFill>
                <a:latin typeface="Arial" charset="0"/>
                <a:cs typeface="Arial" charset="0"/>
              </a:rPr>
              <a:t>-- From hot airstream of pipe</a:t>
            </a:r>
          </a:p>
          <a:p>
            <a:pPr marL="342900" indent="-342900">
              <a:buClr>
                <a:schemeClr val="tx1"/>
              </a:buClr>
              <a:buSzPct val="85000"/>
              <a:buFont typeface="Wingdings" pitchFamily="2" charset="2"/>
              <a:buChar char="q"/>
            </a:pPr>
            <a:r>
              <a:rPr lang="en-US" sz="1800" dirty="0">
                <a:solidFill>
                  <a:schemeClr val="tx1"/>
                </a:solidFill>
                <a:latin typeface="Arial" charset="0"/>
                <a:cs typeface="Arial" charset="0"/>
              </a:rPr>
              <a:t> Teeth become brown/black stained</a:t>
            </a:r>
          </a:p>
        </p:txBody>
      </p:sp>
      <p:grpSp>
        <p:nvGrpSpPr>
          <p:cNvPr id="4" name="Group 3"/>
          <p:cNvGrpSpPr/>
          <p:nvPr/>
        </p:nvGrpSpPr>
        <p:grpSpPr>
          <a:xfrm>
            <a:off x="1752601" y="1193182"/>
            <a:ext cx="3657917" cy="4834144"/>
            <a:chOff x="533400" y="1295400"/>
            <a:chExt cx="3657917" cy="4834144"/>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3400" y="1295400"/>
              <a:ext cx="3657917" cy="2362200"/>
            </a:xfrm>
            <a:prstGeom prst="rect">
              <a:avLst/>
            </a:prstGeom>
            <a:ln>
              <a:solidFill>
                <a:schemeClr val="tx1"/>
              </a:solidFill>
            </a:ln>
          </p:spPr>
        </p:pic>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400" y="3743325"/>
              <a:ext cx="3657917" cy="2386219"/>
            </a:xfrm>
            <a:prstGeom prst="rect">
              <a:avLst/>
            </a:prstGeom>
            <a:ln>
              <a:solidFill>
                <a:schemeClr val="tx2"/>
              </a:solidFill>
            </a:ln>
          </p:spPr>
        </p:pic>
        <p:sp>
          <p:nvSpPr>
            <p:cNvPr id="16" name="TextBox 6"/>
            <p:cNvSpPr txBox="1">
              <a:spLocks noChangeArrowheads="1"/>
            </p:cNvSpPr>
            <p:nvPr/>
          </p:nvSpPr>
          <p:spPr bwMode="auto">
            <a:xfrm>
              <a:off x="990600" y="5790990"/>
              <a:ext cx="28194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a:r>
                <a:rPr lang="en-US" sz="1600" b="1" dirty="0">
                  <a:effectLst>
                    <a:outerShdw blurRad="38100" dist="38100" dir="2700000" algn="tl">
                      <a:srgbClr val="000000">
                        <a:alpha val="43137"/>
                      </a:srgbClr>
                    </a:outerShdw>
                  </a:effectLst>
                </a:rPr>
                <a:t>Inflamed salivary ducts</a:t>
              </a:r>
            </a:p>
          </p:txBody>
        </p:sp>
      </p:grpSp>
    </p:spTree>
    <p:extLst>
      <p:ext uri="{BB962C8B-B14F-4D97-AF65-F5344CB8AC3E}">
        <p14:creationId xmlns:p14="http://schemas.microsoft.com/office/powerpoint/2010/main" val="11322094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3C778-469A-4C2B-BA05-684E12CDC92D}"/>
              </a:ext>
            </a:extLst>
          </p:cNvPr>
          <p:cNvSpPr>
            <a:spLocks noGrp="1"/>
          </p:cNvSpPr>
          <p:nvPr>
            <p:ph type="title"/>
          </p:nvPr>
        </p:nvSpPr>
        <p:spPr>
          <a:xfrm>
            <a:off x="2071116" y="152401"/>
            <a:ext cx="7886700" cy="1600199"/>
          </a:xfrm>
        </p:spPr>
        <p:txBody>
          <a:bodyPr>
            <a:normAutofit/>
          </a:bodyPr>
          <a:lstStyle/>
          <a:p>
            <a:r>
              <a:rPr lang="en-US" sz="4400" dirty="0"/>
              <a:t>Leukoplakia</a:t>
            </a:r>
          </a:p>
        </p:txBody>
      </p:sp>
      <p:pic>
        <p:nvPicPr>
          <p:cNvPr id="6" name="Content Placeholder 5">
            <a:extLst>
              <a:ext uri="{FF2B5EF4-FFF2-40B4-BE49-F238E27FC236}">
                <a16:creationId xmlns:a16="http://schemas.microsoft.com/office/drawing/2014/main" id="{F372506F-0425-4C5D-B3BB-62F825A569CB}"/>
              </a:ext>
            </a:extLst>
          </p:cNvPr>
          <p:cNvPicPr>
            <a:picLocks noGrp="1" noChangeAspect="1"/>
          </p:cNvPicPr>
          <p:nvPr>
            <p:ph idx="1"/>
          </p:nvPr>
        </p:nvPicPr>
        <p:blipFill>
          <a:blip r:embed="rId2"/>
          <a:stretch>
            <a:fillRect/>
          </a:stretch>
        </p:blipFill>
        <p:spPr>
          <a:xfrm>
            <a:off x="3587054" y="1752600"/>
            <a:ext cx="4718747" cy="3124200"/>
          </a:xfrm>
          <a:prstGeom prst="rect">
            <a:avLst/>
          </a:prstGeom>
          <a:effectLst>
            <a:reflection blurRad="6350" stA="50000" endA="300" endPos="38500" dist="50800" dir="5400000" sy="-100000" algn="bl" rotWithShape="0"/>
          </a:effectLst>
          <a:scene3d>
            <a:camera prst="orthographicFront"/>
            <a:lightRig rig="threePt" dir="t"/>
          </a:scene3d>
          <a:sp3d>
            <a:bevelT/>
            <a:bevelB/>
          </a:sp3d>
        </p:spPr>
      </p:pic>
    </p:spTree>
    <p:extLst>
      <p:ext uri="{BB962C8B-B14F-4D97-AF65-F5344CB8AC3E}">
        <p14:creationId xmlns:p14="http://schemas.microsoft.com/office/powerpoint/2010/main" val="295912998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781800" y="1371600"/>
            <a:ext cx="3605514" cy="4724400"/>
            <a:chOff x="5257800" y="1371600"/>
            <a:chExt cx="3605514" cy="4724400"/>
          </a:xfrm>
        </p:grpSpPr>
        <p:pic>
          <p:nvPicPr>
            <p:cNvPr id="10" name="Picture 9"/>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5257800" y="3759696"/>
              <a:ext cx="3581400" cy="2336304"/>
            </a:xfrm>
            <a:prstGeom prst="rect">
              <a:avLst/>
            </a:prstGeom>
            <a:ln>
              <a:solidFill>
                <a:schemeClr val="tx2"/>
              </a:solidFill>
            </a:ln>
          </p:spPr>
        </p:pic>
        <p:pic>
          <p:nvPicPr>
            <p:cNvPr id="11" name="Picture 10"/>
            <p:cNvPicPr>
              <a:picLocks noChangeAspect="1"/>
            </p:cNvPicPr>
            <p:nvPr/>
          </p:nvPicPr>
          <p:blipFill>
            <a:blip r:embed="rId4" cstate="screen">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tretch>
              <a:fillRect/>
            </a:stretch>
          </p:blipFill>
          <p:spPr>
            <a:xfrm>
              <a:off x="5257800" y="1371600"/>
              <a:ext cx="3605514" cy="2352034"/>
            </a:xfrm>
            <a:prstGeom prst="rect">
              <a:avLst/>
            </a:prstGeom>
            <a:ln>
              <a:solidFill>
                <a:schemeClr val="tx2"/>
              </a:solidFill>
            </a:ln>
          </p:spPr>
        </p:pic>
      </p:grpSp>
      <p:sp>
        <p:nvSpPr>
          <p:cNvPr id="6" name="Title 5"/>
          <p:cNvSpPr>
            <a:spLocks noGrp="1"/>
          </p:cNvSpPr>
          <p:nvPr>
            <p:ph type="title"/>
          </p:nvPr>
        </p:nvSpPr>
        <p:spPr>
          <a:xfrm>
            <a:off x="2133600" y="-110993"/>
            <a:ext cx="7886700" cy="1177793"/>
          </a:xfrm>
        </p:spPr>
        <p:txBody>
          <a:bodyPr/>
          <a:lstStyle/>
          <a:p>
            <a:r>
              <a:rPr lang="en-US" dirty="0"/>
              <a:t>Leukoplakia</a:t>
            </a:r>
            <a:br>
              <a:rPr lang="en-US" dirty="0"/>
            </a:br>
            <a:r>
              <a:rPr lang="en-US" sz="2000" dirty="0"/>
              <a:t>85% of all Oral Precancers</a:t>
            </a:r>
          </a:p>
        </p:txBody>
      </p:sp>
      <p:sp>
        <p:nvSpPr>
          <p:cNvPr id="13" name="Content Placeholder 2"/>
          <p:cNvSpPr>
            <a:spLocks noGrp="1"/>
          </p:cNvSpPr>
          <p:nvPr>
            <p:ph idx="1"/>
          </p:nvPr>
        </p:nvSpPr>
        <p:spPr>
          <a:xfrm>
            <a:off x="1752600" y="1076980"/>
            <a:ext cx="4800600" cy="5029200"/>
          </a:xfrm>
        </p:spPr>
        <p:txBody>
          <a:bodyPr>
            <a:normAutofit lnSpcReduction="10000"/>
          </a:bodyPr>
          <a:lstStyle/>
          <a:p>
            <a:pPr marL="0" indent="0">
              <a:buClr>
                <a:schemeClr val="tx1"/>
              </a:buClr>
              <a:buSzPct val="78000"/>
              <a:buNone/>
            </a:pPr>
            <a:r>
              <a:rPr lang="en-US" sz="1800" b="1" dirty="0">
                <a:solidFill>
                  <a:srgbClr val="FFC000"/>
                </a:solidFill>
                <a:latin typeface="Arial" charset="0"/>
                <a:cs typeface="Arial" charset="0"/>
              </a:rPr>
              <a:t>Potential causes:</a:t>
            </a:r>
          </a:p>
          <a:p>
            <a:pPr marL="400050" indent="-400050">
              <a:buClr>
                <a:schemeClr val="tx1"/>
              </a:buClr>
              <a:buSzPct val="78000"/>
              <a:buFont typeface="Wingdings" pitchFamily="2" charset="2"/>
              <a:buChar char="q"/>
            </a:pPr>
            <a:r>
              <a:rPr lang="en-US" sz="1800" dirty="0">
                <a:solidFill>
                  <a:schemeClr val="tx1"/>
                </a:solidFill>
                <a:latin typeface="Arial" charset="0"/>
                <a:cs typeface="Arial" charset="0"/>
              </a:rPr>
              <a:t>30-50% = idiopathic</a:t>
            </a:r>
          </a:p>
          <a:p>
            <a:pPr marL="400050" indent="-400050">
              <a:buClr>
                <a:schemeClr val="tx1"/>
              </a:buClr>
              <a:buSzPct val="78000"/>
              <a:buFont typeface="Wingdings" pitchFamily="2" charset="2"/>
              <a:buChar char="q"/>
            </a:pPr>
            <a:r>
              <a:rPr lang="en-US" sz="1800" dirty="0">
                <a:solidFill>
                  <a:schemeClr val="tx1"/>
                </a:solidFill>
                <a:latin typeface="Arial" charset="0"/>
                <a:cs typeface="Arial" charset="0"/>
              </a:rPr>
              <a:t>Smoked tobacco</a:t>
            </a:r>
          </a:p>
          <a:p>
            <a:pPr marL="400050" indent="-400050">
              <a:buClr>
                <a:schemeClr val="tx1"/>
              </a:buClr>
              <a:buSzPct val="78000"/>
              <a:buFont typeface="Wingdings" pitchFamily="2" charset="2"/>
              <a:buChar char="q"/>
            </a:pPr>
            <a:r>
              <a:rPr lang="en-US" sz="1800" dirty="0">
                <a:solidFill>
                  <a:schemeClr val="tx1"/>
                </a:solidFill>
                <a:latin typeface="Arial" charset="0"/>
                <a:cs typeface="Arial" charset="0"/>
              </a:rPr>
              <a:t>Smokeless tobacco</a:t>
            </a:r>
          </a:p>
          <a:p>
            <a:pPr marL="400050" indent="-400050">
              <a:buClr>
                <a:schemeClr val="tx1"/>
              </a:buClr>
              <a:buSzPct val="78000"/>
              <a:buFont typeface="Wingdings" pitchFamily="2" charset="2"/>
              <a:buChar char="q"/>
            </a:pPr>
            <a:r>
              <a:rPr lang="en-US" sz="1800" dirty="0">
                <a:solidFill>
                  <a:schemeClr val="tx1"/>
                </a:solidFill>
                <a:latin typeface="Arial" charset="0"/>
                <a:cs typeface="Arial" charset="0"/>
              </a:rPr>
              <a:t>Marijuana?</a:t>
            </a:r>
          </a:p>
          <a:p>
            <a:pPr marL="400050" indent="-400050">
              <a:buClr>
                <a:schemeClr val="tx1"/>
              </a:buClr>
              <a:buSzPct val="78000"/>
              <a:buFont typeface="Wingdings" pitchFamily="2" charset="2"/>
              <a:buChar char="q"/>
            </a:pPr>
            <a:r>
              <a:rPr lang="en-US" sz="1800" dirty="0">
                <a:solidFill>
                  <a:schemeClr val="tx1"/>
                </a:solidFill>
                <a:latin typeface="Arial" charset="0"/>
                <a:cs typeface="Arial" charset="0"/>
              </a:rPr>
              <a:t>Hookah pipe use?</a:t>
            </a:r>
          </a:p>
          <a:p>
            <a:pPr marL="400050" indent="-400050">
              <a:buClr>
                <a:schemeClr val="tx1"/>
              </a:buClr>
              <a:buSzPct val="78000"/>
              <a:buFont typeface="Wingdings" pitchFamily="2" charset="2"/>
              <a:buChar char="q"/>
            </a:pPr>
            <a:r>
              <a:rPr lang="en-US" sz="1800" dirty="0">
                <a:solidFill>
                  <a:schemeClr val="tx1"/>
                </a:solidFill>
                <a:latin typeface="Arial" charset="0"/>
                <a:cs typeface="Arial" charset="0"/>
              </a:rPr>
              <a:t>Alcohol abuse</a:t>
            </a:r>
          </a:p>
          <a:p>
            <a:pPr marL="400050" indent="-400050">
              <a:buClr>
                <a:schemeClr val="tx1"/>
              </a:buClr>
              <a:buSzPct val="78000"/>
              <a:buFont typeface="Wingdings" pitchFamily="2" charset="2"/>
              <a:buChar char="q"/>
            </a:pPr>
            <a:r>
              <a:rPr lang="en-US" sz="1800" dirty="0">
                <a:solidFill>
                  <a:schemeClr val="tx1"/>
                </a:solidFill>
                <a:latin typeface="Arial" charset="0"/>
                <a:cs typeface="Arial" charset="0"/>
              </a:rPr>
              <a:t>Syphilitic glossitis</a:t>
            </a:r>
          </a:p>
          <a:p>
            <a:pPr marL="400050" indent="-400050">
              <a:buClr>
                <a:schemeClr val="tx1"/>
              </a:buClr>
              <a:buSzPct val="78000"/>
              <a:buFont typeface="Wingdings" pitchFamily="2" charset="2"/>
              <a:buChar char="q"/>
            </a:pPr>
            <a:r>
              <a:rPr lang="en-US" sz="1800" dirty="0">
                <a:solidFill>
                  <a:schemeClr val="tx1"/>
                </a:solidFill>
                <a:latin typeface="Arial" charset="0"/>
                <a:cs typeface="Arial" charset="0"/>
              </a:rPr>
              <a:t>UV light (lower lip vermilion only)</a:t>
            </a:r>
          </a:p>
          <a:p>
            <a:pPr marL="400050" indent="-400050">
              <a:buClr>
                <a:schemeClr val="tx1"/>
              </a:buClr>
              <a:buSzPct val="78000"/>
              <a:buFont typeface="Wingdings" pitchFamily="2" charset="2"/>
              <a:buChar char="q"/>
            </a:pPr>
            <a:r>
              <a:rPr lang="en-US" sz="1800" dirty="0">
                <a:solidFill>
                  <a:schemeClr val="tx1"/>
                </a:solidFill>
                <a:latin typeface="Arial" charset="0"/>
                <a:cs typeface="Arial" charset="0"/>
              </a:rPr>
              <a:t>Sanguinaria (toothpaste soap)?</a:t>
            </a:r>
          </a:p>
          <a:p>
            <a:pPr marL="400050" indent="-400050">
              <a:buClr>
                <a:schemeClr val="tx1"/>
              </a:buClr>
              <a:buSzPct val="78000"/>
              <a:buFont typeface="Wingdings" pitchFamily="2" charset="2"/>
              <a:buChar char="q"/>
            </a:pPr>
            <a:r>
              <a:rPr lang="en-US" sz="1800" dirty="0">
                <a:solidFill>
                  <a:schemeClr val="tx1"/>
                </a:solidFill>
                <a:latin typeface="Arial" charset="0"/>
                <a:cs typeface="Arial" charset="0"/>
              </a:rPr>
              <a:t>Candida?</a:t>
            </a:r>
          </a:p>
          <a:p>
            <a:pPr marL="400050" indent="-400050">
              <a:buClr>
                <a:schemeClr val="tx1"/>
              </a:buClr>
              <a:buSzPct val="78000"/>
              <a:buFont typeface="Wingdings" pitchFamily="2" charset="2"/>
              <a:buChar char="q"/>
            </a:pPr>
            <a:r>
              <a:rPr lang="en-US" sz="1800" dirty="0">
                <a:solidFill>
                  <a:schemeClr val="tx1"/>
                </a:solidFill>
                <a:latin typeface="Arial" charset="0"/>
                <a:cs typeface="Arial" charset="0"/>
              </a:rPr>
              <a:t>HPV subtypes 16 and 18?</a:t>
            </a:r>
          </a:p>
          <a:p>
            <a:pPr marL="400050" indent="-400050">
              <a:buClr>
                <a:schemeClr val="tx1"/>
              </a:buClr>
              <a:buSzPct val="78000"/>
              <a:buFont typeface="Wingdings" pitchFamily="2" charset="2"/>
              <a:buChar char="q"/>
            </a:pPr>
            <a:r>
              <a:rPr lang="en-US" sz="1800" dirty="0">
                <a:solidFill>
                  <a:schemeClr val="tx1"/>
                </a:solidFill>
                <a:latin typeface="Arial" charset="0"/>
                <a:cs typeface="Arial" charset="0"/>
              </a:rPr>
              <a:t>Chronic trauma?</a:t>
            </a:r>
          </a:p>
          <a:p>
            <a:pPr marL="400050" indent="-400050">
              <a:buClr>
                <a:schemeClr val="tx1"/>
              </a:buClr>
              <a:buSzPct val="78000"/>
              <a:buFont typeface="Wingdings" pitchFamily="2" charset="2"/>
              <a:buChar char="q"/>
            </a:pPr>
            <a:r>
              <a:rPr lang="en-US" sz="1800" dirty="0">
                <a:solidFill>
                  <a:schemeClr val="tx1"/>
                </a:solidFill>
                <a:latin typeface="Arial" charset="0"/>
                <a:cs typeface="Arial" charset="0"/>
              </a:rPr>
              <a:t>Bacteria (poor oral hygiene)?</a:t>
            </a:r>
          </a:p>
          <a:p>
            <a:pPr eaLnBrk="1" hangingPunct="1">
              <a:buClr>
                <a:schemeClr val="tx2"/>
              </a:buClr>
              <a:buSzPct val="90000"/>
              <a:buFont typeface="Wingdings" pitchFamily="2" charset="2"/>
              <a:buChar char="q"/>
            </a:pPr>
            <a:endParaRPr lang="en-US" sz="2000" dirty="0">
              <a:solidFill>
                <a:schemeClr val="tx1"/>
              </a:solidFill>
              <a:latin typeface="Arial" charset="0"/>
              <a:cs typeface="Arial" charset="0"/>
            </a:endParaRPr>
          </a:p>
        </p:txBody>
      </p:sp>
      <p:grpSp>
        <p:nvGrpSpPr>
          <p:cNvPr id="2" name="Group 1">
            <a:extLst>
              <a:ext uri="{FF2B5EF4-FFF2-40B4-BE49-F238E27FC236}">
                <a16:creationId xmlns:a16="http://schemas.microsoft.com/office/drawing/2014/main" id="{016FE231-616B-4F99-B874-05A618BAAB9F}"/>
              </a:ext>
            </a:extLst>
          </p:cNvPr>
          <p:cNvGrpSpPr/>
          <p:nvPr/>
        </p:nvGrpSpPr>
        <p:grpSpPr>
          <a:xfrm>
            <a:off x="4419600" y="1371600"/>
            <a:ext cx="2362200" cy="2388096"/>
            <a:chOff x="4114800" y="4343400"/>
            <a:chExt cx="2286000" cy="2316625"/>
          </a:xfrm>
        </p:grpSpPr>
        <p:pic>
          <p:nvPicPr>
            <p:cNvPr id="14" name="Picture 13" descr="hyperplasticcandidiasis2009b.jp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rot="5400000">
              <a:off x="4114800" y="4343400"/>
              <a:ext cx="2279007" cy="2279007"/>
            </a:xfrm>
            <a:prstGeom prst="rect">
              <a:avLst/>
            </a:prstGeom>
            <a:ln>
              <a:solidFill>
                <a:schemeClr val="tx1"/>
              </a:solidFill>
            </a:ln>
          </p:spPr>
        </p:pic>
        <p:sp>
          <p:nvSpPr>
            <p:cNvPr id="17" name="TextBox 6"/>
            <p:cNvSpPr txBox="1">
              <a:spLocks noChangeArrowheads="1"/>
            </p:cNvSpPr>
            <p:nvPr/>
          </p:nvSpPr>
          <p:spPr bwMode="auto">
            <a:xfrm>
              <a:off x="4120474" y="6136805"/>
              <a:ext cx="2280326"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a:r>
                <a:rPr lang="en-US" sz="1400" b="1" dirty="0">
                  <a:effectLst>
                    <a:outerShdw blurRad="38100" dist="38100" dir="2700000" algn="tl">
                      <a:srgbClr val="000000">
                        <a:alpha val="43137"/>
                      </a:srgbClr>
                    </a:outerShdw>
                  </a:effectLst>
                </a:rPr>
                <a:t>Candida hyphae in leukoplakia</a:t>
              </a:r>
            </a:p>
          </p:txBody>
        </p:sp>
      </p:grpSp>
    </p:spTree>
    <p:extLst>
      <p:ext uri="{BB962C8B-B14F-4D97-AF65-F5344CB8AC3E}">
        <p14:creationId xmlns:p14="http://schemas.microsoft.com/office/powerpoint/2010/main" val="349120769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A217C9-B5FB-4305-95D1-F9EEBF63E628}"/>
              </a:ext>
            </a:extLst>
          </p:cNvPr>
          <p:cNvPicPr>
            <a:picLocks noChangeAspect="1"/>
          </p:cNvPicPr>
          <p:nvPr/>
        </p:nvPicPr>
        <p:blipFill rotWithShape="1">
          <a:blip r:embed="rId3">
            <a:extLst>
              <a:ext uri="{28A0092B-C50C-407E-A947-70E740481C1C}">
                <a14:useLocalDpi xmlns:a14="http://schemas.microsoft.com/office/drawing/2010/main" val="0"/>
              </a:ext>
            </a:extLst>
          </a:blip>
          <a:srcRect l="7349" r="3539"/>
          <a:stretch/>
        </p:blipFill>
        <p:spPr>
          <a:xfrm>
            <a:off x="9666361" y="2103120"/>
            <a:ext cx="2207520" cy="3272016"/>
          </a:xfrm>
          <a:prstGeom prst="rect">
            <a:avLst/>
          </a:prstGeom>
          <a:ln>
            <a:solidFill>
              <a:schemeClr val="accent1"/>
            </a:solidFill>
          </a:ln>
          <a:scene3d>
            <a:camera prst="orthographicFront"/>
            <a:lightRig rig="threePt" dir="t"/>
          </a:scene3d>
          <a:sp3d>
            <a:bevelT/>
            <a:bevelB/>
          </a:sp3d>
        </p:spPr>
      </p:pic>
      <p:pic>
        <p:nvPicPr>
          <p:cNvPr id="17" name="Picture 16">
            <a:extLst>
              <a:ext uri="{FF2B5EF4-FFF2-40B4-BE49-F238E27FC236}">
                <a16:creationId xmlns:a16="http://schemas.microsoft.com/office/drawing/2014/main" id="{3AED2F93-4FF1-496D-9822-E099BAEACA77}"/>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7246550" y="2103120"/>
            <a:ext cx="2346732" cy="3291840"/>
          </a:xfrm>
          <a:prstGeom prst="rect">
            <a:avLst/>
          </a:prstGeom>
          <a:ln>
            <a:solidFill>
              <a:schemeClr val="tx1"/>
            </a:solidFill>
          </a:ln>
          <a:scene3d>
            <a:camera prst="orthographicFront"/>
            <a:lightRig rig="threePt" dir="t"/>
          </a:scene3d>
          <a:sp3d>
            <a:bevelT/>
            <a:bevelB/>
          </a:sp3d>
        </p:spPr>
      </p:pic>
      <p:sp>
        <p:nvSpPr>
          <p:cNvPr id="32" name="Arrow: Right 31">
            <a:extLst>
              <a:ext uri="{FF2B5EF4-FFF2-40B4-BE49-F238E27FC236}">
                <a16:creationId xmlns:a16="http://schemas.microsoft.com/office/drawing/2014/main" id="{BC2C89D4-FA40-463D-9419-EBE126F3C08D}"/>
              </a:ext>
            </a:extLst>
          </p:cNvPr>
          <p:cNvSpPr/>
          <p:nvPr/>
        </p:nvSpPr>
        <p:spPr>
          <a:xfrm>
            <a:off x="7862367" y="5884371"/>
            <a:ext cx="2168381" cy="484632"/>
          </a:xfrm>
          <a:prstGeom prst="rightArrow">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Ages 60-69, Texas</a:t>
            </a:r>
          </a:p>
        </p:txBody>
      </p:sp>
      <p:sp>
        <p:nvSpPr>
          <p:cNvPr id="34" name="Arrow: Right 33">
            <a:extLst>
              <a:ext uri="{FF2B5EF4-FFF2-40B4-BE49-F238E27FC236}">
                <a16:creationId xmlns:a16="http://schemas.microsoft.com/office/drawing/2014/main" id="{7AE452C8-FBF2-4D19-BD0D-2EDD035DF7EC}"/>
              </a:ext>
            </a:extLst>
          </p:cNvPr>
          <p:cNvSpPr/>
          <p:nvPr/>
        </p:nvSpPr>
        <p:spPr>
          <a:xfrm>
            <a:off x="4749430" y="5884371"/>
            <a:ext cx="2717068" cy="484632"/>
          </a:xfrm>
          <a:prstGeom prst="rightArrow">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Ages 29-30, Denmark</a:t>
            </a:r>
          </a:p>
        </p:txBody>
      </p:sp>
      <p:sp>
        <p:nvSpPr>
          <p:cNvPr id="35" name="Arrow: Right 34">
            <a:extLst>
              <a:ext uri="{FF2B5EF4-FFF2-40B4-BE49-F238E27FC236}">
                <a16:creationId xmlns:a16="http://schemas.microsoft.com/office/drawing/2014/main" id="{5E78BB02-567C-41D2-9D49-EA4C64EBF95B}"/>
              </a:ext>
            </a:extLst>
          </p:cNvPr>
          <p:cNvSpPr/>
          <p:nvPr/>
        </p:nvSpPr>
        <p:spPr>
          <a:xfrm>
            <a:off x="2005460" y="5884371"/>
            <a:ext cx="2417096" cy="484632"/>
          </a:xfrm>
          <a:prstGeom prst="rightArrow">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Ages 15-18, New Jersey</a:t>
            </a:r>
          </a:p>
        </p:txBody>
      </p:sp>
      <p:grpSp>
        <p:nvGrpSpPr>
          <p:cNvPr id="38" name="Group 37">
            <a:extLst>
              <a:ext uri="{FF2B5EF4-FFF2-40B4-BE49-F238E27FC236}">
                <a16:creationId xmlns:a16="http://schemas.microsoft.com/office/drawing/2014/main" id="{E6A758A1-2280-4CA9-8179-0CEB03C034C8}"/>
              </a:ext>
            </a:extLst>
          </p:cNvPr>
          <p:cNvGrpSpPr/>
          <p:nvPr/>
        </p:nvGrpSpPr>
        <p:grpSpPr>
          <a:xfrm>
            <a:off x="374316" y="5427171"/>
            <a:ext cx="11456339" cy="484632"/>
            <a:chOff x="371279" y="5212080"/>
            <a:chExt cx="8730573" cy="484632"/>
          </a:xfrm>
        </p:grpSpPr>
        <p:sp>
          <p:nvSpPr>
            <p:cNvPr id="30" name="Arrow: Right 29">
              <a:extLst>
                <a:ext uri="{FF2B5EF4-FFF2-40B4-BE49-F238E27FC236}">
                  <a16:creationId xmlns:a16="http://schemas.microsoft.com/office/drawing/2014/main" id="{07848257-B8A0-4018-8FC6-11E20303FC9A}"/>
                </a:ext>
              </a:extLst>
            </p:cNvPr>
            <p:cNvSpPr/>
            <p:nvPr/>
          </p:nvSpPr>
          <p:spPr>
            <a:xfrm>
              <a:off x="371279" y="5212080"/>
              <a:ext cx="1760321" cy="484632"/>
            </a:xfrm>
            <a:prstGeom prst="rightArrow">
              <a:avLst>
                <a:gd name="adj1" fmla="val 50000"/>
                <a:gd name="adj2" fmla="val 50000"/>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Ages 0-14, Minnesota</a:t>
              </a:r>
            </a:p>
          </p:txBody>
        </p:sp>
        <p:sp>
          <p:nvSpPr>
            <p:cNvPr id="31" name="Arrow: Right 30">
              <a:extLst>
                <a:ext uri="{FF2B5EF4-FFF2-40B4-BE49-F238E27FC236}">
                  <a16:creationId xmlns:a16="http://schemas.microsoft.com/office/drawing/2014/main" id="{2E07E1F2-F60F-4EFF-88A8-023E22FA54F3}"/>
                </a:ext>
              </a:extLst>
            </p:cNvPr>
            <p:cNvSpPr/>
            <p:nvPr/>
          </p:nvSpPr>
          <p:spPr>
            <a:xfrm>
              <a:off x="2636439" y="5212080"/>
              <a:ext cx="1725702" cy="484632"/>
            </a:xfrm>
            <a:prstGeom prst="rightArrow">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Ages 19-28, Minnesota</a:t>
              </a:r>
            </a:p>
          </p:txBody>
        </p:sp>
        <p:sp>
          <p:nvSpPr>
            <p:cNvPr id="33" name="Arrow: Right 32">
              <a:extLst>
                <a:ext uri="{FF2B5EF4-FFF2-40B4-BE49-F238E27FC236}">
                  <a16:creationId xmlns:a16="http://schemas.microsoft.com/office/drawing/2014/main" id="{9A05EE21-93DA-4733-904F-4906C8711FD8}"/>
                </a:ext>
              </a:extLst>
            </p:cNvPr>
            <p:cNvSpPr/>
            <p:nvPr/>
          </p:nvSpPr>
          <p:spPr>
            <a:xfrm>
              <a:off x="7088616" y="5212080"/>
              <a:ext cx="2013236" cy="484632"/>
            </a:xfrm>
            <a:prstGeom prst="rightArrow">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Ages 70-78, West Virginia</a:t>
              </a:r>
            </a:p>
          </p:txBody>
        </p:sp>
        <p:sp>
          <p:nvSpPr>
            <p:cNvPr id="37" name="Arrow: Right 36">
              <a:extLst>
                <a:ext uri="{FF2B5EF4-FFF2-40B4-BE49-F238E27FC236}">
                  <a16:creationId xmlns:a16="http://schemas.microsoft.com/office/drawing/2014/main" id="{DF20BE84-6FEF-49AA-AD43-E14E9121F30E}"/>
                </a:ext>
              </a:extLst>
            </p:cNvPr>
            <p:cNvSpPr/>
            <p:nvPr/>
          </p:nvSpPr>
          <p:spPr>
            <a:xfrm>
              <a:off x="4882938" y="5212080"/>
              <a:ext cx="1962069" cy="484632"/>
            </a:xfrm>
            <a:prstGeom prst="rightArrow">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Ages 31-59, West Virginia</a:t>
              </a:r>
            </a:p>
          </p:txBody>
        </p:sp>
      </p:grpSp>
      <p:sp>
        <p:nvSpPr>
          <p:cNvPr id="2" name="TextBox 1">
            <a:extLst>
              <a:ext uri="{FF2B5EF4-FFF2-40B4-BE49-F238E27FC236}">
                <a16:creationId xmlns:a16="http://schemas.microsoft.com/office/drawing/2014/main" id="{21058E31-75F8-470B-8CDB-4768C8D12E35}"/>
              </a:ext>
            </a:extLst>
          </p:cNvPr>
          <p:cNvSpPr txBox="1"/>
          <p:nvPr/>
        </p:nvSpPr>
        <p:spPr>
          <a:xfrm>
            <a:off x="10927085" y="1143105"/>
            <a:ext cx="1161587" cy="340519"/>
          </a:xfrm>
          <a:prstGeom prst="roundRect">
            <a:avLst/>
          </a:prstGeom>
          <a:noFill/>
          <a:ln w="15875">
            <a:noFill/>
          </a:ln>
          <a:scene3d>
            <a:camera prst="orthographicFront"/>
            <a:lightRig rig="threePt" dir="t"/>
          </a:scene3d>
          <a:sp3d>
            <a:bevelT prst="relaxedInset"/>
            <a:bevelB prst="relaxedInset"/>
          </a:sp3d>
        </p:spPr>
        <p:txBody>
          <a:bodyPr wrap="none" rtlCol="0">
            <a:spAutoFit/>
          </a:bodyPr>
          <a:lstStyle/>
          <a:p>
            <a:r>
              <a:rPr lang="en-US" sz="1400" b="1" dirty="0">
                <a:solidFill>
                  <a:srgbClr val="FFC000"/>
                </a:solidFill>
                <a:effectLst>
                  <a:outerShdw blurRad="38100" dist="38100" dir="2700000" algn="tl">
                    <a:srgbClr val="000000">
                      <a:alpha val="43137"/>
                    </a:srgbClr>
                  </a:outerShdw>
                </a:effectLst>
              </a:rPr>
              <a:t>Page 2 of 2</a:t>
            </a:r>
          </a:p>
        </p:txBody>
      </p:sp>
      <p:pic>
        <p:nvPicPr>
          <p:cNvPr id="6" name="Picture 5">
            <a:extLst>
              <a:ext uri="{FF2B5EF4-FFF2-40B4-BE49-F238E27FC236}">
                <a16:creationId xmlns:a16="http://schemas.microsoft.com/office/drawing/2014/main" id="{8429DC41-73BC-48DA-AA65-6E6DE8DEF68B}"/>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353143" y="2103120"/>
            <a:ext cx="2260008" cy="3291840"/>
          </a:xfrm>
          <a:prstGeom prst="rect">
            <a:avLst/>
          </a:prstGeom>
          <a:ln>
            <a:solidFill>
              <a:schemeClr val="tx1"/>
            </a:solidFill>
          </a:ln>
          <a:scene3d>
            <a:camera prst="orthographicFront"/>
            <a:lightRig rig="threePt" dir="t"/>
          </a:scene3d>
          <a:sp3d>
            <a:bevelT/>
            <a:bevelB/>
          </a:sp3d>
        </p:spPr>
      </p:pic>
      <p:sp>
        <p:nvSpPr>
          <p:cNvPr id="39" name="TextBox 38">
            <a:extLst>
              <a:ext uri="{FF2B5EF4-FFF2-40B4-BE49-F238E27FC236}">
                <a16:creationId xmlns:a16="http://schemas.microsoft.com/office/drawing/2014/main" id="{A9EB6829-5D0C-43E9-812D-D434CE6AE063}"/>
              </a:ext>
            </a:extLst>
          </p:cNvPr>
          <p:cNvSpPr txBox="1"/>
          <p:nvPr/>
        </p:nvSpPr>
        <p:spPr>
          <a:xfrm>
            <a:off x="684121" y="1508041"/>
            <a:ext cx="1627917" cy="523220"/>
          </a:xfrm>
          <a:prstGeom prst="rect">
            <a:avLst/>
          </a:prstGeom>
          <a:noFill/>
        </p:spPr>
        <p:txBody>
          <a:bodyPr wrap="square" rtlCol="0">
            <a:spAutoFit/>
          </a:bodyPr>
          <a:lstStyle/>
          <a:p>
            <a:pPr algn="ctr"/>
            <a:r>
              <a:rPr lang="en-US" sz="1400" b="1" dirty="0">
                <a:effectLst>
                  <a:outerShdw blurRad="38100" dist="38100" dir="2700000" algn="tl">
                    <a:srgbClr val="000000">
                      <a:alpha val="43137"/>
                    </a:srgbClr>
                  </a:outerShdw>
                </a:effectLst>
              </a:rPr>
              <a:t>In  Middle  School, age 15</a:t>
            </a:r>
          </a:p>
        </p:txBody>
      </p:sp>
      <p:pic>
        <p:nvPicPr>
          <p:cNvPr id="14" name="Picture 12" descr="Boko2003">
            <a:extLst>
              <a:ext uri="{FF2B5EF4-FFF2-40B4-BE49-F238E27FC236}">
                <a16:creationId xmlns:a16="http://schemas.microsoft.com/office/drawing/2014/main" id="{69864F48-BF35-401D-9656-D17A28B2B658}"/>
              </a:ext>
            </a:extLst>
          </p:cNvPr>
          <p:cNvPicPr>
            <a:picLocks noChangeAspect="1" noChangeArrowheads="1"/>
          </p:cNvPicPr>
          <p:nvPr/>
        </p:nvPicPr>
        <p:blipFill rotWithShape="1">
          <a:blip r:embed="rId7" cstate="screen">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a:stretch/>
        </p:blipFill>
        <p:spPr bwMode="auto">
          <a:xfrm>
            <a:off x="4974231" y="2103120"/>
            <a:ext cx="2199240" cy="3291840"/>
          </a:xfrm>
          <a:prstGeom prst="rect">
            <a:avLst/>
          </a:prstGeom>
          <a:noFill/>
          <a:ln w="9525">
            <a:solidFill>
              <a:schemeClr val="tx1"/>
            </a:solidFill>
            <a:miter lim="800000"/>
            <a:headEnd/>
            <a:tailEnd/>
          </a:ln>
          <a:scene3d>
            <a:camera prst="orthographicFront"/>
            <a:lightRig rig="threePt" dir="t"/>
          </a:scene3d>
          <a:sp3d>
            <a:bevelT/>
            <a:bevelB/>
          </a:sp3d>
        </p:spPr>
      </p:pic>
      <p:sp>
        <p:nvSpPr>
          <p:cNvPr id="40" name="TextBox 39">
            <a:extLst>
              <a:ext uri="{FF2B5EF4-FFF2-40B4-BE49-F238E27FC236}">
                <a16:creationId xmlns:a16="http://schemas.microsoft.com/office/drawing/2014/main" id="{A217D6F7-CFE1-4E82-AE71-195FCFF5BE06}"/>
              </a:ext>
            </a:extLst>
          </p:cNvPr>
          <p:cNvSpPr txBox="1"/>
          <p:nvPr/>
        </p:nvSpPr>
        <p:spPr>
          <a:xfrm>
            <a:off x="5415905" y="1524230"/>
            <a:ext cx="1545551" cy="523220"/>
          </a:xfrm>
          <a:prstGeom prst="rect">
            <a:avLst/>
          </a:prstGeom>
          <a:noFill/>
        </p:spPr>
        <p:txBody>
          <a:bodyPr wrap="none" rtlCol="0">
            <a:spAutoFit/>
          </a:bodyPr>
          <a:lstStyle/>
          <a:p>
            <a:pPr algn="ctr"/>
            <a:r>
              <a:rPr lang="en-US" sz="1400" b="1" dirty="0">
                <a:effectLst>
                  <a:outerShdw blurRad="38100" dist="38100" dir="2700000" algn="tl">
                    <a:srgbClr val="000000">
                      <a:alpha val="43137"/>
                    </a:srgbClr>
                  </a:outerShdw>
                </a:effectLst>
              </a:rPr>
              <a:t>In  Private OMP </a:t>
            </a:r>
          </a:p>
          <a:p>
            <a:pPr algn="ctr"/>
            <a:r>
              <a:rPr lang="en-US" sz="1400" b="1" dirty="0">
                <a:effectLst>
                  <a:outerShdw blurRad="38100" dist="38100" dir="2700000" algn="tl">
                    <a:srgbClr val="000000">
                      <a:alpha val="43137"/>
                    </a:srgbClr>
                  </a:outerShdw>
                </a:effectLst>
              </a:rPr>
              <a:t>Practice, age 58</a:t>
            </a:r>
          </a:p>
        </p:txBody>
      </p:sp>
      <p:pic>
        <p:nvPicPr>
          <p:cNvPr id="18" name="Picture 17" descr="JerryMarionBouquotStOlafCollege1964.jpg">
            <a:extLst>
              <a:ext uri="{FF2B5EF4-FFF2-40B4-BE49-F238E27FC236}">
                <a16:creationId xmlns:a16="http://schemas.microsoft.com/office/drawing/2014/main" id="{1682EC4A-475F-4994-9566-94D563BA434B}"/>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rcRect/>
          <a:stretch/>
        </p:blipFill>
        <p:spPr>
          <a:xfrm>
            <a:off x="2707716" y="2103120"/>
            <a:ext cx="2207520" cy="3291840"/>
          </a:xfrm>
          <a:prstGeom prst="rect">
            <a:avLst/>
          </a:prstGeom>
          <a:ln>
            <a:solidFill>
              <a:schemeClr val="tx2"/>
            </a:solidFill>
          </a:ln>
          <a:scene3d>
            <a:camera prst="orthographicFront"/>
            <a:lightRig rig="threePt" dir="t"/>
          </a:scene3d>
          <a:sp3d>
            <a:bevelT/>
            <a:bevelB/>
          </a:sp3d>
        </p:spPr>
      </p:pic>
      <p:sp>
        <p:nvSpPr>
          <p:cNvPr id="41" name="TextBox 40">
            <a:extLst>
              <a:ext uri="{FF2B5EF4-FFF2-40B4-BE49-F238E27FC236}">
                <a16:creationId xmlns:a16="http://schemas.microsoft.com/office/drawing/2014/main" id="{4BD4AB43-C182-4C3B-956D-35BFA0CB5833}"/>
              </a:ext>
            </a:extLst>
          </p:cNvPr>
          <p:cNvSpPr txBox="1"/>
          <p:nvPr/>
        </p:nvSpPr>
        <p:spPr>
          <a:xfrm>
            <a:off x="2644553" y="1522553"/>
            <a:ext cx="2363830" cy="523220"/>
          </a:xfrm>
          <a:prstGeom prst="rect">
            <a:avLst/>
          </a:prstGeom>
          <a:noFill/>
        </p:spPr>
        <p:txBody>
          <a:bodyPr wrap="square" rtlCol="0">
            <a:spAutoFit/>
          </a:bodyPr>
          <a:lstStyle/>
          <a:p>
            <a:pPr algn="ctr"/>
            <a:r>
              <a:rPr lang="en-US" sz="1400" b="1" dirty="0">
                <a:effectLst>
                  <a:outerShdw blurRad="38100" dist="38100" dir="2700000" algn="tl">
                    <a:srgbClr val="000000">
                      <a:alpha val="43137"/>
                    </a:srgbClr>
                  </a:outerShdw>
                </a:effectLst>
              </a:rPr>
              <a:t>In Oral Pathology </a:t>
            </a:r>
          </a:p>
          <a:p>
            <a:pPr algn="ctr"/>
            <a:r>
              <a:rPr lang="en-US" sz="1400" b="1" dirty="0">
                <a:effectLst>
                  <a:outerShdw blurRad="38100" dist="38100" dir="2700000" algn="tl">
                    <a:srgbClr val="000000">
                      <a:alpha val="43137"/>
                    </a:srgbClr>
                  </a:outerShdw>
                </a:effectLst>
              </a:rPr>
              <a:t>Residency, age 25</a:t>
            </a:r>
          </a:p>
        </p:txBody>
      </p:sp>
      <p:sp>
        <p:nvSpPr>
          <p:cNvPr id="42" name="TextBox 41">
            <a:extLst>
              <a:ext uri="{FF2B5EF4-FFF2-40B4-BE49-F238E27FC236}">
                <a16:creationId xmlns:a16="http://schemas.microsoft.com/office/drawing/2014/main" id="{6D34424C-F75E-4618-B3CF-DD6895438326}"/>
              </a:ext>
            </a:extLst>
          </p:cNvPr>
          <p:cNvSpPr txBox="1"/>
          <p:nvPr/>
        </p:nvSpPr>
        <p:spPr>
          <a:xfrm>
            <a:off x="7484843" y="1536006"/>
            <a:ext cx="1777730" cy="523220"/>
          </a:xfrm>
          <a:prstGeom prst="rect">
            <a:avLst/>
          </a:prstGeom>
          <a:noFill/>
        </p:spPr>
        <p:txBody>
          <a:bodyPr wrap="none" rtlCol="0">
            <a:spAutoFit/>
          </a:bodyPr>
          <a:lstStyle/>
          <a:p>
            <a:pPr algn="ctr"/>
            <a:r>
              <a:rPr lang="en-US" sz="1400" b="1" dirty="0">
                <a:effectLst>
                  <a:outerShdw blurRad="38100" dist="38100" dir="2700000" algn="tl">
                    <a:srgbClr val="000000">
                      <a:alpha val="43137"/>
                    </a:srgbClr>
                  </a:outerShdw>
                </a:effectLst>
              </a:rPr>
              <a:t>In 27</a:t>
            </a:r>
            <a:r>
              <a:rPr lang="en-US" sz="1400" b="1" baseline="30000" dirty="0">
                <a:effectLst>
                  <a:outerShdw blurRad="38100" dist="38100" dir="2700000" algn="tl">
                    <a:srgbClr val="000000">
                      <a:alpha val="43137"/>
                    </a:srgbClr>
                  </a:outerShdw>
                </a:effectLst>
              </a:rPr>
              <a:t>th</a:t>
            </a:r>
            <a:r>
              <a:rPr lang="en-US" sz="1400" b="1" dirty="0">
                <a:effectLst>
                  <a:outerShdw blurRad="38100" dist="38100" dir="2700000" algn="tl">
                    <a:srgbClr val="000000">
                      <a:alpha val="43137"/>
                    </a:srgbClr>
                  </a:outerShdw>
                </a:effectLst>
              </a:rPr>
              <a:t> Yr. as Dept. </a:t>
            </a:r>
          </a:p>
          <a:p>
            <a:pPr algn="ctr"/>
            <a:r>
              <a:rPr lang="en-US" sz="1400" b="1" dirty="0">
                <a:effectLst>
                  <a:outerShdw blurRad="38100" dist="38100" dir="2700000" algn="tl">
                    <a:srgbClr val="000000">
                      <a:alpha val="43137"/>
                    </a:srgbClr>
                  </a:outerShdw>
                </a:effectLst>
              </a:rPr>
              <a:t>Chair, age 69</a:t>
            </a:r>
          </a:p>
        </p:txBody>
      </p:sp>
      <p:sp>
        <p:nvSpPr>
          <p:cNvPr id="52" name="TextBox 51">
            <a:extLst>
              <a:ext uri="{FF2B5EF4-FFF2-40B4-BE49-F238E27FC236}">
                <a16:creationId xmlns:a16="http://schemas.microsoft.com/office/drawing/2014/main" id="{BFA5A67E-19B7-4F10-8D12-86E57C4CE225}"/>
              </a:ext>
            </a:extLst>
          </p:cNvPr>
          <p:cNvSpPr txBox="1"/>
          <p:nvPr/>
        </p:nvSpPr>
        <p:spPr>
          <a:xfrm>
            <a:off x="9513657" y="1508041"/>
            <a:ext cx="2412716" cy="523220"/>
          </a:xfrm>
          <a:prstGeom prst="rect">
            <a:avLst/>
          </a:prstGeom>
          <a:noFill/>
        </p:spPr>
        <p:txBody>
          <a:bodyPr wrap="square" rtlCol="0">
            <a:spAutoFit/>
          </a:bodyPr>
          <a:lstStyle/>
          <a:p>
            <a:pPr lvl="0" algn="ctr">
              <a:defRPr/>
            </a:pPr>
            <a:r>
              <a:rPr lang="en-US" sz="1400" b="1" dirty="0">
                <a:latin typeface="Arial" panose="020B0604020202020204" pitchFamily="34" charset="0"/>
                <a:cs typeface="Arial" panose="020B0604020202020204" pitchFamily="34" charset="0"/>
              </a:rPr>
              <a:t>In 8</a:t>
            </a:r>
            <a:r>
              <a:rPr lang="en-US" sz="1400" b="1" baseline="30000" dirty="0">
                <a:latin typeface="Arial" panose="020B0604020202020204" pitchFamily="34" charset="0"/>
                <a:cs typeface="Arial" panose="020B0604020202020204" pitchFamily="34" charset="0"/>
              </a:rPr>
              <a:t>th</a:t>
            </a:r>
            <a:r>
              <a:rPr lang="en-US" sz="1400" b="1" dirty="0">
                <a:latin typeface="Arial" panose="020B0604020202020204" pitchFamily="34" charset="0"/>
                <a:cs typeface="Arial" panose="020B0604020202020204" pitchFamily="34" charset="0"/>
              </a:rPr>
              <a:t> Yr. of </a:t>
            </a:r>
          </a:p>
          <a:p>
            <a:pPr lvl="0" algn="ctr">
              <a:defRPr/>
            </a:pPr>
            <a:r>
              <a:rPr lang="en-US" sz="1400" b="1" dirty="0">
                <a:latin typeface="Arial" panose="020B0604020202020204" pitchFamily="34" charset="0"/>
                <a:cs typeface="Arial" panose="020B0604020202020204" pitchFamily="34" charset="0"/>
              </a:rPr>
              <a:t>Doing Nothin’, age 78</a:t>
            </a:r>
          </a:p>
        </p:txBody>
      </p:sp>
      <p:pic>
        <p:nvPicPr>
          <p:cNvPr id="10" name="Picture 9">
            <a:extLst>
              <a:ext uri="{FF2B5EF4-FFF2-40B4-BE49-F238E27FC236}">
                <a16:creationId xmlns:a16="http://schemas.microsoft.com/office/drawing/2014/main" id="{0685B36B-34A5-44D8-ADF4-940E28CF4AF2}"/>
              </a:ext>
            </a:extLst>
          </p:cNvPr>
          <p:cNvPicPr>
            <a:picLocks noChangeAspect="1"/>
          </p:cNvPicPr>
          <p:nvPr/>
        </p:nvPicPr>
        <p:blipFill>
          <a:blip r:embed="rId11">
            <a:grayscl/>
            <a:extLst>
              <a:ext uri="{BEBA8EAE-BF5A-486C-A8C5-ECC9F3942E4B}">
                <a14:imgProps xmlns:a14="http://schemas.microsoft.com/office/drawing/2010/main">
                  <a14:imgLayer r:embed="rId12">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9119587" y="110881"/>
            <a:ext cx="2939593" cy="999462"/>
          </a:xfrm>
          <a:prstGeom prst="rect">
            <a:avLst/>
          </a:prstGeom>
          <a:effectLst>
            <a:glow rad="101600">
              <a:srgbClr val="00B0F0">
                <a:alpha val="40000"/>
              </a:srgbClr>
            </a:glow>
          </a:effectLst>
          <a:scene3d>
            <a:camera prst="orthographicFront"/>
            <a:lightRig rig="threePt" dir="t"/>
          </a:scene3d>
          <a:sp3d>
            <a:bevelT w="50800" h="50800"/>
            <a:bevelB w="50800" h="50800"/>
          </a:sp3d>
        </p:spPr>
      </p:pic>
      <p:sp>
        <p:nvSpPr>
          <p:cNvPr id="3" name="Rectangle 2">
            <a:extLst>
              <a:ext uri="{FF2B5EF4-FFF2-40B4-BE49-F238E27FC236}">
                <a16:creationId xmlns:a16="http://schemas.microsoft.com/office/drawing/2014/main" id="{952E78EA-9A0C-44AF-9A34-79ACC0492C87}"/>
              </a:ext>
            </a:extLst>
          </p:cNvPr>
          <p:cNvSpPr/>
          <p:nvPr/>
        </p:nvSpPr>
        <p:spPr>
          <a:xfrm>
            <a:off x="3132727" y="6490"/>
            <a:ext cx="5082990" cy="1077218"/>
          </a:xfrm>
          <a:prstGeom prst="rect">
            <a:avLst/>
          </a:prstGeom>
          <a:noFill/>
          <a:ln>
            <a:noFill/>
          </a:ln>
          <a:scene3d>
            <a:camera prst="orthographicFront"/>
            <a:lightRig rig="threePt" dir="t"/>
          </a:scene3d>
          <a:sp3d>
            <a:bevelT prst="relaxedInset"/>
            <a:bevelB prst="relaxedInset"/>
          </a:sp3d>
        </p:spPr>
        <p:txBody>
          <a:bodyPr wrap="square" lIns="91440" tIns="45720" rIns="91440" bIns="45720" anchor="ctr">
            <a:spAutoFit/>
            <a:sp3d extrusionH="57150">
              <a:bevelT w="38100" h="38100" prst="relaxedInset"/>
              <a:bevelB w="38100" h="38100" prst="relaxedInset"/>
            </a:sp3d>
          </a:bodyPr>
          <a:lstStyle/>
          <a:p>
            <a:pPr algn="ctr"/>
            <a:r>
              <a:rPr lang="en-US" sz="3200" b="1" dirty="0">
                <a:ln w="3175">
                  <a:noFill/>
                  <a:prstDash val="solid"/>
                </a:ln>
                <a:effectLst>
                  <a:outerShdw blurRad="38100" dist="38100" dir="2700000" algn="tl">
                    <a:srgbClr val="000000">
                      <a:alpha val="43137"/>
                    </a:srgbClr>
                  </a:outerShdw>
                </a:effectLst>
              </a:rPr>
              <a:t>This is What Dentistry will Do to You!</a:t>
            </a:r>
          </a:p>
        </p:txBody>
      </p:sp>
      <p:pic>
        <p:nvPicPr>
          <p:cNvPr id="25" name="Picture 6" descr="frontimage">
            <a:extLst>
              <a:ext uri="{FF2B5EF4-FFF2-40B4-BE49-F238E27FC236}">
                <a16:creationId xmlns:a16="http://schemas.microsoft.com/office/drawing/2014/main" id="{94F7A3F2-EF27-45D0-999B-ED37AF4A983D}"/>
              </a:ext>
            </a:extLst>
          </p:cNvPr>
          <p:cNvPicPr>
            <a:picLocks noChangeAspect="1" noChangeArrowheads="1"/>
          </p:cNvPicPr>
          <p:nvPr/>
        </p:nvPicPr>
        <p:blipFill>
          <a:blip r:embed="rId13" cstate="screen">
            <a:lum bright="-10000"/>
            <a:extLst>
              <a:ext uri="{28A0092B-C50C-407E-A947-70E740481C1C}">
                <a14:useLocalDpi xmlns:a14="http://schemas.microsoft.com/office/drawing/2010/main" val="0"/>
              </a:ext>
            </a:extLst>
          </a:blip>
          <a:stretch>
            <a:fillRect/>
          </a:stretch>
        </p:blipFill>
        <p:spPr>
          <a:xfrm>
            <a:off x="263220" y="73025"/>
            <a:ext cx="1870380" cy="1053337"/>
          </a:xfrm>
          <a:prstGeom prst="rect">
            <a:avLst/>
          </a:prstGeom>
          <a:noFill/>
          <a:ln w="15875">
            <a:solidFill>
              <a:schemeClr val="tx2"/>
            </a:solidFill>
          </a:ln>
          <a:scene3d>
            <a:camera prst="orthographicFront"/>
            <a:lightRig rig="threePt" dir="t"/>
          </a:scene3d>
          <a:sp3d prstMaterial="dkEdge">
            <a:bevelT w="95250" h="95250"/>
            <a:bevelB w="95250" h="95250"/>
          </a:sp3d>
        </p:spPr>
      </p:pic>
    </p:spTree>
    <p:extLst>
      <p:ext uri="{BB962C8B-B14F-4D97-AF65-F5344CB8AC3E}">
        <p14:creationId xmlns:p14="http://schemas.microsoft.com/office/powerpoint/2010/main" val="339226998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12"/>
          <p:cNvSpPr txBox="1">
            <a:spLocks noChangeArrowheads="1"/>
          </p:cNvSpPr>
          <p:nvPr/>
        </p:nvSpPr>
        <p:spPr bwMode="auto">
          <a:xfrm>
            <a:off x="1524001" y="1"/>
            <a:ext cx="4892675" cy="244475"/>
          </a:xfrm>
          <a:prstGeom prst="rect">
            <a:avLst/>
          </a:prstGeom>
          <a:noFill/>
          <a:ln w="9525">
            <a:noFill/>
            <a:miter lim="800000"/>
            <a:headEnd/>
            <a:tailEnd/>
          </a:ln>
        </p:spPr>
        <p:txBody>
          <a:bodyPr>
            <a:spAutoFit/>
          </a:bodyPr>
          <a:lstStyle/>
          <a:p>
            <a:r>
              <a:rPr lang="en-US" sz="1000" dirty="0">
                <a:latin typeface="Arial" charset="0"/>
              </a:rPr>
              <a:t>Drawing: Bouquot, Whitaker. Quint Internat 1994; 25:133-140</a:t>
            </a:r>
          </a:p>
        </p:txBody>
      </p:sp>
      <p:sp>
        <p:nvSpPr>
          <p:cNvPr id="636930" name="Rectangle 2"/>
          <p:cNvSpPr>
            <a:spLocks noGrp="1" noRot="1" noChangeArrowheads="1"/>
          </p:cNvSpPr>
          <p:nvPr>
            <p:ph type="title"/>
          </p:nvPr>
        </p:nvSpPr>
        <p:spPr>
          <a:xfrm>
            <a:off x="1828800" y="228600"/>
            <a:ext cx="8610600" cy="838200"/>
          </a:xfrm>
        </p:spPr>
        <p:txBody>
          <a:bodyPr>
            <a:normAutofit/>
          </a:bodyPr>
          <a:lstStyle/>
          <a:p>
            <a:pPr algn="ctr" eaLnBrk="1" hangingPunct="1">
              <a:defRPr/>
            </a:pPr>
            <a:r>
              <a:rPr lang="en-US" dirty="0">
                <a:latin typeface="Arial" pitchFamily="34" charset="0"/>
              </a:rPr>
              <a:t>Oral Leukoplakia &amp; Cancer </a:t>
            </a:r>
            <a:br>
              <a:rPr lang="en-US" dirty="0">
                <a:latin typeface="Arial" pitchFamily="34" charset="0"/>
              </a:rPr>
            </a:br>
            <a:r>
              <a:rPr lang="en-US" sz="2000" dirty="0">
                <a:latin typeface="Arial" pitchFamily="34" charset="0"/>
              </a:rPr>
              <a:t>Tobacco’s Legacy to Dentistry</a:t>
            </a:r>
          </a:p>
        </p:txBody>
      </p:sp>
      <p:pic>
        <p:nvPicPr>
          <p:cNvPr id="36868" name="Picture 3" descr="leukopla"/>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524000" y="1371600"/>
            <a:ext cx="9144000" cy="3962400"/>
          </a:xfrm>
          <a:noFill/>
        </p:spPr>
      </p:pic>
      <p:pic>
        <p:nvPicPr>
          <p:cNvPr id="636932" name="Picture 4" descr="gsg-1003 verr leukop"/>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4800601"/>
            <a:ext cx="2209800" cy="1471613"/>
          </a:xfrm>
          <a:prstGeom prst="rect">
            <a:avLst/>
          </a:prstGeom>
          <a:noFill/>
          <a:ln w="9525">
            <a:solidFill>
              <a:schemeClr val="tx2"/>
            </a:solidFill>
            <a:miter lim="800000"/>
            <a:headEnd/>
            <a:tailEnd/>
          </a:ln>
        </p:spPr>
      </p:pic>
      <p:pic>
        <p:nvPicPr>
          <p:cNvPr id="636933" name="Picture 5" descr="LeukoplakiaThinADA63PP"/>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52600" y="4800601"/>
            <a:ext cx="2133600" cy="1406525"/>
          </a:xfrm>
          <a:prstGeom prst="rect">
            <a:avLst/>
          </a:prstGeom>
          <a:noFill/>
          <a:ln w="9525">
            <a:solidFill>
              <a:schemeClr val="tx2"/>
            </a:solidFill>
            <a:miter lim="800000"/>
            <a:headEnd/>
            <a:tailEnd/>
          </a:ln>
        </p:spPr>
      </p:pic>
      <p:pic>
        <p:nvPicPr>
          <p:cNvPr id="636934" name="Picture 6" descr="actcheilleukPP"/>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24200" y="3886201"/>
            <a:ext cx="2209800" cy="1463675"/>
          </a:xfrm>
          <a:prstGeom prst="rect">
            <a:avLst/>
          </a:prstGeom>
          <a:noFill/>
          <a:ln w="9525">
            <a:solidFill>
              <a:schemeClr val="tx2"/>
            </a:solidFill>
            <a:miter lim="800000"/>
            <a:headEnd/>
            <a:tailEnd/>
          </a:ln>
        </p:spPr>
      </p:pic>
      <p:pic>
        <p:nvPicPr>
          <p:cNvPr id="636935" name="Picture 7" descr="gsg-65 nckPP"/>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229600" y="4800601"/>
            <a:ext cx="2209800" cy="1471613"/>
          </a:xfrm>
          <a:prstGeom prst="rect">
            <a:avLst/>
          </a:prstGeom>
          <a:noFill/>
          <a:ln w="9525">
            <a:solidFill>
              <a:schemeClr val="tx2"/>
            </a:solidFill>
            <a:miter lim="800000"/>
            <a:headEnd/>
            <a:tailEnd/>
          </a:ln>
        </p:spPr>
      </p:pic>
      <p:pic>
        <p:nvPicPr>
          <p:cNvPr id="636936" name="Picture 8" descr="leukoplakiaSpeckledFloor46PP"/>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629400" y="3886200"/>
            <a:ext cx="2133600" cy="1468438"/>
          </a:xfrm>
          <a:prstGeom prst="rect">
            <a:avLst/>
          </a:prstGeom>
          <a:noFill/>
          <a:ln w="9525">
            <a:solidFill>
              <a:schemeClr val="tx2"/>
            </a:solidFill>
            <a:miter lim="800000"/>
            <a:headEnd/>
            <a:tailEnd/>
          </a:ln>
        </p:spPr>
      </p:pic>
      <p:sp>
        <p:nvSpPr>
          <p:cNvPr id="636937" name="Line 9"/>
          <p:cNvSpPr>
            <a:spLocks noChangeShapeType="1"/>
          </p:cNvSpPr>
          <p:nvPr/>
        </p:nvSpPr>
        <p:spPr bwMode="auto">
          <a:xfrm>
            <a:off x="3352800" y="2362200"/>
            <a:ext cx="6781800" cy="0"/>
          </a:xfrm>
          <a:prstGeom prst="line">
            <a:avLst/>
          </a:prstGeom>
          <a:noFill/>
          <a:ln w="63500">
            <a:solidFill>
              <a:srgbClr val="FF0000"/>
            </a:solidFill>
            <a:round/>
            <a:headEnd/>
            <a:tailEnd type="triangle" w="med" len="med"/>
          </a:ln>
        </p:spPr>
        <p:txBody>
          <a:bodyPr/>
          <a:lstStyle/>
          <a:p>
            <a:endParaRPr lang="en-US"/>
          </a:p>
        </p:txBody>
      </p:sp>
      <p:sp>
        <p:nvSpPr>
          <p:cNvPr id="636938" name="Text Box 10"/>
          <p:cNvSpPr txBox="1">
            <a:spLocks noChangeArrowheads="1"/>
          </p:cNvSpPr>
          <p:nvPr/>
        </p:nvSpPr>
        <p:spPr bwMode="auto">
          <a:xfrm>
            <a:off x="1752601" y="1905000"/>
            <a:ext cx="1685925" cy="336550"/>
          </a:xfrm>
          <a:prstGeom prst="rect">
            <a:avLst/>
          </a:prstGeom>
          <a:solidFill>
            <a:srgbClr val="FF0000"/>
          </a:solidFill>
          <a:ln w="9525">
            <a:noFill/>
            <a:miter lim="800000"/>
            <a:headEnd/>
            <a:tailEnd/>
          </a:ln>
          <a:effectLst/>
        </p:spPr>
        <p:txBody>
          <a:bodyPr wrap="none">
            <a:spAutoFit/>
          </a:bodyPr>
          <a:lstStyle/>
          <a:p>
            <a:pPr algn="ctr">
              <a:defRPr/>
            </a:pPr>
            <a:r>
              <a:rPr lang="en-US" sz="1600" b="1">
                <a:effectLst>
                  <a:outerShdw blurRad="38100" dist="38100" dir="2700000" algn="tl">
                    <a:srgbClr val="000000"/>
                  </a:outerShdw>
                </a:effectLst>
                <a:latin typeface="Arial" pitchFamily="34" charset="0"/>
              </a:rPr>
              <a:t>Increasing Risk</a:t>
            </a:r>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6933"/>
                                        </p:tgtEl>
                                        <p:attrNameLst>
                                          <p:attrName>style.visibility</p:attrName>
                                        </p:attrNameLst>
                                      </p:cBhvr>
                                      <p:to>
                                        <p:strVal val="visible"/>
                                      </p:to>
                                    </p:set>
                                    <p:animEffect transition="in" filter="fade">
                                      <p:cBhvr>
                                        <p:cTn id="7" dur="1000"/>
                                        <p:tgtEl>
                                          <p:spTgt spid="6369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6934"/>
                                        </p:tgtEl>
                                        <p:attrNameLst>
                                          <p:attrName>style.visibility</p:attrName>
                                        </p:attrNameLst>
                                      </p:cBhvr>
                                      <p:to>
                                        <p:strVal val="visible"/>
                                      </p:to>
                                    </p:set>
                                    <p:animEffect transition="in" filter="fade">
                                      <p:cBhvr>
                                        <p:cTn id="12" dur="1000"/>
                                        <p:tgtEl>
                                          <p:spTgt spid="6369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36932"/>
                                        </p:tgtEl>
                                        <p:attrNameLst>
                                          <p:attrName>style.visibility</p:attrName>
                                        </p:attrNameLst>
                                      </p:cBhvr>
                                      <p:to>
                                        <p:strVal val="visible"/>
                                      </p:to>
                                    </p:set>
                                    <p:animEffect transition="in" filter="fade">
                                      <p:cBhvr>
                                        <p:cTn id="17" dur="1000"/>
                                        <p:tgtEl>
                                          <p:spTgt spid="6369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36936"/>
                                        </p:tgtEl>
                                        <p:attrNameLst>
                                          <p:attrName>style.visibility</p:attrName>
                                        </p:attrNameLst>
                                      </p:cBhvr>
                                      <p:to>
                                        <p:strVal val="visible"/>
                                      </p:to>
                                    </p:set>
                                    <p:animEffect transition="in" filter="fade">
                                      <p:cBhvr>
                                        <p:cTn id="22" dur="1000"/>
                                        <p:tgtEl>
                                          <p:spTgt spid="6369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36935"/>
                                        </p:tgtEl>
                                        <p:attrNameLst>
                                          <p:attrName>style.visibility</p:attrName>
                                        </p:attrNameLst>
                                      </p:cBhvr>
                                      <p:to>
                                        <p:strVal val="visible"/>
                                      </p:to>
                                    </p:set>
                                    <p:animEffect transition="in" filter="fade">
                                      <p:cBhvr>
                                        <p:cTn id="27" dur="1000"/>
                                        <p:tgtEl>
                                          <p:spTgt spid="636935"/>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636937"/>
                                        </p:tgtEl>
                                        <p:attrNameLst>
                                          <p:attrName>style.visibility</p:attrName>
                                        </p:attrNameLst>
                                      </p:cBhvr>
                                      <p:to>
                                        <p:strVal val="visible"/>
                                      </p:to>
                                    </p:set>
                                    <p:anim calcmode="lin" valueType="num">
                                      <p:cBhvr additive="base">
                                        <p:cTn id="32" dur="1000" fill="hold"/>
                                        <p:tgtEl>
                                          <p:spTgt spid="636937"/>
                                        </p:tgtEl>
                                        <p:attrNameLst>
                                          <p:attrName>ppt_x</p:attrName>
                                        </p:attrNameLst>
                                      </p:cBhvr>
                                      <p:tavLst>
                                        <p:tav tm="0">
                                          <p:val>
                                            <p:strVal val="0-#ppt_w/2"/>
                                          </p:val>
                                        </p:tav>
                                        <p:tav tm="100000">
                                          <p:val>
                                            <p:strVal val="#ppt_x"/>
                                          </p:val>
                                        </p:tav>
                                      </p:tavLst>
                                    </p:anim>
                                    <p:anim calcmode="lin" valueType="num">
                                      <p:cBhvr additive="base">
                                        <p:cTn id="33" dur="1000" fill="hold"/>
                                        <p:tgtEl>
                                          <p:spTgt spid="636937"/>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636938">
                                            <p:bg/>
                                          </p:spTgt>
                                        </p:tgtEl>
                                        <p:attrNameLst>
                                          <p:attrName>style.visibility</p:attrName>
                                        </p:attrNameLst>
                                      </p:cBhvr>
                                      <p:to>
                                        <p:strVal val="visible"/>
                                      </p:to>
                                    </p:set>
                                    <p:anim calcmode="lin" valueType="num">
                                      <p:cBhvr additive="base">
                                        <p:cTn id="36" dur="1000" fill="hold"/>
                                        <p:tgtEl>
                                          <p:spTgt spid="636938">
                                            <p:bg/>
                                          </p:spTgt>
                                        </p:tgtEl>
                                        <p:attrNameLst>
                                          <p:attrName>ppt_x</p:attrName>
                                        </p:attrNameLst>
                                      </p:cBhvr>
                                      <p:tavLst>
                                        <p:tav tm="0">
                                          <p:val>
                                            <p:strVal val="0-#ppt_w/2"/>
                                          </p:val>
                                        </p:tav>
                                        <p:tav tm="100000">
                                          <p:val>
                                            <p:strVal val="#ppt_x"/>
                                          </p:val>
                                        </p:tav>
                                      </p:tavLst>
                                    </p:anim>
                                    <p:anim calcmode="lin" valueType="num">
                                      <p:cBhvr additive="base">
                                        <p:cTn id="37" dur="1000" fill="hold"/>
                                        <p:tgtEl>
                                          <p:spTgt spid="636938">
                                            <p:bg/>
                                          </p:spTgt>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636938">
                                            <p:txEl>
                                              <p:pRg st="0" end="0"/>
                                            </p:txEl>
                                          </p:spTgt>
                                        </p:tgtEl>
                                        <p:attrNameLst>
                                          <p:attrName>style.visibility</p:attrName>
                                        </p:attrNameLst>
                                      </p:cBhvr>
                                      <p:to>
                                        <p:strVal val="visible"/>
                                      </p:to>
                                    </p:set>
                                    <p:anim calcmode="lin" valueType="num">
                                      <p:cBhvr additive="base">
                                        <p:cTn id="40" dur="1000" fill="hold"/>
                                        <p:tgtEl>
                                          <p:spTgt spid="636938">
                                            <p:txEl>
                                              <p:pRg st="0" end="0"/>
                                            </p:txEl>
                                          </p:spTgt>
                                        </p:tgtEl>
                                        <p:attrNameLst>
                                          <p:attrName>ppt_x</p:attrName>
                                        </p:attrNameLst>
                                      </p:cBhvr>
                                      <p:tavLst>
                                        <p:tav tm="0">
                                          <p:val>
                                            <p:strVal val="0-#ppt_w/2"/>
                                          </p:val>
                                        </p:tav>
                                        <p:tav tm="100000">
                                          <p:val>
                                            <p:strVal val="#ppt_x"/>
                                          </p:val>
                                        </p:tav>
                                      </p:tavLst>
                                    </p:anim>
                                    <p:anim calcmode="lin" valueType="num">
                                      <p:cBhvr additive="base">
                                        <p:cTn id="41" dur="1000" fill="hold"/>
                                        <p:tgtEl>
                                          <p:spTgt spid="63693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6937" grpId="0" animBg="1"/>
      <p:bldP spid="636938" grpId="0" build="allAtOnce"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90" name="Rectangle 6"/>
          <p:cNvSpPr>
            <a:spLocks noChangeArrowheads="1"/>
          </p:cNvSpPr>
          <p:nvPr/>
        </p:nvSpPr>
        <p:spPr bwMode="auto">
          <a:xfrm>
            <a:off x="1997294" y="4800600"/>
            <a:ext cx="3714750" cy="307456"/>
          </a:xfrm>
          <a:prstGeom prst="rect">
            <a:avLst/>
          </a:prstGeom>
          <a:noFill/>
          <a:ln w="9525">
            <a:noFill/>
            <a:miter lim="800000"/>
            <a:headEnd/>
            <a:tailEnd/>
          </a:ln>
        </p:spPr>
        <p:txBody>
          <a:bodyPr wrap="square">
            <a:spAutoFit/>
          </a:bodyPr>
          <a:lstStyle/>
          <a:p>
            <a:pPr algn="ctr">
              <a:lnSpc>
                <a:spcPct val="130000"/>
              </a:lnSpc>
            </a:pPr>
            <a:r>
              <a:rPr kumimoji="1" lang="en-US" altLang="zh-TW" sz="1200" dirty="0">
                <a:solidFill>
                  <a:prstClr val="white"/>
                </a:solidFill>
                <a:latin typeface="Arial" pitchFamily="34" charset="0"/>
                <a:ea typeface="新細明體" charset="-120"/>
                <a:cs typeface="Arial" pitchFamily="34" charset="0"/>
              </a:rPr>
              <a:t>LED Medical Inc., White Rock, B.C., Canada</a:t>
            </a:r>
            <a:endParaRPr kumimoji="1" lang="en-US" altLang="zh-TW" sz="1200" baseline="30000" dirty="0">
              <a:solidFill>
                <a:prstClr val="white"/>
              </a:solidFill>
              <a:latin typeface="Arial" pitchFamily="34" charset="0"/>
              <a:ea typeface="新細明體" charset="-120"/>
              <a:cs typeface="Arial" pitchFamily="34" charset="0"/>
            </a:endParaRPr>
          </a:p>
        </p:txBody>
      </p:sp>
      <p:sp>
        <p:nvSpPr>
          <p:cNvPr id="67591" name="Rectangle 7"/>
          <p:cNvSpPr>
            <a:spLocks noChangeArrowheads="1"/>
          </p:cNvSpPr>
          <p:nvPr/>
        </p:nvSpPr>
        <p:spPr bwMode="auto">
          <a:xfrm>
            <a:off x="6192793" y="4800600"/>
            <a:ext cx="4038600" cy="307456"/>
          </a:xfrm>
          <a:prstGeom prst="rect">
            <a:avLst/>
          </a:prstGeom>
          <a:noFill/>
          <a:ln w="9525">
            <a:noFill/>
            <a:miter lim="800000"/>
            <a:headEnd/>
            <a:tailEnd/>
          </a:ln>
        </p:spPr>
        <p:txBody>
          <a:bodyPr>
            <a:spAutoFit/>
          </a:bodyPr>
          <a:lstStyle/>
          <a:p>
            <a:pPr algn="ctr">
              <a:lnSpc>
                <a:spcPct val="130000"/>
              </a:lnSpc>
            </a:pPr>
            <a:r>
              <a:rPr kumimoji="1" lang="en-US" altLang="zh-TW" sz="1200" dirty="0">
                <a:solidFill>
                  <a:prstClr val="white"/>
                </a:solidFill>
                <a:latin typeface="Arial" pitchFamily="34" charset="0"/>
                <a:ea typeface="新細明體" charset="-120"/>
                <a:cs typeface="Arial" pitchFamily="34" charset="0"/>
              </a:rPr>
              <a:t>Trimira, LLC, Houston, Texas, U.S.A.</a:t>
            </a:r>
            <a:endParaRPr kumimoji="1" lang="en-US" altLang="zh-TW" sz="1200" baseline="30000" dirty="0">
              <a:solidFill>
                <a:prstClr val="white"/>
              </a:solidFill>
              <a:latin typeface="Arial" pitchFamily="34" charset="0"/>
              <a:ea typeface="新細明體" charset="-120"/>
              <a:cs typeface="Arial" pitchFamily="34" charset="0"/>
            </a:endParaRPr>
          </a:p>
        </p:txBody>
      </p:sp>
      <p:sp>
        <p:nvSpPr>
          <p:cNvPr id="67592" name="Rectangle 11"/>
          <p:cNvSpPr>
            <a:spLocks noGrp="1" noChangeArrowheads="1"/>
          </p:cNvSpPr>
          <p:nvPr>
            <p:ph type="title"/>
          </p:nvPr>
        </p:nvSpPr>
        <p:spPr>
          <a:xfrm>
            <a:off x="1981200" y="76200"/>
            <a:ext cx="8229600" cy="841248"/>
          </a:xfrm>
        </p:spPr>
        <p:txBody>
          <a:bodyPr>
            <a:normAutofit/>
          </a:bodyPr>
          <a:lstStyle/>
          <a:p>
            <a:r>
              <a:rPr lang="en-CA" altLang="ja-JP" dirty="0">
                <a:latin typeface="Arial" pitchFamily="34" charset="0"/>
                <a:ea typeface="ＭＳ Ｐゴシック" charset="-128"/>
                <a:cs typeface="Arial" pitchFamily="34" charset="0"/>
              </a:rPr>
              <a:t>Auto-fluorescence Devices</a:t>
            </a:r>
            <a:br>
              <a:rPr lang="en-CA" altLang="ja-JP" dirty="0">
                <a:latin typeface="Arial" pitchFamily="34" charset="0"/>
                <a:ea typeface="ＭＳ Ｐゴシック" charset="-128"/>
                <a:cs typeface="Arial" pitchFamily="34" charset="0"/>
              </a:rPr>
            </a:br>
            <a:r>
              <a:rPr lang="en-CA" altLang="ja-JP" sz="2000" dirty="0">
                <a:latin typeface="Arial" pitchFamily="34" charset="0"/>
                <a:ea typeface="ＭＳ Ｐゴシック" charset="-128"/>
                <a:cs typeface="Arial" pitchFamily="34" charset="0"/>
              </a:rPr>
              <a:t>Black Is Bad</a:t>
            </a:r>
            <a:endParaRPr lang="en-US" sz="2000" dirty="0">
              <a:latin typeface="Arial" pitchFamily="34" charset="0"/>
              <a:cs typeface="Arial" pitchFamily="34" charset="0"/>
            </a:endParaRPr>
          </a:p>
        </p:txBody>
      </p:sp>
      <p:grpSp>
        <p:nvGrpSpPr>
          <p:cNvPr id="6" name="Group 5">
            <a:extLst>
              <a:ext uri="{FF2B5EF4-FFF2-40B4-BE49-F238E27FC236}">
                <a16:creationId xmlns:a16="http://schemas.microsoft.com/office/drawing/2014/main" id="{6812E7EB-31D0-4C90-A2B3-8BEB6882C0FB}"/>
              </a:ext>
            </a:extLst>
          </p:cNvPr>
          <p:cNvGrpSpPr/>
          <p:nvPr/>
        </p:nvGrpSpPr>
        <p:grpSpPr>
          <a:xfrm>
            <a:off x="1760004" y="1143000"/>
            <a:ext cx="8755597" cy="3657600"/>
            <a:chOff x="312203" y="1295400"/>
            <a:chExt cx="8755597" cy="3657600"/>
          </a:xfrm>
        </p:grpSpPr>
        <p:pic>
          <p:nvPicPr>
            <p:cNvPr id="4" name="Picture 6" descr="P1000118-cb"/>
            <p:cNvPicPr>
              <a:picLocks noChangeAspect="1" noChangeArrowheads="1"/>
            </p:cNvPicPr>
            <p:nvPr/>
          </p:nvPicPr>
          <p:blipFill>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312203" y="2034064"/>
              <a:ext cx="3040597" cy="2842736"/>
            </a:xfrm>
            <a:prstGeom prst="rect">
              <a:avLst/>
            </a:prstGeom>
            <a:noFill/>
            <a:ln>
              <a:solidFill>
                <a:schemeClr val="tx2"/>
              </a:solidFill>
            </a:ln>
          </p:spPr>
        </p:pic>
        <p:grpSp>
          <p:nvGrpSpPr>
            <p:cNvPr id="5" name="Group 4">
              <a:extLst>
                <a:ext uri="{FF2B5EF4-FFF2-40B4-BE49-F238E27FC236}">
                  <a16:creationId xmlns:a16="http://schemas.microsoft.com/office/drawing/2014/main" id="{0F8D017C-7D5A-464A-9BD1-ACBC463E277A}"/>
                </a:ext>
              </a:extLst>
            </p:cNvPr>
            <p:cNvGrpSpPr/>
            <p:nvPr/>
          </p:nvGrpSpPr>
          <p:grpSpPr>
            <a:xfrm>
              <a:off x="312205" y="1295400"/>
              <a:ext cx="8755595" cy="3657600"/>
              <a:chOff x="312202" y="1295400"/>
              <a:chExt cx="8755595" cy="3657600"/>
            </a:xfrm>
          </p:grpSpPr>
          <p:pic>
            <p:nvPicPr>
              <p:cNvPr id="350210" name="Picture 2" descr="Identafi-6.jpg"/>
              <p:cNvPicPr>
                <a:picLocks noChangeAspect="1" noChangeArrowheads="1"/>
              </p:cNvPicPr>
              <p:nvPr/>
            </p:nvPicPr>
            <p:blipFill>
              <a:blip r:embed="rId5" cstate="screen">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4744993" y="2034064"/>
                <a:ext cx="4246607" cy="2842736"/>
              </a:xfrm>
              <a:prstGeom prst="rect">
                <a:avLst/>
              </a:prstGeom>
              <a:noFill/>
              <a:ln>
                <a:solidFill>
                  <a:schemeClr val="accent6"/>
                </a:solidFill>
              </a:ln>
            </p:spPr>
          </p:pic>
          <p:sp>
            <p:nvSpPr>
              <p:cNvPr id="9" name="TextBox 8"/>
              <p:cNvSpPr txBox="1"/>
              <p:nvPr/>
            </p:nvSpPr>
            <p:spPr>
              <a:xfrm>
                <a:off x="584839" y="1295400"/>
                <a:ext cx="3491661" cy="677108"/>
              </a:xfrm>
              <a:prstGeom prst="rect">
                <a:avLst/>
              </a:prstGeom>
              <a:noFill/>
            </p:spPr>
            <p:txBody>
              <a:bodyPr wrap="none" rtlCol="0">
                <a:spAutoFit/>
              </a:bodyPr>
              <a:lstStyle/>
              <a:p>
                <a:pPr algn="ctr"/>
                <a:r>
                  <a:rPr lang="en-US" sz="2000" b="1" dirty="0">
                    <a:solidFill>
                      <a:srgbClr val="FFC000"/>
                    </a:solidFill>
                    <a:latin typeface="Arial" pitchFamily="34" charset="0"/>
                    <a:cs typeface="Arial" pitchFamily="34" charset="0"/>
                  </a:rPr>
                  <a:t>VELscope</a:t>
                </a:r>
                <a:r>
                  <a:rPr lang="en-US" sz="2000" b="1" baseline="30000" dirty="0">
                    <a:solidFill>
                      <a:srgbClr val="FFC000"/>
                    </a:solidFill>
                    <a:latin typeface="Arial" pitchFamily="34" charset="0"/>
                    <a:cs typeface="Arial" pitchFamily="34" charset="0"/>
                  </a:rPr>
                  <a:t>®</a:t>
                </a:r>
                <a:r>
                  <a:rPr lang="en-US" sz="2000" b="1" dirty="0">
                    <a:solidFill>
                      <a:srgbClr val="FFC000"/>
                    </a:solidFill>
                    <a:latin typeface="Arial" pitchFamily="34" charset="0"/>
                    <a:cs typeface="Arial" pitchFamily="34" charset="0"/>
                  </a:rPr>
                  <a:t>; VELscope VX</a:t>
                </a:r>
                <a:r>
                  <a:rPr lang="en-US" sz="2000" b="1" baseline="30000" dirty="0">
                    <a:solidFill>
                      <a:srgbClr val="FFC000"/>
                    </a:solidFill>
                    <a:latin typeface="Arial" pitchFamily="34" charset="0"/>
                    <a:cs typeface="Arial" pitchFamily="34" charset="0"/>
                  </a:rPr>
                  <a:t>®</a:t>
                </a:r>
              </a:p>
              <a:p>
                <a:pPr algn="ctr"/>
                <a:r>
                  <a:rPr lang="en-US" b="1" dirty="0">
                    <a:solidFill>
                      <a:srgbClr val="FFC000"/>
                    </a:solidFill>
                    <a:latin typeface="Arial" pitchFamily="34" charset="0"/>
                    <a:cs typeface="Arial" pitchFamily="34" charset="0"/>
                  </a:rPr>
                  <a:t>436 nM</a:t>
                </a:r>
              </a:p>
            </p:txBody>
          </p:sp>
          <p:sp>
            <p:nvSpPr>
              <p:cNvPr id="10" name="TextBox 9"/>
              <p:cNvSpPr txBox="1"/>
              <p:nvPr/>
            </p:nvSpPr>
            <p:spPr>
              <a:xfrm>
                <a:off x="5594229" y="1295400"/>
                <a:ext cx="2044149" cy="677108"/>
              </a:xfrm>
              <a:prstGeom prst="rect">
                <a:avLst/>
              </a:prstGeom>
              <a:noFill/>
            </p:spPr>
            <p:txBody>
              <a:bodyPr wrap="none" rtlCol="0">
                <a:spAutoFit/>
              </a:bodyPr>
              <a:lstStyle/>
              <a:p>
                <a:pPr algn="ctr"/>
                <a:r>
                  <a:rPr lang="en-US" sz="2000" b="1" dirty="0">
                    <a:solidFill>
                      <a:srgbClr val="FFC000"/>
                    </a:solidFill>
                    <a:latin typeface="Arial" pitchFamily="34" charset="0"/>
                    <a:cs typeface="Arial" pitchFamily="34" charset="0"/>
                  </a:rPr>
                  <a:t>Identafi 3000</a:t>
                </a:r>
                <a:r>
                  <a:rPr lang="en-US" sz="2000" b="1" baseline="30000" dirty="0">
                    <a:solidFill>
                      <a:srgbClr val="FFC000"/>
                    </a:solidFill>
                    <a:latin typeface="Arial" pitchFamily="34" charset="0"/>
                    <a:cs typeface="Arial" pitchFamily="34" charset="0"/>
                  </a:rPr>
                  <a:t>®</a:t>
                </a:r>
              </a:p>
              <a:p>
                <a:pPr algn="ctr"/>
                <a:r>
                  <a:rPr lang="en-US" b="1" dirty="0">
                    <a:solidFill>
                      <a:srgbClr val="FFC000"/>
                    </a:solidFill>
                    <a:latin typeface="Arial" pitchFamily="34" charset="0"/>
                    <a:cs typeface="Arial" pitchFamily="34" charset="0"/>
                  </a:rPr>
                  <a:t>405 nM &amp; 545 nM</a:t>
                </a:r>
              </a:p>
            </p:txBody>
          </p:sp>
          <p:pic>
            <p:nvPicPr>
              <p:cNvPr id="2050" name="Picture 2" descr="C:\Users\User\Pictures\untitled.bmp"/>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352800" y="2034064"/>
                <a:ext cx="1297368" cy="2842736"/>
              </a:xfrm>
              <a:prstGeom prst="rect">
                <a:avLst/>
              </a:prstGeom>
              <a:noFill/>
              <a:ln>
                <a:solidFill>
                  <a:schemeClr val="tx2"/>
                </a:solidFill>
              </a:ln>
              <a:extLst>
                <a:ext uri="{909E8E84-426E-40dd-AFC4-6F175D3DCCD1}">
                  <a14:hiddenFill xmlns:a14="http://schemas.microsoft.com/office/drawing/2010/main" xmlns="">
                    <a:solidFill>
                      <a:srgbClr val="FFFFFF"/>
                    </a:solidFill>
                  </a14:hiddenFill>
                </a:ext>
              </a:extLst>
            </p:spPr>
          </p:pic>
          <p:sp>
            <p:nvSpPr>
              <p:cNvPr id="12" name="Rectangle 11"/>
              <p:cNvSpPr/>
              <p:nvPr/>
            </p:nvSpPr>
            <p:spPr>
              <a:xfrm flipH="1" flipV="1">
                <a:off x="312202" y="1972506"/>
                <a:ext cx="4372186" cy="2980494"/>
              </a:xfrm>
              <a:prstGeom prst="rect">
                <a:avLst/>
              </a:prstGeom>
              <a:noFill/>
              <a:ln w="63500">
                <a:solidFill>
                  <a:srgbClr val="FFC000"/>
                </a:solidFill>
              </a:ln>
              <a:scene3d>
                <a:camera prst="orthographicFront"/>
                <a:lightRig rig="threePt" dir="t"/>
              </a:scene3d>
              <a:sp3d prstMaterial="dkEdge">
                <a:bevelT w="38100" h="38100"/>
                <a:bevelB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endParaRPr>
              </a:p>
            </p:txBody>
          </p:sp>
          <p:sp>
            <p:nvSpPr>
              <p:cNvPr id="13" name="Rectangle 12"/>
              <p:cNvSpPr/>
              <p:nvPr/>
            </p:nvSpPr>
            <p:spPr>
              <a:xfrm flipH="1" flipV="1">
                <a:off x="4744990" y="1972508"/>
                <a:ext cx="4322807" cy="2980492"/>
              </a:xfrm>
              <a:prstGeom prst="rect">
                <a:avLst/>
              </a:prstGeom>
              <a:noFill/>
              <a:ln w="63500">
                <a:solidFill>
                  <a:srgbClr val="FFC000"/>
                </a:solidFill>
              </a:ln>
              <a:scene3d>
                <a:camera prst="orthographicFront"/>
                <a:lightRig rig="threePt" dir="t"/>
              </a:scene3d>
              <a:sp3d prstMaterial="dkEdge">
                <a:bevelT w="38100" h="38100"/>
                <a:bevelB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endParaRPr>
              </a:p>
            </p:txBody>
          </p:sp>
        </p:grpSp>
      </p:grpSp>
      <p:grpSp>
        <p:nvGrpSpPr>
          <p:cNvPr id="7" name="Group 6">
            <a:extLst>
              <a:ext uri="{FF2B5EF4-FFF2-40B4-BE49-F238E27FC236}">
                <a16:creationId xmlns:a16="http://schemas.microsoft.com/office/drawing/2014/main" id="{B909E065-96C9-4532-95B1-85E113589B1E}"/>
              </a:ext>
            </a:extLst>
          </p:cNvPr>
          <p:cNvGrpSpPr/>
          <p:nvPr/>
        </p:nvGrpSpPr>
        <p:grpSpPr>
          <a:xfrm>
            <a:off x="2209800" y="5181601"/>
            <a:ext cx="8077200" cy="1228725"/>
            <a:chOff x="152400" y="5244343"/>
            <a:chExt cx="8077200" cy="1228725"/>
          </a:xfrm>
        </p:grpSpPr>
        <p:sp>
          <p:nvSpPr>
            <p:cNvPr id="11" name="Rectangle 3"/>
            <p:cNvSpPr txBox="1">
              <a:spLocks noChangeArrowheads="1"/>
            </p:cNvSpPr>
            <p:nvPr/>
          </p:nvSpPr>
          <p:spPr>
            <a:xfrm>
              <a:off x="2154193" y="5334000"/>
              <a:ext cx="6075407" cy="1066800"/>
            </a:xfrm>
            <a:prstGeom prst="rect">
              <a:avLst/>
            </a:prstGeom>
          </p:spPr>
          <p:txBody>
            <a:bodyPr>
              <a:normAutofit fontScale="85000" lnSpcReduction="10000"/>
            </a:bodyPr>
            <a:lstStyle/>
            <a:p>
              <a:pPr marL="231775" indent="-231775" eaLnBrk="1" fontAlgn="auto" hangingPunct="1">
                <a:spcBef>
                  <a:spcPct val="20000"/>
                </a:spcBef>
                <a:spcAft>
                  <a:spcPts val="0"/>
                </a:spcAft>
                <a:buClr>
                  <a:srgbClr val="D6ECFF"/>
                </a:buClr>
                <a:buSzPct val="90000"/>
                <a:buFont typeface="Wingdings" pitchFamily="2" charset="2"/>
                <a:buChar char="q"/>
                <a:defRPr/>
              </a:pPr>
              <a:r>
                <a:rPr lang="en-US" dirty="0">
                  <a:solidFill>
                    <a:prstClr val="white"/>
                  </a:solidFill>
                  <a:latin typeface="Arial" charset="0"/>
                </a:rPr>
                <a:t>Based on natural autofluorescence of biological tissues </a:t>
              </a:r>
            </a:p>
            <a:p>
              <a:pPr marL="231775" indent="-231775" eaLnBrk="1" fontAlgn="auto" hangingPunct="1">
                <a:spcBef>
                  <a:spcPct val="20000"/>
                </a:spcBef>
                <a:spcAft>
                  <a:spcPts val="0"/>
                </a:spcAft>
                <a:buClr>
                  <a:srgbClr val="D6ECFF"/>
                </a:buClr>
                <a:buSzPct val="90000"/>
                <a:buFont typeface="Wingdings" pitchFamily="2" charset="2"/>
                <a:buChar char="q"/>
                <a:defRPr/>
              </a:pPr>
              <a:r>
                <a:rPr lang="en-US" dirty="0">
                  <a:solidFill>
                    <a:prstClr val="white"/>
                  </a:solidFill>
                  <a:latin typeface="Arial" charset="0"/>
                </a:rPr>
                <a:t>Different refractory indices of tissue types drives this technology</a:t>
              </a:r>
            </a:p>
            <a:p>
              <a:pPr marL="231775" indent="-231775" eaLnBrk="1" fontAlgn="auto" hangingPunct="1">
                <a:spcBef>
                  <a:spcPct val="20000"/>
                </a:spcBef>
                <a:spcAft>
                  <a:spcPts val="0"/>
                </a:spcAft>
                <a:buClr>
                  <a:srgbClr val="D6ECFF"/>
                </a:buClr>
                <a:buSzPct val="90000"/>
                <a:buFont typeface="Wingdings" pitchFamily="2" charset="2"/>
                <a:buChar char="q"/>
              </a:pPr>
              <a:r>
                <a:rPr lang="en-US" dirty="0">
                  <a:solidFill>
                    <a:prstClr val="white"/>
                  </a:solidFill>
                  <a:latin typeface="Arial" charset="0"/>
                </a:rPr>
                <a:t>We see 500-600 nm (UV = &lt;400 nm)</a:t>
              </a:r>
            </a:p>
            <a:p>
              <a:pPr marL="231775" indent="-231775" eaLnBrk="1" fontAlgn="auto" hangingPunct="1">
                <a:spcBef>
                  <a:spcPct val="20000"/>
                </a:spcBef>
                <a:spcAft>
                  <a:spcPts val="0"/>
                </a:spcAft>
                <a:buClr>
                  <a:srgbClr val="D6ECFF"/>
                </a:buClr>
                <a:buSzPct val="90000"/>
                <a:buFont typeface="Wingdings" pitchFamily="2" charset="2"/>
                <a:buChar char="q"/>
                <a:defRPr/>
              </a:pPr>
              <a:r>
                <a:rPr lang="en-US" dirty="0">
                  <a:solidFill>
                    <a:prstClr val="white"/>
                  </a:solidFill>
                  <a:latin typeface="Arial" charset="0"/>
                </a:rPr>
                <a:t>Blue light for dysplasia/primitive cells (400-460 nm)</a:t>
              </a:r>
            </a:p>
          </p:txBody>
        </p:sp>
        <p:pic>
          <p:nvPicPr>
            <p:cNvPr id="3" name="Picture 2">
              <a:extLst>
                <a:ext uri="{FF2B5EF4-FFF2-40B4-BE49-F238E27FC236}">
                  <a16:creationId xmlns:a16="http://schemas.microsoft.com/office/drawing/2014/main" id="{DAE3BEEA-828E-46B9-9483-B819FEC7BB6A}"/>
                </a:ext>
              </a:extLst>
            </p:cNvPr>
            <p:cNvPicPr>
              <a:picLocks noChangeAspect="1"/>
            </p:cNvPicPr>
            <p:nvPr/>
          </p:nvPicPr>
          <p:blipFill>
            <a:blip r:embed="rId8"/>
            <a:stretch>
              <a:fillRect/>
            </a:stretch>
          </p:blipFill>
          <p:spPr>
            <a:xfrm>
              <a:off x="152400" y="5244343"/>
              <a:ext cx="1943100" cy="1228725"/>
            </a:xfrm>
            <a:prstGeom prst="rect">
              <a:avLst/>
            </a:prstGeom>
            <a:ln>
              <a:solidFill>
                <a:schemeClr val="tx1"/>
              </a:solidFill>
            </a:ln>
          </p:spPr>
        </p:pic>
      </p:grpSp>
    </p:spTree>
    <p:extLst>
      <p:ext uri="{BB962C8B-B14F-4D97-AF65-F5344CB8AC3E}">
        <p14:creationId xmlns:p14="http://schemas.microsoft.com/office/powerpoint/2010/main" val="225040844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F962CC5-B3F1-4934-A431-38AC22E69770}"/>
              </a:ext>
            </a:extLst>
          </p:cNvPr>
          <p:cNvSpPr/>
          <p:nvPr/>
        </p:nvSpPr>
        <p:spPr>
          <a:xfrm>
            <a:off x="1524000" y="8860"/>
            <a:ext cx="9144000" cy="684914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4D7A1B96-55D4-4C90-9D71-929C41368D70}"/>
              </a:ext>
            </a:extLst>
          </p:cNvPr>
          <p:cNvGrpSpPr/>
          <p:nvPr/>
        </p:nvGrpSpPr>
        <p:grpSpPr>
          <a:xfrm>
            <a:off x="8649378" y="6431280"/>
            <a:ext cx="1866222" cy="274320"/>
            <a:chOff x="7125378" y="6464808"/>
            <a:chExt cx="1866222" cy="274320"/>
          </a:xfrm>
        </p:grpSpPr>
        <p:sp>
          <p:nvSpPr>
            <p:cNvPr id="7" name="Action Button: Back or Previous 8">
              <a:hlinkClick r:id="" action="ppaction://hlinkshowjump?jump=previousslide" highlightClick="1"/>
              <a:extLst>
                <a:ext uri="{FF2B5EF4-FFF2-40B4-BE49-F238E27FC236}">
                  <a16:creationId xmlns:a16="http://schemas.microsoft.com/office/drawing/2014/main" id="{F8874E70-2636-4167-BB79-736E5F93A3D4}"/>
                </a:ext>
              </a:extLst>
            </p:cNvPr>
            <p:cNvSpPr/>
            <p:nvPr/>
          </p:nvSpPr>
          <p:spPr>
            <a:xfrm>
              <a:off x="8001000" y="6464808"/>
              <a:ext cx="457200" cy="274320"/>
            </a:xfrm>
            <a:prstGeom prst="actionButtonBackPrevious">
              <a:avLst/>
            </a:prstGeom>
            <a:solidFill>
              <a:schemeClr val="bg1">
                <a:alpha val="41000"/>
              </a:schemeClr>
            </a:solidFill>
            <a:ln w="6350">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endParaRPr>
            </a:p>
          </p:txBody>
        </p:sp>
        <p:sp>
          <p:nvSpPr>
            <p:cNvPr id="8" name="Action Button: Forward or Next 9">
              <a:hlinkClick r:id="" action="ppaction://hlinkshowjump?jump=nextslide" highlightClick="1"/>
              <a:extLst>
                <a:ext uri="{FF2B5EF4-FFF2-40B4-BE49-F238E27FC236}">
                  <a16:creationId xmlns:a16="http://schemas.microsoft.com/office/drawing/2014/main" id="{B505D9BD-FC98-47D4-88F7-98B7FE88FDAE}"/>
                </a:ext>
              </a:extLst>
            </p:cNvPr>
            <p:cNvSpPr/>
            <p:nvPr/>
          </p:nvSpPr>
          <p:spPr>
            <a:xfrm>
              <a:off x="8534400" y="6464808"/>
              <a:ext cx="457200" cy="274320"/>
            </a:xfrm>
            <a:prstGeom prst="actionButtonForwardNext">
              <a:avLst/>
            </a:prstGeom>
            <a:solidFill>
              <a:schemeClr val="bg1">
                <a:alpha val="41000"/>
              </a:schemeClr>
            </a:solidFill>
            <a:ln w="6350">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endParaRPr>
            </a:p>
          </p:txBody>
        </p:sp>
        <p:sp>
          <p:nvSpPr>
            <p:cNvPr id="9" name="Action Button: Home 11">
              <a:hlinkClick r:id="" action="ppaction://hlinkshowjump?jump=firstslide" highlightClick="1"/>
              <a:extLst>
                <a:ext uri="{FF2B5EF4-FFF2-40B4-BE49-F238E27FC236}">
                  <a16:creationId xmlns:a16="http://schemas.microsoft.com/office/drawing/2014/main" id="{1C677666-FAEB-48A9-8D8B-7DCF9257DEB3}"/>
                </a:ext>
              </a:extLst>
            </p:cNvPr>
            <p:cNvSpPr/>
            <p:nvPr/>
          </p:nvSpPr>
          <p:spPr>
            <a:xfrm>
              <a:off x="7569708" y="6464808"/>
              <a:ext cx="355092" cy="274320"/>
            </a:xfrm>
            <a:prstGeom prst="actionButtonHome">
              <a:avLst/>
            </a:prstGeom>
            <a:solidFill>
              <a:schemeClr val="bg1">
                <a:alpha val="41000"/>
              </a:schemeClr>
            </a:solidFill>
            <a:ln w="6350">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Action Button: Return 9">
              <a:hlinkClick r:id="" action="ppaction://hlinkshowjump?jump=lastslideviewed" highlightClick="1"/>
              <a:extLst>
                <a:ext uri="{FF2B5EF4-FFF2-40B4-BE49-F238E27FC236}">
                  <a16:creationId xmlns:a16="http://schemas.microsoft.com/office/drawing/2014/main" id="{3554F5FC-FFCE-4AF5-8990-CCC8849069DB}"/>
                </a:ext>
              </a:extLst>
            </p:cNvPr>
            <p:cNvSpPr/>
            <p:nvPr/>
          </p:nvSpPr>
          <p:spPr>
            <a:xfrm>
              <a:off x="7125378" y="6464808"/>
              <a:ext cx="356452" cy="274320"/>
            </a:xfrm>
            <a:prstGeom prst="actionButtonReturn">
              <a:avLst/>
            </a:prstGeom>
            <a:solidFill>
              <a:schemeClr val="bg1">
                <a:alpha val="41000"/>
              </a:schemeClr>
            </a:solidFill>
            <a:ln w="6350">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 name="Title 1"/>
          <p:cNvSpPr>
            <a:spLocks noGrp="1"/>
          </p:cNvSpPr>
          <p:nvPr>
            <p:ph type="title"/>
          </p:nvPr>
        </p:nvSpPr>
        <p:spPr>
          <a:xfrm>
            <a:off x="1714500" y="381000"/>
            <a:ext cx="8686800" cy="2209800"/>
          </a:xfrm>
        </p:spPr>
        <p:txBody>
          <a:bodyPr>
            <a:noAutofit/>
            <a:scene3d>
              <a:camera prst="orthographicFront"/>
              <a:lightRig rig="threePt" dir="t"/>
            </a:scene3d>
            <a:sp3d extrusionH="57150">
              <a:bevelT w="38100" h="38100" prst="angle"/>
              <a:bevelB w="38100" h="38100" prst="angle"/>
            </a:sp3d>
          </a:bodyPr>
          <a:lstStyle/>
          <a:p>
            <a:pPr algn="ctr"/>
            <a:r>
              <a:rPr lang="en-US" sz="6000" dirty="0">
                <a:solidFill>
                  <a:schemeClr val="accent6">
                    <a:lumMod val="50000"/>
                  </a:schemeClr>
                </a:solidFill>
              </a:rPr>
              <a:t>Smokeless Tobacco</a:t>
            </a:r>
          </a:p>
        </p:txBody>
      </p:sp>
      <p:pic>
        <p:nvPicPr>
          <p:cNvPr id="4" name="Picture 4" descr="st73"/>
          <p:cNvPicPr>
            <a:picLocks noChangeAspect="1" noChangeArrowheads="1"/>
          </p:cNvPicPr>
          <p:nvPr/>
        </p:nvPicPr>
        <p:blipFill>
          <a:blip r:embed="rId2" cstate="print">
            <a:lum bright="-18000"/>
            <a:extLst>
              <a:ext uri="{28A0092B-C50C-407E-A947-70E740481C1C}">
                <a14:useLocalDpi xmlns:a14="http://schemas.microsoft.com/office/drawing/2010/main"/>
              </a:ext>
            </a:extLst>
          </a:blip>
          <a:srcRect/>
          <a:stretch>
            <a:fillRect/>
          </a:stretch>
        </p:blipFill>
        <p:spPr>
          <a:xfrm>
            <a:off x="3880578" y="2438400"/>
            <a:ext cx="4272822" cy="2743200"/>
          </a:xfrm>
          <a:prstGeom prst="rect">
            <a:avLst/>
          </a:prstGeom>
          <a:noFill/>
          <a:ln>
            <a:solidFill>
              <a:schemeClr val="tx2"/>
            </a:solidFill>
          </a:ln>
          <a:effectLst>
            <a:reflection blurRad="6350" stA="50000" endA="300" endPos="38500" dist="50800" dir="5400000" sy="-100000" algn="bl" rotWithShape="0"/>
          </a:effectLst>
          <a:scene3d>
            <a:camera prst="orthographicFront"/>
            <a:lightRig rig="threePt" dir="t"/>
          </a:scene3d>
          <a:sp3d>
            <a:bevelT/>
            <a:bevelB/>
          </a:sp3d>
        </p:spPr>
      </p:pic>
    </p:spTree>
    <p:extLst>
      <p:ext uri="{BB962C8B-B14F-4D97-AF65-F5344CB8AC3E}">
        <p14:creationId xmlns:p14="http://schemas.microsoft.com/office/powerpoint/2010/main" val="130302311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2"/>
          <p:cNvSpPr>
            <a:spLocks noGrp="1" noRot="1" noChangeArrowheads="1"/>
          </p:cNvSpPr>
          <p:nvPr>
            <p:ph type="title"/>
          </p:nvPr>
        </p:nvSpPr>
        <p:spPr>
          <a:xfrm>
            <a:off x="1981200" y="76201"/>
            <a:ext cx="8229600" cy="904241"/>
          </a:xfrm>
        </p:spPr>
        <p:txBody>
          <a:bodyPr>
            <a:normAutofit/>
            <a:scene3d>
              <a:camera prst="orthographicFront"/>
              <a:lightRig rig="threePt" dir="t"/>
            </a:scene3d>
            <a:sp3d extrusionH="57150">
              <a:bevelT w="38100" h="38100" prst="angle"/>
              <a:bevelB w="38100" h="38100" prst="angle"/>
            </a:sp3d>
          </a:bodyPr>
          <a:lstStyle/>
          <a:p>
            <a:pPr eaLnBrk="1" hangingPunct="1">
              <a:defRPr/>
            </a:pPr>
            <a:r>
              <a:rPr lang="en-US" b="1" dirty="0">
                <a:effectLst>
                  <a:outerShdw blurRad="38100" dist="38100" dir="2700000" algn="tl">
                    <a:srgbClr val="000000">
                      <a:alpha val="43137"/>
                    </a:srgbClr>
                  </a:outerShdw>
                </a:effectLst>
                <a:latin typeface="Arial" pitchFamily="34" charset="0"/>
              </a:rPr>
              <a:t>Smokeless Tobacco Use </a:t>
            </a:r>
            <a:br>
              <a:rPr lang="en-US" sz="2400" dirty="0">
                <a:latin typeface="Arial" pitchFamily="34" charset="0"/>
              </a:rPr>
            </a:br>
            <a:r>
              <a:rPr lang="en-US" sz="2000" dirty="0">
                <a:latin typeface="Arial" pitchFamily="34" charset="0"/>
              </a:rPr>
              <a:t>It’s a cultural thing (advertising helps)</a:t>
            </a:r>
          </a:p>
        </p:txBody>
      </p:sp>
      <p:pic>
        <p:nvPicPr>
          <p:cNvPr id="3" name="Content Placeholder 2"/>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1671287" y="3505200"/>
            <a:ext cx="3192394" cy="2362200"/>
          </a:xfrm>
          <a:ln>
            <a:solidFill>
              <a:schemeClr val="tx1"/>
            </a:solidFill>
          </a:ln>
        </p:spPr>
      </p:pic>
      <p:pic>
        <p:nvPicPr>
          <p:cNvPr id="67587" name="Picture 3" descr="BARNST"/>
          <p:cNvPicPr>
            <a:picLocks noChangeAspect="1" noChangeArrowheads="1"/>
          </p:cNvPicPr>
          <p:nvPr/>
        </p:nvPicPr>
        <p:blipFill>
          <a:blip r:embed="rId4" cstate="screen">
            <a:lum bright="-18000"/>
            <a:extLst>
              <a:ext uri="{28A0092B-C50C-407E-A947-70E740481C1C}">
                <a14:useLocalDpi xmlns:a14="http://schemas.microsoft.com/office/drawing/2010/main"/>
              </a:ext>
            </a:extLst>
          </a:blip>
          <a:srcRect/>
          <a:stretch>
            <a:fillRect/>
          </a:stretch>
        </p:blipFill>
        <p:spPr bwMode="auto">
          <a:xfrm>
            <a:off x="1671287" y="1194118"/>
            <a:ext cx="3192394" cy="2234883"/>
          </a:xfrm>
          <a:prstGeom prst="rect">
            <a:avLst/>
          </a:prstGeom>
          <a:noFill/>
          <a:ln w="9525">
            <a:solidFill>
              <a:schemeClr val="tx2"/>
            </a:solidFill>
            <a:miter lim="800000"/>
            <a:headEnd/>
            <a:tailEnd/>
          </a:ln>
        </p:spPr>
      </p:pic>
      <p:sp>
        <p:nvSpPr>
          <p:cNvPr id="4" name="TextBox 3"/>
          <p:cNvSpPr txBox="1"/>
          <p:nvPr/>
        </p:nvSpPr>
        <p:spPr>
          <a:xfrm>
            <a:off x="4724400" y="1016319"/>
            <a:ext cx="5867400" cy="3293209"/>
          </a:xfrm>
          <a:prstGeom prst="rect">
            <a:avLst/>
          </a:prstGeom>
          <a:noFill/>
        </p:spPr>
        <p:txBody>
          <a:bodyPr wrap="square" rtlCol="0">
            <a:spAutoFit/>
          </a:bodyPr>
          <a:lstStyle/>
          <a:p>
            <a:pPr marL="571500" indent="-346075">
              <a:buClr>
                <a:schemeClr val="tx1"/>
              </a:buClr>
              <a:buSzPct val="88000"/>
              <a:buFont typeface="Wingdings" panose="05000000000000000000" pitchFamily="2" charset="2"/>
              <a:buChar char="q"/>
              <a:tabLst>
                <a:tab pos="457200" algn="l"/>
              </a:tabLst>
            </a:pPr>
            <a:r>
              <a:rPr lang="en-US" sz="1600" b="1" dirty="0">
                <a:solidFill>
                  <a:srgbClr val="FFC000"/>
                </a:solidFill>
                <a:latin typeface="Arial" panose="020B0604020202020204" pitchFamily="34" charset="0"/>
                <a:cs typeface="Arial" panose="020B0604020202020204" pitchFamily="34" charset="0"/>
              </a:rPr>
              <a:t>Chewing tobacco</a:t>
            </a:r>
            <a:r>
              <a:rPr lang="en-US" sz="1600" dirty="0">
                <a:latin typeface="Arial" panose="020B0604020202020204" pitchFamily="34" charset="0"/>
                <a:cs typeface="Arial" panose="020B0604020202020204" pitchFamily="34" charset="0"/>
              </a:rPr>
              <a:t>: posterior lower vestibule</a:t>
            </a:r>
          </a:p>
          <a:p>
            <a:pPr marL="571500" indent="-346075">
              <a:buClr>
                <a:schemeClr val="tx1"/>
              </a:buClr>
              <a:buSzPct val="88000"/>
              <a:buFont typeface="Wingdings" panose="05000000000000000000" pitchFamily="2" charset="2"/>
              <a:buChar char="q"/>
              <a:tabLst>
                <a:tab pos="457200" algn="l"/>
              </a:tabLst>
            </a:pPr>
            <a:r>
              <a:rPr lang="en-US" sz="1600" b="1" dirty="0">
                <a:solidFill>
                  <a:srgbClr val="FFC000"/>
                </a:solidFill>
                <a:latin typeface="Arial" panose="020B0604020202020204" pitchFamily="34" charset="0"/>
                <a:cs typeface="Arial" panose="020B0604020202020204" pitchFamily="34" charset="0"/>
              </a:rPr>
              <a:t>Snuff</a:t>
            </a:r>
            <a:r>
              <a:rPr lang="en-US" sz="1600" dirty="0">
                <a:latin typeface="Arial" panose="020B0604020202020204" pitchFamily="34" charset="0"/>
                <a:cs typeface="Arial" panose="020B0604020202020204" pitchFamily="34" charset="0"/>
              </a:rPr>
              <a:t>: anterior vestibule; fine grain; moist; high pH</a:t>
            </a:r>
          </a:p>
          <a:p>
            <a:pPr marL="571500" indent="-346075">
              <a:buClr>
                <a:schemeClr val="tx1"/>
              </a:buClr>
              <a:buSzPct val="88000"/>
              <a:buFont typeface="Wingdings" panose="05000000000000000000" pitchFamily="2" charset="2"/>
              <a:buChar char="q"/>
              <a:tabLst>
                <a:tab pos="457200" algn="l"/>
              </a:tabLst>
            </a:pPr>
            <a:r>
              <a:rPr lang="en-US" sz="1600" b="1" dirty="0">
                <a:solidFill>
                  <a:srgbClr val="FFC000"/>
                </a:solidFill>
                <a:latin typeface="Arial" panose="020B0604020202020204" pitchFamily="34" charset="0"/>
                <a:cs typeface="Arial" panose="020B0604020202020204" pitchFamily="34" charset="0"/>
              </a:rPr>
              <a:t>Nasal snuff</a:t>
            </a:r>
            <a:r>
              <a:rPr lang="en-US" sz="1600" dirty="0">
                <a:latin typeface="Arial" panose="020B0604020202020204" pitchFamily="34" charset="0"/>
                <a:cs typeface="Arial" panose="020B0604020202020204" pitchFamily="34" charset="0"/>
              </a:rPr>
              <a:t>: more dry than routine snuff</a:t>
            </a:r>
          </a:p>
          <a:p>
            <a:pPr marL="571500" indent="-346075">
              <a:buClr>
                <a:schemeClr val="tx1"/>
              </a:buClr>
              <a:buSzPct val="88000"/>
              <a:buFont typeface="Wingdings" panose="05000000000000000000" pitchFamily="2" charset="2"/>
              <a:buChar char="q"/>
              <a:tabLst>
                <a:tab pos="457200" algn="l"/>
              </a:tabLst>
            </a:pPr>
            <a:r>
              <a:rPr lang="en-US" sz="1600" b="1" dirty="0">
                <a:solidFill>
                  <a:srgbClr val="FFC000"/>
                </a:solidFill>
                <a:latin typeface="Arial" panose="020B0604020202020204" pitchFamily="34" charset="0"/>
                <a:cs typeface="Arial" panose="020B0604020202020204" pitchFamily="34" charset="0"/>
              </a:rPr>
              <a:t>Snus</a:t>
            </a:r>
            <a:r>
              <a:rPr lang="en-US" sz="1600" dirty="0">
                <a:latin typeface="Arial" panose="020B0604020202020204" pitchFamily="34" charset="0"/>
                <a:cs typeface="Arial" panose="020B0604020202020204" pitchFamily="34" charset="0"/>
              </a:rPr>
              <a:t>: Swedish snuff; few carcinogens; minimal spitting</a:t>
            </a:r>
          </a:p>
          <a:p>
            <a:pPr marL="571500" indent="-346075">
              <a:buClr>
                <a:schemeClr val="tx1"/>
              </a:buClr>
              <a:buSzPct val="88000"/>
              <a:buFont typeface="Wingdings" panose="05000000000000000000" pitchFamily="2" charset="2"/>
              <a:buChar char="q"/>
              <a:tabLst>
                <a:tab pos="457200" algn="l"/>
              </a:tabLst>
            </a:pPr>
            <a:r>
              <a:rPr lang="en-US" sz="1600" b="1" dirty="0">
                <a:solidFill>
                  <a:srgbClr val="FFC000"/>
                </a:solidFill>
                <a:latin typeface="Arial" panose="020B0604020202020204" pitchFamily="34" charset="0"/>
                <a:cs typeface="Arial" panose="020B0604020202020204" pitchFamily="34" charset="0"/>
              </a:rPr>
              <a:t>Creamy snuff</a:t>
            </a:r>
            <a:r>
              <a:rPr lang="en-US" sz="1600" dirty="0">
                <a:latin typeface="Arial" panose="020B0604020202020204" pitchFamily="34" charset="0"/>
                <a:cs typeface="Arial" panose="020B0604020202020204" pitchFamily="34" charset="0"/>
              </a:rPr>
              <a:t>: cream-type tobacco mixture</a:t>
            </a:r>
          </a:p>
          <a:p>
            <a:pPr marL="571500" indent="-346075">
              <a:buClr>
                <a:schemeClr val="tx1"/>
              </a:buClr>
              <a:buSzPct val="88000"/>
              <a:buFont typeface="Wingdings" panose="05000000000000000000" pitchFamily="2" charset="2"/>
              <a:buChar char="q"/>
              <a:tabLst>
                <a:tab pos="457200" algn="l"/>
              </a:tabLst>
            </a:pPr>
            <a:r>
              <a:rPr lang="en-US" sz="1600" b="1" dirty="0">
                <a:solidFill>
                  <a:srgbClr val="FFC000"/>
                </a:solidFill>
                <a:latin typeface="Arial" panose="020B0604020202020204" pitchFamily="34" charset="0"/>
                <a:cs typeface="Arial" panose="020B0604020202020204" pitchFamily="34" charset="0"/>
              </a:rPr>
              <a:t>Snuff pouches</a:t>
            </a:r>
            <a:r>
              <a:rPr lang="en-US" sz="1600" dirty="0">
                <a:latin typeface="Arial" panose="020B0604020202020204" pitchFamily="34" charset="0"/>
                <a:cs typeface="Arial" panose="020B0604020202020204" pitchFamily="34" charset="0"/>
              </a:rPr>
              <a:t>: snuff is small tea bag-like containers</a:t>
            </a:r>
          </a:p>
          <a:p>
            <a:pPr marL="571500" indent="-346075">
              <a:buClr>
                <a:schemeClr val="tx1"/>
              </a:buClr>
              <a:buSzPct val="88000"/>
              <a:buFont typeface="Wingdings" panose="05000000000000000000" pitchFamily="2" charset="2"/>
              <a:buChar char="q"/>
              <a:tabLst>
                <a:tab pos="457200" algn="l"/>
              </a:tabLst>
            </a:pPr>
            <a:r>
              <a:rPr lang="en-US" sz="1600" b="1" dirty="0">
                <a:solidFill>
                  <a:srgbClr val="FFC000"/>
                </a:solidFill>
                <a:latin typeface="Arial" panose="020B0604020202020204" pitchFamily="34" charset="0"/>
                <a:cs typeface="Arial" panose="020B0604020202020204" pitchFamily="34" charset="0"/>
              </a:rPr>
              <a:t>Tobacco gum</a:t>
            </a:r>
            <a:r>
              <a:rPr lang="en-US" sz="1600" dirty="0">
                <a:latin typeface="Arial" panose="020B0604020202020204" pitchFamily="34" charset="0"/>
                <a:cs typeface="Arial" panose="020B0604020202020204" pitchFamily="34" charset="0"/>
              </a:rPr>
              <a:t>: chewing gum containing tobacco</a:t>
            </a:r>
          </a:p>
          <a:p>
            <a:pPr marL="571500" indent="-346075">
              <a:buClr>
                <a:schemeClr val="tx1"/>
              </a:buClr>
              <a:buSzPct val="88000"/>
              <a:buFont typeface="Wingdings" panose="05000000000000000000" pitchFamily="2" charset="2"/>
              <a:buChar char="q"/>
              <a:tabLst>
                <a:tab pos="457200" algn="l"/>
              </a:tabLst>
            </a:pPr>
            <a:r>
              <a:rPr lang="en-US" sz="1600" b="1" dirty="0">
                <a:solidFill>
                  <a:srgbClr val="FFC000"/>
                </a:solidFill>
                <a:latin typeface="Arial" panose="020B0604020202020204" pitchFamily="34" charset="0"/>
                <a:cs typeface="Arial" panose="020B0604020202020204" pitchFamily="34" charset="0"/>
              </a:rPr>
              <a:t>Gutka</a:t>
            </a:r>
            <a:r>
              <a:rPr lang="en-US" sz="1600" dirty="0">
                <a:latin typeface="Arial" panose="020B0604020202020204" pitchFamily="34" charset="0"/>
                <a:cs typeface="Arial" panose="020B0604020202020204" pitchFamily="34" charset="0"/>
              </a:rPr>
              <a:t>: tobacco/areca nut/betel/flavoring</a:t>
            </a:r>
          </a:p>
          <a:p>
            <a:pPr marL="571500" indent="-346075">
              <a:buClr>
                <a:schemeClr val="tx1"/>
              </a:buClr>
              <a:buSzPct val="88000"/>
              <a:buFont typeface="Wingdings" panose="05000000000000000000" pitchFamily="2" charset="2"/>
              <a:buChar char="q"/>
              <a:tabLst>
                <a:tab pos="457200" algn="l"/>
              </a:tabLst>
            </a:pPr>
            <a:r>
              <a:rPr lang="en-US" sz="1600" b="1" dirty="0">
                <a:solidFill>
                  <a:srgbClr val="FFC000"/>
                </a:solidFill>
                <a:latin typeface="Arial" panose="020B0604020202020204" pitchFamily="34" charset="0"/>
                <a:cs typeface="Arial" panose="020B0604020202020204" pitchFamily="34" charset="0"/>
              </a:rPr>
              <a:t>Dissolvable tobacco</a:t>
            </a:r>
            <a:r>
              <a:rPr lang="en-US" sz="1600" dirty="0">
                <a:latin typeface="Arial" panose="020B0604020202020204" pitchFamily="34" charset="0"/>
                <a:cs typeface="Arial" panose="020B0604020202020204" pitchFamily="34" charset="0"/>
              </a:rPr>
              <a:t>: chewing tobacco that completely </a:t>
            </a:r>
          </a:p>
          <a:p>
            <a:pPr marL="225425">
              <a:buClr>
                <a:schemeClr val="tx1"/>
              </a:buClr>
              <a:buSzPct val="88000"/>
              <a:tabLst>
                <a:tab pos="457200" algn="l"/>
              </a:tabLst>
            </a:pPr>
            <a:r>
              <a:rPr lang="en-US" sz="1600" dirty="0">
                <a:latin typeface="Arial" panose="020B0604020202020204" pitchFamily="34" charset="0"/>
                <a:cs typeface="Arial" panose="020B0604020202020204" pitchFamily="34" charset="0"/>
              </a:rPr>
              <a:t>      dissolves in the mouth</a:t>
            </a:r>
          </a:p>
          <a:p>
            <a:pPr marL="571500" indent="-346075">
              <a:buClr>
                <a:schemeClr val="tx1"/>
              </a:buClr>
              <a:buSzPct val="88000"/>
              <a:buFont typeface="Wingdings" panose="05000000000000000000" pitchFamily="2" charset="2"/>
              <a:buChar char="q"/>
              <a:tabLst>
                <a:tab pos="457200" algn="l"/>
              </a:tabLst>
            </a:pPr>
            <a:r>
              <a:rPr lang="en-US" sz="1600" b="1" dirty="0">
                <a:solidFill>
                  <a:srgbClr val="FFC000"/>
                </a:solidFill>
                <a:latin typeface="Arial" panose="020B0604020202020204" pitchFamily="34" charset="0"/>
                <a:cs typeface="Arial" panose="020B0604020202020204" pitchFamily="34" charset="0"/>
              </a:rPr>
              <a:t>Iqmik</a:t>
            </a:r>
            <a:r>
              <a:rPr lang="en-US" sz="1600" dirty="0">
                <a:latin typeface="Arial" panose="020B0604020202020204" pitchFamily="34" charset="0"/>
                <a:cs typeface="Arial" panose="020B0604020202020204" pitchFamily="34" charset="0"/>
              </a:rPr>
              <a:t>: Alaskan tobacco, contains punk ash</a:t>
            </a:r>
          </a:p>
          <a:p>
            <a:pPr marL="571500" indent="-346075">
              <a:buClr>
                <a:schemeClr val="tx1"/>
              </a:buClr>
              <a:buSzPct val="88000"/>
              <a:buFont typeface="Wingdings" panose="05000000000000000000" pitchFamily="2" charset="2"/>
              <a:buChar char="q"/>
              <a:tabLst>
                <a:tab pos="457200" algn="l"/>
              </a:tabLst>
            </a:pPr>
            <a:r>
              <a:rPr lang="en-US" sz="1600" b="1" dirty="0">
                <a:solidFill>
                  <a:srgbClr val="FFC000"/>
                </a:solidFill>
                <a:latin typeface="Arial" panose="020B0604020202020204" pitchFamily="34" charset="0"/>
                <a:cs typeface="Arial" panose="020B0604020202020204" pitchFamily="34" charset="0"/>
              </a:rPr>
              <a:t>Asian snuff</a:t>
            </a:r>
            <a:r>
              <a:rPr lang="en-US" sz="1600" dirty="0">
                <a:latin typeface="Arial" panose="020B0604020202020204" pitchFamily="34" charset="0"/>
                <a:cs typeface="Arial" panose="020B0604020202020204" pitchFamily="34" charset="0"/>
              </a:rPr>
              <a:t> (potent, ↑ carcinogens): Naswar (Afghan);  betel quid (India); Gutka (India) snuff, </a:t>
            </a:r>
          </a:p>
        </p:txBody>
      </p:sp>
      <p:grpSp>
        <p:nvGrpSpPr>
          <p:cNvPr id="2" name="Group 1">
            <a:extLst>
              <a:ext uri="{FF2B5EF4-FFF2-40B4-BE49-F238E27FC236}">
                <a16:creationId xmlns:a16="http://schemas.microsoft.com/office/drawing/2014/main" id="{A428F58F-39EB-403E-B70A-2B9DB719770C}"/>
              </a:ext>
            </a:extLst>
          </p:cNvPr>
          <p:cNvGrpSpPr/>
          <p:nvPr/>
        </p:nvGrpSpPr>
        <p:grpSpPr>
          <a:xfrm>
            <a:off x="5382726" y="4309527"/>
            <a:ext cx="4828074" cy="2024420"/>
            <a:chOff x="3505200" y="4572186"/>
            <a:chExt cx="4828074" cy="2024420"/>
          </a:xfrm>
        </p:grpSpPr>
        <p:pic>
          <p:nvPicPr>
            <p:cNvPr id="477191" name="Picture 7" descr="SnuffDental"/>
            <p:cNvPicPr>
              <a:picLocks noChangeAspect="1" noChangeArrowheads="1"/>
            </p:cNvPicPr>
            <p:nvPr/>
          </p:nvPicPr>
          <p:blipFill rotWithShape="1">
            <a:blip r:embed="rId5" cstate="screen">
              <a:lum bright="6000"/>
              <a:extLst>
                <a:ext uri="{28A0092B-C50C-407E-A947-70E740481C1C}">
                  <a14:useLocalDpi xmlns:a14="http://schemas.microsoft.com/office/drawing/2010/main"/>
                </a:ext>
              </a:extLst>
            </a:blip>
            <a:srcRect/>
            <a:stretch/>
          </p:blipFill>
          <p:spPr bwMode="auto">
            <a:xfrm>
              <a:off x="3505200" y="4581422"/>
              <a:ext cx="1735297" cy="2015184"/>
            </a:xfrm>
            <a:prstGeom prst="rect">
              <a:avLst/>
            </a:prstGeom>
            <a:noFill/>
            <a:ln w="9525">
              <a:solidFill>
                <a:schemeClr val="tx1"/>
              </a:solidFill>
              <a:miter lim="800000"/>
              <a:headEnd/>
              <a:tailEnd/>
            </a:ln>
          </p:spPr>
        </p:pic>
        <p:pic>
          <p:nvPicPr>
            <p:cNvPr id="3076" name="Picture 4" descr="http://upload.wikimedia.org/wikipedia/commons/f/f1/Schnupfer_corrected.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288222" y="4572186"/>
              <a:ext cx="1366484" cy="20244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8" name="Picture 6" descr="http://upload.wikimedia.org/wikipedia/commons/2/22/Anatomical-snuff-box.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705600" y="4572186"/>
              <a:ext cx="1627674" cy="20244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699347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1" name="Rectangle 3"/>
          <p:cNvSpPr>
            <a:spLocks noGrp="1" noRot="1" noChangeArrowheads="1"/>
          </p:cNvSpPr>
          <p:nvPr>
            <p:ph type="title"/>
          </p:nvPr>
        </p:nvSpPr>
        <p:spPr>
          <a:xfrm>
            <a:off x="1981200" y="135047"/>
            <a:ext cx="8229600" cy="685800"/>
          </a:xfrm>
        </p:spPr>
        <p:txBody>
          <a:bodyPr>
            <a:noAutofit/>
            <a:scene3d>
              <a:camera prst="orthographicFront"/>
              <a:lightRig rig="threePt" dir="t"/>
            </a:scene3d>
            <a:sp3d extrusionH="57150">
              <a:bevelT w="38100" h="38100" prst="angle"/>
              <a:bevelB w="38100" h="38100" prst="angle"/>
            </a:sp3d>
          </a:bodyPr>
          <a:lstStyle/>
          <a:p>
            <a:pPr eaLnBrk="1" hangingPunct="1">
              <a:defRPr/>
            </a:pPr>
            <a:r>
              <a:rPr lang="en-US" b="1" dirty="0">
                <a:effectLst>
                  <a:outerShdw blurRad="38100" dist="38100" dir="2700000" algn="tl">
                    <a:srgbClr val="000000">
                      <a:alpha val="43137"/>
                    </a:srgbClr>
                  </a:outerShdw>
                </a:effectLst>
                <a:latin typeface="Arial" pitchFamily="34" charset="0"/>
              </a:rPr>
              <a:t>Smokeless Tobacco Keratosis</a:t>
            </a:r>
            <a:br>
              <a:rPr lang="en-US" b="1" dirty="0">
                <a:effectLst>
                  <a:outerShdw blurRad="38100" dist="38100" dir="2700000" algn="tl">
                    <a:srgbClr val="000000">
                      <a:alpha val="43137"/>
                    </a:srgbClr>
                  </a:outerShdw>
                </a:effectLst>
                <a:latin typeface="Arial" pitchFamily="34" charset="0"/>
              </a:rPr>
            </a:br>
            <a:r>
              <a:rPr lang="en-US" sz="2000" dirty="0">
                <a:latin typeface="Arial" pitchFamily="34" charset="0"/>
              </a:rPr>
              <a:t>20</a:t>
            </a:r>
            <a:r>
              <a:rPr lang="en-US" sz="2000" baseline="30000" dirty="0">
                <a:latin typeface="Arial" pitchFamily="34" charset="0"/>
              </a:rPr>
              <a:t>th</a:t>
            </a:r>
            <a:r>
              <a:rPr lang="en-US" sz="2000" dirty="0">
                <a:latin typeface="Arial" pitchFamily="34" charset="0"/>
              </a:rPr>
              <a:t> most common oral lesion, in Minnesota Whites</a:t>
            </a:r>
          </a:p>
        </p:txBody>
      </p:sp>
      <p:pic>
        <p:nvPicPr>
          <p:cNvPr id="66568" name="Picture 8" descr="gsg-69 snuff pouch"/>
          <p:cNvPicPr>
            <a:picLocks noGrp="1" noChangeAspect="1" noChangeArrowheads="1"/>
          </p:cNvPicPr>
          <p:nvPr>
            <p:ph idx="1"/>
          </p:nvPr>
        </p:nvPicPr>
        <p:blipFill>
          <a:blip r:embed="rId3"/>
          <a:stretch>
            <a:fillRect/>
          </a:stretch>
        </p:blipFill>
        <p:spPr>
          <a:xfrm>
            <a:off x="3856037" y="2415381"/>
            <a:ext cx="4762500" cy="3171825"/>
          </a:xfrm>
          <a:noFill/>
          <a:ln>
            <a:solidFill>
              <a:schemeClr val="tx2"/>
            </a:solidFill>
          </a:ln>
        </p:spPr>
      </p:pic>
      <p:sp>
        <p:nvSpPr>
          <p:cNvPr id="2" name="TextBox 1"/>
          <p:cNvSpPr txBox="1"/>
          <p:nvPr/>
        </p:nvSpPr>
        <p:spPr>
          <a:xfrm>
            <a:off x="1905001" y="5867400"/>
            <a:ext cx="8660739"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Health issues: nicotine in blood (CVA, stroke, etc.); STK; verrucous carcinoma (</a:t>
            </a:r>
            <a:r>
              <a:rPr lang="en-US" sz="1400" b="1" dirty="0">
                <a:solidFill>
                  <a:srgbClr val="FFC000"/>
                </a:solidFill>
                <a:latin typeface="Arial" panose="020B0604020202020204" pitchFamily="34" charset="0"/>
                <a:cs typeface="Arial" panose="020B0604020202020204" pitchFamily="34" charset="0"/>
              </a:rPr>
              <a:t>snuff dipper’s cancer)</a:t>
            </a:r>
            <a:r>
              <a:rPr lang="en-US" sz="1400" dirty="0">
                <a:latin typeface="Arial" panose="020B0604020202020204" pitchFamily="34" charset="0"/>
                <a:cs typeface="Arial" panose="020B0604020202020204" pitchFamily="34" charset="0"/>
              </a:rPr>
              <a:t>; squamous carcinoma, gingival abrasion/destruction (loss of teeth); stained teeth </a:t>
            </a:r>
          </a:p>
        </p:txBody>
      </p:sp>
      <p:grpSp>
        <p:nvGrpSpPr>
          <p:cNvPr id="3" name="Group 2">
            <a:extLst>
              <a:ext uri="{FF2B5EF4-FFF2-40B4-BE49-F238E27FC236}">
                <a16:creationId xmlns:a16="http://schemas.microsoft.com/office/drawing/2014/main" id="{72A66FAF-206E-42CA-A329-5ADC532A2C6C}"/>
              </a:ext>
            </a:extLst>
          </p:cNvPr>
          <p:cNvGrpSpPr/>
          <p:nvPr/>
        </p:nvGrpSpPr>
        <p:grpSpPr>
          <a:xfrm>
            <a:off x="2438400" y="914400"/>
            <a:ext cx="7391400" cy="4953000"/>
            <a:chOff x="914400" y="1219200"/>
            <a:chExt cx="7391400" cy="4953000"/>
          </a:xfrm>
        </p:grpSpPr>
        <p:pic>
          <p:nvPicPr>
            <p:cNvPr id="66562" name="Picture 2" descr="04"/>
            <p:cNvPicPr>
              <a:picLocks noChangeAspect="1" noChangeArrowheads="1"/>
            </p:cNvPicPr>
            <p:nvPr/>
          </p:nvPicPr>
          <p:blipFill>
            <a:blip r:embed="rId4"/>
            <a:srcRect/>
            <a:stretch>
              <a:fillRect/>
            </a:stretch>
          </p:blipFill>
          <p:spPr bwMode="auto">
            <a:xfrm>
              <a:off x="914400" y="3733800"/>
              <a:ext cx="3657600" cy="2438400"/>
            </a:xfrm>
            <a:prstGeom prst="rect">
              <a:avLst/>
            </a:prstGeom>
            <a:noFill/>
            <a:ln w="9525">
              <a:solidFill>
                <a:schemeClr val="tx2"/>
              </a:solidFill>
              <a:miter lim="800000"/>
              <a:headEnd/>
              <a:tailEnd/>
            </a:ln>
          </p:spPr>
        </p:pic>
        <p:pic>
          <p:nvPicPr>
            <p:cNvPr id="66566" name="Picture 6" descr="STKrosenfeld48PP"/>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14400" y="1219200"/>
              <a:ext cx="3657600" cy="2417763"/>
            </a:xfrm>
            <a:prstGeom prst="rect">
              <a:avLst/>
            </a:prstGeom>
            <a:noFill/>
            <a:ln w="9525">
              <a:solidFill>
                <a:schemeClr val="tx2"/>
              </a:solidFill>
              <a:miter lim="800000"/>
              <a:headEnd/>
              <a:tailEnd/>
            </a:ln>
          </p:spPr>
        </p:pic>
        <p:pic>
          <p:nvPicPr>
            <p:cNvPr id="66567" name="Picture 7" descr="gsg-89 tobacco pouchPP"/>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648200" y="1219200"/>
              <a:ext cx="3657600" cy="2439988"/>
            </a:xfrm>
            <a:prstGeom prst="rect">
              <a:avLst/>
            </a:prstGeom>
            <a:noFill/>
            <a:ln w="9525">
              <a:solidFill>
                <a:schemeClr val="tx2"/>
              </a:solidFill>
              <a:miter lim="800000"/>
              <a:headEnd/>
              <a:tailEnd/>
            </a:ln>
          </p:spPr>
        </p:pic>
        <p:sp>
          <p:nvSpPr>
            <p:cNvPr id="350217" name="Text Box 9"/>
            <p:cNvSpPr txBox="1">
              <a:spLocks noChangeArrowheads="1"/>
            </p:cNvSpPr>
            <p:nvPr/>
          </p:nvSpPr>
          <p:spPr bwMode="auto">
            <a:xfrm>
              <a:off x="5123873" y="5827478"/>
              <a:ext cx="2895600" cy="307777"/>
            </a:xfrm>
            <a:prstGeom prst="rect">
              <a:avLst/>
            </a:prstGeom>
            <a:noFill/>
            <a:ln w="9525">
              <a:noFill/>
              <a:miter lim="800000"/>
              <a:headEnd/>
              <a:tailEnd/>
            </a:ln>
            <a:effectLst/>
          </p:spPr>
          <p:txBody>
            <a:bodyPr>
              <a:spAutoFit/>
            </a:bodyPr>
            <a:lstStyle/>
            <a:p>
              <a:pPr algn="ctr">
                <a:defRPr/>
              </a:pPr>
              <a:r>
                <a:rPr lang="en-US" sz="1400" b="1" dirty="0">
                  <a:effectLst>
                    <a:outerShdw blurRad="38100" dist="38100" dir="2700000" algn="tl">
                      <a:srgbClr val="000000"/>
                    </a:outerShdw>
                  </a:effectLst>
                  <a:latin typeface="Arial" pitchFamily="34" charset="0"/>
                </a:rPr>
                <a:t>Snuff pouch, lower lip</a:t>
              </a:r>
            </a:p>
          </p:txBody>
        </p:sp>
        <p:sp>
          <p:nvSpPr>
            <p:cNvPr id="350219" name="Text Box 11"/>
            <p:cNvSpPr txBox="1">
              <a:spLocks noChangeArrowheads="1"/>
            </p:cNvSpPr>
            <p:nvPr/>
          </p:nvSpPr>
          <p:spPr bwMode="auto">
            <a:xfrm>
              <a:off x="1219200" y="1219200"/>
              <a:ext cx="3048000" cy="336550"/>
            </a:xfrm>
            <a:prstGeom prst="rect">
              <a:avLst/>
            </a:prstGeom>
            <a:noFill/>
            <a:ln w="9525">
              <a:noFill/>
              <a:miter lim="800000"/>
              <a:headEnd/>
              <a:tailEnd/>
            </a:ln>
            <a:effectLst/>
          </p:spPr>
          <p:txBody>
            <a:bodyPr>
              <a:spAutoFit/>
            </a:bodyPr>
            <a:lstStyle/>
            <a:p>
              <a:pPr algn="ctr">
                <a:defRPr/>
              </a:pPr>
              <a:r>
                <a:rPr lang="en-US" sz="1600" b="1" dirty="0">
                  <a:effectLst>
                    <a:outerShdw blurRad="38100" dist="38100" dir="2700000" algn="tl">
                      <a:srgbClr val="000000"/>
                    </a:outerShdw>
                  </a:effectLst>
                  <a:latin typeface="Arial" pitchFamily="34" charset="0"/>
                </a:rPr>
                <a:t>Also: periodontal abrasion</a:t>
              </a:r>
            </a:p>
          </p:txBody>
        </p:sp>
        <p:sp>
          <p:nvSpPr>
            <p:cNvPr id="350220" name="Text Box 12"/>
            <p:cNvSpPr txBox="1">
              <a:spLocks noChangeArrowheads="1"/>
            </p:cNvSpPr>
            <p:nvPr/>
          </p:nvSpPr>
          <p:spPr bwMode="auto">
            <a:xfrm>
              <a:off x="1046018" y="5837532"/>
              <a:ext cx="3505200" cy="304800"/>
            </a:xfrm>
            <a:prstGeom prst="rect">
              <a:avLst/>
            </a:prstGeom>
            <a:noFill/>
            <a:ln w="9525">
              <a:noFill/>
              <a:miter lim="800000"/>
              <a:headEnd/>
              <a:tailEnd/>
            </a:ln>
            <a:effectLst/>
          </p:spPr>
          <p:txBody>
            <a:bodyPr>
              <a:spAutoFit/>
            </a:bodyPr>
            <a:lstStyle/>
            <a:p>
              <a:pPr algn="ctr">
                <a:defRPr/>
              </a:pPr>
              <a:r>
                <a:rPr lang="en-US" sz="1400" b="1" dirty="0">
                  <a:effectLst>
                    <a:outerShdw blurRad="38100" dist="38100" dir="2700000" algn="tl">
                      <a:srgbClr val="000000"/>
                    </a:outerShdw>
                  </a:effectLst>
                  <a:latin typeface="Arial" pitchFamily="34" charset="0"/>
                </a:rPr>
                <a:t>Also: tooth loss from chewing tobacco</a:t>
              </a:r>
            </a:p>
          </p:txBody>
        </p:sp>
        <p:pic>
          <p:nvPicPr>
            <p:cNvPr id="4098" name="Picture 2" descr="http://upload.wikimedia.org/wikipedia/commons/thumb/9/95/A_Tin_of_Copenhagen_Long_Cut_2013-04-08_19-42.jpg/640px-A_Tin_of_Copenhagen_Long_Cut_2013-04-08_19-42.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992417" y="2930304"/>
              <a:ext cx="1239321" cy="148929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22266241"/>
      </p:ext>
    </p:extLst>
  </p:cSld>
  <p:clrMapOvr>
    <a:masterClrMapping/>
  </p:clrMapOvr>
  <mc:AlternateContent xmlns:mc="http://schemas.openxmlformats.org/markup-compatibility/2006" xmlns:p14="http://schemas.microsoft.com/office/powerpoint/2010/main">
    <mc:Choice Requires="p14">
      <p:transition spd="slow" p14:dur="1500">
        <p:zoom/>
      </p:transition>
    </mc:Choice>
    <mc:Fallback xmlns="">
      <p:transition spd="slow">
        <p:zo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noGrp="1" noRot="1" noChangeArrowheads="1"/>
          </p:cNvSpPr>
          <p:nvPr>
            <p:ph type="title"/>
          </p:nvPr>
        </p:nvSpPr>
        <p:spPr>
          <a:xfrm>
            <a:off x="1524000" y="228600"/>
            <a:ext cx="6754906" cy="762000"/>
          </a:xfrm>
          <a:noFill/>
          <a:ln>
            <a:noFill/>
          </a:ln>
        </p:spPr>
        <p:txBody>
          <a:bodyPr anchor="t">
            <a:normAutofit fontScale="90000"/>
          </a:bodyPr>
          <a:lstStyle/>
          <a:p>
            <a:r>
              <a:rPr lang="en-US" dirty="0">
                <a:latin typeface="Arial" charset="0"/>
              </a:rPr>
              <a:t>Smokeless Tobacco Effects</a:t>
            </a:r>
            <a:br>
              <a:rPr lang="en-US" dirty="0">
                <a:latin typeface="Arial" charset="0"/>
              </a:rPr>
            </a:br>
            <a:r>
              <a:rPr lang="en-US" sz="2000" dirty="0">
                <a:latin typeface="Arial" charset="0"/>
              </a:rPr>
              <a:t>Biggest Problems: Vasoconstriction, Gingival Recession</a:t>
            </a:r>
          </a:p>
        </p:txBody>
      </p:sp>
      <p:sp>
        <p:nvSpPr>
          <p:cNvPr id="14" name="TextBox 13"/>
          <p:cNvSpPr txBox="1"/>
          <p:nvPr/>
        </p:nvSpPr>
        <p:spPr>
          <a:xfrm>
            <a:off x="1943100" y="6096000"/>
            <a:ext cx="8305800" cy="369332"/>
          </a:xfrm>
          <a:prstGeom prst="rect">
            <a:avLst/>
          </a:prstGeom>
          <a:noFill/>
        </p:spPr>
        <p:txBody>
          <a:bodyPr wrap="square" rtlCol="0">
            <a:spAutoFit/>
          </a:bodyPr>
          <a:lstStyle/>
          <a:p>
            <a:pPr algn="ctr">
              <a:buSzPct val="87000"/>
            </a:pPr>
            <a:r>
              <a:rPr lang="en-US" dirty="0">
                <a:latin typeface="Arial" pitchFamily="34" charset="0"/>
                <a:cs typeface="Arial" pitchFamily="34" charset="0"/>
              </a:rPr>
              <a:t>Cancer risk of smokeless tobacco keratosis is ~10x less than leukoplakia</a:t>
            </a:r>
          </a:p>
        </p:txBody>
      </p:sp>
      <p:grpSp>
        <p:nvGrpSpPr>
          <p:cNvPr id="43" name="Group 42"/>
          <p:cNvGrpSpPr/>
          <p:nvPr/>
        </p:nvGrpSpPr>
        <p:grpSpPr>
          <a:xfrm>
            <a:off x="2209801" y="1060965"/>
            <a:ext cx="7958183" cy="5075980"/>
            <a:chOff x="1066800" y="1251292"/>
            <a:chExt cx="7958183" cy="5075980"/>
          </a:xfrm>
        </p:grpSpPr>
        <p:grpSp>
          <p:nvGrpSpPr>
            <p:cNvPr id="34" name="Group 33"/>
            <p:cNvGrpSpPr/>
            <p:nvPr/>
          </p:nvGrpSpPr>
          <p:grpSpPr>
            <a:xfrm>
              <a:off x="5062582" y="1251292"/>
              <a:ext cx="3962401" cy="5075980"/>
              <a:chOff x="5181599" y="1251292"/>
              <a:chExt cx="3962401" cy="5075980"/>
            </a:xfrm>
          </p:grpSpPr>
          <p:pic>
            <p:nvPicPr>
              <p:cNvPr id="28" name="Picture 27" descr="STK2009Bouquot.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5181599" y="3810000"/>
                <a:ext cx="3836042" cy="2498222"/>
              </a:xfrm>
              <a:prstGeom prst="rect">
                <a:avLst/>
              </a:prstGeom>
              <a:ln>
                <a:solidFill>
                  <a:schemeClr val="tx2"/>
                </a:solidFill>
              </a:ln>
            </p:spPr>
          </p:pic>
          <p:grpSp>
            <p:nvGrpSpPr>
              <p:cNvPr id="33" name="Group 32"/>
              <p:cNvGrpSpPr/>
              <p:nvPr/>
            </p:nvGrpSpPr>
            <p:grpSpPr>
              <a:xfrm>
                <a:off x="5181599" y="1251292"/>
                <a:ext cx="3836041" cy="2482508"/>
                <a:chOff x="5181599" y="1219200"/>
                <a:chExt cx="3836041" cy="2482508"/>
              </a:xfrm>
            </p:grpSpPr>
            <p:pic>
              <p:nvPicPr>
                <p:cNvPr id="27"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181599" y="1219200"/>
                  <a:ext cx="3836041" cy="2482508"/>
                </a:xfrm>
                <a:prstGeom prst="rect">
                  <a:avLst/>
                </a:prstGeom>
                <a:noFill/>
                <a:ln w="9525">
                  <a:solidFill>
                    <a:schemeClr val="tx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9" name="TextBox 28">
                  <a:hlinkClick r:id="" action="ppaction://noaction"/>
                </p:cNvPr>
                <p:cNvSpPr txBox="1"/>
                <p:nvPr/>
              </p:nvSpPr>
              <p:spPr>
                <a:xfrm>
                  <a:off x="5181600" y="3116933"/>
                  <a:ext cx="3810000" cy="584775"/>
                </a:xfrm>
                <a:prstGeom prst="rect">
                  <a:avLst/>
                </a:prstGeom>
                <a:noFill/>
              </p:spPr>
              <p:txBody>
                <a:bodyPr wrap="square" rtlCol="0">
                  <a:spAutoFit/>
                </a:bodyPr>
                <a:lstStyle/>
                <a:p>
                  <a:pPr algn="ctr"/>
                  <a:r>
                    <a:rPr lang="en-US" sz="1600" b="1" dirty="0">
                      <a:effectLst>
                        <a:outerShdw blurRad="38100" dist="38100" dir="2700000" algn="tl">
                          <a:srgbClr val="000000">
                            <a:alpha val="43137"/>
                          </a:srgbClr>
                        </a:outerShdw>
                      </a:effectLst>
                      <a:latin typeface="Arial" pitchFamily="34" charset="0"/>
                      <a:cs typeface="Arial" pitchFamily="34" charset="0"/>
                    </a:rPr>
                    <a:t>Mild smokeless</a:t>
                  </a:r>
                </a:p>
                <a:p>
                  <a:pPr algn="ctr"/>
                  <a:r>
                    <a:rPr lang="en-US" sz="1600" b="1" dirty="0">
                      <a:effectLst>
                        <a:outerShdw blurRad="38100" dist="38100" dir="2700000" algn="tl">
                          <a:srgbClr val="000000">
                            <a:alpha val="43137"/>
                          </a:srgbClr>
                        </a:outerShdw>
                      </a:effectLst>
                      <a:latin typeface="Arial" pitchFamily="34" charset="0"/>
                      <a:cs typeface="Arial" pitchFamily="34" charset="0"/>
                    </a:rPr>
                    <a:t>tobacco keratosis</a:t>
                  </a:r>
                </a:p>
              </p:txBody>
            </p:sp>
          </p:grpSp>
          <p:sp>
            <p:nvSpPr>
              <p:cNvPr id="30" name="TextBox 29">
                <a:hlinkClick r:id="" action="ppaction://noaction"/>
              </p:cNvPr>
              <p:cNvSpPr txBox="1"/>
              <p:nvPr/>
            </p:nvSpPr>
            <p:spPr>
              <a:xfrm>
                <a:off x="5333999" y="5742497"/>
                <a:ext cx="3810001" cy="584775"/>
              </a:xfrm>
              <a:prstGeom prst="rect">
                <a:avLst/>
              </a:prstGeom>
              <a:noFill/>
            </p:spPr>
            <p:txBody>
              <a:bodyPr wrap="square" rtlCol="0">
                <a:spAutoFit/>
              </a:bodyPr>
              <a:lstStyle/>
              <a:p>
                <a:pPr algn="ctr"/>
                <a:r>
                  <a:rPr lang="en-US" sz="1600" b="1" dirty="0">
                    <a:effectLst>
                      <a:outerShdw blurRad="38100" dist="38100" dir="2700000" algn="tl">
                        <a:srgbClr val="000000">
                          <a:alpha val="43137"/>
                        </a:srgbClr>
                      </a:outerShdw>
                    </a:effectLst>
                    <a:latin typeface="Arial" pitchFamily="34" charset="0"/>
                    <a:cs typeface="Arial" pitchFamily="34" charset="0"/>
                  </a:rPr>
                  <a:t>Severe smokeless </a:t>
                </a:r>
              </a:p>
              <a:p>
                <a:pPr algn="ctr"/>
                <a:r>
                  <a:rPr lang="en-US" sz="1600" b="1" dirty="0">
                    <a:effectLst>
                      <a:outerShdw blurRad="38100" dist="38100" dir="2700000" algn="tl">
                        <a:srgbClr val="000000">
                          <a:alpha val="43137"/>
                        </a:srgbClr>
                      </a:outerShdw>
                    </a:effectLst>
                    <a:latin typeface="Arial" pitchFamily="34" charset="0"/>
                    <a:cs typeface="Arial" pitchFamily="34" charset="0"/>
                  </a:rPr>
                  <a:t>tobacco keratosis</a:t>
                </a:r>
              </a:p>
            </p:txBody>
          </p:sp>
        </p:grpSp>
        <p:grpSp>
          <p:nvGrpSpPr>
            <p:cNvPr id="35" name="Group 34"/>
            <p:cNvGrpSpPr/>
            <p:nvPr/>
          </p:nvGrpSpPr>
          <p:grpSpPr>
            <a:xfrm>
              <a:off x="1066800" y="3810000"/>
              <a:ext cx="3919581" cy="2498222"/>
              <a:chOff x="1185817" y="3810000"/>
              <a:chExt cx="3919581" cy="2498222"/>
            </a:xfrm>
          </p:grpSpPr>
          <p:pic>
            <p:nvPicPr>
              <p:cNvPr id="31" name="Picture 6" descr="STKrosenfeld48PP">
                <a:hlinkClick r:id="" action="ppaction://noaction"/>
              </p:cNvPr>
              <p:cNvPicPr>
                <a:picLocks noChangeAspect="1" noChangeArrowheads="1"/>
              </p:cNvPicPr>
              <p:nvPr/>
            </p:nvPicPr>
            <p:blipFill>
              <a:blip r:embed="rId4" cstate="print">
                <a:lum bright="-10000"/>
                <a:extLst>
                  <a:ext uri="{28A0092B-C50C-407E-A947-70E740481C1C}">
                    <a14:useLocalDpi xmlns:a14="http://schemas.microsoft.com/office/drawing/2010/main"/>
                  </a:ext>
                </a:extLst>
              </a:blip>
              <a:srcRect/>
              <a:stretch>
                <a:fillRect/>
              </a:stretch>
            </p:blipFill>
            <p:spPr bwMode="auto">
              <a:xfrm>
                <a:off x="1185817" y="3810000"/>
                <a:ext cx="3919581" cy="2498222"/>
              </a:xfrm>
              <a:prstGeom prst="rect">
                <a:avLst/>
              </a:prstGeom>
              <a:noFill/>
              <a:ln w="9525">
                <a:solidFill>
                  <a:schemeClr val="tx2"/>
                </a:solidFill>
                <a:miter lim="800000"/>
                <a:headEnd/>
                <a:tailEnd/>
              </a:ln>
            </p:spPr>
          </p:pic>
          <p:sp>
            <p:nvSpPr>
              <p:cNvPr id="32" name="TextBox 6"/>
              <p:cNvSpPr txBox="1">
                <a:spLocks noChangeArrowheads="1"/>
              </p:cNvSpPr>
              <p:nvPr/>
            </p:nvSpPr>
            <p:spPr bwMode="auto">
              <a:xfrm>
                <a:off x="1371600" y="5723447"/>
                <a:ext cx="3505200" cy="584775"/>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a:r>
                  <a:rPr lang="en-US" sz="1600" b="1" dirty="0">
                    <a:effectLst>
                      <a:outerShdw blurRad="38100" dist="38100" dir="2700000" algn="tl">
                        <a:srgbClr val="000000">
                          <a:alpha val="43137"/>
                        </a:srgbClr>
                      </a:outerShdw>
                    </a:effectLst>
                  </a:rPr>
                  <a:t>Recession with smokeless tobacco keratosis</a:t>
                </a:r>
              </a:p>
            </p:txBody>
          </p:sp>
        </p:grpSp>
        <p:grpSp>
          <p:nvGrpSpPr>
            <p:cNvPr id="41" name="Group 40"/>
            <p:cNvGrpSpPr/>
            <p:nvPr/>
          </p:nvGrpSpPr>
          <p:grpSpPr>
            <a:xfrm>
              <a:off x="1066800" y="1267863"/>
              <a:ext cx="3900531" cy="2476500"/>
              <a:chOff x="5638800" y="1219200"/>
              <a:chExt cx="3352801" cy="2476500"/>
            </a:xfrm>
          </p:grpSpPr>
          <p:pic>
            <p:nvPicPr>
              <p:cNvPr id="36" name="Picture 3" descr="stkPP"/>
              <p:cNvPicPr>
                <a:picLocks noChangeAspect="1" noChangeArrowheads="1"/>
              </p:cNvPicPr>
              <p:nvPr/>
            </p:nvPicPr>
            <p:blipFill>
              <a:blip r:embed="rId5" cstate="screen">
                <a:lum bright="-12000" contrast="6000"/>
                <a:extLst>
                  <a:ext uri="{28A0092B-C50C-407E-A947-70E740481C1C}">
                    <a14:useLocalDpi xmlns:a14="http://schemas.microsoft.com/office/drawing/2010/main"/>
                  </a:ext>
                </a:extLst>
              </a:blip>
              <a:srcRect/>
              <a:stretch>
                <a:fillRect/>
              </a:stretch>
            </p:blipFill>
            <p:spPr bwMode="auto">
              <a:xfrm>
                <a:off x="5638801" y="1219200"/>
                <a:ext cx="3352800" cy="2476500"/>
              </a:xfrm>
              <a:prstGeom prst="rect">
                <a:avLst/>
              </a:prstGeom>
              <a:noFill/>
              <a:ln w="9525">
                <a:solidFill>
                  <a:schemeClr val="tx2"/>
                </a:solidFill>
                <a:miter lim="800000"/>
                <a:headEnd/>
                <a:tailEnd/>
              </a:ln>
            </p:spPr>
          </p:pic>
          <p:sp>
            <p:nvSpPr>
              <p:cNvPr id="37" name="TextBox 6"/>
              <p:cNvSpPr txBox="1">
                <a:spLocks noChangeArrowheads="1"/>
              </p:cNvSpPr>
              <p:nvPr/>
            </p:nvSpPr>
            <p:spPr bwMode="auto">
              <a:xfrm>
                <a:off x="5638800" y="3110925"/>
                <a:ext cx="335280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a:r>
                  <a:rPr lang="en-US" sz="1600" b="1" dirty="0">
                    <a:effectLst>
                      <a:outerShdw blurRad="38100" dist="38100" dir="2700000" algn="tl">
                        <a:srgbClr val="000000">
                          <a:alpha val="43137"/>
                        </a:srgbClr>
                      </a:outerShdw>
                    </a:effectLst>
                  </a:rPr>
                  <a:t>Pointed surface projections &amp; intracellular edema of top half</a:t>
                </a:r>
              </a:p>
            </p:txBody>
          </p:sp>
        </p:grpSp>
      </p:grpSp>
      <p:grpSp>
        <p:nvGrpSpPr>
          <p:cNvPr id="42" name="Group 41"/>
          <p:cNvGrpSpPr/>
          <p:nvPr/>
        </p:nvGrpSpPr>
        <p:grpSpPr>
          <a:xfrm>
            <a:off x="8229600" y="83642"/>
            <a:ext cx="2362200" cy="1516559"/>
            <a:chOff x="838200" y="3831125"/>
            <a:chExt cx="3238500" cy="2136288"/>
          </a:xfrm>
        </p:grpSpPr>
        <p:pic>
          <p:nvPicPr>
            <p:cNvPr id="38" name="Picture 4" descr="st73"/>
            <p:cNvPicPr>
              <a:picLocks noChangeAspect="1" noChangeArrowheads="1"/>
            </p:cNvPicPr>
            <p:nvPr/>
          </p:nvPicPr>
          <p:blipFill>
            <a:blip r:embed="rId6" cstate="screen">
              <a:lum bright="-18000"/>
              <a:extLst>
                <a:ext uri="{28A0092B-C50C-407E-A947-70E740481C1C}">
                  <a14:useLocalDpi xmlns:a14="http://schemas.microsoft.com/office/drawing/2010/main"/>
                </a:ext>
              </a:extLst>
            </a:blip>
            <a:srcRect/>
            <a:stretch>
              <a:fillRect/>
            </a:stretch>
          </p:blipFill>
          <p:spPr>
            <a:xfrm>
              <a:off x="838200" y="3831125"/>
              <a:ext cx="3238500" cy="2136288"/>
            </a:xfrm>
            <a:prstGeom prst="rect">
              <a:avLst/>
            </a:prstGeom>
            <a:noFill/>
            <a:ln>
              <a:solidFill>
                <a:schemeClr val="tx2"/>
              </a:solidFill>
            </a:ln>
          </p:spPr>
        </p:pic>
        <p:sp>
          <p:nvSpPr>
            <p:cNvPr id="39" name="Text Box 5"/>
            <p:cNvSpPr txBox="1">
              <a:spLocks noChangeArrowheads="1"/>
            </p:cNvSpPr>
            <p:nvPr/>
          </p:nvSpPr>
          <p:spPr bwMode="auto">
            <a:xfrm>
              <a:off x="1219200" y="3962401"/>
              <a:ext cx="2730248" cy="433547"/>
            </a:xfrm>
            <a:prstGeom prst="rect">
              <a:avLst/>
            </a:prstGeom>
            <a:noFill/>
            <a:ln w="9525">
              <a:noFill/>
              <a:miter lim="800000"/>
              <a:headEnd/>
              <a:tailEnd/>
            </a:ln>
            <a:effectLst/>
          </p:spPr>
          <p:txBody>
            <a:bodyPr wrap="square">
              <a:spAutoFit/>
            </a:bodyPr>
            <a:lstStyle/>
            <a:p>
              <a:pPr algn="ctr">
                <a:defRPr/>
              </a:pPr>
              <a:r>
                <a:rPr lang="en-US" sz="1400" b="1" dirty="0">
                  <a:effectLst>
                    <a:outerShdw blurRad="38100" dist="38100" dir="2700000" algn="tl">
                      <a:srgbClr val="000000"/>
                    </a:outerShdw>
                  </a:effectLst>
                  <a:latin typeface="Arial" charset="0"/>
                </a:rPr>
                <a:t>Chewing Tobacco</a:t>
              </a:r>
            </a:p>
          </p:txBody>
        </p:sp>
        <p:sp>
          <p:nvSpPr>
            <p:cNvPr id="40" name="Text Box 6"/>
            <p:cNvSpPr txBox="1">
              <a:spLocks noChangeArrowheads="1"/>
            </p:cNvSpPr>
            <p:nvPr/>
          </p:nvSpPr>
          <p:spPr bwMode="auto">
            <a:xfrm>
              <a:off x="2037030" y="5334000"/>
              <a:ext cx="934770" cy="433547"/>
            </a:xfrm>
            <a:prstGeom prst="rect">
              <a:avLst/>
            </a:prstGeom>
            <a:noFill/>
            <a:ln w="9525">
              <a:noFill/>
              <a:miter lim="800000"/>
              <a:headEnd/>
              <a:tailEnd/>
            </a:ln>
            <a:effectLst/>
          </p:spPr>
          <p:txBody>
            <a:bodyPr wrap="square">
              <a:spAutoFit/>
            </a:bodyPr>
            <a:lstStyle/>
            <a:p>
              <a:pPr algn="ctr">
                <a:defRPr/>
              </a:pPr>
              <a:r>
                <a:rPr lang="en-US" sz="1400" b="1" dirty="0">
                  <a:effectLst>
                    <a:outerShdw blurRad="38100" dist="38100" dir="2700000" algn="tl">
                      <a:srgbClr val="000000"/>
                    </a:outerShdw>
                  </a:effectLst>
                  <a:latin typeface="Arial" charset="0"/>
                </a:rPr>
                <a:t>Snuff</a:t>
              </a:r>
            </a:p>
          </p:txBody>
        </p:sp>
      </p:grpSp>
    </p:spTree>
    <p:extLst>
      <p:ext uri="{BB962C8B-B14F-4D97-AF65-F5344CB8AC3E}">
        <p14:creationId xmlns:p14="http://schemas.microsoft.com/office/powerpoint/2010/main" val="224345645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6875" y="914400"/>
            <a:ext cx="1990725" cy="1617144"/>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Rectangle 2"/>
          <p:cNvSpPr>
            <a:spLocks noGrp="1" noRot="1" noChangeArrowheads="1"/>
          </p:cNvSpPr>
          <p:nvPr>
            <p:ph type="title"/>
          </p:nvPr>
        </p:nvSpPr>
        <p:spPr>
          <a:xfrm>
            <a:off x="1752600" y="152400"/>
            <a:ext cx="8686800" cy="762000"/>
          </a:xfrm>
          <a:noFill/>
          <a:ln>
            <a:noFill/>
          </a:ln>
        </p:spPr>
        <p:txBody>
          <a:bodyPr anchor="t">
            <a:normAutofit/>
          </a:bodyPr>
          <a:lstStyle/>
          <a:p>
            <a:r>
              <a:rPr lang="en-US" dirty="0">
                <a:latin typeface="Arial" charset="0"/>
              </a:rPr>
              <a:t>Betel Quid Chewing in Indian Subcontinent</a:t>
            </a:r>
            <a:br>
              <a:rPr lang="en-US" dirty="0">
                <a:latin typeface="Arial" charset="0"/>
              </a:rPr>
            </a:br>
            <a:r>
              <a:rPr lang="en-US" sz="2000" dirty="0">
                <a:latin typeface="Arial" charset="0"/>
              </a:rPr>
              <a:t>Quid: Betel Leaf, Areca Nut, Tobacco Leaf, Slake Lime</a:t>
            </a:r>
          </a:p>
        </p:txBody>
      </p:sp>
      <p:pic>
        <p:nvPicPr>
          <p:cNvPr id="6" name="Picture 2"/>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3743326" y="914401"/>
            <a:ext cx="3127519" cy="3444539"/>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733800" y="4415523"/>
            <a:ext cx="3137044" cy="2002369"/>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 name="TextBox 15"/>
          <p:cNvSpPr txBox="1"/>
          <p:nvPr/>
        </p:nvSpPr>
        <p:spPr>
          <a:xfrm>
            <a:off x="4011684" y="4020385"/>
            <a:ext cx="2590800" cy="338554"/>
          </a:xfrm>
          <a:prstGeom prst="rect">
            <a:avLst/>
          </a:prstGeom>
          <a:noFill/>
        </p:spPr>
        <p:txBody>
          <a:bodyPr wrap="square" rtlCol="0">
            <a:spAutoFit/>
          </a:bodyPr>
          <a:lstStyle/>
          <a:p>
            <a:pPr algn="ctr"/>
            <a:r>
              <a:rPr lang="en-US" sz="1600" b="1" dirty="0">
                <a:effectLst>
                  <a:outerShdw blurRad="38100" dist="38100" dir="2700000" algn="tl">
                    <a:srgbClr val="000000">
                      <a:alpha val="43137"/>
                    </a:srgbClr>
                  </a:outerShdw>
                </a:effectLst>
                <a:latin typeface="Arial" pitchFamily="34" charset="0"/>
                <a:cs typeface="Arial" pitchFamily="34" charset="0"/>
              </a:rPr>
              <a:t>Oral submucous fibrosis</a:t>
            </a:r>
          </a:p>
        </p:txBody>
      </p:sp>
      <p:grpSp>
        <p:nvGrpSpPr>
          <p:cNvPr id="2" name="Group 1"/>
          <p:cNvGrpSpPr/>
          <p:nvPr/>
        </p:nvGrpSpPr>
        <p:grpSpPr>
          <a:xfrm>
            <a:off x="6918960" y="914401"/>
            <a:ext cx="3505200" cy="2286001"/>
            <a:chOff x="4229100" y="970983"/>
            <a:chExt cx="3505200" cy="2286001"/>
          </a:xfrm>
        </p:grpSpPr>
        <p:pic>
          <p:nvPicPr>
            <p:cNvPr id="7"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229100" y="970983"/>
              <a:ext cx="3505200" cy="228600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TextBox 8"/>
            <p:cNvSpPr txBox="1"/>
            <p:nvPr/>
          </p:nvSpPr>
          <p:spPr>
            <a:xfrm>
              <a:off x="4419600" y="2917863"/>
              <a:ext cx="3124200" cy="338554"/>
            </a:xfrm>
            <a:prstGeom prst="rect">
              <a:avLst/>
            </a:prstGeom>
            <a:noFill/>
          </p:spPr>
          <p:txBody>
            <a:bodyPr wrap="square" rtlCol="0">
              <a:spAutoFit/>
            </a:bodyPr>
            <a:lstStyle/>
            <a:p>
              <a:pPr algn="ctr"/>
              <a:r>
                <a:rPr lang="en-US" sz="1600" b="1" dirty="0">
                  <a:effectLst>
                    <a:outerShdw blurRad="38100" dist="38100" dir="2700000" algn="tl">
                      <a:srgbClr val="000000">
                        <a:alpha val="43137"/>
                      </a:srgbClr>
                    </a:outerShdw>
                  </a:effectLst>
                  <a:latin typeface="Arial" pitchFamily="34" charset="0"/>
                  <a:cs typeface="Arial" pitchFamily="34" charset="0"/>
                </a:rPr>
                <a:t>Betel leaf staining of teeth</a:t>
              </a:r>
            </a:p>
          </p:txBody>
        </p:sp>
      </p:grpSp>
      <p:sp>
        <p:nvSpPr>
          <p:cNvPr id="10" name="TextBox 9"/>
          <p:cNvSpPr txBox="1"/>
          <p:nvPr/>
        </p:nvSpPr>
        <p:spPr>
          <a:xfrm>
            <a:off x="4011684" y="6079337"/>
            <a:ext cx="2590800" cy="338554"/>
          </a:xfrm>
          <a:prstGeom prst="rect">
            <a:avLst/>
          </a:prstGeom>
          <a:noFill/>
        </p:spPr>
        <p:txBody>
          <a:bodyPr wrap="square" rtlCol="0">
            <a:spAutoFit/>
          </a:bodyPr>
          <a:lstStyle/>
          <a:p>
            <a:pPr algn="ctr"/>
            <a:r>
              <a:rPr lang="en-US" sz="1600" b="1" dirty="0">
                <a:effectLst>
                  <a:outerShdw blurRad="38100" dist="38100" dir="2700000" algn="tl">
                    <a:srgbClr val="000000">
                      <a:alpha val="43137"/>
                    </a:srgbClr>
                  </a:outerShdw>
                </a:effectLst>
                <a:latin typeface="Arial" pitchFamily="34" charset="0"/>
                <a:cs typeface="Arial" pitchFamily="34" charset="0"/>
              </a:rPr>
              <a:t>Oral submucous fibrosis</a:t>
            </a:r>
          </a:p>
        </p:txBody>
      </p:sp>
      <p:sp>
        <p:nvSpPr>
          <p:cNvPr id="14" name="TextBox 13"/>
          <p:cNvSpPr txBox="1"/>
          <p:nvPr/>
        </p:nvSpPr>
        <p:spPr>
          <a:xfrm>
            <a:off x="6889894" y="3285559"/>
            <a:ext cx="3625707" cy="1754326"/>
          </a:xfrm>
          <a:prstGeom prst="rect">
            <a:avLst/>
          </a:prstGeom>
          <a:noFill/>
        </p:spPr>
        <p:txBody>
          <a:bodyPr wrap="square" rtlCol="0">
            <a:spAutoFit/>
          </a:bodyPr>
          <a:lstStyle/>
          <a:p>
            <a:pPr marL="285750" indent="-285750">
              <a:buSzPct val="87000"/>
              <a:buFont typeface="Wingdings" panose="05000000000000000000" pitchFamily="2" charset="2"/>
              <a:buChar char="q"/>
            </a:pPr>
            <a:r>
              <a:rPr lang="en-US" dirty="0">
                <a:latin typeface="Arial" pitchFamily="34" charset="0"/>
                <a:cs typeface="Arial" pitchFamily="34" charset="0"/>
              </a:rPr>
              <a:t>In India: 33-45% of all cancers = H&amp;N</a:t>
            </a:r>
          </a:p>
          <a:p>
            <a:pPr marL="285750" indent="-285750">
              <a:buSzPct val="87000"/>
              <a:buFont typeface="Wingdings" panose="05000000000000000000" pitchFamily="2" charset="2"/>
              <a:buChar char="q"/>
            </a:pPr>
            <a:r>
              <a:rPr lang="en-US" dirty="0">
                <a:latin typeface="Arial" pitchFamily="34" charset="0"/>
                <a:cs typeface="Arial" pitchFamily="34" charset="0"/>
              </a:rPr>
              <a:t>Tobacco = the cancer producer</a:t>
            </a:r>
          </a:p>
          <a:p>
            <a:pPr marL="285750" indent="-285750">
              <a:buSzPct val="87000"/>
              <a:buFont typeface="Wingdings" panose="05000000000000000000" pitchFamily="2" charset="2"/>
              <a:buChar char="q"/>
            </a:pPr>
            <a:r>
              <a:rPr lang="en-US" dirty="0">
                <a:latin typeface="Arial" pitchFamily="34" charset="0"/>
                <a:cs typeface="Arial" pitchFamily="34" charset="0"/>
              </a:rPr>
              <a:t>Areca nut: affects collagen synthesis: limits mouth opening, buccal stiffness</a:t>
            </a:r>
          </a:p>
        </p:txBody>
      </p:sp>
      <p:grpSp>
        <p:nvGrpSpPr>
          <p:cNvPr id="4" name="Group 3"/>
          <p:cNvGrpSpPr/>
          <p:nvPr/>
        </p:nvGrpSpPr>
        <p:grpSpPr>
          <a:xfrm>
            <a:off x="1676400" y="2607178"/>
            <a:ext cx="1981200" cy="1631576"/>
            <a:chOff x="4419600" y="4702763"/>
            <a:chExt cx="1981200" cy="1631576"/>
          </a:xfrm>
        </p:grpSpPr>
        <p:pic>
          <p:nvPicPr>
            <p:cNvPr id="17"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419600" y="4702763"/>
              <a:ext cx="1981200" cy="1631576"/>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5103417" y="5986046"/>
              <a:ext cx="673582" cy="338554"/>
            </a:xfrm>
            <a:prstGeom prst="rect">
              <a:avLst/>
            </a:prstGeom>
            <a:noFill/>
          </p:spPr>
          <p:txBody>
            <a:bodyPr wrap="none" rtlCol="0">
              <a:spAutoFit/>
            </a:bodyPr>
            <a:lstStyle/>
            <a:p>
              <a:r>
                <a:rPr lang="en-US" sz="1600" b="1" dirty="0">
                  <a:effectLst>
                    <a:outerShdw blurRad="38100" dist="38100" dir="2700000" algn="tl">
                      <a:srgbClr val="000000">
                        <a:alpha val="43137"/>
                      </a:srgbClr>
                    </a:outerShdw>
                  </a:effectLst>
                  <a:latin typeface="+mn-lt"/>
                </a:rPr>
                <a:t>Paan</a:t>
              </a:r>
            </a:p>
          </p:txBody>
        </p:sp>
      </p:grpSp>
      <p:sp>
        <p:nvSpPr>
          <p:cNvPr id="20" name="TextBox 19"/>
          <p:cNvSpPr txBox="1"/>
          <p:nvPr/>
        </p:nvSpPr>
        <p:spPr>
          <a:xfrm>
            <a:off x="1905000" y="2328446"/>
            <a:ext cx="1497526" cy="338554"/>
          </a:xfrm>
          <a:prstGeom prst="rect">
            <a:avLst/>
          </a:prstGeom>
          <a:noFill/>
        </p:spPr>
        <p:txBody>
          <a:bodyPr wrap="none" rtlCol="0">
            <a:spAutoFit/>
          </a:bodyPr>
          <a:lstStyle/>
          <a:p>
            <a:r>
              <a:rPr lang="en-US" sz="1600" b="1" dirty="0">
                <a:effectLst>
                  <a:outerShdw blurRad="38100" dist="38100" dir="2700000" algn="tl">
                    <a:srgbClr val="000000">
                      <a:alpha val="43137"/>
                    </a:srgbClr>
                  </a:outerShdw>
                </a:effectLst>
                <a:latin typeface="+mn-lt"/>
              </a:rPr>
              <a:t>Betel nut tree</a:t>
            </a:r>
          </a:p>
        </p:txBody>
      </p:sp>
      <p:grpSp>
        <p:nvGrpSpPr>
          <p:cNvPr id="5" name="Group 4"/>
          <p:cNvGrpSpPr/>
          <p:nvPr/>
        </p:nvGrpSpPr>
        <p:grpSpPr>
          <a:xfrm>
            <a:off x="1666875" y="4343401"/>
            <a:ext cx="1990725" cy="2055201"/>
            <a:chOff x="6477000" y="4717196"/>
            <a:chExt cx="1174641" cy="1607404"/>
          </a:xfrm>
        </p:grpSpPr>
        <p:pic>
          <p:nvPicPr>
            <p:cNvPr id="18" name="Picture 5"/>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6477000" y="4717196"/>
              <a:ext cx="1174641" cy="1607404"/>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1" name="TextBox 20"/>
            <p:cNvSpPr txBox="1"/>
            <p:nvPr/>
          </p:nvSpPr>
          <p:spPr>
            <a:xfrm>
              <a:off x="6733007" y="6019800"/>
              <a:ext cx="627297" cy="264788"/>
            </a:xfrm>
            <a:prstGeom prst="rect">
              <a:avLst/>
            </a:prstGeom>
            <a:noFill/>
          </p:spPr>
          <p:txBody>
            <a:bodyPr wrap="none" rtlCol="0">
              <a:spAutoFit/>
            </a:bodyPr>
            <a:lstStyle/>
            <a:p>
              <a:pPr algn="ctr"/>
              <a:r>
                <a:rPr lang="en-US" sz="1600" b="1" dirty="0">
                  <a:effectLst>
                    <a:outerShdw blurRad="38100" dist="38100" dir="2700000" algn="tl">
                      <a:srgbClr val="000000">
                        <a:alpha val="43137"/>
                      </a:srgbClr>
                    </a:outerShdw>
                  </a:effectLst>
                  <a:latin typeface="+mn-lt"/>
                </a:rPr>
                <a:t>Betel nut</a:t>
              </a:r>
            </a:p>
          </p:txBody>
        </p:sp>
      </p:grpSp>
      <p:grpSp>
        <p:nvGrpSpPr>
          <p:cNvPr id="11" name="Group 10"/>
          <p:cNvGrpSpPr/>
          <p:nvPr/>
        </p:nvGrpSpPr>
        <p:grpSpPr>
          <a:xfrm>
            <a:off x="6918467" y="5029202"/>
            <a:ext cx="1295892" cy="1384923"/>
            <a:chOff x="4961386" y="4897434"/>
            <a:chExt cx="1524579" cy="1599301"/>
          </a:xfrm>
        </p:grpSpPr>
        <p:pic>
          <p:nvPicPr>
            <p:cNvPr id="23" name="Picture 3"/>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961965" y="4897434"/>
              <a:ext cx="1524000" cy="159930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4" name="TextBox 23"/>
            <p:cNvSpPr txBox="1"/>
            <p:nvPr/>
          </p:nvSpPr>
          <p:spPr>
            <a:xfrm>
              <a:off x="4961386" y="6105775"/>
              <a:ext cx="1518516" cy="390960"/>
            </a:xfrm>
            <a:prstGeom prst="rect">
              <a:avLst/>
            </a:prstGeom>
            <a:noFill/>
          </p:spPr>
          <p:txBody>
            <a:bodyPr wrap="none" rtlCol="0">
              <a:spAutoFit/>
            </a:bodyPr>
            <a:lstStyle/>
            <a:p>
              <a:pPr algn="ctr"/>
              <a:r>
                <a:rPr lang="en-US" sz="1600" b="1" dirty="0">
                  <a:effectLst>
                    <a:outerShdw blurRad="38100" dist="38100" dir="2700000" algn="tl">
                      <a:srgbClr val="000000">
                        <a:alpha val="43137"/>
                      </a:srgbClr>
                    </a:outerShdw>
                  </a:effectLst>
                  <a:latin typeface="+mn-lt"/>
                </a:rPr>
                <a:t>Betel quids</a:t>
              </a:r>
            </a:p>
          </p:txBody>
        </p:sp>
      </p:grpSp>
      <p:pic>
        <p:nvPicPr>
          <p:cNvPr id="25" name="Picture 2"/>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309610" y="5029201"/>
            <a:ext cx="1443990" cy="1384923"/>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927468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4648200" y="1019019"/>
            <a:ext cx="6019800" cy="2514600"/>
          </a:xfrm>
          <a:prstGeom prst="rect">
            <a:avLst/>
          </a:prstGeom>
        </p:spPr>
        <p:txBody>
          <a:bodyPr/>
          <a:lstStyle>
            <a:lvl1pPr marL="342900" indent="-34290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18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fontAlgn="auto">
              <a:spcBef>
                <a:spcPts val="0"/>
              </a:spcBef>
              <a:spcAft>
                <a:spcPts val="0"/>
              </a:spcAft>
              <a:buSzPct val="81000"/>
              <a:buFont typeface="Wingdings" panose="05000000000000000000" pitchFamily="2" charset="2"/>
              <a:buChar char="q"/>
              <a:defRPr/>
            </a:pPr>
            <a:r>
              <a:rPr lang="en-US" sz="1800" dirty="0">
                <a:latin typeface="Arial" pitchFamily="34" charset="0"/>
              </a:rPr>
              <a:t>2/3 of Indian tobacco users are chewers, not smokers</a:t>
            </a:r>
          </a:p>
          <a:p>
            <a:pPr fontAlgn="auto">
              <a:spcBef>
                <a:spcPts val="0"/>
              </a:spcBef>
              <a:spcAft>
                <a:spcPts val="0"/>
              </a:spcAft>
              <a:buSzPct val="81000"/>
              <a:buFont typeface="Wingdings" panose="05000000000000000000" pitchFamily="2" charset="2"/>
              <a:buChar char="q"/>
              <a:defRPr/>
            </a:pPr>
            <a:r>
              <a:rPr lang="en-US" sz="1800" dirty="0">
                <a:latin typeface="Arial" pitchFamily="34" charset="0"/>
              </a:rPr>
              <a:t>Asian smokeless tobacco use: much higher cancer risk than Western users; 15%-24%</a:t>
            </a:r>
          </a:p>
          <a:p>
            <a:pPr fontAlgn="auto">
              <a:spcBef>
                <a:spcPts val="0"/>
              </a:spcBef>
              <a:spcAft>
                <a:spcPts val="0"/>
              </a:spcAft>
              <a:buSzPct val="81000"/>
              <a:buFont typeface="Wingdings" panose="05000000000000000000" pitchFamily="2" charset="2"/>
              <a:buChar char="q"/>
              <a:defRPr/>
            </a:pPr>
            <a:r>
              <a:rPr lang="en-US" sz="1800" dirty="0">
                <a:latin typeface="Arial" pitchFamily="34" charset="0"/>
              </a:rPr>
              <a:t>India: 50-40% of ALL cancers = oral cancers</a:t>
            </a:r>
          </a:p>
          <a:p>
            <a:pPr fontAlgn="auto">
              <a:spcBef>
                <a:spcPts val="0"/>
              </a:spcBef>
              <a:spcAft>
                <a:spcPts val="0"/>
              </a:spcAft>
              <a:buSzPct val="81000"/>
              <a:buFont typeface="Wingdings" panose="05000000000000000000" pitchFamily="2" charset="2"/>
              <a:buChar char="q"/>
              <a:defRPr/>
            </a:pPr>
            <a:r>
              <a:rPr lang="en-US" sz="1800" dirty="0">
                <a:latin typeface="Arial" pitchFamily="34" charset="0"/>
              </a:rPr>
              <a:t>Mix with areca nut, slack lime, </a:t>
            </a:r>
          </a:p>
          <a:p>
            <a:pPr fontAlgn="auto">
              <a:spcBef>
                <a:spcPts val="0"/>
              </a:spcBef>
              <a:spcAft>
                <a:spcPts val="0"/>
              </a:spcAft>
              <a:buSzPct val="81000"/>
              <a:buNone/>
              <a:defRPr/>
            </a:pPr>
            <a:r>
              <a:rPr lang="en-US" sz="1800" dirty="0">
                <a:latin typeface="Arial" pitchFamily="34" charset="0"/>
              </a:rPr>
              <a:t>     wrapped in betel leaf</a:t>
            </a:r>
          </a:p>
          <a:p>
            <a:pPr fontAlgn="auto">
              <a:spcBef>
                <a:spcPts val="0"/>
              </a:spcBef>
              <a:spcAft>
                <a:spcPts val="0"/>
              </a:spcAft>
              <a:buSzPct val="81000"/>
              <a:buFont typeface="Wingdings" panose="05000000000000000000" pitchFamily="2" charset="2"/>
              <a:buChar char="q"/>
              <a:defRPr/>
            </a:pPr>
            <a:r>
              <a:rPr lang="en-US" sz="1800" dirty="0">
                <a:latin typeface="Arial" pitchFamily="34" charset="0"/>
              </a:rPr>
              <a:t>No cancer risk without the tobacco</a:t>
            </a:r>
          </a:p>
          <a:p>
            <a:pPr marL="91440" fontAlgn="auto">
              <a:spcBef>
                <a:spcPts val="0"/>
              </a:spcBef>
              <a:spcAft>
                <a:spcPts val="0"/>
              </a:spcAft>
              <a:buSzPct val="81000"/>
              <a:buFont typeface="Wingdings" panose="05000000000000000000" pitchFamily="2" charset="2"/>
              <a:buChar char="q"/>
              <a:defRPr/>
            </a:pPr>
            <a:endParaRPr lang="en-US" sz="1800" dirty="0">
              <a:latin typeface="Arial" pitchFamily="34" charset="0"/>
            </a:endParaRPr>
          </a:p>
        </p:txBody>
      </p:sp>
      <p:pic>
        <p:nvPicPr>
          <p:cNvPr id="12" name="Picture 4" descr="Lowee lip-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223572" y="3722132"/>
            <a:ext cx="3215828" cy="2678667"/>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6154" name="Picture 10" descr="http://upload.wikimedia.org/wikipedia/commons/6/6e/Paan_Making.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839201" y="2298693"/>
            <a:ext cx="1609152" cy="13491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79586" name="Rectangle 2"/>
          <p:cNvSpPr>
            <a:spLocks noGrp="1" noRot="1" noChangeArrowheads="1"/>
          </p:cNvSpPr>
          <p:nvPr>
            <p:ph type="title"/>
          </p:nvPr>
        </p:nvSpPr>
        <p:spPr>
          <a:xfrm>
            <a:off x="1981200" y="0"/>
            <a:ext cx="8229600" cy="915514"/>
          </a:xfrm>
        </p:spPr>
        <p:txBody>
          <a:bodyPr>
            <a:noAutofit/>
            <a:scene3d>
              <a:camera prst="orthographicFront"/>
              <a:lightRig rig="threePt" dir="t"/>
            </a:scene3d>
            <a:sp3d extrusionH="57150">
              <a:bevelT w="38100" h="38100" prst="angle"/>
              <a:bevelB w="38100" h="38100" prst="angle"/>
            </a:sp3d>
          </a:bodyPr>
          <a:lstStyle/>
          <a:p>
            <a:pPr eaLnBrk="1" hangingPunct="1">
              <a:defRPr/>
            </a:pPr>
            <a:r>
              <a:rPr lang="en-US" b="1" dirty="0">
                <a:effectLst>
                  <a:outerShdw blurRad="38100" dist="38100" dir="2700000" algn="tl">
                    <a:srgbClr val="000000">
                      <a:alpha val="43137"/>
                    </a:srgbClr>
                  </a:outerShdw>
                </a:effectLst>
                <a:latin typeface="Arial" pitchFamily="34" charset="0"/>
              </a:rPr>
              <a:t>Smokeless Tobacco </a:t>
            </a:r>
            <a:br>
              <a:rPr lang="en-US" b="1" dirty="0">
                <a:effectLst>
                  <a:outerShdw blurRad="38100" dist="38100" dir="2700000" algn="tl">
                    <a:srgbClr val="000000">
                      <a:alpha val="43137"/>
                    </a:srgbClr>
                  </a:outerShdw>
                </a:effectLst>
                <a:latin typeface="Arial" pitchFamily="34" charset="0"/>
              </a:rPr>
            </a:br>
            <a:r>
              <a:rPr lang="en-US" sz="2000" dirty="0">
                <a:latin typeface="Arial" pitchFamily="34" charset="0"/>
              </a:rPr>
              <a:t>Things Are Different In India/Southeast Asia</a:t>
            </a:r>
          </a:p>
        </p:txBody>
      </p:sp>
      <p:pic>
        <p:nvPicPr>
          <p:cNvPr id="5" name="Picture 3" descr="sccBuccalPindborg96PP"/>
          <p:cNvPicPr>
            <a:picLocks noGrp="1" noChangeAspect="1" noChangeArrowheads="1"/>
          </p:cNvPicPr>
          <p:nvPr>
            <p:ph sz="half" idx="1"/>
          </p:nvPr>
        </p:nvPicPr>
        <p:blipFill>
          <a:blip r:embed="rId5" cstate="screen">
            <a:extLst>
              <a:ext uri="{28A0092B-C50C-407E-A947-70E740481C1C}">
                <a14:useLocalDpi xmlns:a14="http://schemas.microsoft.com/office/drawing/2010/main"/>
              </a:ext>
            </a:extLst>
          </a:blip>
          <a:srcRect/>
          <a:stretch>
            <a:fillRect/>
          </a:stretch>
        </p:blipFill>
        <p:spPr>
          <a:xfrm>
            <a:off x="1676400" y="914400"/>
            <a:ext cx="2951186" cy="2722724"/>
          </a:xfrm>
          <a:noFill/>
          <a:ln>
            <a:solidFill>
              <a:schemeClr val="tx1"/>
            </a:solidFill>
          </a:ln>
        </p:spPr>
      </p:pic>
      <p:pic>
        <p:nvPicPr>
          <p:cNvPr id="6146" name="Picture 2" descr="http://islandsidechronicles.files.wordpress.com/2012/08/betel51.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676400" y="3713325"/>
            <a:ext cx="2225229" cy="26874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48" name="Picture 4" descr="http://upload.wikimedia.org/wikipedia/en/thumb/4/4c/Betelnuttw.jpg/220px-Betelnuttw.jpg"/>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3962400" y="3713325"/>
            <a:ext cx="3200400" cy="26874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52600" y="3134379"/>
            <a:ext cx="2743200" cy="523220"/>
          </a:xfrm>
          <a:prstGeom prst="rect">
            <a:avLst/>
          </a:prstGeom>
          <a:noFill/>
        </p:spPr>
        <p:txBody>
          <a:bodyPr wrap="square" rtlCol="0">
            <a:spAutoFit/>
          </a:bodyPr>
          <a:lstStyle/>
          <a:p>
            <a:pPr algn="ct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Granular leukoplakia &amp; carcinoma in betel quid user</a:t>
            </a:r>
          </a:p>
        </p:txBody>
      </p:sp>
      <p:sp>
        <p:nvSpPr>
          <p:cNvPr id="15" name="TextBox 14"/>
          <p:cNvSpPr txBox="1"/>
          <p:nvPr/>
        </p:nvSpPr>
        <p:spPr>
          <a:xfrm>
            <a:off x="1676400" y="5877578"/>
            <a:ext cx="2133601" cy="523220"/>
          </a:xfrm>
          <a:prstGeom prst="rect">
            <a:avLst/>
          </a:prstGeom>
          <a:noFill/>
        </p:spPr>
        <p:txBody>
          <a:bodyPr wrap="square" rtlCol="0">
            <a:spAutoFit/>
          </a:bodyPr>
          <a:lstStyle/>
          <a:p>
            <a:pPr algn="ct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Discolored teeth in betel user</a:t>
            </a:r>
          </a:p>
        </p:txBody>
      </p:sp>
      <p:sp>
        <p:nvSpPr>
          <p:cNvPr id="16" name="TextBox 15"/>
          <p:cNvSpPr txBox="1"/>
          <p:nvPr/>
        </p:nvSpPr>
        <p:spPr>
          <a:xfrm>
            <a:off x="4572001" y="6093023"/>
            <a:ext cx="2133601" cy="307777"/>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Betel quids</a:t>
            </a:r>
          </a:p>
        </p:txBody>
      </p:sp>
      <p:sp>
        <p:nvSpPr>
          <p:cNvPr id="17" name="TextBox 16"/>
          <p:cNvSpPr txBox="1"/>
          <p:nvPr/>
        </p:nvSpPr>
        <p:spPr>
          <a:xfrm>
            <a:off x="8839202" y="3352800"/>
            <a:ext cx="1609151" cy="307777"/>
          </a:xfrm>
          <a:prstGeom prst="rect">
            <a:avLst/>
          </a:prstGeom>
          <a:noFill/>
        </p:spPr>
        <p:txBody>
          <a:bodyPr wrap="square" rtlCol="0">
            <a:spAutoFit/>
          </a:bodyPr>
          <a:lstStyle/>
          <a:p>
            <a:pPr algn="ct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Paan making</a:t>
            </a:r>
          </a:p>
        </p:txBody>
      </p:sp>
      <p:sp>
        <p:nvSpPr>
          <p:cNvPr id="13" name="TextBox 12"/>
          <p:cNvSpPr txBox="1"/>
          <p:nvPr/>
        </p:nvSpPr>
        <p:spPr>
          <a:xfrm>
            <a:off x="8077201" y="6093023"/>
            <a:ext cx="1646605" cy="307777"/>
          </a:xfrm>
          <a:prstGeom prst="rect">
            <a:avLst/>
          </a:prstGeom>
          <a:noFill/>
        </p:spPr>
        <p:txBody>
          <a:bodyPr wrap="none" rtlCol="0">
            <a:spAutoFit/>
          </a:bodyPr>
          <a:lstStyle/>
          <a:p>
            <a:r>
              <a:rPr lang="en-US" sz="1400" b="1" dirty="0">
                <a:effectLst>
                  <a:outerShdw blurRad="38100" dist="38100" dir="2700000" algn="tl">
                    <a:srgbClr val="000000">
                      <a:alpha val="43137"/>
                    </a:srgbClr>
                  </a:outerShdw>
                </a:effectLst>
                <a:latin typeface="Arial" pitchFamily="34" charset="0"/>
                <a:cs typeface="Arial" pitchFamily="34" charset="0"/>
              </a:rPr>
              <a:t>STK in betel user</a:t>
            </a:r>
          </a:p>
        </p:txBody>
      </p:sp>
    </p:spTree>
    <p:extLst>
      <p:ext uri="{BB962C8B-B14F-4D97-AF65-F5344CB8AC3E}">
        <p14:creationId xmlns:p14="http://schemas.microsoft.com/office/powerpoint/2010/main" val="291836737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Grp="1" noRot="1" noChangeArrowheads="1"/>
          </p:cNvSpPr>
          <p:nvPr>
            <p:ph type="title"/>
          </p:nvPr>
        </p:nvSpPr>
        <p:spPr>
          <a:xfrm>
            <a:off x="2095500" y="0"/>
            <a:ext cx="8229600" cy="912834"/>
          </a:xfrm>
        </p:spPr>
        <p:txBody>
          <a:bodyPr>
            <a:noAutofit/>
            <a:scene3d>
              <a:camera prst="orthographicFront"/>
              <a:lightRig rig="threePt" dir="t"/>
            </a:scene3d>
            <a:sp3d extrusionH="57150">
              <a:bevelT w="38100" h="38100" prst="angle"/>
              <a:bevelB w="38100" h="38100" prst="angle"/>
            </a:sp3d>
          </a:bodyPr>
          <a:lstStyle/>
          <a:p>
            <a:pPr eaLnBrk="1" hangingPunct="1">
              <a:defRPr/>
            </a:pPr>
            <a:r>
              <a:rPr lang="en-US" b="1" dirty="0">
                <a:effectLst>
                  <a:outerShdw blurRad="38100" dist="38100" dir="2700000" algn="tl">
                    <a:srgbClr val="000000">
                      <a:alpha val="43137"/>
                    </a:srgbClr>
                  </a:outerShdw>
                </a:effectLst>
                <a:latin typeface="Arial" pitchFamily="34" charset="0"/>
              </a:rPr>
              <a:t>Verrucous Carcinoma </a:t>
            </a:r>
            <a:br>
              <a:rPr lang="en-US" sz="2400" dirty="0">
                <a:latin typeface="Arial" pitchFamily="34" charset="0"/>
              </a:rPr>
            </a:br>
            <a:r>
              <a:rPr lang="en-US" sz="2000" dirty="0">
                <a:latin typeface="Arial" pitchFamily="34" charset="0"/>
              </a:rPr>
              <a:t>Snuff Dipper’s Cancer; Oral Florid Papillomatosis</a:t>
            </a:r>
          </a:p>
        </p:txBody>
      </p:sp>
      <p:pic>
        <p:nvPicPr>
          <p:cNvPr id="68611" name="Picture 3" descr="VerrucousCarcinomaPP"/>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2095500" y="1066800"/>
            <a:ext cx="4000501" cy="2667000"/>
          </a:xfrm>
          <a:noFill/>
          <a:ln>
            <a:solidFill>
              <a:schemeClr val="tx1"/>
            </a:solidFill>
          </a:ln>
        </p:spPr>
      </p:pic>
      <p:pic>
        <p:nvPicPr>
          <p:cNvPr id="4" name="Picture 3" descr="VerrucousCaBuccalDammESTOP"/>
          <p:cNvPicPr>
            <a:picLocks noChangeAspect="1" noChangeArrowheads="1"/>
          </p:cNvPicPr>
          <p:nvPr/>
        </p:nvPicPr>
        <p:blipFill>
          <a:blip r:embed="rId4">
            <a:lum bright="12000"/>
          </a:blip>
          <a:srcRect/>
          <a:stretch>
            <a:fillRect/>
          </a:stretch>
        </p:blipFill>
        <p:spPr bwMode="auto">
          <a:xfrm>
            <a:off x="6172200" y="1066800"/>
            <a:ext cx="3962400" cy="2667000"/>
          </a:xfrm>
          <a:prstGeom prst="rect">
            <a:avLst/>
          </a:prstGeom>
          <a:noFill/>
          <a:ln w="9525">
            <a:solidFill>
              <a:schemeClr val="tx2"/>
            </a:solidFill>
            <a:miter lim="800000"/>
            <a:headEnd/>
            <a:tailEnd/>
          </a:ln>
        </p:spPr>
      </p:pic>
      <p:sp>
        <p:nvSpPr>
          <p:cNvPr id="7" name="Rectangle 3"/>
          <p:cNvSpPr txBox="1">
            <a:spLocks noChangeArrowheads="1"/>
          </p:cNvSpPr>
          <p:nvPr/>
        </p:nvSpPr>
        <p:spPr>
          <a:xfrm>
            <a:off x="1943100" y="3821545"/>
            <a:ext cx="8458200" cy="2119079"/>
          </a:xfrm>
          <a:prstGeom prst="rect">
            <a:avLst/>
          </a:prstGeom>
        </p:spPr>
        <p:txBody>
          <a:bodyPr/>
          <a:lstStyle>
            <a:lvl1pPr marL="342900" indent="-34290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18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fontAlgn="auto">
              <a:spcBef>
                <a:spcPts val="0"/>
              </a:spcBef>
              <a:spcAft>
                <a:spcPts val="0"/>
              </a:spcAft>
              <a:buSzPct val="81000"/>
              <a:buFont typeface="Wingdings" panose="05000000000000000000" pitchFamily="2" charset="2"/>
              <a:buChar char="q"/>
              <a:defRPr/>
            </a:pPr>
            <a:r>
              <a:rPr lang="en-US" sz="1800" dirty="0">
                <a:latin typeface="Arial" pitchFamily="34" charset="0"/>
              </a:rPr>
              <a:t>VC is like basal cell carcinoma; destroys locally, metastasized late and seldom</a:t>
            </a:r>
          </a:p>
          <a:p>
            <a:pPr fontAlgn="auto">
              <a:spcBef>
                <a:spcPts val="0"/>
              </a:spcBef>
              <a:spcAft>
                <a:spcPts val="0"/>
              </a:spcAft>
              <a:buSzPct val="81000"/>
              <a:buFont typeface="Wingdings" panose="05000000000000000000" pitchFamily="2" charset="2"/>
              <a:buChar char="q"/>
              <a:defRPr/>
            </a:pPr>
            <a:r>
              <a:rPr lang="en-US" sz="1800" dirty="0">
                <a:latin typeface="Arial" pitchFamily="34" charset="0"/>
              </a:rPr>
              <a:t>Not the most common smokeless tobacco cancer: usually = SCC</a:t>
            </a:r>
          </a:p>
          <a:p>
            <a:pPr fontAlgn="auto">
              <a:spcBef>
                <a:spcPts val="0"/>
              </a:spcBef>
              <a:spcAft>
                <a:spcPts val="0"/>
              </a:spcAft>
              <a:buSzPct val="81000"/>
              <a:buFont typeface="Wingdings" panose="05000000000000000000" pitchFamily="2" charset="2"/>
              <a:buChar char="q"/>
              <a:defRPr/>
            </a:pPr>
            <a:r>
              <a:rPr lang="en-US" sz="1800" dirty="0">
                <a:latin typeface="Arial" pitchFamily="34" charset="0"/>
              </a:rPr>
              <a:t>When cancer occurs: usually in the white patch</a:t>
            </a:r>
          </a:p>
          <a:p>
            <a:pPr fontAlgn="auto">
              <a:spcBef>
                <a:spcPts val="0"/>
              </a:spcBef>
              <a:spcAft>
                <a:spcPts val="0"/>
              </a:spcAft>
              <a:buSzPct val="81000"/>
              <a:buFont typeface="Wingdings" panose="05000000000000000000" pitchFamily="2" charset="2"/>
              <a:buChar char="q"/>
              <a:defRPr/>
            </a:pPr>
            <a:r>
              <a:rPr lang="en-US" sz="1800" dirty="0">
                <a:latin typeface="Arial" pitchFamily="34" charset="0"/>
              </a:rPr>
              <a:t>ST has a </a:t>
            </a:r>
            <a:r>
              <a:rPr lang="en-US" sz="1800" i="1" dirty="0">
                <a:latin typeface="Arial" pitchFamily="34" charset="0"/>
              </a:rPr>
              <a:t>much</a:t>
            </a:r>
            <a:r>
              <a:rPr lang="en-US" sz="1800" dirty="0">
                <a:latin typeface="Arial" pitchFamily="34" charset="0"/>
              </a:rPr>
              <a:t> lower risk than smoking</a:t>
            </a:r>
          </a:p>
          <a:p>
            <a:pPr fontAlgn="auto">
              <a:spcBef>
                <a:spcPts val="0"/>
              </a:spcBef>
              <a:spcAft>
                <a:spcPts val="0"/>
              </a:spcAft>
              <a:buSzPct val="81000"/>
              <a:buFont typeface="Wingdings" panose="05000000000000000000" pitchFamily="2" charset="2"/>
              <a:buChar char="q"/>
              <a:defRPr/>
            </a:pPr>
            <a:r>
              <a:rPr lang="en-US" sz="1800" dirty="0">
                <a:latin typeface="Arial" pitchFamily="34" charset="0"/>
              </a:rPr>
              <a:t>VC is not unique to the mouth</a:t>
            </a:r>
          </a:p>
          <a:p>
            <a:pPr fontAlgn="auto">
              <a:spcBef>
                <a:spcPts val="0"/>
              </a:spcBef>
              <a:spcAft>
                <a:spcPts val="0"/>
              </a:spcAft>
              <a:buSzPct val="81000"/>
              <a:buFont typeface="Wingdings" panose="05000000000000000000" pitchFamily="2" charset="2"/>
              <a:buChar char="q"/>
              <a:defRPr/>
            </a:pPr>
            <a:r>
              <a:rPr lang="en-US" sz="1800" dirty="0">
                <a:latin typeface="Arial" pitchFamily="34" charset="0"/>
              </a:rPr>
              <a:t>No matter the site: almost no deaths from VC, but </a:t>
            </a:r>
          </a:p>
          <a:p>
            <a:pPr marL="0" indent="0" fontAlgn="auto">
              <a:spcBef>
                <a:spcPts val="0"/>
              </a:spcBef>
              <a:spcAft>
                <a:spcPts val="0"/>
              </a:spcAft>
              <a:buSzPct val="81000"/>
              <a:buNone/>
              <a:defRPr/>
            </a:pPr>
            <a:r>
              <a:rPr lang="en-US" sz="1800" dirty="0">
                <a:latin typeface="Arial" pitchFamily="34" charset="0"/>
              </a:rPr>
              <a:t>     frequent local recurrences</a:t>
            </a:r>
          </a:p>
        </p:txBody>
      </p:sp>
      <p:pic>
        <p:nvPicPr>
          <p:cNvPr id="5122" name="Picture 2" descr="http://upload.wikimedia.org/wikipedia/commons/thumb/d/d8/Verrucous_carcinoma.jpg/1280px-Verrucous_carcinoma.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012842" y="4495801"/>
            <a:ext cx="2521808" cy="17730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112434" y="5940624"/>
            <a:ext cx="1107766" cy="307777"/>
          </a:xfrm>
          <a:prstGeom prst="rect">
            <a:avLst/>
          </a:prstGeom>
          <a:noFill/>
        </p:spPr>
        <p:txBody>
          <a:bodyPr wrap="square" rtlCol="0">
            <a:spAutoFit/>
          </a:bodyPr>
          <a:lstStyle/>
          <a:p>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VC of foot</a:t>
            </a:r>
          </a:p>
        </p:txBody>
      </p:sp>
    </p:spTree>
    <p:extLst>
      <p:ext uri="{BB962C8B-B14F-4D97-AF65-F5344CB8AC3E}">
        <p14:creationId xmlns:p14="http://schemas.microsoft.com/office/powerpoint/2010/main" val="190043995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517F90-A811-4FA4-A8F5-C06E9FE4CDE6}"/>
              </a:ext>
            </a:extLst>
          </p:cNvPr>
          <p:cNvSpPr/>
          <p:nvPr/>
        </p:nvSpPr>
        <p:spPr>
          <a:xfrm>
            <a:off x="1524000" y="8860"/>
            <a:ext cx="9144000" cy="684914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358ACF9C-C735-43F5-A1B8-C6C9D217BC74}"/>
              </a:ext>
            </a:extLst>
          </p:cNvPr>
          <p:cNvGrpSpPr/>
          <p:nvPr/>
        </p:nvGrpSpPr>
        <p:grpSpPr>
          <a:xfrm>
            <a:off x="8649378" y="6431280"/>
            <a:ext cx="1866222" cy="274320"/>
            <a:chOff x="7125378" y="6464808"/>
            <a:chExt cx="1866222" cy="274320"/>
          </a:xfrm>
        </p:grpSpPr>
        <p:sp>
          <p:nvSpPr>
            <p:cNvPr id="6" name="Action Button: Back or Previous 8">
              <a:hlinkClick r:id="" action="ppaction://hlinkshowjump?jump=previousslide" highlightClick="1"/>
              <a:extLst>
                <a:ext uri="{FF2B5EF4-FFF2-40B4-BE49-F238E27FC236}">
                  <a16:creationId xmlns:a16="http://schemas.microsoft.com/office/drawing/2014/main" id="{46C23D2B-6934-465B-B2FC-9FABF0C21F7E}"/>
                </a:ext>
              </a:extLst>
            </p:cNvPr>
            <p:cNvSpPr/>
            <p:nvPr/>
          </p:nvSpPr>
          <p:spPr>
            <a:xfrm>
              <a:off x="8001000" y="6464808"/>
              <a:ext cx="457200" cy="274320"/>
            </a:xfrm>
            <a:prstGeom prst="actionButtonBackPrevious">
              <a:avLst/>
            </a:prstGeom>
            <a:solidFill>
              <a:schemeClr val="bg1">
                <a:alpha val="41000"/>
              </a:schemeClr>
            </a:solidFill>
            <a:ln w="6350">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endParaRPr>
            </a:p>
          </p:txBody>
        </p:sp>
        <p:sp>
          <p:nvSpPr>
            <p:cNvPr id="7" name="Action Button: Forward or Next 9">
              <a:hlinkClick r:id="" action="ppaction://hlinkshowjump?jump=nextslide" highlightClick="1"/>
              <a:extLst>
                <a:ext uri="{FF2B5EF4-FFF2-40B4-BE49-F238E27FC236}">
                  <a16:creationId xmlns:a16="http://schemas.microsoft.com/office/drawing/2014/main" id="{ACC55515-E9C7-41B3-8D72-A425C0BBF1DB}"/>
                </a:ext>
              </a:extLst>
            </p:cNvPr>
            <p:cNvSpPr/>
            <p:nvPr/>
          </p:nvSpPr>
          <p:spPr>
            <a:xfrm>
              <a:off x="8534400" y="6464808"/>
              <a:ext cx="457200" cy="274320"/>
            </a:xfrm>
            <a:prstGeom prst="actionButtonForwardNext">
              <a:avLst/>
            </a:prstGeom>
            <a:solidFill>
              <a:schemeClr val="bg1">
                <a:alpha val="41000"/>
              </a:schemeClr>
            </a:solidFill>
            <a:ln w="6350">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endParaRPr>
            </a:p>
          </p:txBody>
        </p:sp>
        <p:sp>
          <p:nvSpPr>
            <p:cNvPr id="8" name="Action Button: Home 11">
              <a:hlinkClick r:id="" action="ppaction://hlinkshowjump?jump=firstslide" highlightClick="1"/>
              <a:extLst>
                <a:ext uri="{FF2B5EF4-FFF2-40B4-BE49-F238E27FC236}">
                  <a16:creationId xmlns:a16="http://schemas.microsoft.com/office/drawing/2014/main" id="{AA87958D-17C2-4431-9260-DEA67810EFD8}"/>
                </a:ext>
              </a:extLst>
            </p:cNvPr>
            <p:cNvSpPr/>
            <p:nvPr/>
          </p:nvSpPr>
          <p:spPr>
            <a:xfrm>
              <a:off x="7569708" y="6464808"/>
              <a:ext cx="355092" cy="274320"/>
            </a:xfrm>
            <a:prstGeom prst="actionButtonHome">
              <a:avLst/>
            </a:prstGeom>
            <a:solidFill>
              <a:schemeClr val="bg1">
                <a:alpha val="41000"/>
              </a:schemeClr>
            </a:solidFill>
            <a:ln w="6350">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Action Button: Return 8">
              <a:hlinkClick r:id="" action="ppaction://hlinkshowjump?jump=lastslideviewed" highlightClick="1"/>
              <a:extLst>
                <a:ext uri="{FF2B5EF4-FFF2-40B4-BE49-F238E27FC236}">
                  <a16:creationId xmlns:a16="http://schemas.microsoft.com/office/drawing/2014/main" id="{F4C2247F-8613-40D9-9681-5131C1F40AC8}"/>
                </a:ext>
              </a:extLst>
            </p:cNvPr>
            <p:cNvSpPr/>
            <p:nvPr/>
          </p:nvSpPr>
          <p:spPr>
            <a:xfrm>
              <a:off x="7125378" y="6464808"/>
              <a:ext cx="356452" cy="274320"/>
            </a:xfrm>
            <a:prstGeom prst="actionButtonReturn">
              <a:avLst/>
            </a:prstGeom>
            <a:solidFill>
              <a:schemeClr val="bg1">
                <a:alpha val="41000"/>
              </a:schemeClr>
            </a:solidFill>
            <a:ln w="6350">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 name="Title 1"/>
          <p:cNvSpPr>
            <a:spLocks noGrp="1"/>
          </p:cNvSpPr>
          <p:nvPr>
            <p:ph type="title"/>
          </p:nvPr>
        </p:nvSpPr>
        <p:spPr>
          <a:xfrm>
            <a:off x="1714500" y="381000"/>
            <a:ext cx="8686800" cy="1371600"/>
          </a:xfrm>
        </p:spPr>
        <p:txBody>
          <a:bodyPr>
            <a:noAutofit/>
            <a:scene3d>
              <a:camera prst="orthographicFront"/>
              <a:lightRig rig="threePt" dir="t"/>
            </a:scene3d>
            <a:sp3d extrusionH="57150">
              <a:bevelT w="38100" h="38100" prst="angle"/>
              <a:bevelB w="38100" h="38100" prst="angle"/>
            </a:sp3d>
          </a:bodyPr>
          <a:lstStyle/>
          <a:p>
            <a:pPr algn="ctr"/>
            <a:r>
              <a:rPr lang="en-US" sz="6000" dirty="0">
                <a:solidFill>
                  <a:schemeClr val="accent6">
                    <a:lumMod val="50000"/>
                  </a:schemeClr>
                </a:solidFill>
              </a:rPr>
              <a:t>Hookah</a:t>
            </a:r>
          </a:p>
        </p:txBody>
      </p:sp>
      <p:pic>
        <p:nvPicPr>
          <p:cNvPr id="1159170" name="Picture 2" descr="http://www.gannett-cdn.com/-mm-/4ebede277a4570207795f3780f21d3e0fe56ae60/c=0-346-1535-1498&amp;r=x404&amp;c=534x401/local/-/media/USATODAY/USATODAY/2014/07/03/1404411812000-D09-BLLINE-HOOKAH-31-9849175.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62400" y="1676401"/>
            <a:ext cx="3997650" cy="3001981"/>
          </a:xfrm>
          <a:prstGeom prst="rect">
            <a:avLst/>
          </a:prstGeom>
          <a:noFill/>
          <a:effectLst>
            <a:reflection blurRad="6350" stA="50000" endA="300" endPos="38500" dist="50800" dir="5400000" sy="-100000" algn="bl" rotWithShape="0"/>
          </a:effectLst>
          <a:scene3d>
            <a:camera prst="orthographicFront"/>
            <a:lightRig rig="threePt" dir="t"/>
          </a:scene3d>
          <a:sp3d>
            <a:bevelT/>
            <a:bevelB/>
          </a:sp3d>
          <a:extLst>
            <a:ext uri="{909E8E84-426E-40dd-AFC4-6F175D3DCCD1}">
              <a14:hiddenFill xmlns:a14="http://schemas.microsoft.com/office/drawing/2010/main" xmlns="">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
            <a:extLst>
              <a:ext uri="{FF2B5EF4-FFF2-40B4-BE49-F238E27FC236}">
                <a16:creationId xmlns:a16="http://schemas.microsoft.com/office/drawing/2014/main" id="{E0519167-3813-4B9A-8351-47A3B4C0257F}"/>
              </a:ext>
            </a:extLst>
          </p:cNvPr>
          <p:cNvSpPr/>
          <p:nvPr/>
        </p:nvSpPr>
        <p:spPr>
          <a:xfrm>
            <a:off x="2326294" y="1532851"/>
            <a:ext cx="7595473" cy="1946097"/>
          </a:xfrm>
          <a:prstGeom prst="roundRect">
            <a:avLst/>
          </a:prstGeom>
          <a:noFill/>
          <a:ln w="31750">
            <a:solidFill>
              <a:schemeClr val="accent1">
                <a:lumMod val="40000"/>
                <a:lumOff val="60000"/>
              </a:schemeClr>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 name="Group 3">
            <a:extLst>
              <a:ext uri="{FF2B5EF4-FFF2-40B4-BE49-F238E27FC236}">
                <a16:creationId xmlns:a16="http://schemas.microsoft.com/office/drawing/2014/main" id="{35E874B8-5F03-4E93-B698-1EB2E5E9CBCD}"/>
              </a:ext>
            </a:extLst>
          </p:cNvPr>
          <p:cNvGrpSpPr/>
          <p:nvPr/>
        </p:nvGrpSpPr>
        <p:grpSpPr>
          <a:xfrm>
            <a:off x="304800" y="130234"/>
            <a:ext cx="11676993" cy="1306177"/>
            <a:chOff x="1732848" y="287014"/>
            <a:chExt cx="8875141" cy="918517"/>
          </a:xfrm>
        </p:grpSpPr>
        <p:sp>
          <p:nvSpPr>
            <p:cNvPr id="14" name="Rectangle 2">
              <a:extLst>
                <a:ext uri="{FF2B5EF4-FFF2-40B4-BE49-F238E27FC236}">
                  <a16:creationId xmlns:a16="http://schemas.microsoft.com/office/drawing/2014/main" id="{743BF3A6-C89D-4F66-85FE-AF6ED7545590}"/>
                </a:ext>
              </a:extLst>
            </p:cNvPr>
            <p:cNvSpPr txBox="1">
              <a:spLocks noRot="1" noChangeArrowheads="1"/>
            </p:cNvSpPr>
            <p:nvPr/>
          </p:nvSpPr>
          <p:spPr>
            <a:xfrm>
              <a:off x="3222251" y="291130"/>
              <a:ext cx="7385738" cy="914401"/>
            </a:xfrm>
            <a:prstGeom prst="rect">
              <a:avLst/>
            </a:prstGeom>
            <a:solidFill>
              <a:schemeClr val="bg1">
                <a:alpha val="42000"/>
              </a:schemeClr>
            </a:solidFill>
            <a:ln w="12700">
              <a:solidFill>
                <a:schemeClr val="accent1"/>
              </a:solidFill>
            </a:ln>
            <a:scene3d>
              <a:camera prst="orthographicFront"/>
              <a:lightRig rig="threePt" dir="t"/>
            </a:scene3d>
            <a:sp3d>
              <a:bevelT/>
              <a:bevelB/>
            </a:sp3d>
          </p:spPr>
          <p:txBody>
            <a:bodyPr vert="horz" lIns="91440" tIns="45720" rIns="91440" bIns="45720" rtlCol="0" anchor="ctr">
              <a:normAutofit/>
            </a:bodyPr>
            <a:lst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defRPr/>
              </a:pPr>
              <a:r>
                <a:rPr lang="en-US" sz="2400" b="1" dirty="0">
                  <a:effectLst>
                    <a:outerShdw blurRad="38100" dist="38100" dir="2700000" algn="tl">
                      <a:srgbClr val="000000">
                        <a:alpha val="43137"/>
                      </a:srgbClr>
                    </a:outerShdw>
                  </a:effectLst>
                  <a:latin typeface="Arial" pitchFamily="34" charset="0"/>
                </a:rPr>
                <a:t>The </a:t>
              </a:r>
              <a:r>
                <a:rPr lang="en-US" sz="2400" b="1" dirty="0">
                  <a:solidFill>
                    <a:srgbClr val="FFC000"/>
                  </a:solidFill>
                  <a:effectLst>
                    <a:outerShdw blurRad="38100" dist="38100" dir="2700000" algn="tl">
                      <a:srgbClr val="000000">
                        <a:alpha val="43137"/>
                      </a:srgbClr>
                    </a:outerShdw>
                  </a:effectLst>
                  <a:latin typeface="Arial" pitchFamily="34" charset="0"/>
                </a:rPr>
                <a:t>BouquotToGo</a:t>
              </a:r>
              <a:r>
                <a:rPr lang="en-US" sz="2400" b="1" dirty="0">
                  <a:effectLst>
                    <a:outerShdw blurRad="38100" dist="38100" dir="2700000" algn="tl">
                      <a:srgbClr val="000000">
                        <a:alpha val="43137"/>
                      </a:srgbClr>
                    </a:outerShdw>
                  </a:effectLst>
                  <a:latin typeface="Arial" pitchFamily="34" charset="0"/>
                </a:rPr>
                <a:t> Files, </a:t>
              </a:r>
            </a:p>
            <a:p>
              <a:pPr algn="ctr">
                <a:defRPr/>
              </a:pPr>
              <a:r>
                <a:rPr lang="en-US" sz="2400" b="1" dirty="0">
                  <a:effectLst>
                    <a:outerShdw blurRad="38100" dist="38100" dir="2700000" algn="tl">
                      <a:srgbClr val="000000">
                        <a:alpha val="43137"/>
                      </a:srgbClr>
                    </a:outerShdw>
                  </a:effectLst>
                  <a:latin typeface="Arial" pitchFamily="34" charset="0"/>
                </a:rPr>
                <a:t>Including “The 53 Most Common Oral Lesions”</a:t>
              </a:r>
              <a:br>
                <a:rPr lang="en-US" sz="3200" b="1" dirty="0">
                  <a:effectLst>
                    <a:outerShdw blurRad="38100" dist="38100" dir="2700000" algn="tl">
                      <a:srgbClr val="000000">
                        <a:alpha val="43137"/>
                      </a:srgbClr>
                    </a:outerShdw>
                  </a:effectLst>
                  <a:latin typeface="Arial" pitchFamily="34" charset="0"/>
                </a:rPr>
              </a:br>
              <a:r>
                <a:rPr lang="en-US" sz="1700" b="1" dirty="0">
                  <a:effectLst>
                    <a:outerShdw blurRad="38100" dist="38100" dir="2700000" algn="tl">
                      <a:srgbClr val="000000">
                        <a:alpha val="43137"/>
                      </a:srgbClr>
                    </a:outerShdw>
                  </a:effectLst>
                  <a:latin typeface="Arial" pitchFamily="34" charset="0"/>
                </a:rPr>
                <a:t>Dropbox Files of Dozens of Power Point Modules with &gt;3,600 Copyright-Free Photos</a:t>
              </a:r>
              <a:endParaRPr lang="en-US" sz="1700" b="1" dirty="0">
                <a:effectLst>
                  <a:outerShdw blurRad="38100" dist="38100" dir="2700000" algn="tl">
                    <a:srgbClr val="000000">
                      <a:alpha val="43137"/>
                    </a:srgbClr>
                  </a:outerShdw>
                </a:effectLst>
                <a:latin typeface="Arial" charset="0"/>
              </a:endParaRPr>
            </a:p>
          </p:txBody>
        </p:sp>
        <p:pic>
          <p:nvPicPr>
            <p:cNvPr id="15" name="Picture 14" descr="OPguyTitle2">
              <a:extLst>
                <a:ext uri="{FF2B5EF4-FFF2-40B4-BE49-F238E27FC236}">
                  <a16:creationId xmlns:a16="http://schemas.microsoft.com/office/drawing/2014/main" id="{1881D0A8-6C63-4992-A619-A1CD2313223B}"/>
                </a:ext>
              </a:extLst>
            </p:cNvPr>
            <p:cNvPicPr>
              <a:picLocks noChangeAspect="1" noChangeArrowheads="1"/>
            </p:cNvPicPr>
            <p:nvPr/>
          </p:nvPicPr>
          <p:blipFill>
            <a:blip r:embed="rId3" cstate="email">
              <a:duotone>
                <a:prstClr val="black"/>
                <a:srgbClr val="D9C3A5">
                  <a:tint val="50000"/>
                  <a:satMod val="180000"/>
                </a:srgbClr>
              </a:duotone>
              <a:extLst>
                <a:ext uri="{BEBA8EAE-BF5A-486C-A8C5-ECC9F3942E4B}">
                  <a14:imgProps xmlns:a14="http://schemas.microsoft.com/office/drawing/2010/main">
                    <a14:imgLayer r:embed="rId4">
                      <a14:imgEffect>
                        <a14:saturation sat="33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32848" y="287014"/>
              <a:ext cx="1451162" cy="914401"/>
            </a:xfrm>
            <a:prstGeom prst="rect">
              <a:avLst/>
            </a:prstGeom>
            <a:noFill/>
            <a:ln w="19050">
              <a:solidFill>
                <a:schemeClr val="accent1"/>
              </a:solidFill>
              <a:miter lim="800000"/>
              <a:headEnd/>
              <a:tailEnd/>
            </a:ln>
            <a:effectLst/>
            <a:scene3d>
              <a:camera prst="orthographicFront"/>
              <a:lightRig rig="threePt" dir="t"/>
            </a:scene3d>
            <a:sp3d>
              <a:bevelT w="38100" h="38100"/>
              <a:bevelB w="38100" h="38100"/>
            </a:sp3d>
          </p:spPr>
        </p:pic>
      </p:grpSp>
      <p:sp>
        <p:nvSpPr>
          <p:cNvPr id="22" name="Text Box 4">
            <a:extLst>
              <a:ext uri="{FF2B5EF4-FFF2-40B4-BE49-F238E27FC236}">
                <a16:creationId xmlns:a16="http://schemas.microsoft.com/office/drawing/2014/main" id="{26C341F8-A560-4CD0-A64B-44B4A9DA0674}"/>
              </a:ext>
            </a:extLst>
          </p:cNvPr>
          <p:cNvSpPr txBox="1">
            <a:spLocks noChangeArrowheads="1"/>
          </p:cNvSpPr>
          <p:nvPr/>
        </p:nvSpPr>
        <p:spPr bwMode="auto">
          <a:xfrm>
            <a:off x="2566936" y="1671884"/>
            <a:ext cx="7143592" cy="1323439"/>
          </a:xfrm>
          <a:prstGeom prst="rect">
            <a:avLst/>
          </a:prstGeom>
          <a:noFill/>
          <a:ln w="9525">
            <a:noFill/>
            <a:miter lim="800000"/>
            <a:headEnd/>
            <a:tailEnd/>
          </a:ln>
        </p:spPr>
        <p:txBody>
          <a:bodyPr wrap="square">
            <a:spAutoFit/>
          </a:bodyPr>
          <a:lstStyle/>
          <a:p>
            <a:r>
              <a:rPr lang="en-US" sz="1600" b="1" dirty="0">
                <a:solidFill>
                  <a:srgbClr val="FFC000"/>
                </a:solidFill>
                <a:latin typeface="Arial" charset="0"/>
              </a:rPr>
              <a:t>BouquotToGo * </a:t>
            </a:r>
            <a:r>
              <a:rPr lang="en-US" sz="1600" dirty="0">
                <a:solidFill>
                  <a:srgbClr val="FFC000"/>
                </a:solidFill>
                <a:latin typeface="Arial" charset="0"/>
              </a:rPr>
              <a:t>– Filled with copyright-free files (&gt;3,600 photos, mostly clinical). You may use these files &amp; photos as you wish, including giving them or the link to colleagues, putting them on your own public website, etc. Click below or cut and paste into your browser window, then download via the triple dots (…) menu in upper right:</a:t>
            </a:r>
          </a:p>
        </p:txBody>
      </p:sp>
      <p:sp>
        <p:nvSpPr>
          <p:cNvPr id="23" name="TextBox 22">
            <a:extLst>
              <a:ext uri="{FF2B5EF4-FFF2-40B4-BE49-F238E27FC236}">
                <a16:creationId xmlns:a16="http://schemas.microsoft.com/office/drawing/2014/main" id="{78B191E8-C58C-44B8-971E-97ACD8231251}"/>
              </a:ext>
            </a:extLst>
          </p:cNvPr>
          <p:cNvSpPr txBox="1"/>
          <p:nvPr/>
        </p:nvSpPr>
        <p:spPr>
          <a:xfrm>
            <a:off x="2567078" y="2957122"/>
            <a:ext cx="6941067" cy="307777"/>
          </a:xfrm>
          <a:prstGeom prst="rect">
            <a:avLst/>
          </a:prstGeom>
          <a:noFill/>
        </p:spPr>
        <p:txBody>
          <a:bodyPr wrap="none" rtlCol="0">
            <a:spAutoFit/>
          </a:bodyPr>
          <a:lstStyle/>
          <a:p>
            <a:r>
              <a:rPr lang="en-US" sz="1400" dirty="0">
                <a:solidFill>
                  <a:prstClr val="white"/>
                </a:solidFill>
                <a:latin typeface="Arial" panose="020B0604020202020204" pitchFamily="34" charset="0"/>
                <a:cs typeface="Arial" panose="020B0604020202020204" pitchFamily="34" charset="0"/>
                <a:hlinkClick r:id="rId5"/>
              </a:rPr>
              <a:t>https://www.dro pbox.com/sh/umu7o3jce1p5vz6/AABhfYreRJu165xBU1yKUdzta?dl=0</a:t>
            </a:r>
            <a:endParaRPr lang="en-US" sz="1400" dirty="0">
              <a:solidFill>
                <a:prstClr val="white"/>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509C7787-012B-484E-9F80-A44688AC199D}"/>
              </a:ext>
            </a:extLst>
          </p:cNvPr>
          <p:cNvSpPr txBox="1"/>
          <p:nvPr/>
        </p:nvSpPr>
        <p:spPr>
          <a:xfrm>
            <a:off x="2481472" y="3530711"/>
            <a:ext cx="7353039" cy="430887"/>
          </a:xfrm>
          <a:prstGeom prst="rect">
            <a:avLst/>
          </a:prstGeom>
          <a:noFill/>
        </p:spPr>
        <p:txBody>
          <a:bodyPr wrap="square" rtlCol="0">
            <a:spAutoFit/>
          </a:bodyPr>
          <a:lstStyle/>
          <a:p>
            <a:pPr algn="ctr"/>
            <a:r>
              <a:rPr lang="en-US" sz="1100" dirty="0"/>
              <a:t>Initially available in 1992 on CD , then on DVD, then in a Dropbox folder (since 2003). </a:t>
            </a:r>
          </a:p>
          <a:p>
            <a:pPr algn="ctr"/>
            <a:r>
              <a:rPr lang="en-US" sz="1100" dirty="0"/>
              <a:t>Continuously updated, upgraded and added to.</a:t>
            </a:r>
          </a:p>
        </p:txBody>
      </p:sp>
      <p:sp>
        <p:nvSpPr>
          <p:cNvPr id="11" name="Rounded Rectangle 2">
            <a:extLst>
              <a:ext uri="{FF2B5EF4-FFF2-40B4-BE49-F238E27FC236}">
                <a16:creationId xmlns:a16="http://schemas.microsoft.com/office/drawing/2014/main" id="{5C0E37B4-6D73-469E-9831-22BE5DD521BE}"/>
              </a:ext>
            </a:extLst>
          </p:cNvPr>
          <p:cNvSpPr/>
          <p:nvPr/>
        </p:nvSpPr>
        <p:spPr>
          <a:xfrm>
            <a:off x="2326294" y="4165541"/>
            <a:ext cx="7595473" cy="2124746"/>
          </a:xfrm>
          <a:prstGeom prst="roundRect">
            <a:avLst/>
          </a:prstGeom>
          <a:noFill/>
          <a:ln w="31750">
            <a:solidFill>
              <a:schemeClr val="accent1">
                <a:lumMod val="40000"/>
                <a:lumOff val="60000"/>
              </a:schemeClr>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Text Box 4">
            <a:extLst>
              <a:ext uri="{FF2B5EF4-FFF2-40B4-BE49-F238E27FC236}">
                <a16:creationId xmlns:a16="http://schemas.microsoft.com/office/drawing/2014/main" id="{EAAC9EBD-2275-4143-880C-66BCEC88FFA6}"/>
              </a:ext>
            </a:extLst>
          </p:cNvPr>
          <p:cNvSpPr txBox="1">
            <a:spLocks noChangeArrowheads="1"/>
          </p:cNvSpPr>
          <p:nvPr/>
        </p:nvSpPr>
        <p:spPr bwMode="auto">
          <a:xfrm>
            <a:off x="2481472" y="4304573"/>
            <a:ext cx="7229056" cy="1569660"/>
          </a:xfrm>
          <a:prstGeom prst="rect">
            <a:avLst/>
          </a:prstGeom>
          <a:noFill/>
          <a:ln w="9525">
            <a:noFill/>
            <a:miter lim="800000"/>
            <a:headEnd/>
            <a:tailEnd/>
          </a:ln>
        </p:spPr>
        <p:txBody>
          <a:bodyPr wrap="square">
            <a:spAutoFit/>
          </a:bodyPr>
          <a:lstStyle/>
          <a:p>
            <a:r>
              <a:rPr lang="en-US" sz="1600" b="1" dirty="0">
                <a:solidFill>
                  <a:srgbClr val="FFC000"/>
                </a:solidFill>
                <a:latin typeface="Arial" charset="0"/>
              </a:rPr>
              <a:t>The 53 Most Common Oral Lesions </a:t>
            </a:r>
            <a:r>
              <a:rPr lang="en-US" sz="1600" dirty="0">
                <a:solidFill>
                  <a:srgbClr val="FFC000"/>
                </a:solidFill>
                <a:latin typeface="Arial" charset="0"/>
              </a:rPr>
              <a:t>– A hyperlinked Power Point module of the most common oral lesions (excluding caries &amp; periodontitis) found in ~25,000 U.S. adults. Over 500 clinical photos review these lesions, grouping them by clinical appearance and also listing them by prevalence. Click below or cut and paste into your browser window, then download via the triple dots (…) menu in upper right:</a:t>
            </a:r>
          </a:p>
        </p:txBody>
      </p:sp>
      <p:sp>
        <p:nvSpPr>
          <p:cNvPr id="13" name="TextBox 12">
            <a:extLst>
              <a:ext uri="{FF2B5EF4-FFF2-40B4-BE49-F238E27FC236}">
                <a16:creationId xmlns:a16="http://schemas.microsoft.com/office/drawing/2014/main" id="{21D9189A-E258-4E70-8741-D7615C7698DC}"/>
              </a:ext>
            </a:extLst>
          </p:cNvPr>
          <p:cNvSpPr txBox="1"/>
          <p:nvPr/>
        </p:nvSpPr>
        <p:spPr>
          <a:xfrm>
            <a:off x="2481473" y="5861979"/>
            <a:ext cx="7353039" cy="307777"/>
          </a:xfrm>
          <a:prstGeom prst="rect">
            <a:avLst/>
          </a:prstGeom>
          <a:noFill/>
        </p:spPr>
        <p:txBody>
          <a:bodyPr wrap="none" rtlCol="0">
            <a:spAutoFit/>
          </a:bodyPr>
          <a:lstStyle/>
          <a:p>
            <a:r>
              <a:rPr lang="en-US" sz="1400" dirty="0">
                <a:solidFill>
                  <a:prstClr val="white"/>
                </a:solidFill>
                <a:latin typeface="Arial" panose="020B0604020202020204" pitchFamily="34" charset="0"/>
                <a:cs typeface="Arial" panose="020B0604020202020204" pitchFamily="34" charset="0"/>
                <a:hlinkClick r:id="rId6"/>
              </a:rPr>
              <a:t>https://www.dropbox.com/s/c4u3kmmfgvdv7kl/53_Most_Common_Oral_Lesions.pptx?dl=0</a:t>
            </a:r>
            <a:r>
              <a:rPr lang="en-US" sz="1400" dirty="0">
                <a:solidFill>
                  <a:prstClr val="white"/>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2459364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1426" name="Rectangle 2"/>
          <p:cNvSpPr>
            <a:spLocks noGrp="1" noRot="1" noChangeArrowheads="1"/>
          </p:cNvSpPr>
          <p:nvPr>
            <p:ph type="title"/>
          </p:nvPr>
        </p:nvSpPr>
        <p:spPr>
          <a:xfrm>
            <a:off x="3200400" y="152400"/>
            <a:ext cx="5943600" cy="762000"/>
          </a:xfrm>
          <a:noFill/>
          <a:ln>
            <a:noFill/>
          </a:ln>
        </p:spPr>
        <p:txBody>
          <a:bodyPr>
            <a:normAutofit fontScale="90000"/>
          </a:bodyPr>
          <a:lstStyle/>
          <a:p>
            <a:pPr algn="ctr" eaLnBrk="1" hangingPunct="1">
              <a:defRPr/>
            </a:pPr>
            <a:r>
              <a:rPr lang="en-US" sz="3100" dirty="0">
                <a:latin typeface="Arial" charset="0"/>
              </a:rPr>
              <a:t>Hookah</a:t>
            </a:r>
            <a:br>
              <a:rPr lang="en-US" dirty="0">
                <a:solidFill>
                  <a:srgbClr val="FFC000"/>
                </a:solidFill>
                <a:latin typeface="Arial" charset="0"/>
              </a:rPr>
            </a:br>
            <a:r>
              <a:rPr lang="en-US" sz="2200" dirty="0">
                <a:latin typeface="Arial" charset="0"/>
              </a:rPr>
              <a:t>Is it a Problem?</a:t>
            </a:r>
            <a:endParaRPr lang="en-US" sz="2200" dirty="0">
              <a:solidFill>
                <a:srgbClr val="FFC000"/>
              </a:solidFill>
              <a:latin typeface="Arial" charset="0"/>
            </a:endParaRPr>
          </a:p>
        </p:txBody>
      </p:sp>
      <p:sp>
        <p:nvSpPr>
          <p:cNvPr id="7" name="TextBox 6"/>
          <p:cNvSpPr txBox="1"/>
          <p:nvPr/>
        </p:nvSpPr>
        <p:spPr>
          <a:xfrm>
            <a:off x="6400800" y="914400"/>
            <a:ext cx="3276600" cy="369332"/>
          </a:xfrm>
          <a:prstGeom prst="rect">
            <a:avLst/>
          </a:prstGeom>
          <a:noFill/>
        </p:spPr>
        <p:txBody>
          <a:bodyPr wrap="square" rtlCol="0">
            <a:spAutoFit/>
          </a:bodyPr>
          <a:lstStyle/>
          <a:p>
            <a:r>
              <a:rPr lang="en-US" dirty="0"/>
              <a:t> </a:t>
            </a:r>
          </a:p>
        </p:txBody>
      </p:sp>
      <p:grpSp>
        <p:nvGrpSpPr>
          <p:cNvPr id="2" name="Group 1"/>
          <p:cNvGrpSpPr/>
          <p:nvPr/>
        </p:nvGrpSpPr>
        <p:grpSpPr>
          <a:xfrm>
            <a:off x="2749021" y="1073666"/>
            <a:ext cx="6846359" cy="4207348"/>
            <a:chOff x="914400" y="1126652"/>
            <a:chExt cx="7303559" cy="4893147"/>
          </a:xfrm>
        </p:grpSpPr>
        <p:pic>
          <p:nvPicPr>
            <p:cNvPr id="1175554" name="Picture 2" descr="https://www.hookah-shisha.com/store/pc/catalog/Hookah-Junior-1-Blue-L.jpg?pIdProduct=17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91182" y="1133579"/>
              <a:ext cx="3726777" cy="488622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grpSp>
          <p:nvGrpSpPr>
            <p:cNvPr id="5" name="Group 4"/>
            <p:cNvGrpSpPr/>
            <p:nvPr/>
          </p:nvGrpSpPr>
          <p:grpSpPr>
            <a:xfrm>
              <a:off x="914400" y="1126652"/>
              <a:ext cx="3429000" cy="4893147"/>
              <a:chOff x="914400" y="1126652"/>
              <a:chExt cx="3429000" cy="4893147"/>
            </a:xfrm>
          </p:grpSpPr>
          <p:sp>
            <p:nvSpPr>
              <p:cNvPr id="4" name="Rectangle 3"/>
              <p:cNvSpPr/>
              <p:nvPr/>
            </p:nvSpPr>
            <p:spPr>
              <a:xfrm>
                <a:off x="914400" y="1126652"/>
                <a:ext cx="3429000" cy="4893147"/>
              </a:xfrm>
              <a:prstGeom prst="rect">
                <a:avLst/>
              </a:prstGeom>
              <a:solidFill>
                <a:schemeClr val="tx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75556" name="Picture 4" descr="http://upload.wikimedia.org/wikipedia/commons/thumb/0/0f/Hookah-lookthrough.svg/170px-Hookah-lookthrough.svg.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66800" y="1348606"/>
                <a:ext cx="3048000" cy="4572000"/>
              </a:xfrm>
              <a:prstGeom prst="rect">
                <a:avLst/>
              </a:prstGeom>
              <a:noFill/>
              <a:extLst>
                <a:ext uri="{909E8E84-426E-40dd-AFC4-6F175D3DCCD1}">
                  <a14:hiddenFill xmlns:a14="http://schemas.microsoft.com/office/drawing/2010/main" xmlns="">
                    <a:solidFill>
                      <a:srgbClr val="FFFFFF"/>
                    </a:solidFill>
                  </a14:hiddenFill>
                </a:ext>
              </a:extLst>
            </p:spPr>
          </p:pic>
        </p:grpSp>
      </p:grpSp>
      <p:pic>
        <p:nvPicPr>
          <p:cNvPr id="1160194" name="Picture 2" descr="https://tribkiah.files.wordpress.com/2014/07/26371945-sf.jpg?w=64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67200" y="4724400"/>
            <a:ext cx="3505200" cy="1971676"/>
          </a:xfrm>
          <a:prstGeom prst="rect">
            <a:avLst/>
          </a:prstGeom>
          <a:noFill/>
          <a:ln>
            <a:solidFill>
              <a:schemeClr val="tx1"/>
            </a:solidFill>
          </a:ln>
          <a:scene3d>
            <a:camera prst="orthographicFront"/>
            <a:lightRig rig="threePt" dir="t"/>
          </a:scene3d>
          <a:sp3d>
            <a:bevelT/>
            <a:bevelB/>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93588220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992FEC-EEFF-4709-89E4-7D1C88F4D746}"/>
              </a:ext>
            </a:extLst>
          </p:cNvPr>
          <p:cNvSpPr/>
          <p:nvPr/>
        </p:nvSpPr>
        <p:spPr>
          <a:xfrm>
            <a:off x="1524000" y="8860"/>
            <a:ext cx="9144000" cy="684914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6A8C33C3-6DD2-40F2-AF88-5C83343D1843}"/>
              </a:ext>
            </a:extLst>
          </p:cNvPr>
          <p:cNvGrpSpPr/>
          <p:nvPr/>
        </p:nvGrpSpPr>
        <p:grpSpPr>
          <a:xfrm>
            <a:off x="8649378" y="6431280"/>
            <a:ext cx="1866222" cy="274320"/>
            <a:chOff x="7125378" y="6464808"/>
            <a:chExt cx="1866222" cy="274320"/>
          </a:xfrm>
        </p:grpSpPr>
        <p:sp>
          <p:nvSpPr>
            <p:cNvPr id="6" name="Action Button: Back or Previous 8">
              <a:hlinkClick r:id="" action="ppaction://hlinkshowjump?jump=previousslide" highlightClick="1"/>
              <a:extLst>
                <a:ext uri="{FF2B5EF4-FFF2-40B4-BE49-F238E27FC236}">
                  <a16:creationId xmlns:a16="http://schemas.microsoft.com/office/drawing/2014/main" id="{6D35F3B3-CC4F-4A79-B2A3-7749927582A4}"/>
                </a:ext>
              </a:extLst>
            </p:cNvPr>
            <p:cNvSpPr/>
            <p:nvPr/>
          </p:nvSpPr>
          <p:spPr>
            <a:xfrm>
              <a:off x="8001000" y="6464808"/>
              <a:ext cx="457200" cy="274320"/>
            </a:xfrm>
            <a:prstGeom prst="actionButtonBackPrevious">
              <a:avLst/>
            </a:prstGeom>
            <a:solidFill>
              <a:schemeClr val="bg1">
                <a:alpha val="41000"/>
              </a:schemeClr>
            </a:solidFill>
            <a:ln w="6350">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endParaRPr>
            </a:p>
          </p:txBody>
        </p:sp>
        <p:sp>
          <p:nvSpPr>
            <p:cNvPr id="7" name="Action Button: Forward or Next 9">
              <a:hlinkClick r:id="" action="ppaction://hlinkshowjump?jump=nextslide" highlightClick="1"/>
              <a:extLst>
                <a:ext uri="{FF2B5EF4-FFF2-40B4-BE49-F238E27FC236}">
                  <a16:creationId xmlns:a16="http://schemas.microsoft.com/office/drawing/2014/main" id="{D267C54C-A847-4872-B911-F932168BC6AB}"/>
                </a:ext>
              </a:extLst>
            </p:cNvPr>
            <p:cNvSpPr/>
            <p:nvPr/>
          </p:nvSpPr>
          <p:spPr>
            <a:xfrm>
              <a:off x="8534400" y="6464808"/>
              <a:ext cx="457200" cy="274320"/>
            </a:xfrm>
            <a:prstGeom prst="actionButtonForwardNext">
              <a:avLst/>
            </a:prstGeom>
            <a:solidFill>
              <a:schemeClr val="bg1">
                <a:alpha val="41000"/>
              </a:schemeClr>
            </a:solidFill>
            <a:ln w="6350">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endParaRPr>
            </a:p>
          </p:txBody>
        </p:sp>
        <p:sp>
          <p:nvSpPr>
            <p:cNvPr id="8" name="Action Button: Home 11">
              <a:hlinkClick r:id="" action="ppaction://hlinkshowjump?jump=firstslide" highlightClick="1"/>
              <a:extLst>
                <a:ext uri="{FF2B5EF4-FFF2-40B4-BE49-F238E27FC236}">
                  <a16:creationId xmlns:a16="http://schemas.microsoft.com/office/drawing/2014/main" id="{E2AEC699-44E4-493F-AE44-E11D0714054D}"/>
                </a:ext>
              </a:extLst>
            </p:cNvPr>
            <p:cNvSpPr/>
            <p:nvPr/>
          </p:nvSpPr>
          <p:spPr>
            <a:xfrm>
              <a:off x="7569708" y="6464808"/>
              <a:ext cx="355092" cy="274320"/>
            </a:xfrm>
            <a:prstGeom prst="actionButtonHome">
              <a:avLst/>
            </a:prstGeom>
            <a:solidFill>
              <a:schemeClr val="bg1">
                <a:alpha val="41000"/>
              </a:schemeClr>
            </a:solidFill>
            <a:ln w="6350">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Action Button: Return 8">
              <a:hlinkClick r:id="" action="ppaction://hlinkshowjump?jump=lastslideviewed" highlightClick="1"/>
              <a:extLst>
                <a:ext uri="{FF2B5EF4-FFF2-40B4-BE49-F238E27FC236}">
                  <a16:creationId xmlns:a16="http://schemas.microsoft.com/office/drawing/2014/main" id="{FF2AC186-062A-4A70-916F-47D519844A07}"/>
                </a:ext>
              </a:extLst>
            </p:cNvPr>
            <p:cNvSpPr/>
            <p:nvPr/>
          </p:nvSpPr>
          <p:spPr>
            <a:xfrm>
              <a:off x="7125378" y="6464808"/>
              <a:ext cx="356452" cy="274320"/>
            </a:xfrm>
            <a:prstGeom prst="actionButtonReturn">
              <a:avLst/>
            </a:prstGeom>
            <a:solidFill>
              <a:schemeClr val="bg1">
                <a:alpha val="41000"/>
              </a:schemeClr>
            </a:solidFill>
            <a:ln w="6350">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 name="Title 1"/>
          <p:cNvSpPr>
            <a:spLocks noGrp="1"/>
          </p:cNvSpPr>
          <p:nvPr>
            <p:ph type="title"/>
          </p:nvPr>
        </p:nvSpPr>
        <p:spPr>
          <a:xfrm>
            <a:off x="1714500" y="381000"/>
            <a:ext cx="8686800" cy="2209800"/>
          </a:xfrm>
        </p:spPr>
        <p:txBody>
          <a:bodyPr>
            <a:noAutofit/>
            <a:scene3d>
              <a:camera prst="orthographicFront"/>
              <a:lightRig rig="threePt" dir="t"/>
            </a:scene3d>
            <a:sp3d extrusionH="57150">
              <a:bevelT w="38100" h="38100" prst="angle"/>
              <a:bevelB w="38100" h="38100" prst="angle"/>
            </a:sp3d>
          </a:bodyPr>
          <a:lstStyle/>
          <a:p>
            <a:pPr algn="ctr"/>
            <a:r>
              <a:rPr lang="en-US" sz="6000" dirty="0">
                <a:solidFill>
                  <a:schemeClr val="accent6">
                    <a:lumMod val="50000"/>
                  </a:schemeClr>
                </a:solidFill>
              </a:rPr>
              <a:t>Marijuana</a:t>
            </a:r>
          </a:p>
        </p:txBody>
      </p:sp>
      <p:pic>
        <p:nvPicPr>
          <p:cNvPr id="3" name="Picture 2" descr="MJLeaf2009NIH.jpg"/>
          <p:cNvPicPr>
            <a:picLocks noChangeAspect="1"/>
          </p:cNvPicPr>
          <p:nvPr/>
        </p:nvPicPr>
        <p:blipFill>
          <a:blip r:embed="rId2" cstate="print">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3810000" y="2514600"/>
            <a:ext cx="4495800" cy="3027172"/>
          </a:xfrm>
          <a:prstGeom prst="rect">
            <a:avLst/>
          </a:prstGeom>
          <a:ln>
            <a:solidFill>
              <a:schemeClr val="tx2"/>
            </a:solidFill>
          </a:ln>
        </p:spPr>
      </p:pic>
    </p:spTree>
    <p:extLst>
      <p:ext uri="{BB962C8B-B14F-4D97-AF65-F5344CB8AC3E}">
        <p14:creationId xmlns:p14="http://schemas.microsoft.com/office/powerpoint/2010/main" val="236370220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Scan1109.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4554539" y="3059233"/>
            <a:ext cx="3260437" cy="2151888"/>
          </a:xfrm>
          <a:prstGeom prst="rect">
            <a:avLst/>
          </a:prstGeom>
          <a:noFill/>
          <a:ln w="9525">
            <a:solidFill>
              <a:schemeClr val="tx1"/>
            </a:solidFill>
            <a:miter lim="800000"/>
            <a:headEnd/>
            <a:tailEnd/>
          </a:ln>
        </p:spPr>
      </p:pic>
      <p:sp>
        <p:nvSpPr>
          <p:cNvPr id="1511426" name="Rectangle 2"/>
          <p:cNvSpPr>
            <a:spLocks noGrp="1" noRot="1" noChangeArrowheads="1"/>
          </p:cNvSpPr>
          <p:nvPr>
            <p:ph type="title"/>
          </p:nvPr>
        </p:nvSpPr>
        <p:spPr>
          <a:xfrm>
            <a:off x="3810000" y="76200"/>
            <a:ext cx="4419600" cy="914400"/>
          </a:xfrm>
          <a:noFill/>
          <a:ln>
            <a:noFill/>
          </a:ln>
        </p:spPr>
        <p:txBody>
          <a:bodyPr>
            <a:normAutofit/>
          </a:bodyPr>
          <a:lstStyle/>
          <a:p>
            <a:pPr algn="ctr" eaLnBrk="1" hangingPunct="1">
              <a:defRPr/>
            </a:pPr>
            <a:r>
              <a:rPr lang="en-US" dirty="0">
                <a:solidFill>
                  <a:srgbClr val="FFC000"/>
                </a:solidFill>
                <a:latin typeface="Arial" charset="0"/>
              </a:rPr>
              <a:t>Marijuana  </a:t>
            </a:r>
          </a:p>
        </p:txBody>
      </p:sp>
      <p:sp>
        <p:nvSpPr>
          <p:cNvPr id="4" name="Rectangle 3"/>
          <p:cNvSpPr txBox="1">
            <a:spLocks noChangeArrowheads="1"/>
          </p:cNvSpPr>
          <p:nvPr/>
        </p:nvSpPr>
        <p:spPr bwMode="auto">
          <a:xfrm>
            <a:off x="2057400" y="1219200"/>
            <a:ext cx="5029200" cy="2133600"/>
          </a:xfrm>
          <a:prstGeom prst="rect">
            <a:avLst/>
          </a:prstGeom>
          <a:noFill/>
          <a:ln w="9525">
            <a:noFill/>
            <a:miter lim="800000"/>
            <a:headEnd/>
            <a:tailEnd/>
          </a:ln>
          <a:effectLst/>
        </p:spPr>
        <p:txBody>
          <a:bodyPr/>
          <a:lstStyle/>
          <a:p>
            <a:pPr marL="342900" indent="-342900" eaLnBrk="1" hangingPunct="1">
              <a:spcBef>
                <a:spcPct val="20000"/>
              </a:spcBef>
              <a:buClr>
                <a:schemeClr val="tx1"/>
              </a:buClr>
              <a:buSzPct val="80000"/>
              <a:buFont typeface="Wingdings" pitchFamily="2" charset="2"/>
              <a:buChar char="q"/>
              <a:defRPr/>
            </a:pPr>
            <a:r>
              <a:rPr lang="en-US" kern="0" dirty="0">
                <a:latin typeface="Arial" pitchFamily="34" charset="0"/>
                <a:cs typeface="Arial" pitchFamily="34" charset="0"/>
              </a:rPr>
              <a:t>From leaf or flowers of </a:t>
            </a:r>
            <a:r>
              <a:rPr lang="en-US" i="1" kern="0" dirty="0">
                <a:latin typeface="Arial" pitchFamily="34" charset="0"/>
                <a:cs typeface="Arial" pitchFamily="34" charset="0"/>
              </a:rPr>
              <a:t>Cannabis sativa</a:t>
            </a:r>
          </a:p>
          <a:p>
            <a:pPr marL="342900" indent="-342900" eaLnBrk="1" hangingPunct="1">
              <a:spcBef>
                <a:spcPct val="20000"/>
              </a:spcBef>
              <a:buClr>
                <a:schemeClr val="tx1"/>
              </a:buClr>
              <a:buSzPct val="80000"/>
              <a:buFont typeface="Wingdings" pitchFamily="2" charset="2"/>
              <a:buChar char="q"/>
              <a:defRPr/>
            </a:pPr>
            <a:r>
              <a:rPr lang="en-US" kern="0" dirty="0">
                <a:latin typeface="Arial" pitchFamily="34" charset="0"/>
                <a:cs typeface="Arial" pitchFamily="34" charset="0"/>
              </a:rPr>
              <a:t>500 different types</a:t>
            </a:r>
          </a:p>
          <a:p>
            <a:pPr marL="342900" indent="-342900" eaLnBrk="1" hangingPunct="1">
              <a:spcBef>
                <a:spcPct val="20000"/>
              </a:spcBef>
              <a:buClr>
                <a:schemeClr val="tx1"/>
              </a:buClr>
              <a:buSzPct val="80000"/>
              <a:buFont typeface="Wingdings" pitchFamily="2" charset="2"/>
              <a:buChar char="q"/>
              <a:defRPr/>
            </a:pPr>
            <a:r>
              <a:rPr lang="en-US" kern="0" dirty="0">
                <a:latin typeface="Arial" pitchFamily="34" charset="0"/>
                <a:cs typeface="Arial" pitchFamily="34" charset="0"/>
              </a:rPr>
              <a:t>THC (delta-9-terrahydrocannabinol)</a:t>
            </a:r>
          </a:p>
          <a:p>
            <a:pPr marL="342900" indent="-342900" eaLnBrk="1" hangingPunct="1">
              <a:spcBef>
                <a:spcPct val="20000"/>
              </a:spcBef>
              <a:buClr>
                <a:schemeClr val="tx1"/>
              </a:buClr>
              <a:buSzPct val="80000"/>
              <a:buFont typeface="Wingdings" pitchFamily="2" charset="2"/>
              <a:buChar char="q"/>
              <a:defRPr/>
            </a:pPr>
            <a:r>
              <a:rPr lang="en-US" kern="0" dirty="0">
                <a:latin typeface="Arial" pitchFamily="34" charset="0"/>
                <a:cs typeface="Arial" pitchFamily="34" charset="0"/>
              </a:rPr>
              <a:t> 25,000,000 US users (at least 1/yr)</a:t>
            </a:r>
          </a:p>
          <a:p>
            <a:pPr marL="342900" indent="-342900" eaLnBrk="1" hangingPunct="1">
              <a:spcBef>
                <a:spcPct val="20000"/>
              </a:spcBef>
              <a:buClr>
                <a:schemeClr val="tx1"/>
              </a:buClr>
              <a:buSzPct val="80000"/>
              <a:buFont typeface="Wingdings" pitchFamily="2" charset="2"/>
              <a:buChar char="q"/>
              <a:defRPr/>
            </a:pPr>
            <a:r>
              <a:rPr lang="en-US" kern="0" dirty="0">
                <a:latin typeface="Arial" pitchFamily="34" charset="0"/>
                <a:cs typeface="Arial" pitchFamily="34" charset="0"/>
              </a:rPr>
              <a:t> Smoked, chewed, rubbed</a:t>
            </a:r>
            <a:endParaRPr lang="en-US" kern="0" dirty="0">
              <a:effectLst>
                <a:outerShdw blurRad="38100" dist="38100" dir="2700000" algn="tl">
                  <a:srgbClr val="000000"/>
                </a:outerShdw>
              </a:effectLst>
              <a:latin typeface="Arial" pitchFamily="34" charset="0"/>
              <a:cs typeface="Arial" pitchFamily="34" charset="0"/>
            </a:endParaRPr>
          </a:p>
          <a:p>
            <a:pPr marL="342900" indent="-342900" eaLnBrk="1" hangingPunct="1">
              <a:spcBef>
                <a:spcPct val="20000"/>
              </a:spcBef>
              <a:buClr>
                <a:schemeClr val="tx1"/>
              </a:buClr>
              <a:buSzPct val="75000"/>
              <a:buFont typeface="Wingdings" pitchFamily="2" charset="2"/>
              <a:buChar char="q"/>
              <a:defRPr/>
            </a:pPr>
            <a:endParaRPr lang="en-US" kern="0" dirty="0">
              <a:effectLst>
                <a:outerShdw blurRad="38100" dist="38100" dir="2700000" algn="tl">
                  <a:srgbClr val="000000"/>
                </a:outerShdw>
              </a:effectLst>
              <a:latin typeface="Arial" pitchFamily="34" charset="0"/>
              <a:cs typeface="Arial" pitchFamily="34" charset="0"/>
            </a:endParaRPr>
          </a:p>
        </p:txBody>
      </p:sp>
      <p:sp>
        <p:nvSpPr>
          <p:cNvPr id="9" name="TextBox 8"/>
          <p:cNvSpPr txBox="1"/>
          <p:nvPr/>
        </p:nvSpPr>
        <p:spPr>
          <a:xfrm>
            <a:off x="7924800" y="1219201"/>
            <a:ext cx="2362200" cy="4708981"/>
          </a:xfrm>
          <a:prstGeom prst="rect">
            <a:avLst/>
          </a:prstGeom>
          <a:solidFill>
            <a:schemeClr val="tx2">
              <a:alpha val="16000"/>
            </a:schemeClr>
          </a:solidFill>
          <a:ln>
            <a:solidFill>
              <a:schemeClr val="tx1"/>
            </a:solidFill>
          </a:ln>
        </p:spPr>
        <p:txBody>
          <a:bodyPr wrap="square" rtlCol="0">
            <a:spAutoFit/>
          </a:bodyPr>
          <a:lstStyle/>
          <a:p>
            <a:r>
              <a:rPr lang="en-US" sz="2000" b="1" dirty="0">
                <a:solidFill>
                  <a:srgbClr val="FFC000"/>
                </a:solidFill>
                <a:latin typeface="+mn-lt"/>
              </a:rPr>
              <a:t>Street names:</a:t>
            </a:r>
          </a:p>
          <a:p>
            <a:pPr>
              <a:buFont typeface="Wingdings" pitchFamily="2" charset="2"/>
              <a:buChar char="q"/>
            </a:pPr>
            <a:r>
              <a:rPr lang="en-US" sz="2000" dirty="0">
                <a:latin typeface="+mn-lt"/>
              </a:rPr>
              <a:t>  Pot</a:t>
            </a:r>
          </a:p>
          <a:p>
            <a:pPr>
              <a:buFont typeface="Wingdings" pitchFamily="2" charset="2"/>
              <a:buChar char="q"/>
            </a:pPr>
            <a:r>
              <a:rPr lang="en-US" sz="2000" dirty="0">
                <a:latin typeface="+mn-lt"/>
              </a:rPr>
              <a:t>  Ganga</a:t>
            </a:r>
          </a:p>
          <a:p>
            <a:pPr>
              <a:buFont typeface="Wingdings" pitchFamily="2" charset="2"/>
              <a:buChar char="q"/>
            </a:pPr>
            <a:r>
              <a:rPr lang="en-US" sz="2000" dirty="0">
                <a:latin typeface="+mn-lt"/>
              </a:rPr>
              <a:t>  Weed</a:t>
            </a:r>
          </a:p>
          <a:p>
            <a:pPr>
              <a:buFont typeface="Wingdings" pitchFamily="2" charset="2"/>
              <a:buChar char="q"/>
            </a:pPr>
            <a:r>
              <a:rPr lang="en-US" sz="2000" dirty="0">
                <a:latin typeface="+mn-lt"/>
              </a:rPr>
              <a:t>  Grass blunt</a:t>
            </a:r>
          </a:p>
          <a:p>
            <a:pPr>
              <a:buFont typeface="Wingdings" pitchFamily="2" charset="2"/>
              <a:buChar char="q"/>
            </a:pPr>
            <a:r>
              <a:rPr lang="en-US" sz="2000" dirty="0">
                <a:latin typeface="+mn-lt"/>
              </a:rPr>
              <a:t>  Dope</a:t>
            </a:r>
          </a:p>
          <a:p>
            <a:pPr>
              <a:buFont typeface="Wingdings" pitchFamily="2" charset="2"/>
              <a:buChar char="q"/>
            </a:pPr>
            <a:r>
              <a:rPr lang="en-US" sz="2000" dirty="0">
                <a:latin typeface="+mn-lt"/>
              </a:rPr>
              <a:t>  Ganja</a:t>
            </a:r>
          </a:p>
          <a:p>
            <a:pPr>
              <a:buFont typeface="Wingdings" pitchFamily="2" charset="2"/>
              <a:buChar char="q"/>
            </a:pPr>
            <a:r>
              <a:rPr lang="en-US" sz="2000" dirty="0">
                <a:latin typeface="+mn-lt"/>
              </a:rPr>
              <a:t>  Grass</a:t>
            </a:r>
          </a:p>
          <a:p>
            <a:pPr>
              <a:buFont typeface="Wingdings" pitchFamily="2" charset="2"/>
              <a:buChar char="q"/>
            </a:pPr>
            <a:r>
              <a:rPr lang="en-US" sz="2000" dirty="0">
                <a:latin typeface="+mn-lt"/>
              </a:rPr>
              <a:t>  Herb</a:t>
            </a:r>
          </a:p>
          <a:p>
            <a:pPr>
              <a:buFont typeface="Wingdings" pitchFamily="2" charset="2"/>
              <a:buChar char="q"/>
            </a:pPr>
            <a:r>
              <a:rPr lang="en-US" sz="2000" dirty="0">
                <a:latin typeface="+mn-lt"/>
              </a:rPr>
              <a:t>  Joint</a:t>
            </a:r>
          </a:p>
          <a:p>
            <a:pPr>
              <a:buFont typeface="Wingdings" pitchFamily="2" charset="2"/>
              <a:buChar char="q"/>
            </a:pPr>
            <a:r>
              <a:rPr lang="en-US" sz="2000" dirty="0">
                <a:latin typeface="+mn-lt"/>
              </a:rPr>
              <a:t>  Mary Jane</a:t>
            </a:r>
          </a:p>
          <a:p>
            <a:pPr>
              <a:buFont typeface="Wingdings" pitchFamily="2" charset="2"/>
              <a:buChar char="q"/>
            </a:pPr>
            <a:r>
              <a:rPr lang="en-US" sz="2000" dirty="0">
                <a:latin typeface="+mn-lt"/>
              </a:rPr>
              <a:t>  Pot</a:t>
            </a:r>
          </a:p>
          <a:p>
            <a:pPr>
              <a:buFont typeface="Wingdings" pitchFamily="2" charset="2"/>
              <a:buChar char="q"/>
            </a:pPr>
            <a:r>
              <a:rPr lang="en-US" sz="2000" dirty="0">
                <a:latin typeface="+mn-lt"/>
              </a:rPr>
              <a:t>  Reefer</a:t>
            </a:r>
          </a:p>
          <a:p>
            <a:pPr>
              <a:buFont typeface="Wingdings" pitchFamily="2" charset="2"/>
              <a:buChar char="q"/>
            </a:pPr>
            <a:r>
              <a:rPr lang="en-US" sz="2000" dirty="0">
                <a:latin typeface="+mn-lt"/>
              </a:rPr>
              <a:t>  Sinsemilla</a:t>
            </a:r>
          </a:p>
          <a:p>
            <a:pPr>
              <a:buFont typeface="Wingdings" pitchFamily="2" charset="2"/>
              <a:buChar char="q"/>
            </a:pPr>
            <a:r>
              <a:rPr lang="en-US" sz="2000" dirty="0">
                <a:latin typeface="+mn-lt"/>
              </a:rPr>
              <a:t>  Skunk </a:t>
            </a:r>
          </a:p>
        </p:txBody>
      </p:sp>
      <p:pic>
        <p:nvPicPr>
          <p:cNvPr id="1165314" name="Picture 2" descr="https://sayanythingblog.com/wp-content/uploads/2013/09/smoking-marijuana-linked-with-higher-risk-of-stroke-in-young-adults.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52601" y="4262767"/>
            <a:ext cx="3413125" cy="2317333"/>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1426" name="Rectangle 2"/>
          <p:cNvSpPr>
            <a:spLocks noGrp="1" noRot="1" noChangeArrowheads="1"/>
          </p:cNvSpPr>
          <p:nvPr>
            <p:ph type="title"/>
          </p:nvPr>
        </p:nvSpPr>
        <p:spPr>
          <a:xfrm>
            <a:off x="3657600" y="76200"/>
            <a:ext cx="4419600" cy="914400"/>
          </a:xfrm>
          <a:noFill/>
          <a:ln>
            <a:noFill/>
          </a:ln>
        </p:spPr>
        <p:txBody>
          <a:bodyPr>
            <a:normAutofit/>
          </a:bodyPr>
          <a:lstStyle/>
          <a:p>
            <a:pPr algn="ctr" eaLnBrk="1" hangingPunct="1">
              <a:defRPr/>
            </a:pPr>
            <a:r>
              <a:rPr lang="en-US" dirty="0">
                <a:solidFill>
                  <a:srgbClr val="FFC000"/>
                </a:solidFill>
                <a:latin typeface="Arial" charset="0"/>
              </a:rPr>
              <a:t>Marijuana</a:t>
            </a:r>
            <a:br>
              <a:rPr lang="en-US" dirty="0">
                <a:solidFill>
                  <a:srgbClr val="FFC000"/>
                </a:solidFill>
                <a:latin typeface="Arial" charset="0"/>
              </a:rPr>
            </a:br>
            <a:r>
              <a:rPr lang="en-US" sz="2000" dirty="0">
                <a:solidFill>
                  <a:srgbClr val="FFC000"/>
                </a:solidFill>
                <a:latin typeface="Arial" charset="0"/>
              </a:rPr>
              <a:t>The Good Side  </a:t>
            </a:r>
          </a:p>
        </p:txBody>
      </p:sp>
      <p:sp>
        <p:nvSpPr>
          <p:cNvPr id="4" name="Rectangle 3"/>
          <p:cNvSpPr txBox="1">
            <a:spLocks noChangeArrowheads="1"/>
          </p:cNvSpPr>
          <p:nvPr/>
        </p:nvSpPr>
        <p:spPr bwMode="auto">
          <a:xfrm>
            <a:off x="2057400" y="1447800"/>
            <a:ext cx="4800600" cy="3048000"/>
          </a:xfrm>
          <a:prstGeom prst="rect">
            <a:avLst/>
          </a:prstGeom>
          <a:noFill/>
          <a:ln w="9525">
            <a:noFill/>
            <a:miter lim="800000"/>
            <a:headEnd/>
            <a:tailEnd/>
          </a:ln>
          <a:effectLst/>
        </p:spPr>
        <p:txBody>
          <a:bodyPr/>
          <a:lstStyle/>
          <a:p>
            <a:pPr marL="342900" indent="-342900" eaLnBrk="1" hangingPunct="1">
              <a:spcBef>
                <a:spcPct val="20000"/>
              </a:spcBef>
              <a:buClr>
                <a:schemeClr val="tx1"/>
              </a:buClr>
              <a:buSzPct val="87000"/>
              <a:buFont typeface="Wingdings" pitchFamily="2" charset="2"/>
              <a:buChar char="q"/>
              <a:defRPr/>
            </a:pPr>
            <a:r>
              <a:rPr lang="en-US" dirty="0">
                <a:latin typeface="Arial" pitchFamily="34" charset="0"/>
                <a:cs typeface="Arial" pitchFamily="34" charset="0"/>
              </a:rPr>
              <a:t>Euphoria</a:t>
            </a:r>
          </a:p>
          <a:p>
            <a:pPr>
              <a:buClr>
                <a:schemeClr val="tx1"/>
              </a:buClr>
              <a:buSzPct val="87000"/>
              <a:buFont typeface="Wingdings" pitchFamily="2" charset="2"/>
              <a:buChar char="q"/>
              <a:defRPr/>
            </a:pPr>
            <a:r>
              <a:rPr lang="en-US" dirty="0">
                <a:latin typeface="Arial" pitchFamily="34" charset="0"/>
                <a:cs typeface="Arial" pitchFamily="34" charset="0"/>
              </a:rPr>
              <a:t>   Lowered inhibition</a:t>
            </a:r>
          </a:p>
          <a:p>
            <a:pPr>
              <a:buClr>
                <a:schemeClr val="tx1"/>
              </a:buClr>
              <a:buSzPct val="87000"/>
              <a:buFont typeface="Wingdings" pitchFamily="2" charset="2"/>
              <a:buChar char="q"/>
              <a:defRPr/>
            </a:pPr>
            <a:r>
              <a:rPr lang="en-US" dirty="0">
                <a:latin typeface="Arial" pitchFamily="34" charset="0"/>
                <a:cs typeface="Arial" pitchFamily="34" charset="0"/>
              </a:rPr>
              <a:t>   Distortion of time</a:t>
            </a:r>
          </a:p>
          <a:p>
            <a:pPr>
              <a:buClr>
                <a:schemeClr val="tx1"/>
              </a:buClr>
              <a:buSzPct val="87000"/>
              <a:buFont typeface="Wingdings" pitchFamily="2" charset="2"/>
              <a:buChar char="q"/>
              <a:defRPr/>
            </a:pPr>
            <a:r>
              <a:rPr lang="en-US" dirty="0">
                <a:latin typeface="Arial" pitchFamily="34" charset="0"/>
                <a:cs typeface="Arial" pitchFamily="34" charset="0"/>
              </a:rPr>
              <a:t>   Distortion of space </a:t>
            </a:r>
          </a:p>
          <a:p>
            <a:pPr>
              <a:buClr>
                <a:schemeClr val="tx1"/>
              </a:buClr>
              <a:buSzPct val="87000"/>
              <a:buFont typeface="Wingdings" pitchFamily="2" charset="2"/>
              <a:buChar char="q"/>
            </a:pPr>
            <a:r>
              <a:rPr lang="en-US" dirty="0">
                <a:latin typeface="Arial" pitchFamily="34" charset="0"/>
                <a:cs typeface="Arial" pitchFamily="34" charset="0"/>
              </a:rPr>
              <a:t>  It is an income source for farmers</a:t>
            </a:r>
          </a:p>
          <a:p>
            <a:pPr>
              <a:buClr>
                <a:schemeClr val="tx1"/>
              </a:buClr>
              <a:buSzPct val="87000"/>
              <a:buFont typeface="Wingdings" pitchFamily="2" charset="2"/>
              <a:buChar char="q"/>
            </a:pPr>
            <a:r>
              <a:rPr lang="en-US" dirty="0">
                <a:latin typeface="Arial" pitchFamily="34" charset="0"/>
                <a:cs typeface="Arial" pitchFamily="34" charset="0"/>
              </a:rPr>
              <a:t>  It may be added to our foods</a:t>
            </a:r>
          </a:p>
          <a:p>
            <a:pPr>
              <a:buClr>
                <a:schemeClr val="tx1"/>
              </a:buClr>
              <a:buSzPct val="87000"/>
              <a:buFont typeface="Wingdings" pitchFamily="2" charset="2"/>
              <a:buChar char="q"/>
            </a:pPr>
            <a:r>
              <a:rPr lang="en-US" dirty="0">
                <a:latin typeface="Arial" pitchFamily="34" charset="0"/>
                <a:cs typeface="Arial" pitchFamily="34" charset="0"/>
              </a:rPr>
              <a:t>  It has medicinal uses</a:t>
            </a:r>
          </a:p>
          <a:p>
            <a:pPr>
              <a:buClr>
                <a:schemeClr val="tx1"/>
              </a:buClr>
              <a:buSzPct val="87000"/>
            </a:pPr>
            <a:r>
              <a:rPr lang="en-US" dirty="0">
                <a:latin typeface="Arial" pitchFamily="34" charset="0"/>
                <a:cs typeface="Arial" pitchFamily="34" charset="0"/>
              </a:rPr>
              <a:t>      -- Anti-nausea</a:t>
            </a:r>
          </a:p>
          <a:p>
            <a:pPr>
              <a:buClr>
                <a:schemeClr val="tx1"/>
              </a:buClr>
              <a:buSzPct val="87000"/>
            </a:pPr>
            <a:r>
              <a:rPr lang="en-US" dirty="0">
                <a:latin typeface="Arial" pitchFamily="34" charset="0"/>
                <a:cs typeface="Arial" pitchFamily="34" charset="0"/>
              </a:rPr>
              <a:t>      -- Antifatigue</a:t>
            </a:r>
          </a:p>
          <a:p>
            <a:pPr>
              <a:buClr>
                <a:schemeClr val="tx1"/>
              </a:buClr>
              <a:buSzPct val="87000"/>
            </a:pPr>
            <a:r>
              <a:rPr lang="en-US" dirty="0">
                <a:latin typeface="Arial" pitchFamily="34" charset="0"/>
                <a:cs typeface="Arial" pitchFamily="34" charset="0"/>
              </a:rPr>
              <a:t>      -- Pain control</a:t>
            </a:r>
          </a:p>
        </p:txBody>
      </p:sp>
      <p:grpSp>
        <p:nvGrpSpPr>
          <p:cNvPr id="2" name="Group 1"/>
          <p:cNvGrpSpPr/>
          <p:nvPr/>
        </p:nvGrpSpPr>
        <p:grpSpPr>
          <a:xfrm>
            <a:off x="6629400" y="1068346"/>
            <a:ext cx="3810000" cy="5332455"/>
            <a:chOff x="5105400" y="1224030"/>
            <a:chExt cx="3810000" cy="5557770"/>
          </a:xfrm>
        </p:grpSpPr>
        <p:pic>
          <p:nvPicPr>
            <p:cNvPr id="12" name="Picture 4" descr="File:Three space brownies.jpg">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05400" y="4113272"/>
              <a:ext cx="3810000" cy="2668528"/>
            </a:xfrm>
            <a:prstGeom prst="rect">
              <a:avLst/>
            </a:prstGeom>
            <a:noFill/>
            <a:ln>
              <a:solidFill>
                <a:schemeClr val="tx2"/>
              </a:solidFill>
            </a:ln>
          </p:spPr>
        </p:pic>
        <p:pic>
          <p:nvPicPr>
            <p:cNvPr id="11" name="Picture 2" descr="http://www.usdoj.gov/dea/photos/kentucky032003_fig2_hr.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05400" y="1224030"/>
              <a:ext cx="3810000" cy="2857500"/>
            </a:xfrm>
            <a:prstGeom prst="rect">
              <a:avLst/>
            </a:prstGeom>
            <a:noFill/>
            <a:ln>
              <a:solidFill>
                <a:schemeClr val="tx2"/>
              </a:solidFill>
            </a:ln>
          </p:spPr>
        </p:pic>
      </p:grpSp>
      <p:pic>
        <p:nvPicPr>
          <p:cNvPr id="1166338" name="Picture 2" descr="http://azmarijuana.com/wp-content/uploads/2013/11/how-to-use-marijuana.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636776" y="4419600"/>
            <a:ext cx="4916424" cy="1950962"/>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1426" name="Rectangle 2"/>
          <p:cNvSpPr>
            <a:spLocks noGrp="1" noRot="1" noChangeArrowheads="1"/>
          </p:cNvSpPr>
          <p:nvPr>
            <p:ph type="title"/>
          </p:nvPr>
        </p:nvSpPr>
        <p:spPr>
          <a:xfrm>
            <a:off x="2590800" y="76200"/>
            <a:ext cx="6934200" cy="914400"/>
          </a:xfrm>
          <a:noFill/>
          <a:ln>
            <a:noFill/>
          </a:ln>
        </p:spPr>
        <p:txBody>
          <a:bodyPr>
            <a:normAutofit/>
          </a:bodyPr>
          <a:lstStyle/>
          <a:p>
            <a:pPr algn="ctr" eaLnBrk="1" hangingPunct="1">
              <a:defRPr/>
            </a:pPr>
            <a:r>
              <a:rPr lang="en-US" dirty="0">
                <a:solidFill>
                  <a:srgbClr val="FFC000"/>
                </a:solidFill>
                <a:latin typeface="Arial" charset="0"/>
              </a:rPr>
              <a:t>Marijuana </a:t>
            </a:r>
            <a:br>
              <a:rPr lang="en-US" dirty="0">
                <a:solidFill>
                  <a:srgbClr val="FFC000"/>
                </a:solidFill>
                <a:latin typeface="Arial" charset="0"/>
              </a:rPr>
            </a:br>
            <a:r>
              <a:rPr lang="en-US" sz="2000" dirty="0">
                <a:solidFill>
                  <a:srgbClr val="FFC000"/>
                </a:solidFill>
                <a:latin typeface="Arial" charset="0"/>
              </a:rPr>
              <a:t>The Bad Side – Neural Health Problems </a:t>
            </a:r>
          </a:p>
        </p:txBody>
      </p:sp>
      <p:sp>
        <p:nvSpPr>
          <p:cNvPr id="4" name="Rectangle 3"/>
          <p:cNvSpPr txBox="1">
            <a:spLocks noChangeArrowheads="1"/>
          </p:cNvSpPr>
          <p:nvPr/>
        </p:nvSpPr>
        <p:spPr bwMode="auto">
          <a:xfrm>
            <a:off x="1981200" y="1219200"/>
            <a:ext cx="5029200" cy="3657600"/>
          </a:xfrm>
          <a:prstGeom prst="rect">
            <a:avLst/>
          </a:prstGeom>
          <a:noFill/>
          <a:ln w="9525">
            <a:noFill/>
            <a:miter lim="800000"/>
            <a:headEnd/>
            <a:tailEnd/>
          </a:ln>
          <a:effectLst/>
        </p:spPr>
        <p:txBody>
          <a:bodyPr/>
          <a:lstStyle/>
          <a:p>
            <a:pPr>
              <a:buClr>
                <a:schemeClr val="tx1"/>
              </a:buClr>
              <a:buSzPct val="86000"/>
              <a:buFont typeface="Wingdings" pitchFamily="2" charset="2"/>
              <a:buChar char="q"/>
              <a:defRPr/>
            </a:pPr>
            <a:r>
              <a:rPr lang="en-US" dirty="0">
                <a:latin typeface="Arial" pitchFamily="34" charset="0"/>
                <a:cs typeface="Arial" pitchFamily="34" charset="0"/>
              </a:rPr>
              <a:t>   Increased appetite (munchies)</a:t>
            </a:r>
          </a:p>
          <a:p>
            <a:pPr>
              <a:buClr>
                <a:schemeClr val="tx1"/>
              </a:buClr>
              <a:buSzPct val="86000"/>
              <a:buFont typeface="Wingdings" pitchFamily="2" charset="2"/>
              <a:buChar char="q"/>
              <a:defRPr/>
            </a:pPr>
            <a:r>
              <a:rPr lang="en-US" dirty="0">
                <a:latin typeface="Arial" pitchFamily="34" charset="0"/>
                <a:cs typeface="Arial" pitchFamily="34" charset="0"/>
              </a:rPr>
              <a:t>   Dilated pupils</a:t>
            </a:r>
          </a:p>
          <a:p>
            <a:pPr>
              <a:buClr>
                <a:schemeClr val="tx1"/>
              </a:buClr>
              <a:buSzPct val="86000"/>
              <a:buFont typeface="Wingdings" pitchFamily="2" charset="2"/>
              <a:buChar char="q"/>
              <a:defRPr/>
            </a:pPr>
            <a:r>
              <a:rPr lang="en-US" dirty="0">
                <a:latin typeface="Arial" pitchFamily="34" charset="0"/>
                <a:cs typeface="Arial" pitchFamily="34" charset="0"/>
              </a:rPr>
              <a:t>   Ocular congestion</a:t>
            </a:r>
          </a:p>
          <a:p>
            <a:pPr>
              <a:buClr>
                <a:schemeClr val="tx1"/>
              </a:buClr>
              <a:buSzPct val="86000"/>
              <a:buFont typeface="Wingdings" pitchFamily="2" charset="2"/>
              <a:buChar char="q"/>
              <a:defRPr/>
            </a:pPr>
            <a:r>
              <a:rPr lang="en-US" dirty="0">
                <a:latin typeface="Arial" pitchFamily="34" charset="0"/>
                <a:cs typeface="Arial" pitchFamily="34" charset="0"/>
              </a:rPr>
              <a:t>   Paranoia</a:t>
            </a:r>
          </a:p>
          <a:p>
            <a:pPr>
              <a:buClr>
                <a:schemeClr val="tx1"/>
              </a:buClr>
              <a:buSzPct val="86000"/>
              <a:buFont typeface="Wingdings" pitchFamily="2" charset="2"/>
              <a:buChar char="q"/>
              <a:defRPr/>
            </a:pPr>
            <a:r>
              <a:rPr lang="en-US" dirty="0">
                <a:latin typeface="Arial" pitchFamily="34" charset="0"/>
                <a:cs typeface="Arial" pitchFamily="34" charset="0"/>
              </a:rPr>
              <a:t>   Depression</a:t>
            </a:r>
          </a:p>
          <a:p>
            <a:pPr>
              <a:buClr>
                <a:schemeClr val="tx1"/>
              </a:buClr>
              <a:buSzPct val="86000"/>
              <a:buFont typeface="Wingdings" pitchFamily="2" charset="2"/>
              <a:buChar char="q"/>
              <a:defRPr/>
            </a:pPr>
            <a:r>
              <a:rPr lang="en-US" dirty="0">
                <a:latin typeface="Arial" pitchFamily="34" charset="0"/>
                <a:cs typeface="Arial" pitchFamily="34" charset="0"/>
              </a:rPr>
              <a:t>   Mood swings</a:t>
            </a:r>
          </a:p>
          <a:p>
            <a:pPr>
              <a:buClr>
                <a:schemeClr val="tx1"/>
              </a:buClr>
              <a:buSzPct val="86000"/>
              <a:buFont typeface="Wingdings" pitchFamily="2" charset="2"/>
              <a:buChar char="q"/>
              <a:defRPr/>
            </a:pPr>
            <a:r>
              <a:rPr lang="en-US" kern="0" dirty="0">
                <a:latin typeface="Arial" pitchFamily="34" charset="0"/>
                <a:cs typeface="Arial" pitchFamily="34" charset="0"/>
              </a:rPr>
              <a:t>   Slow thinking</a:t>
            </a:r>
          </a:p>
          <a:p>
            <a:pPr>
              <a:buClr>
                <a:schemeClr val="tx1"/>
              </a:buClr>
              <a:buSzPct val="86000"/>
              <a:buFont typeface="Wingdings" pitchFamily="2" charset="2"/>
              <a:buChar char="q"/>
              <a:defRPr/>
            </a:pPr>
            <a:r>
              <a:rPr lang="en-US" kern="0" dirty="0">
                <a:latin typeface="Arial" pitchFamily="34" charset="0"/>
                <a:cs typeface="Arial" pitchFamily="34" charset="0"/>
              </a:rPr>
              <a:t>   Diminished short term memory</a:t>
            </a:r>
          </a:p>
          <a:p>
            <a:pPr>
              <a:buClr>
                <a:schemeClr val="tx1"/>
              </a:buClr>
              <a:buSzPct val="86000"/>
              <a:defRPr/>
            </a:pPr>
            <a:r>
              <a:rPr lang="en-US" kern="0" dirty="0">
                <a:latin typeface="Arial" pitchFamily="34" charset="0"/>
                <a:cs typeface="Arial" pitchFamily="34" charset="0"/>
              </a:rPr>
              <a:t>      -- Hippocampus (memory maker) </a:t>
            </a:r>
          </a:p>
          <a:p>
            <a:pPr>
              <a:buClr>
                <a:schemeClr val="tx1"/>
              </a:buClr>
              <a:buSzPct val="86000"/>
              <a:defRPr/>
            </a:pPr>
            <a:r>
              <a:rPr lang="en-US" kern="0" dirty="0">
                <a:latin typeface="Arial" pitchFamily="34" charset="0"/>
                <a:cs typeface="Arial" pitchFamily="34" charset="0"/>
              </a:rPr>
              <a:t>      -- Premature loss of neurons </a:t>
            </a:r>
          </a:p>
          <a:p>
            <a:pPr marL="342900" indent="-342900">
              <a:buClr>
                <a:schemeClr val="tx1"/>
              </a:buClr>
              <a:buSzPct val="86000"/>
              <a:buFont typeface="Wingdings" pitchFamily="2" charset="2"/>
              <a:buChar char="q"/>
              <a:defRPr/>
            </a:pPr>
            <a:r>
              <a:rPr lang="en-US" kern="0" dirty="0">
                <a:latin typeface="Arial" pitchFamily="34" charset="0"/>
                <a:cs typeface="Arial" pitchFamily="34" charset="0"/>
              </a:rPr>
              <a:t>Problems get worse over time</a:t>
            </a:r>
          </a:p>
          <a:p>
            <a:pPr marL="342900" indent="-342900" eaLnBrk="1" hangingPunct="1">
              <a:spcBef>
                <a:spcPct val="20000"/>
              </a:spcBef>
              <a:buClr>
                <a:schemeClr val="tx1"/>
              </a:buClr>
              <a:buSzPct val="86000"/>
              <a:buFont typeface="Wingdings" pitchFamily="2" charset="2"/>
              <a:buChar char="q"/>
              <a:defRPr/>
            </a:pPr>
            <a:endParaRPr lang="en-US" kern="0" dirty="0">
              <a:effectLst>
                <a:outerShdw blurRad="38100" dist="38100" dir="2700000" algn="tl">
                  <a:srgbClr val="000000"/>
                </a:outerShdw>
              </a:effectLst>
              <a:latin typeface="Arial" pitchFamily="34" charset="0"/>
              <a:cs typeface="Arial" pitchFamily="34" charset="0"/>
            </a:endParaRPr>
          </a:p>
          <a:p>
            <a:pPr marL="342900" indent="-342900" eaLnBrk="1" hangingPunct="1">
              <a:spcBef>
                <a:spcPct val="20000"/>
              </a:spcBef>
              <a:buClr>
                <a:schemeClr val="tx1"/>
              </a:buClr>
              <a:buSzPct val="86000"/>
              <a:buFont typeface="Wingdings" pitchFamily="2" charset="2"/>
              <a:buChar char="q"/>
              <a:defRPr/>
            </a:pPr>
            <a:endParaRPr lang="en-US" kern="0" dirty="0">
              <a:effectLst>
                <a:outerShdw blurRad="38100" dist="38100" dir="2700000" algn="tl">
                  <a:srgbClr val="000000"/>
                </a:outerShdw>
              </a:effectLst>
              <a:latin typeface="Arial" pitchFamily="34" charset="0"/>
              <a:cs typeface="Arial" pitchFamily="34" charset="0"/>
            </a:endParaRPr>
          </a:p>
        </p:txBody>
      </p:sp>
      <p:pic>
        <p:nvPicPr>
          <p:cNvPr id="1163266" name="Picture 2" descr="http://www.cityofferndale.org/wp-content/uploads/2013/09/marijuana.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15200" y="1219200"/>
            <a:ext cx="2946400" cy="2918566"/>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1163268" name="Picture 4" descr="http://cannabistoday.bangordailynews.com/wp-content/blogs.dir/261/files/2014/07/marijuana-leaf.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15201" y="4191000"/>
            <a:ext cx="2958969" cy="1972646"/>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1163270" name="Picture 6" descr="http://graphics8.nytimes.com/images/2010/01/19/nyregion/pot.480.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705100" y="4343401"/>
            <a:ext cx="3581400" cy="23876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50254161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8" name="Rectangle 2"/>
          <p:cNvSpPr>
            <a:spLocks noGrp="1" noRot="1" noChangeArrowheads="1"/>
          </p:cNvSpPr>
          <p:nvPr>
            <p:ph type="title"/>
          </p:nvPr>
        </p:nvSpPr>
        <p:spPr>
          <a:xfrm>
            <a:off x="2057400" y="152400"/>
            <a:ext cx="8229600" cy="838200"/>
          </a:xfrm>
          <a:noFill/>
          <a:ln>
            <a:noFill/>
          </a:ln>
        </p:spPr>
        <p:txBody>
          <a:bodyPr>
            <a:normAutofit/>
          </a:bodyPr>
          <a:lstStyle/>
          <a:p>
            <a:pPr algn="ctr" eaLnBrk="1" hangingPunct="1">
              <a:defRPr/>
            </a:pPr>
            <a:r>
              <a:rPr lang="en-US" sz="3100" dirty="0">
                <a:solidFill>
                  <a:srgbClr val="FFC000"/>
                </a:solidFill>
                <a:latin typeface="Arial" charset="0"/>
              </a:rPr>
              <a:t>Marijuana</a:t>
            </a:r>
            <a:br>
              <a:rPr lang="en-US" dirty="0">
                <a:solidFill>
                  <a:srgbClr val="FFC000"/>
                </a:solidFill>
                <a:latin typeface="Arial" charset="0"/>
              </a:rPr>
            </a:br>
            <a:r>
              <a:rPr lang="en-US" sz="2200" dirty="0">
                <a:solidFill>
                  <a:srgbClr val="FFC000"/>
                </a:solidFill>
                <a:latin typeface="Arial" charset="0"/>
              </a:rPr>
              <a:t>Health Problems</a:t>
            </a:r>
          </a:p>
        </p:txBody>
      </p:sp>
      <p:sp>
        <p:nvSpPr>
          <p:cNvPr id="6" name="TextBox 5"/>
          <p:cNvSpPr txBox="1"/>
          <p:nvPr/>
        </p:nvSpPr>
        <p:spPr>
          <a:xfrm>
            <a:off x="1981202" y="2070081"/>
            <a:ext cx="8381999" cy="3693319"/>
          </a:xfrm>
          <a:prstGeom prst="rect">
            <a:avLst/>
          </a:prstGeom>
          <a:noFill/>
        </p:spPr>
        <p:txBody>
          <a:bodyPr wrap="square" rtlCol="0">
            <a:spAutoFit/>
          </a:bodyPr>
          <a:lstStyle/>
          <a:p>
            <a:pPr marL="285750" indent="-285750">
              <a:buClr>
                <a:schemeClr val="tx1"/>
              </a:buClr>
              <a:buSzPct val="88000"/>
              <a:buFont typeface="Wingdings" pitchFamily="2" charset="2"/>
              <a:buChar char="q"/>
            </a:pPr>
            <a:r>
              <a:rPr lang="en-US" dirty="0">
                <a:latin typeface="Arial" pitchFamily="34" charset="0"/>
                <a:cs typeface="Arial" pitchFamily="34" charset="0"/>
              </a:rPr>
              <a:t>Immune depression</a:t>
            </a:r>
          </a:p>
          <a:p>
            <a:pPr marL="285750" indent="-285750">
              <a:buClr>
                <a:schemeClr val="tx1"/>
              </a:buClr>
              <a:buSzPct val="88000"/>
            </a:pPr>
            <a:r>
              <a:rPr lang="en-US" dirty="0">
                <a:latin typeface="Arial" pitchFamily="34" charset="0"/>
                <a:cs typeface="Arial" pitchFamily="34" charset="0"/>
              </a:rPr>
              <a:t>     -- ↑ Infection</a:t>
            </a:r>
          </a:p>
          <a:p>
            <a:pPr marL="285750" indent="-285750">
              <a:buClr>
                <a:schemeClr val="tx1"/>
              </a:buClr>
              <a:buSzPct val="88000"/>
              <a:buFont typeface="Wingdings" pitchFamily="2" charset="2"/>
              <a:buChar char="q"/>
            </a:pPr>
            <a:r>
              <a:rPr lang="en-US" dirty="0">
                <a:latin typeface="Arial" pitchFamily="34" charset="0"/>
                <a:cs typeface="Arial" pitchFamily="34" charset="0"/>
              </a:rPr>
              <a:t>Heavy cough, phlegm </a:t>
            </a:r>
          </a:p>
          <a:p>
            <a:pPr marL="285750" indent="-285750">
              <a:buClr>
                <a:schemeClr val="tx1"/>
              </a:buClr>
              <a:buSzPct val="88000"/>
              <a:buFont typeface="Wingdings" pitchFamily="2" charset="2"/>
              <a:buChar char="q"/>
            </a:pPr>
            <a:r>
              <a:rPr lang="en-US" dirty="0">
                <a:latin typeface="Arial" pitchFamily="34" charset="0"/>
                <a:cs typeface="Arial" pitchFamily="34" charset="0"/>
              </a:rPr>
              <a:t>Chronic bronchitis</a:t>
            </a:r>
          </a:p>
          <a:p>
            <a:pPr marL="285750" indent="-285750">
              <a:buClr>
                <a:schemeClr val="tx1"/>
              </a:buClr>
              <a:buSzPct val="88000"/>
              <a:buFont typeface="Wingdings" pitchFamily="2" charset="2"/>
              <a:buChar char="q"/>
            </a:pPr>
            <a:r>
              <a:rPr lang="en-US" dirty="0">
                <a:latin typeface="Arial" pitchFamily="34" charset="0"/>
                <a:cs typeface="Arial" pitchFamily="34" charset="0"/>
              </a:rPr>
              <a:t>Many of the same respiratory</a:t>
            </a:r>
          </a:p>
          <a:p>
            <a:pPr marL="285750" indent="-285750">
              <a:buClr>
                <a:schemeClr val="tx1"/>
              </a:buClr>
              <a:buSzPct val="88000"/>
            </a:pPr>
            <a:r>
              <a:rPr lang="en-US" dirty="0">
                <a:latin typeface="Arial" pitchFamily="34" charset="0"/>
                <a:cs typeface="Arial" pitchFamily="34" charset="0"/>
              </a:rPr>
              <a:t>     problems that tobacco smokers</a:t>
            </a:r>
          </a:p>
          <a:p>
            <a:pPr marL="285750" indent="-285750">
              <a:buClr>
                <a:schemeClr val="tx1"/>
              </a:buClr>
              <a:buSzPct val="88000"/>
            </a:pPr>
            <a:r>
              <a:rPr lang="en-US" dirty="0">
                <a:latin typeface="Arial" pitchFamily="34" charset="0"/>
                <a:cs typeface="Arial" pitchFamily="34" charset="0"/>
              </a:rPr>
              <a:t>     have</a:t>
            </a:r>
          </a:p>
          <a:p>
            <a:pPr marL="285750" indent="-285750">
              <a:buClr>
                <a:schemeClr val="tx1"/>
              </a:buClr>
              <a:buSzPct val="88000"/>
              <a:buFont typeface="Wingdings" pitchFamily="2" charset="2"/>
              <a:buChar char="q"/>
            </a:pPr>
            <a:r>
              <a:rPr lang="en-US" dirty="0">
                <a:latin typeface="Arial" pitchFamily="34" charset="0"/>
                <a:cs typeface="Arial" pitchFamily="34" charset="0"/>
              </a:rPr>
              <a:t>Cancer of the lungs (↑ risk) </a:t>
            </a:r>
          </a:p>
          <a:p>
            <a:pPr marL="285750" indent="-285750">
              <a:buClr>
                <a:schemeClr val="tx1"/>
              </a:buClr>
              <a:buSzPct val="88000"/>
              <a:buFont typeface="Wingdings" pitchFamily="2" charset="2"/>
              <a:buChar char="q"/>
            </a:pPr>
            <a:r>
              <a:rPr lang="en-US" dirty="0">
                <a:latin typeface="Arial" pitchFamily="34" charset="0"/>
                <a:cs typeface="Arial" pitchFamily="34" charset="0"/>
              </a:rPr>
              <a:t>Marijuana smoke contains 50% - 70% more carcinogenic hydrocarbons than tobacco smoke</a:t>
            </a:r>
          </a:p>
          <a:p>
            <a:pPr marL="285750" indent="-285750">
              <a:buClr>
                <a:schemeClr val="tx1"/>
              </a:buClr>
              <a:buSzPct val="88000"/>
              <a:buFont typeface="Wingdings" pitchFamily="2" charset="2"/>
              <a:buChar char="q"/>
            </a:pPr>
            <a:r>
              <a:rPr lang="en-US" dirty="0">
                <a:latin typeface="Arial" pitchFamily="34" charset="0"/>
                <a:cs typeface="Arial" pitchFamily="34" charset="0"/>
              </a:rPr>
              <a:t>It also produces high levels of an enzyme that converts certain hydrocarbons into carcinogenic form</a:t>
            </a:r>
          </a:p>
          <a:p>
            <a:pPr marL="285750" indent="-285750">
              <a:buClr>
                <a:schemeClr val="tx1"/>
              </a:buClr>
              <a:buSzPct val="88000"/>
              <a:buFont typeface="Wingdings" pitchFamily="2" charset="2"/>
              <a:buChar char="q"/>
            </a:pPr>
            <a:r>
              <a:rPr lang="en-US" dirty="0">
                <a:latin typeface="Arial" pitchFamily="34" charset="0"/>
                <a:cs typeface="Arial" pitchFamily="34" charset="0"/>
              </a:rPr>
              <a:t>2 cases of gingival fibrous hyperplasia in young males</a:t>
            </a:r>
          </a:p>
        </p:txBody>
      </p:sp>
      <p:pic>
        <p:nvPicPr>
          <p:cNvPr id="9" name="Picture 3" descr="fr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791200" y="1371600"/>
            <a:ext cx="4464190" cy="2819400"/>
          </a:xfrm>
          <a:prstGeom prst="rect">
            <a:avLst/>
          </a:prstGeom>
          <a:noFill/>
          <a:ln w="9525">
            <a:noFill/>
            <a:miter lim="800000"/>
            <a:headEnd/>
            <a:tailEnd/>
          </a:ln>
          <a:scene3d>
            <a:camera prst="orthographicFront"/>
            <a:lightRig rig="threePt" dir="t"/>
          </a:scene3d>
          <a:sp3d>
            <a:bevelT/>
            <a:bevelB/>
          </a:sp3d>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530" name="Rectangle 2"/>
          <p:cNvSpPr>
            <a:spLocks noGrp="1" noRot="1" noChangeArrowheads="1"/>
          </p:cNvSpPr>
          <p:nvPr>
            <p:ph type="title"/>
          </p:nvPr>
        </p:nvSpPr>
        <p:spPr>
          <a:xfrm>
            <a:off x="1905000" y="228603"/>
            <a:ext cx="8305800" cy="792163"/>
          </a:xfrm>
          <a:noFill/>
          <a:ln>
            <a:noFill/>
          </a:ln>
        </p:spPr>
        <p:txBody>
          <a:bodyPr>
            <a:normAutofit fontScale="90000"/>
            <a:scene3d>
              <a:camera prst="orthographicFront"/>
              <a:lightRig rig="threePt" dir="t"/>
            </a:scene3d>
            <a:sp3d extrusionH="57150">
              <a:bevelT w="38100" h="38100" prst="angle"/>
              <a:bevelB w="38100" h="38100" prst="angle"/>
            </a:sp3d>
          </a:bodyPr>
          <a:lstStyle/>
          <a:p>
            <a:pPr>
              <a:defRPr/>
            </a:pPr>
            <a:r>
              <a:rPr lang="en-US" sz="3100" dirty="0">
                <a:latin typeface="Arial" pitchFamily="34" charset="0"/>
              </a:rPr>
              <a:t>Marijuana Keratosis</a:t>
            </a:r>
            <a:br>
              <a:rPr lang="en-US" dirty="0">
                <a:latin typeface="Arial" pitchFamily="34" charset="0"/>
              </a:rPr>
            </a:br>
            <a:r>
              <a:rPr lang="en-US" sz="2200" dirty="0">
                <a:latin typeface="Arial" pitchFamily="34" charset="0"/>
              </a:rPr>
              <a:t>Leukoplakia Or Just Hyperkeratosis?</a:t>
            </a:r>
          </a:p>
        </p:txBody>
      </p:sp>
      <p:pic>
        <p:nvPicPr>
          <p:cNvPr id="6" name="Picture 5" descr="113295aPP.jpg"/>
          <p:cNvPicPr>
            <a:picLocks noChangeAspect="1"/>
          </p:cNvPicPr>
          <p:nvPr/>
        </p:nvPicPr>
        <p:blipFill>
          <a:blip r:embed="rId3" cstate="print">
            <a:lum bright="-30000"/>
            <a:extLst>
              <a:ext uri="{28A0092B-C50C-407E-A947-70E740481C1C}">
                <a14:useLocalDpi xmlns:a14="http://schemas.microsoft.com/office/drawing/2010/main"/>
              </a:ext>
            </a:extLst>
          </a:blip>
          <a:srcRect/>
          <a:stretch>
            <a:fillRect/>
          </a:stretch>
        </p:blipFill>
        <p:spPr>
          <a:xfrm>
            <a:off x="6934200" y="3657600"/>
            <a:ext cx="3581400" cy="2971800"/>
          </a:xfrm>
          <a:prstGeom prst="rect">
            <a:avLst/>
          </a:prstGeom>
          <a:ln>
            <a:solidFill>
              <a:schemeClr val="accent3">
                <a:lumMod val="40000"/>
                <a:lumOff val="60000"/>
              </a:schemeClr>
            </a:solidFill>
          </a:ln>
        </p:spPr>
      </p:pic>
      <p:pic>
        <p:nvPicPr>
          <p:cNvPr id="7" name="Picture 6" descr="113295bPP.jpg"/>
          <p:cNvPicPr>
            <a:picLocks noChangeAspect="1"/>
          </p:cNvPicPr>
          <p:nvPr/>
        </p:nvPicPr>
        <p:blipFill>
          <a:blip r:embed="rId4" cstate="screen">
            <a:lum bright="-10000"/>
            <a:extLst>
              <a:ext uri="{28A0092B-C50C-407E-A947-70E740481C1C}">
                <a14:useLocalDpi xmlns:a14="http://schemas.microsoft.com/office/drawing/2010/main"/>
              </a:ext>
            </a:extLst>
          </a:blip>
          <a:stretch>
            <a:fillRect/>
          </a:stretch>
        </p:blipFill>
        <p:spPr>
          <a:xfrm>
            <a:off x="6934200" y="1219202"/>
            <a:ext cx="3581400" cy="2333107"/>
          </a:xfrm>
          <a:prstGeom prst="rect">
            <a:avLst/>
          </a:prstGeom>
          <a:ln>
            <a:solidFill>
              <a:schemeClr val="accent3">
                <a:lumMod val="40000"/>
                <a:lumOff val="60000"/>
              </a:schemeClr>
            </a:solidFill>
          </a:ln>
        </p:spPr>
      </p:pic>
      <p:sp>
        <p:nvSpPr>
          <p:cNvPr id="8" name="TextBox 7"/>
          <p:cNvSpPr txBox="1"/>
          <p:nvPr/>
        </p:nvSpPr>
        <p:spPr>
          <a:xfrm>
            <a:off x="1761110" y="1219201"/>
            <a:ext cx="5105399" cy="4524315"/>
          </a:xfrm>
          <a:prstGeom prst="rect">
            <a:avLst/>
          </a:prstGeom>
          <a:noFill/>
        </p:spPr>
        <p:txBody>
          <a:bodyPr wrap="square" rtlCol="0">
            <a:spAutoFit/>
          </a:bodyPr>
          <a:lstStyle/>
          <a:p>
            <a:r>
              <a:rPr lang="en-US" b="1" dirty="0">
                <a:solidFill>
                  <a:srgbClr val="FFC000"/>
                </a:solidFill>
                <a:latin typeface="Arial" pitchFamily="34" charset="0"/>
                <a:cs typeface="Arial" pitchFamily="34" charset="0"/>
              </a:rPr>
              <a:t>Problem: marijuana smokers seldom smoke as often or as much as tobacco smokers, therefore, cannot compare the two; also, many marijuana smokers are cigarette smokers &amp; alcohol </a:t>
            </a:r>
            <a:r>
              <a:rPr lang="en-US" b="1" dirty="0" err="1">
                <a:solidFill>
                  <a:srgbClr val="FFC000"/>
                </a:solidFill>
                <a:latin typeface="Arial" pitchFamily="34" charset="0"/>
                <a:cs typeface="Arial" pitchFamily="34" charset="0"/>
              </a:rPr>
              <a:t>drikers</a:t>
            </a:r>
            <a:r>
              <a:rPr lang="en-US" b="1" dirty="0">
                <a:solidFill>
                  <a:srgbClr val="FFC000"/>
                </a:solidFill>
                <a:latin typeface="Arial" pitchFamily="34" charset="0"/>
                <a:cs typeface="Arial" pitchFamily="34" charset="0"/>
              </a:rPr>
              <a:t> as well</a:t>
            </a:r>
          </a:p>
          <a:p>
            <a:pPr>
              <a:buFont typeface="Wingdings" pitchFamily="2" charset="2"/>
              <a:buChar char="q"/>
            </a:pPr>
            <a:r>
              <a:rPr lang="en-US" dirty="0">
                <a:solidFill>
                  <a:schemeClr val="tx2"/>
                </a:solidFill>
                <a:latin typeface="Arial" pitchFamily="34" charset="0"/>
                <a:cs typeface="Arial" pitchFamily="34" charset="0"/>
              </a:rPr>
              <a:t>  Cancer of the lungs: no ↑ risk</a:t>
            </a:r>
          </a:p>
          <a:p>
            <a:pPr>
              <a:buFont typeface="Wingdings" pitchFamily="2" charset="2"/>
              <a:buChar char="q"/>
            </a:pPr>
            <a:r>
              <a:rPr lang="en-US" dirty="0">
                <a:solidFill>
                  <a:schemeClr val="tx2"/>
                </a:solidFill>
                <a:latin typeface="Arial" pitchFamily="34" charset="0"/>
                <a:cs typeface="Arial" pitchFamily="34" charset="0"/>
              </a:rPr>
              <a:t>  Cancer of the head or neck: no ↑ risk</a:t>
            </a:r>
          </a:p>
          <a:p>
            <a:pPr>
              <a:buFont typeface="Wingdings" pitchFamily="2" charset="2"/>
              <a:buChar char="q"/>
            </a:pPr>
            <a:r>
              <a:rPr lang="en-US" dirty="0">
                <a:solidFill>
                  <a:schemeClr val="tx2"/>
                </a:solidFill>
                <a:latin typeface="Arial" pitchFamily="34" charset="0"/>
                <a:cs typeface="Arial" pitchFamily="34" charset="0"/>
              </a:rPr>
              <a:t>  A few reports of oral keratosis</a:t>
            </a:r>
          </a:p>
          <a:p>
            <a:r>
              <a:rPr lang="en-US" dirty="0">
                <a:solidFill>
                  <a:schemeClr val="tx2"/>
                </a:solidFill>
                <a:latin typeface="Arial" pitchFamily="34" charset="0"/>
                <a:cs typeface="Arial" pitchFamily="34" charset="0"/>
              </a:rPr>
              <a:t>     -- No dysplasia; maybe not leukoplakia?</a:t>
            </a:r>
          </a:p>
          <a:p>
            <a:pPr>
              <a:buFont typeface="Wingdings" pitchFamily="2" charset="2"/>
              <a:buChar char="q"/>
            </a:pPr>
            <a:r>
              <a:rPr lang="en-US" dirty="0">
                <a:solidFill>
                  <a:schemeClr val="tx2"/>
                </a:solidFill>
                <a:latin typeface="Arial" pitchFamily="34" charset="0"/>
                <a:cs typeface="Arial" pitchFamily="34" charset="0"/>
              </a:rPr>
              <a:t>  Marijuana smoke contains 50% - 70% </a:t>
            </a:r>
          </a:p>
          <a:p>
            <a:r>
              <a:rPr lang="en-US" dirty="0">
                <a:solidFill>
                  <a:schemeClr val="tx2"/>
                </a:solidFill>
                <a:latin typeface="Arial" pitchFamily="34" charset="0"/>
                <a:cs typeface="Arial" pitchFamily="34" charset="0"/>
              </a:rPr>
              <a:t>     more carcinogenic hydrocarbons than </a:t>
            </a:r>
          </a:p>
          <a:p>
            <a:r>
              <a:rPr lang="en-US" dirty="0">
                <a:solidFill>
                  <a:schemeClr val="tx2"/>
                </a:solidFill>
                <a:latin typeface="Arial" pitchFamily="34" charset="0"/>
                <a:cs typeface="Arial" pitchFamily="34" charset="0"/>
              </a:rPr>
              <a:t>     tobacco smoke</a:t>
            </a:r>
          </a:p>
          <a:p>
            <a:pPr>
              <a:buFont typeface="Wingdings" pitchFamily="2" charset="2"/>
              <a:buChar char="q"/>
            </a:pPr>
            <a:r>
              <a:rPr lang="en-US" dirty="0">
                <a:solidFill>
                  <a:schemeClr val="tx2"/>
                </a:solidFill>
                <a:latin typeface="Arial" pitchFamily="34" charset="0"/>
                <a:cs typeface="Arial" pitchFamily="34" charset="0"/>
              </a:rPr>
              <a:t>  It also produces high levels of an </a:t>
            </a:r>
          </a:p>
          <a:p>
            <a:r>
              <a:rPr lang="en-US" dirty="0">
                <a:solidFill>
                  <a:schemeClr val="tx2"/>
                </a:solidFill>
                <a:latin typeface="Arial" pitchFamily="34" charset="0"/>
                <a:cs typeface="Arial" pitchFamily="34" charset="0"/>
              </a:rPr>
              <a:t>     enzyme that converts certain </a:t>
            </a:r>
          </a:p>
          <a:p>
            <a:r>
              <a:rPr lang="en-US" dirty="0">
                <a:solidFill>
                  <a:schemeClr val="tx2"/>
                </a:solidFill>
                <a:latin typeface="Arial" pitchFamily="34" charset="0"/>
                <a:cs typeface="Arial" pitchFamily="34" charset="0"/>
              </a:rPr>
              <a:t>     hydrocarbons into carcinogenic form</a:t>
            </a:r>
          </a:p>
          <a:p>
            <a:pPr marL="285750" indent="-285750">
              <a:buFont typeface="Wingdings" panose="05000000000000000000" pitchFamily="2" charset="2"/>
              <a:buChar char="q"/>
            </a:pPr>
            <a:r>
              <a:rPr lang="en-US" dirty="0">
                <a:solidFill>
                  <a:schemeClr val="tx2"/>
                </a:solidFill>
                <a:latin typeface="Arial" pitchFamily="34" charset="0"/>
                <a:cs typeface="Arial" pitchFamily="34" charset="0"/>
              </a:rPr>
              <a:t>Very few studies</a:t>
            </a:r>
          </a:p>
        </p:txBody>
      </p:sp>
      <p:sp>
        <p:nvSpPr>
          <p:cNvPr id="10" name="Right Arrow 9"/>
          <p:cNvSpPr/>
          <p:nvPr/>
        </p:nvSpPr>
        <p:spPr>
          <a:xfrm rot="2052991">
            <a:off x="7083075" y="4048080"/>
            <a:ext cx="447235" cy="185640"/>
          </a:xfrm>
          <a:prstGeom prst="rightArrow">
            <a:avLst/>
          </a:prstGeom>
          <a:solidFill>
            <a:srgbClr val="FFC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2181607">
            <a:off x="7709475" y="1909659"/>
            <a:ext cx="447235" cy="185640"/>
          </a:xfrm>
          <a:prstGeom prst="rightArrow">
            <a:avLst/>
          </a:prstGeom>
          <a:solidFill>
            <a:srgbClr val="FFC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746206" y="3200401"/>
            <a:ext cx="1854995" cy="307777"/>
          </a:xfrm>
          <a:prstGeom prst="rect">
            <a:avLst/>
          </a:prstGeom>
          <a:noFill/>
        </p:spPr>
        <p:txBody>
          <a:bodyPr wrap="none" rtlCol="0">
            <a:spAutoFit/>
          </a:bodyPr>
          <a:lstStyle/>
          <a:p>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Marijuana keratosis</a:t>
            </a:r>
          </a:p>
        </p:txBody>
      </p:sp>
      <p:sp>
        <p:nvSpPr>
          <p:cNvPr id="12" name="TextBox 11"/>
          <p:cNvSpPr txBox="1"/>
          <p:nvPr/>
        </p:nvSpPr>
        <p:spPr>
          <a:xfrm>
            <a:off x="7696201" y="6321624"/>
            <a:ext cx="2113079" cy="307777"/>
          </a:xfrm>
          <a:prstGeom prst="rect">
            <a:avLst/>
          </a:prstGeom>
          <a:noFill/>
        </p:spPr>
        <p:txBody>
          <a:bodyPr wrap="none" rtlCol="0">
            <a:spAutoFit/>
          </a:bodyPr>
          <a:lstStyle/>
          <a:p>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Same patient as above</a:t>
            </a:r>
          </a:p>
        </p:txBody>
      </p:sp>
    </p:spTree>
    <p:extLst>
      <p:ext uri="{BB962C8B-B14F-4D97-AF65-F5344CB8AC3E}">
        <p14:creationId xmlns:p14="http://schemas.microsoft.com/office/powerpoint/2010/main" val="3223647874"/>
      </p:ext>
    </p:extLst>
  </p:cSld>
  <p:clrMapOvr>
    <a:masterClrMapping/>
  </p:clrMapOvr>
  <mc:AlternateContent xmlns:mc="http://schemas.openxmlformats.org/markup-compatibility/2006" xmlns:p14="http://schemas.microsoft.com/office/powerpoint/2010/main">
    <mc:Choice Requires="p14">
      <p:transition spd="slow" p14:dur="1500">
        <p:zoom/>
      </p:transition>
    </mc:Choice>
    <mc:Fallback xmlns="">
      <p:transition spd="slow">
        <p:zoom/>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01952B-89DB-49E4-A542-97633963C989}"/>
              </a:ext>
            </a:extLst>
          </p:cNvPr>
          <p:cNvSpPr/>
          <p:nvPr/>
        </p:nvSpPr>
        <p:spPr>
          <a:xfrm>
            <a:off x="1524000" y="8860"/>
            <a:ext cx="9144000" cy="684914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FDFF2C6E-5E35-45A5-8F8B-9927C3BBA7BA}"/>
              </a:ext>
            </a:extLst>
          </p:cNvPr>
          <p:cNvGrpSpPr/>
          <p:nvPr/>
        </p:nvGrpSpPr>
        <p:grpSpPr>
          <a:xfrm>
            <a:off x="8649378" y="6431280"/>
            <a:ext cx="1866222" cy="274320"/>
            <a:chOff x="7125378" y="6464808"/>
            <a:chExt cx="1866222" cy="274320"/>
          </a:xfrm>
        </p:grpSpPr>
        <p:sp>
          <p:nvSpPr>
            <p:cNvPr id="7" name="Action Button: Back or Previous 8">
              <a:hlinkClick r:id="" action="ppaction://hlinkshowjump?jump=previousslide" highlightClick="1"/>
              <a:extLst>
                <a:ext uri="{FF2B5EF4-FFF2-40B4-BE49-F238E27FC236}">
                  <a16:creationId xmlns:a16="http://schemas.microsoft.com/office/drawing/2014/main" id="{FBC82C38-2525-4107-A513-5D1686758458}"/>
                </a:ext>
              </a:extLst>
            </p:cNvPr>
            <p:cNvSpPr/>
            <p:nvPr/>
          </p:nvSpPr>
          <p:spPr>
            <a:xfrm>
              <a:off x="8001000" y="6464808"/>
              <a:ext cx="457200" cy="274320"/>
            </a:xfrm>
            <a:prstGeom prst="actionButtonBackPrevious">
              <a:avLst/>
            </a:prstGeom>
            <a:solidFill>
              <a:schemeClr val="bg1">
                <a:alpha val="41000"/>
              </a:schemeClr>
            </a:solidFill>
            <a:ln w="6350">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endParaRPr>
            </a:p>
          </p:txBody>
        </p:sp>
        <p:sp>
          <p:nvSpPr>
            <p:cNvPr id="8" name="Action Button: Forward or Next 9">
              <a:hlinkClick r:id="" action="ppaction://hlinkshowjump?jump=nextslide" highlightClick="1"/>
              <a:extLst>
                <a:ext uri="{FF2B5EF4-FFF2-40B4-BE49-F238E27FC236}">
                  <a16:creationId xmlns:a16="http://schemas.microsoft.com/office/drawing/2014/main" id="{AA07A137-42E8-4680-8BA9-D7653BA4A2BD}"/>
                </a:ext>
              </a:extLst>
            </p:cNvPr>
            <p:cNvSpPr/>
            <p:nvPr/>
          </p:nvSpPr>
          <p:spPr>
            <a:xfrm>
              <a:off x="8534400" y="6464808"/>
              <a:ext cx="457200" cy="274320"/>
            </a:xfrm>
            <a:prstGeom prst="actionButtonForwardNext">
              <a:avLst/>
            </a:prstGeom>
            <a:solidFill>
              <a:schemeClr val="bg1">
                <a:alpha val="41000"/>
              </a:schemeClr>
            </a:solidFill>
            <a:ln w="6350">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endParaRPr>
            </a:p>
          </p:txBody>
        </p:sp>
        <p:sp>
          <p:nvSpPr>
            <p:cNvPr id="9" name="Action Button: Home 11">
              <a:hlinkClick r:id="" action="ppaction://hlinkshowjump?jump=firstslide" highlightClick="1"/>
              <a:extLst>
                <a:ext uri="{FF2B5EF4-FFF2-40B4-BE49-F238E27FC236}">
                  <a16:creationId xmlns:a16="http://schemas.microsoft.com/office/drawing/2014/main" id="{6A6F5BC2-984C-4003-B754-A567196F470C}"/>
                </a:ext>
              </a:extLst>
            </p:cNvPr>
            <p:cNvSpPr/>
            <p:nvPr/>
          </p:nvSpPr>
          <p:spPr>
            <a:xfrm>
              <a:off x="7569708" y="6464808"/>
              <a:ext cx="355092" cy="274320"/>
            </a:xfrm>
            <a:prstGeom prst="actionButtonHome">
              <a:avLst/>
            </a:prstGeom>
            <a:solidFill>
              <a:schemeClr val="bg1">
                <a:alpha val="41000"/>
              </a:schemeClr>
            </a:solidFill>
            <a:ln w="6350">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Action Button: Return 9">
              <a:hlinkClick r:id="" action="ppaction://hlinkshowjump?jump=lastslideviewed" highlightClick="1"/>
              <a:extLst>
                <a:ext uri="{FF2B5EF4-FFF2-40B4-BE49-F238E27FC236}">
                  <a16:creationId xmlns:a16="http://schemas.microsoft.com/office/drawing/2014/main" id="{59CCC2B9-55D5-46EF-9FEE-AC1773AB723A}"/>
                </a:ext>
              </a:extLst>
            </p:cNvPr>
            <p:cNvSpPr/>
            <p:nvPr/>
          </p:nvSpPr>
          <p:spPr>
            <a:xfrm>
              <a:off x="7125378" y="6464808"/>
              <a:ext cx="356452" cy="274320"/>
            </a:xfrm>
            <a:prstGeom prst="actionButtonReturn">
              <a:avLst/>
            </a:prstGeom>
            <a:solidFill>
              <a:schemeClr val="bg1">
                <a:alpha val="41000"/>
              </a:schemeClr>
            </a:solidFill>
            <a:ln w="6350">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 name="Title 1"/>
          <p:cNvSpPr>
            <a:spLocks noGrp="1"/>
          </p:cNvSpPr>
          <p:nvPr>
            <p:ph type="title"/>
          </p:nvPr>
        </p:nvSpPr>
        <p:spPr>
          <a:xfrm>
            <a:off x="1905000" y="304800"/>
            <a:ext cx="8382000" cy="1981200"/>
          </a:xfrm>
        </p:spPr>
        <p:txBody>
          <a:bodyPr>
            <a:noAutofit/>
            <a:scene3d>
              <a:camera prst="orthographicFront"/>
              <a:lightRig rig="threePt" dir="t"/>
            </a:scene3d>
            <a:sp3d extrusionH="57150">
              <a:bevelT w="38100" h="38100" prst="angle"/>
              <a:bevelB w="38100" h="38100" prst="angle"/>
            </a:sp3d>
          </a:bodyPr>
          <a:lstStyle/>
          <a:p>
            <a:pPr algn="ctr"/>
            <a:r>
              <a:rPr lang="en-US" sz="6000" dirty="0">
                <a:solidFill>
                  <a:schemeClr val="accent6">
                    <a:lumMod val="50000"/>
                  </a:schemeClr>
                </a:solidFill>
              </a:rPr>
              <a:t>Hashish</a:t>
            </a:r>
          </a:p>
        </p:txBody>
      </p:sp>
      <p:pic>
        <p:nvPicPr>
          <p:cNvPr id="4" name="Picture 3">
            <a:extLst>
              <a:ext uri="{FF2B5EF4-FFF2-40B4-BE49-F238E27FC236}">
                <a16:creationId xmlns:a16="http://schemas.microsoft.com/office/drawing/2014/main" id="{A5D00210-933C-4BF3-8809-8A2A6279B8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2133600"/>
            <a:ext cx="3560363" cy="2286000"/>
          </a:xfrm>
          <a:prstGeom prst="rect">
            <a:avLst/>
          </a:prstGeom>
          <a:effectLst>
            <a:reflection blurRad="6350" stA="50000" endA="300" endPos="38500" dist="50800" dir="5400000" sy="-100000" algn="bl" rotWithShape="0"/>
          </a:effectLst>
          <a:scene3d>
            <a:camera prst="orthographicFront"/>
            <a:lightRig rig="threePt" dir="t"/>
          </a:scene3d>
          <a:sp3d>
            <a:bevelT/>
            <a:bevelB/>
          </a:sp3d>
        </p:spPr>
      </p:pic>
    </p:spTree>
    <p:extLst>
      <p:ext uri="{BB962C8B-B14F-4D97-AF65-F5344CB8AC3E}">
        <p14:creationId xmlns:p14="http://schemas.microsoft.com/office/powerpoint/2010/main" val="358866951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1426" name="Rectangle 2"/>
          <p:cNvSpPr>
            <a:spLocks noGrp="1" noRot="1" noChangeArrowheads="1"/>
          </p:cNvSpPr>
          <p:nvPr>
            <p:ph type="title"/>
          </p:nvPr>
        </p:nvSpPr>
        <p:spPr>
          <a:xfrm>
            <a:off x="3048000" y="152400"/>
            <a:ext cx="5943600" cy="762000"/>
          </a:xfrm>
          <a:noFill/>
          <a:ln>
            <a:noFill/>
          </a:ln>
        </p:spPr>
        <p:txBody>
          <a:bodyPr>
            <a:normAutofit fontScale="90000"/>
          </a:bodyPr>
          <a:lstStyle/>
          <a:p>
            <a:pPr algn="ctr" eaLnBrk="1" hangingPunct="1">
              <a:defRPr/>
            </a:pPr>
            <a:r>
              <a:rPr lang="en-US" sz="3100" dirty="0">
                <a:latin typeface="Arial" charset="0"/>
              </a:rPr>
              <a:t>Hashish</a:t>
            </a:r>
            <a:br>
              <a:rPr lang="en-US" dirty="0">
                <a:latin typeface="Arial" charset="0"/>
              </a:rPr>
            </a:br>
            <a:r>
              <a:rPr lang="en-US" sz="2200" dirty="0">
                <a:latin typeface="Arial" charset="0"/>
              </a:rPr>
              <a:t>The Good Side</a:t>
            </a:r>
          </a:p>
        </p:txBody>
      </p:sp>
      <p:sp>
        <p:nvSpPr>
          <p:cNvPr id="7" name="TextBox 6"/>
          <p:cNvSpPr txBox="1"/>
          <p:nvPr/>
        </p:nvSpPr>
        <p:spPr>
          <a:xfrm>
            <a:off x="6400800" y="914400"/>
            <a:ext cx="3276600" cy="369332"/>
          </a:xfrm>
          <a:prstGeom prst="rect">
            <a:avLst/>
          </a:prstGeom>
          <a:noFill/>
        </p:spPr>
        <p:txBody>
          <a:bodyPr wrap="square" rtlCol="0">
            <a:spAutoFit/>
          </a:bodyPr>
          <a:lstStyle/>
          <a:p>
            <a:r>
              <a:rPr lang="en-US" dirty="0"/>
              <a:t> </a:t>
            </a:r>
          </a:p>
        </p:txBody>
      </p:sp>
      <p:sp>
        <p:nvSpPr>
          <p:cNvPr id="9" name="Rectangle 3"/>
          <p:cNvSpPr txBox="1">
            <a:spLocks noChangeArrowheads="1"/>
          </p:cNvSpPr>
          <p:nvPr/>
        </p:nvSpPr>
        <p:spPr bwMode="auto">
          <a:xfrm>
            <a:off x="2743200" y="4038600"/>
            <a:ext cx="3276600" cy="2362200"/>
          </a:xfrm>
          <a:prstGeom prst="rect">
            <a:avLst/>
          </a:prstGeom>
          <a:solidFill>
            <a:schemeClr val="tx2">
              <a:alpha val="14000"/>
            </a:schemeClr>
          </a:solidFill>
          <a:ln w="9525">
            <a:solidFill>
              <a:schemeClr val="tx1"/>
            </a:solidFill>
            <a:miter lim="800000"/>
            <a:headEnd/>
            <a:tailEnd/>
          </a:ln>
          <a:effectLst/>
        </p:spPr>
        <p:txBody>
          <a:bodyPr/>
          <a:lstStyle/>
          <a:p>
            <a:pPr marL="342900" indent="-342900" eaLnBrk="1" hangingPunct="1">
              <a:spcBef>
                <a:spcPct val="20000"/>
              </a:spcBef>
              <a:buClr>
                <a:schemeClr val="tx1"/>
              </a:buClr>
              <a:buSzPct val="91000"/>
              <a:defRPr/>
            </a:pPr>
            <a:r>
              <a:rPr lang="en-US" b="1" dirty="0">
                <a:solidFill>
                  <a:srgbClr val="FFC000"/>
                </a:solidFill>
                <a:latin typeface="+mn-lt"/>
              </a:rPr>
              <a:t>Street names for hashish:</a:t>
            </a:r>
          </a:p>
          <a:p>
            <a:pPr marL="342900" indent="-342900" eaLnBrk="1" hangingPunct="1">
              <a:spcBef>
                <a:spcPct val="20000"/>
              </a:spcBef>
              <a:buClr>
                <a:schemeClr val="tx1"/>
              </a:buClr>
              <a:buSzPct val="91000"/>
              <a:buFont typeface="Wingdings" pitchFamily="2" charset="2"/>
              <a:buChar char="q"/>
              <a:defRPr/>
            </a:pPr>
            <a:r>
              <a:rPr lang="en-US" dirty="0">
                <a:latin typeface="+mn-lt"/>
              </a:rPr>
              <a:t>Boom</a:t>
            </a:r>
          </a:p>
          <a:p>
            <a:pPr marL="342900" indent="-342900" eaLnBrk="1" hangingPunct="1">
              <a:spcBef>
                <a:spcPct val="20000"/>
              </a:spcBef>
              <a:buClr>
                <a:schemeClr val="tx1"/>
              </a:buClr>
              <a:buSzPct val="91000"/>
              <a:buFont typeface="Wingdings" pitchFamily="2" charset="2"/>
              <a:buChar char="q"/>
              <a:defRPr/>
            </a:pPr>
            <a:r>
              <a:rPr lang="en-US" dirty="0">
                <a:latin typeface="+mn-lt"/>
              </a:rPr>
              <a:t>Chronic</a:t>
            </a:r>
          </a:p>
          <a:p>
            <a:pPr marL="342900" indent="-342900" eaLnBrk="1" hangingPunct="1">
              <a:spcBef>
                <a:spcPct val="20000"/>
              </a:spcBef>
              <a:buClr>
                <a:schemeClr val="tx1"/>
              </a:buClr>
              <a:buSzPct val="91000"/>
              <a:buFont typeface="Wingdings" pitchFamily="2" charset="2"/>
              <a:buChar char="q"/>
              <a:defRPr/>
            </a:pPr>
            <a:r>
              <a:rPr lang="en-US" dirty="0">
                <a:latin typeface="+mn-lt"/>
              </a:rPr>
              <a:t>Gangster</a:t>
            </a:r>
          </a:p>
          <a:p>
            <a:pPr marL="342900" indent="-342900" eaLnBrk="1" hangingPunct="1">
              <a:spcBef>
                <a:spcPct val="20000"/>
              </a:spcBef>
              <a:buClr>
                <a:schemeClr val="tx1"/>
              </a:buClr>
              <a:buSzPct val="91000"/>
              <a:buFont typeface="Wingdings" pitchFamily="2" charset="2"/>
              <a:buChar char="q"/>
              <a:defRPr/>
            </a:pPr>
            <a:r>
              <a:rPr lang="en-US" dirty="0">
                <a:latin typeface="+mn-lt"/>
              </a:rPr>
              <a:t>Hash</a:t>
            </a:r>
          </a:p>
          <a:p>
            <a:pPr marL="342900" indent="-342900" eaLnBrk="1" hangingPunct="1">
              <a:spcBef>
                <a:spcPct val="20000"/>
              </a:spcBef>
              <a:buClr>
                <a:schemeClr val="tx1"/>
              </a:buClr>
              <a:buSzPct val="91000"/>
              <a:buFont typeface="Wingdings" pitchFamily="2" charset="2"/>
              <a:buChar char="q"/>
              <a:defRPr/>
            </a:pPr>
            <a:r>
              <a:rPr lang="en-US" dirty="0">
                <a:latin typeface="+mn-lt"/>
              </a:rPr>
              <a:t>Hash oil</a:t>
            </a:r>
          </a:p>
          <a:p>
            <a:pPr marL="342900" indent="-342900" eaLnBrk="1" hangingPunct="1">
              <a:spcBef>
                <a:spcPct val="20000"/>
              </a:spcBef>
              <a:buClr>
                <a:schemeClr val="tx1"/>
              </a:buClr>
              <a:buSzPct val="91000"/>
              <a:buFont typeface="Wingdings" pitchFamily="2" charset="2"/>
              <a:buChar char="q"/>
              <a:defRPr/>
            </a:pPr>
            <a:r>
              <a:rPr lang="en-US" dirty="0">
                <a:latin typeface="+mn-lt"/>
              </a:rPr>
              <a:t>Hemp </a:t>
            </a:r>
            <a:endParaRPr lang="en-US" kern="0" dirty="0">
              <a:latin typeface="+mn-lt"/>
              <a:cs typeface="Arial" pitchFamily="34" charset="0"/>
            </a:endParaRPr>
          </a:p>
          <a:p>
            <a:pPr>
              <a:buClr>
                <a:schemeClr val="tx1"/>
              </a:buClr>
              <a:buSzPct val="91000"/>
              <a:defRPr/>
            </a:pPr>
            <a:endParaRPr lang="en-US" kern="0" dirty="0">
              <a:latin typeface="+mn-lt"/>
              <a:cs typeface="Arial" pitchFamily="34" charset="0"/>
            </a:endParaRPr>
          </a:p>
        </p:txBody>
      </p:sp>
      <p:sp>
        <p:nvSpPr>
          <p:cNvPr id="8" name="Rectangle 3"/>
          <p:cNvSpPr txBox="1">
            <a:spLocks noChangeArrowheads="1"/>
          </p:cNvSpPr>
          <p:nvPr/>
        </p:nvSpPr>
        <p:spPr bwMode="auto">
          <a:xfrm>
            <a:off x="2209800" y="1583324"/>
            <a:ext cx="4876800" cy="2361316"/>
          </a:xfrm>
          <a:prstGeom prst="rect">
            <a:avLst/>
          </a:prstGeom>
          <a:noFill/>
          <a:ln w="9525">
            <a:noFill/>
            <a:miter lim="800000"/>
            <a:headEnd/>
            <a:tailEnd/>
          </a:ln>
          <a:effectLst/>
        </p:spPr>
        <p:txBody>
          <a:bodyPr/>
          <a:lstStyle/>
          <a:p>
            <a:pPr marL="342900" indent="-342900" eaLnBrk="1" hangingPunct="1">
              <a:spcBef>
                <a:spcPct val="20000"/>
              </a:spcBef>
              <a:buClr>
                <a:schemeClr val="tx1"/>
              </a:buClr>
              <a:buSzPct val="91000"/>
              <a:buFont typeface="Wingdings" pitchFamily="2" charset="2"/>
              <a:buChar char="q"/>
              <a:defRPr/>
            </a:pPr>
            <a:r>
              <a:rPr lang="en-US" dirty="0">
                <a:latin typeface="+mn-lt"/>
              </a:rPr>
              <a:t>Unadulterated resin from hemp plant</a:t>
            </a:r>
          </a:p>
          <a:p>
            <a:pPr marL="342900" indent="-342900" eaLnBrk="1" hangingPunct="1">
              <a:spcBef>
                <a:spcPct val="20000"/>
              </a:spcBef>
              <a:buClr>
                <a:schemeClr val="tx1"/>
              </a:buClr>
              <a:buSzPct val="91000"/>
              <a:buFont typeface="Wingdings" pitchFamily="2" charset="2"/>
              <a:buChar char="q"/>
              <a:defRPr/>
            </a:pPr>
            <a:r>
              <a:rPr lang="en-US" dirty="0">
                <a:latin typeface="+mn-lt"/>
              </a:rPr>
              <a:t>Much stronger than marijuana</a:t>
            </a:r>
          </a:p>
          <a:p>
            <a:pPr marL="342900" indent="-342900" eaLnBrk="1" hangingPunct="1">
              <a:spcBef>
                <a:spcPct val="20000"/>
              </a:spcBef>
              <a:buClr>
                <a:schemeClr val="tx1"/>
              </a:buClr>
              <a:buSzPct val="91000"/>
              <a:buFont typeface="Wingdings" pitchFamily="2" charset="2"/>
              <a:buChar char="q"/>
              <a:defRPr/>
            </a:pPr>
            <a:r>
              <a:rPr lang="en-US" dirty="0">
                <a:latin typeface="+mn-lt"/>
              </a:rPr>
              <a:t>Swallowed, smoked</a:t>
            </a:r>
          </a:p>
          <a:p>
            <a:pPr>
              <a:buClr>
                <a:schemeClr val="tx1"/>
              </a:buClr>
              <a:buSzPct val="91000"/>
              <a:buFont typeface="Wingdings" pitchFamily="2" charset="2"/>
              <a:buChar char="q"/>
              <a:defRPr/>
            </a:pPr>
            <a:r>
              <a:rPr lang="en-US" dirty="0">
                <a:latin typeface="+mn-lt"/>
              </a:rPr>
              <a:t>   Euphoria</a:t>
            </a:r>
          </a:p>
          <a:p>
            <a:pPr>
              <a:buClr>
                <a:schemeClr val="tx1"/>
              </a:buClr>
              <a:buSzPct val="91000"/>
              <a:buFont typeface="Wingdings" pitchFamily="2" charset="2"/>
              <a:buChar char="q"/>
              <a:defRPr/>
            </a:pPr>
            <a:r>
              <a:rPr lang="en-US" dirty="0">
                <a:latin typeface="+mn-lt"/>
                <a:cs typeface="Arial" pitchFamily="34" charset="0"/>
              </a:rPr>
              <a:t>   </a:t>
            </a:r>
            <a:r>
              <a:rPr lang="en-US" dirty="0">
                <a:latin typeface="Arial" pitchFamily="34" charset="0"/>
                <a:cs typeface="Arial" pitchFamily="34" charset="0"/>
              </a:rPr>
              <a:t>Lowered inhibition</a:t>
            </a:r>
          </a:p>
          <a:p>
            <a:pPr>
              <a:buClr>
                <a:schemeClr val="tx1"/>
              </a:buClr>
              <a:buSzPct val="91000"/>
              <a:buFont typeface="Wingdings" pitchFamily="2" charset="2"/>
              <a:buChar char="q"/>
              <a:defRPr/>
            </a:pPr>
            <a:r>
              <a:rPr lang="en-US" dirty="0">
                <a:latin typeface="Arial" pitchFamily="34" charset="0"/>
                <a:cs typeface="Arial" pitchFamily="34" charset="0"/>
              </a:rPr>
              <a:t>   Distortion of time</a:t>
            </a:r>
          </a:p>
          <a:p>
            <a:pPr>
              <a:buClr>
                <a:schemeClr val="tx1"/>
              </a:buClr>
              <a:buSzPct val="91000"/>
              <a:buFont typeface="Wingdings" pitchFamily="2" charset="2"/>
              <a:buChar char="q"/>
              <a:defRPr/>
            </a:pPr>
            <a:r>
              <a:rPr lang="en-US" dirty="0">
                <a:latin typeface="Arial" pitchFamily="34" charset="0"/>
                <a:cs typeface="Arial" pitchFamily="34" charset="0"/>
              </a:rPr>
              <a:t>   Distortion of space </a:t>
            </a:r>
          </a:p>
          <a:p>
            <a:pPr marL="342900" indent="-342900" eaLnBrk="1" hangingPunct="1">
              <a:spcBef>
                <a:spcPct val="20000"/>
              </a:spcBef>
              <a:buClr>
                <a:schemeClr val="tx1"/>
              </a:buClr>
              <a:buSzPct val="91000"/>
              <a:buFont typeface="Wingdings" pitchFamily="2" charset="2"/>
              <a:buChar char="q"/>
              <a:defRPr/>
            </a:pPr>
            <a:endParaRPr lang="en-US" dirty="0">
              <a:latin typeface="+mn-lt"/>
            </a:endParaRPr>
          </a:p>
          <a:p>
            <a:pPr>
              <a:buClr>
                <a:schemeClr val="tx1"/>
              </a:buClr>
              <a:buSzPct val="91000"/>
              <a:defRPr/>
            </a:pPr>
            <a:endParaRPr lang="en-US" kern="0" dirty="0">
              <a:latin typeface="+mn-lt"/>
              <a:cs typeface="Arial" pitchFamily="34" charset="0"/>
            </a:endParaRPr>
          </a:p>
        </p:txBody>
      </p:sp>
      <p:grpSp>
        <p:nvGrpSpPr>
          <p:cNvPr id="2" name="Group 1"/>
          <p:cNvGrpSpPr/>
          <p:nvPr/>
        </p:nvGrpSpPr>
        <p:grpSpPr>
          <a:xfrm>
            <a:off x="7010400" y="1066801"/>
            <a:ext cx="3276600" cy="5333109"/>
            <a:chOff x="5486400" y="1143891"/>
            <a:chExt cx="3276600" cy="5485509"/>
          </a:xfrm>
        </p:grpSpPr>
        <p:pic>
          <p:nvPicPr>
            <p:cNvPr id="1138690" name="Picture 2" descr="http://upload.wikimedia.org/wikipedia/commons/c/c0/Hashish-2.jpg"/>
            <p:cNvPicPr>
              <a:picLocks noChangeAspect="1" noChangeArrowheads="1"/>
            </p:cNvPicPr>
            <p:nvPr/>
          </p:nvPicPr>
          <p:blipFill>
            <a:blip r:embed="rId3" cstate="screen">
              <a:lum bright="-20000"/>
              <a:extLst>
                <a:ext uri="{28A0092B-C50C-407E-A947-70E740481C1C}">
                  <a14:useLocalDpi xmlns:a14="http://schemas.microsoft.com/office/drawing/2010/main"/>
                </a:ext>
              </a:extLst>
            </a:blip>
            <a:srcRect/>
            <a:stretch>
              <a:fillRect/>
            </a:stretch>
          </p:blipFill>
          <p:spPr bwMode="auto">
            <a:xfrm>
              <a:off x="5486400" y="1143891"/>
              <a:ext cx="3276600" cy="2960077"/>
            </a:xfrm>
            <a:prstGeom prst="rect">
              <a:avLst/>
            </a:prstGeom>
            <a:noFill/>
            <a:ln>
              <a:solidFill>
                <a:schemeClr val="tx1"/>
              </a:solidFill>
            </a:ln>
          </p:spPr>
        </p:pic>
        <p:sp>
          <p:nvSpPr>
            <p:cNvPr id="10" name="TextBox 9"/>
            <p:cNvSpPr txBox="1"/>
            <p:nvPr/>
          </p:nvSpPr>
          <p:spPr>
            <a:xfrm>
              <a:off x="6172200" y="3793123"/>
              <a:ext cx="1981200" cy="348229"/>
            </a:xfrm>
            <a:prstGeom prst="rect">
              <a:avLst/>
            </a:prstGeom>
            <a:noFill/>
          </p:spPr>
          <p:txBody>
            <a:bodyPr wrap="square" rtlCol="0">
              <a:spAutoFit/>
            </a:bodyPr>
            <a:lstStyle/>
            <a:p>
              <a:r>
                <a:rPr lang="en-US" sz="1600" b="1" dirty="0">
                  <a:solidFill>
                    <a:schemeClr val="bg1"/>
                  </a:solidFill>
                  <a:latin typeface="+mn-lt"/>
                </a:rPr>
                <a:t>Blonde hashish</a:t>
              </a:r>
            </a:p>
          </p:txBody>
        </p:sp>
        <p:pic>
          <p:nvPicPr>
            <p:cNvPr id="1169410" name="Picture 2" descr="https://www.icmag.com/ic/picture.php?albumid=15935&amp;pictureid=32430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86400" y="4171950"/>
              <a:ext cx="3276600" cy="245745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val="7500065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1426" name="Rectangle 2"/>
          <p:cNvSpPr>
            <a:spLocks noGrp="1" noRot="1" noChangeArrowheads="1"/>
          </p:cNvSpPr>
          <p:nvPr>
            <p:ph type="title"/>
          </p:nvPr>
        </p:nvSpPr>
        <p:spPr>
          <a:xfrm>
            <a:off x="3200400" y="152400"/>
            <a:ext cx="5943600" cy="762000"/>
          </a:xfrm>
          <a:noFill/>
          <a:ln>
            <a:noFill/>
          </a:ln>
        </p:spPr>
        <p:txBody>
          <a:bodyPr>
            <a:normAutofit fontScale="90000"/>
          </a:bodyPr>
          <a:lstStyle/>
          <a:p>
            <a:pPr algn="ctr" eaLnBrk="1" hangingPunct="1">
              <a:defRPr/>
            </a:pPr>
            <a:r>
              <a:rPr lang="en-US" sz="3100" dirty="0">
                <a:latin typeface="Arial" charset="0"/>
              </a:rPr>
              <a:t>Hashish</a:t>
            </a:r>
            <a:br>
              <a:rPr lang="en-US" dirty="0">
                <a:latin typeface="Arial" charset="0"/>
              </a:rPr>
            </a:br>
            <a:r>
              <a:rPr lang="en-US" sz="2200" dirty="0">
                <a:latin typeface="Arial" charset="0"/>
              </a:rPr>
              <a:t>The Bad Side</a:t>
            </a:r>
          </a:p>
        </p:txBody>
      </p:sp>
      <p:sp>
        <p:nvSpPr>
          <p:cNvPr id="7" name="TextBox 6"/>
          <p:cNvSpPr txBox="1"/>
          <p:nvPr/>
        </p:nvSpPr>
        <p:spPr>
          <a:xfrm>
            <a:off x="6400800" y="914400"/>
            <a:ext cx="3276600" cy="369332"/>
          </a:xfrm>
          <a:prstGeom prst="rect">
            <a:avLst/>
          </a:prstGeom>
          <a:noFill/>
        </p:spPr>
        <p:txBody>
          <a:bodyPr wrap="square" rtlCol="0">
            <a:spAutoFit/>
          </a:bodyPr>
          <a:lstStyle/>
          <a:p>
            <a:r>
              <a:rPr lang="en-US" dirty="0"/>
              <a:t> </a:t>
            </a:r>
          </a:p>
        </p:txBody>
      </p:sp>
      <p:sp>
        <p:nvSpPr>
          <p:cNvPr id="8" name="Rectangle 3"/>
          <p:cNvSpPr txBox="1">
            <a:spLocks noChangeArrowheads="1"/>
          </p:cNvSpPr>
          <p:nvPr/>
        </p:nvSpPr>
        <p:spPr bwMode="auto">
          <a:xfrm>
            <a:off x="2209800" y="1403928"/>
            <a:ext cx="4343400" cy="3853873"/>
          </a:xfrm>
          <a:prstGeom prst="rect">
            <a:avLst/>
          </a:prstGeom>
          <a:noFill/>
          <a:ln w="9525">
            <a:noFill/>
            <a:miter lim="800000"/>
            <a:headEnd/>
            <a:tailEnd/>
          </a:ln>
          <a:effectLst/>
        </p:spPr>
        <p:txBody>
          <a:bodyPr/>
          <a:lstStyle/>
          <a:p>
            <a:pPr marL="342900" indent="-342900" eaLnBrk="1" hangingPunct="1">
              <a:spcBef>
                <a:spcPct val="20000"/>
              </a:spcBef>
              <a:buClr>
                <a:schemeClr val="tx1"/>
              </a:buClr>
              <a:buSzPct val="81000"/>
              <a:buFont typeface="Wingdings" pitchFamily="2" charset="2"/>
              <a:buChar char="q"/>
              <a:defRPr/>
            </a:pPr>
            <a:r>
              <a:rPr lang="en-US" dirty="0">
                <a:latin typeface="+mn-lt"/>
              </a:rPr>
              <a:t>Slowed thinking/reaction time</a:t>
            </a:r>
          </a:p>
          <a:p>
            <a:pPr marL="342900" indent="-342900" eaLnBrk="1" hangingPunct="1">
              <a:spcBef>
                <a:spcPct val="20000"/>
              </a:spcBef>
              <a:buClr>
                <a:schemeClr val="tx1"/>
              </a:buClr>
              <a:buSzPct val="81000"/>
              <a:buFont typeface="Wingdings" pitchFamily="2" charset="2"/>
              <a:buChar char="q"/>
              <a:defRPr/>
            </a:pPr>
            <a:r>
              <a:rPr lang="en-US" dirty="0">
                <a:latin typeface="+mn-lt"/>
              </a:rPr>
              <a:t>Confusion</a:t>
            </a:r>
          </a:p>
          <a:p>
            <a:pPr marL="342900" indent="-342900" eaLnBrk="1" hangingPunct="1">
              <a:spcBef>
                <a:spcPct val="20000"/>
              </a:spcBef>
              <a:buClr>
                <a:schemeClr val="tx1"/>
              </a:buClr>
              <a:buSzPct val="81000"/>
              <a:buFont typeface="Wingdings" pitchFamily="2" charset="2"/>
              <a:buChar char="q"/>
              <a:defRPr/>
            </a:pPr>
            <a:r>
              <a:rPr lang="en-US" dirty="0">
                <a:latin typeface="+mn-lt"/>
              </a:rPr>
              <a:t>Impaired balance/coordination</a:t>
            </a:r>
          </a:p>
          <a:p>
            <a:pPr marL="342900" indent="-342900" eaLnBrk="1" hangingPunct="1">
              <a:spcBef>
                <a:spcPct val="20000"/>
              </a:spcBef>
              <a:buClr>
                <a:schemeClr val="tx1"/>
              </a:buClr>
              <a:buSzPct val="81000"/>
              <a:buFont typeface="Wingdings" pitchFamily="2" charset="2"/>
              <a:buChar char="q"/>
              <a:defRPr/>
            </a:pPr>
            <a:r>
              <a:rPr lang="en-US" dirty="0">
                <a:latin typeface="+mn-lt"/>
              </a:rPr>
              <a:t>Frequent respiratory infections</a:t>
            </a:r>
          </a:p>
          <a:p>
            <a:pPr marL="342900" indent="-342900" eaLnBrk="1" hangingPunct="1">
              <a:spcBef>
                <a:spcPct val="20000"/>
              </a:spcBef>
              <a:buClr>
                <a:schemeClr val="tx1"/>
              </a:buClr>
              <a:buSzPct val="81000"/>
              <a:buFont typeface="Wingdings" pitchFamily="2" charset="2"/>
              <a:buChar char="q"/>
              <a:defRPr/>
            </a:pPr>
            <a:r>
              <a:rPr lang="en-US" dirty="0">
                <a:latin typeface="+mn-lt"/>
              </a:rPr>
              <a:t>Impaired memory/learning</a:t>
            </a:r>
          </a:p>
          <a:p>
            <a:pPr marL="342900" indent="-342900" eaLnBrk="1" hangingPunct="1">
              <a:spcBef>
                <a:spcPct val="20000"/>
              </a:spcBef>
              <a:buClr>
                <a:schemeClr val="tx1"/>
              </a:buClr>
              <a:buSzPct val="81000"/>
              <a:buFont typeface="Wingdings" pitchFamily="2" charset="2"/>
              <a:buChar char="q"/>
              <a:defRPr/>
            </a:pPr>
            <a:r>
              <a:rPr lang="en-US" dirty="0">
                <a:latin typeface="+mn-lt"/>
              </a:rPr>
              <a:t>Hashish cough</a:t>
            </a:r>
          </a:p>
          <a:p>
            <a:pPr marL="342900" indent="-342900" eaLnBrk="1" hangingPunct="1">
              <a:spcBef>
                <a:spcPct val="20000"/>
              </a:spcBef>
              <a:buClr>
                <a:schemeClr val="tx1"/>
              </a:buClr>
              <a:buSzPct val="81000"/>
              <a:buFont typeface="Wingdings" pitchFamily="2" charset="2"/>
              <a:buChar char="q"/>
              <a:defRPr/>
            </a:pPr>
            <a:r>
              <a:rPr lang="en-US" dirty="0">
                <a:latin typeface="+mn-lt"/>
              </a:rPr>
              <a:t>Increased heart rate</a:t>
            </a:r>
          </a:p>
          <a:p>
            <a:pPr marL="342900" indent="-342900" eaLnBrk="1" hangingPunct="1">
              <a:spcBef>
                <a:spcPct val="20000"/>
              </a:spcBef>
              <a:buClr>
                <a:schemeClr val="tx1"/>
              </a:buClr>
              <a:buSzPct val="81000"/>
              <a:buFont typeface="Wingdings" pitchFamily="2" charset="2"/>
              <a:buChar char="q"/>
              <a:defRPr/>
            </a:pPr>
            <a:r>
              <a:rPr lang="en-US" dirty="0">
                <a:latin typeface="+mn-lt"/>
              </a:rPr>
              <a:t>Anxiety, panic attacks</a:t>
            </a:r>
          </a:p>
          <a:p>
            <a:pPr marL="342900" indent="-342900" eaLnBrk="1" hangingPunct="1">
              <a:spcBef>
                <a:spcPct val="20000"/>
              </a:spcBef>
              <a:buClr>
                <a:schemeClr val="tx1"/>
              </a:buClr>
              <a:buSzPct val="81000"/>
              <a:buFont typeface="Wingdings" pitchFamily="2" charset="2"/>
              <a:buChar char="q"/>
              <a:defRPr/>
            </a:pPr>
            <a:r>
              <a:rPr lang="en-US" dirty="0">
                <a:latin typeface="+mn-lt"/>
              </a:rPr>
              <a:t>Tolerance develops</a:t>
            </a:r>
          </a:p>
          <a:p>
            <a:pPr marL="342900" indent="-342900" eaLnBrk="1" hangingPunct="1">
              <a:spcBef>
                <a:spcPct val="20000"/>
              </a:spcBef>
              <a:buClr>
                <a:schemeClr val="tx1"/>
              </a:buClr>
              <a:buSzPct val="81000"/>
              <a:buFont typeface="Wingdings" pitchFamily="2" charset="2"/>
              <a:buChar char="q"/>
              <a:defRPr/>
            </a:pPr>
            <a:r>
              <a:rPr lang="en-US" dirty="0">
                <a:latin typeface="+mn-lt"/>
              </a:rPr>
              <a:t>Addiction, severe</a:t>
            </a:r>
          </a:p>
          <a:p>
            <a:pPr>
              <a:buClr>
                <a:schemeClr val="tx1"/>
              </a:buClr>
              <a:buSzPct val="80000"/>
              <a:defRPr/>
            </a:pPr>
            <a:endParaRPr lang="en-US" kern="0" dirty="0">
              <a:latin typeface="+mn-lt"/>
              <a:cs typeface="Arial" pitchFamily="34" charset="0"/>
            </a:endParaRPr>
          </a:p>
        </p:txBody>
      </p:sp>
      <p:grpSp>
        <p:nvGrpSpPr>
          <p:cNvPr id="3" name="Group 2"/>
          <p:cNvGrpSpPr/>
          <p:nvPr/>
        </p:nvGrpSpPr>
        <p:grpSpPr>
          <a:xfrm>
            <a:off x="6477000" y="946726"/>
            <a:ext cx="3733800" cy="5443086"/>
            <a:chOff x="4343400" y="-200764"/>
            <a:chExt cx="4495985" cy="6557856"/>
          </a:xfrm>
        </p:grpSpPr>
        <p:grpSp>
          <p:nvGrpSpPr>
            <p:cNvPr id="2" name="Group 1"/>
            <p:cNvGrpSpPr/>
            <p:nvPr/>
          </p:nvGrpSpPr>
          <p:grpSpPr>
            <a:xfrm>
              <a:off x="4343400" y="2819400"/>
              <a:ext cx="4477512" cy="3537692"/>
              <a:chOff x="4895088" y="1194816"/>
              <a:chExt cx="4096512" cy="3090116"/>
            </a:xfrm>
          </p:grpSpPr>
          <p:pic>
            <p:nvPicPr>
              <p:cNvPr id="1138692" name="Picture 4" descr="http://upload.wikimedia.org/wikipedia/en/thumb/e/e5/Midwakh.JPG/200px-Midwakh.JPG">
                <a:hlinkClick r:id="rId3" tooltip="The Midwakh, shown here, is made in the U.A.E.  It may be connected to a long draw-tube, such as those used on hookahs, to cool the smoke before it reaches the user's trachea."/>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895088" y="1194816"/>
                <a:ext cx="4096512" cy="3072384"/>
              </a:xfrm>
              <a:prstGeom prst="rect">
                <a:avLst/>
              </a:prstGeom>
              <a:noFill/>
              <a:ln>
                <a:solidFill>
                  <a:schemeClr val="tx2"/>
                </a:solidFill>
              </a:ln>
            </p:spPr>
          </p:pic>
          <p:sp>
            <p:nvSpPr>
              <p:cNvPr id="11" name="TextBox 10"/>
              <p:cNvSpPr txBox="1"/>
              <p:nvPr/>
            </p:nvSpPr>
            <p:spPr>
              <a:xfrm>
                <a:off x="5952744" y="3928646"/>
                <a:ext cx="1981200" cy="356286"/>
              </a:xfrm>
              <a:prstGeom prst="rect">
                <a:avLst/>
              </a:prstGeom>
              <a:noFill/>
            </p:spPr>
            <p:txBody>
              <a:bodyPr wrap="square" rtlCol="0">
                <a:spAutoFit/>
              </a:bodyPr>
              <a:lstStyle/>
              <a:p>
                <a:pPr algn="ctr"/>
                <a:r>
                  <a:rPr lang="en-US" sz="1600" b="1" dirty="0">
                    <a:effectLst>
                      <a:outerShdw blurRad="38100" dist="38100" dir="2700000" algn="tl">
                        <a:srgbClr val="000000">
                          <a:alpha val="43137"/>
                        </a:srgbClr>
                      </a:outerShdw>
                    </a:effectLst>
                    <a:latin typeface="+mn-lt"/>
                  </a:rPr>
                  <a:t>Hashish pipes</a:t>
                </a:r>
              </a:p>
            </p:txBody>
          </p:sp>
        </p:grpSp>
        <p:pic>
          <p:nvPicPr>
            <p:cNvPr id="1170434" name="Picture 2" descr="https://suhailalgosaibi.files.wordpress.com/2009/09/istock_000000048660xsmall.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43400" y="-200764"/>
              <a:ext cx="4495985" cy="2983219"/>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Rot="1" noChangeArrowheads="1"/>
          </p:cNvSpPr>
          <p:nvPr>
            <p:ph type="title" idx="4294967295"/>
          </p:nvPr>
        </p:nvSpPr>
        <p:spPr>
          <a:xfrm>
            <a:off x="1220204" y="614078"/>
            <a:ext cx="9880039" cy="1790646"/>
          </a:xfrm>
        </p:spPr>
        <p:txBody>
          <a:bodyPr>
            <a:normAutofit fontScale="90000"/>
          </a:bodyPr>
          <a:lstStyle/>
          <a:p>
            <a:pPr algn="ctr">
              <a:spcBef>
                <a:spcPts val="1200"/>
              </a:spcBef>
              <a:defRPr/>
            </a:pPr>
            <a:r>
              <a:rPr lang="en-US" sz="2200" dirty="0">
                <a:latin typeface="Arial" charset="0"/>
              </a:rPr>
              <a:t>This presentation is dedicated to Dr. Bouquot’s prime mentors, </a:t>
            </a:r>
            <a:br>
              <a:rPr lang="en-US" sz="2200" dirty="0">
                <a:latin typeface="Arial" charset="0"/>
              </a:rPr>
            </a:br>
            <a:r>
              <a:rPr lang="en-US" sz="2200" dirty="0">
                <a:latin typeface="Arial" charset="0"/>
              </a:rPr>
              <a:t>both from the first generation of Oral &amp; Maxillofacial Pathologists, </a:t>
            </a:r>
            <a:br>
              <a:rPr lang="en-US" sz="2200" dirty="0">
                <a:latin typeface="Arial" charset="0"/>
              </a:rPr>
            </a:br>
            <a:r>
              <a:rPr lang="en-US" sz="2200" dirty="0">
                <a:latin typeface="Arial" charset="0"/>
              </a:rPr>
              <a:t>both premier </a:t>
            </a:r>
            <a:r>
              <a:rPr lang="en-US" sz="2200" dirty="0">
                <a:effectLst/>
                <a:latin typeface="Arial" charset="0"/>
              </a:rPr>
              <a:t>experts</a:t>
            </a:r>
            <a:r>
              <a:rPr lang="en-US" sz="2200" dirty="0">
                <a:latin typeface="Arial" charset="0"/>
              </a:rPr>
              <a:t> in teaching, clinical research and the diagnostic arts </a:t>
            </a:r>
            <a:br>
              <a:rPr lang="en-US" sz="2200" dirty="0">
                <a:latin typeface="Arial" charset="0"/>
              </a:rPr>
            </a:br>
            <a:br>
              <a:rPr lang="en-US" sz="2200" dirty="0">
                <a:latin typeface="Arial" charset="0"/>
              </a:rPr>
            </a:br>
            <a:r>
              <a:rPr lang="en-US" sz="2700" dirty="0">
                <a:solidFill>
                  <a:srgbClr val="FFC000"/>
                </a:solidFill>
                <a:latin typeface="Arial" charset="0"/>
              </a:rPr>
              <a:t>Dr. Robert Gorlin</a:t>
            </a:r>
            <a:r>
              <a:rPr lang="en-US" sz="2700" dirty="0">
                <a:latin typeface="Arial" charset="0"/>
              </a:rPr>
              <a:t>, Minneapolis, Minnesota (right)</a:t>
            </a:r>
            <a:br>
              <a:rPr lang="en-US" sz="2700" dirty="0">
                <a:latin typeface="Arial" charset="0"/>
              </a:rPr>
            </a:br>
            <a:r>
              <a:rPr lang="en-US" sz="2700" dirty="0">
                <a:solidFill>
                  <a:srgbClr val="FFC000"/>
                </a:solidFill>
                <a:latin typeface="Arial" charset="0"/>
              </a:rPr>
              <a:t>Dr. Jens Pindborg</a:t>
            </a:r>
            <a:r>
              <a:rPr lang="en-US" sz="2700" dirty="0">
                <a:latin typeface="Arial" charset="0"/>
              </a:rPr>
              <a:t>, Copenhagen, Denmark (left)</a:t>
            </a:r>
          </a:p>
        </p:txBody>
      </p:sp>
      <p:pic>
        <p:nvPicPr>
          <p:cNvPr id="369667" name="Picture 3" descr="PindborgGorli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2590800"/>
            <a:ext cx="3779520" cy="3429000"/>
          </a:xfrm>
          <a:prstGeom prst="rect">
            <a:avLst/>
          </a:prstGeom>
          <a:noFill/>
          <a:ln w="25400">
            <a:solidFill>
              <a:schemeClr val="tx2"/>
            </a:solidFill>
            <a:miter lim="800000"/>
            <a:headEnd/>
            <a:tailEnd/>
          </a:ln>
          <a:effectLst>
            <a:reflection blurRad="6350" stA="50000" endA="300" endPos="20000" dist="50800" dir="5400000" sy="-100000" algn="bl" rotWithShape="0"/>
          </a:effectLst>
          <a:scene3d>
            <a:camera prst="orthographicFront"/>
            <a:lightRig rig="threePt" dir="t"/>
          </a:scene3d>
          <a:sp3d>
            <a:bevelT w="63500" h="63500" prst="relaxedInset"/>
            <a:bevelB w="63500" h="63500" prst="softRound"/>
          </a:sp3d>
        </p:spPr>
      </p:pic>
      <p:sp>
        <p:nvSpPr>
          <p:cNvPr id="369668" name="Rectangle 4"/>
          <p:cNvSpPr>
            <a:spLocks noRot="1" noChangeArrowheads="1"/>
          </p:cNvSpPr>
          <p:nvPr/>
        </p:nvSpPr>
        <p:spPr bwMode="auto">
          <a:xfrm>
            <a:off x="2590799" y="-46037"/>
            <a:ext cx="7010400" cy="685800"/>
          </a:xfrm>
          <a:prstGeom prst="rect">
            <a:avLst/>
          </a:prstGeom>
          <a:noFill/>
          <a:ln w="9525">
            <a:noFill/>
            <a:miter lim="800000"/>
            <a:headEnd/>
            <a:tailEnd/>
          </a:ln>
          <a:effectLst/>
        </p:spPr>
        <p:txBody>
          <a:bodyPr anchor="ctr">
            <a:scene3d>
              <a:camera prst="orthographicFront"/>
              <a:lightRig rig="threePt" dir="t"/>
            </a:scene3d>
            <a:sp3d extrusionH="57150">
              <a:bevelT w="38100" h="38100" prst="angle"/>
              <a:bevelB w="38100" h="38100" prst="angle"/>
            </a:sp3d>
          </a:bodyPr>
          <a:lstStyle/>
          <a:p>
            <a:pPr algn="ctr" eaLnBrk="1" hangingPunct="1">
              <a:defRPr/>
            </a:pPr>
            <a:r>
              <a:rPr lang="en-US" sz="2800" b="1" dirty="0">
                <a:effectLst>
                  <a:outerShdw blurRad="38100" dist="38100" dir="2700000" algn="tl">
                    <a:srgbClr val="000000"/>
                  </a:outerShdw>
                </a:effectLst>
                <a:latin typeface="Arial" charset="0"/>
              </a:rPr>
              <a:t>Dedication</a:t>
            </a:r>
            <a:endParaRPr lang="en-US" sz="1600" b="1" dirty="0">
              <a:effectLst>
                <a:outerShdw blurRad="38100" dist="38100" dir="2700000" algn="tl">
                  <a:srgbClr val="000000"/>
                </a:outerShdw>
              </a:effectLst>
              <a:latin typeface="Arial" charset="0"/>
            </a:endParaRPr>
          </a:p>
        </p:txBody>
      </p:sp>
    </p:spTree>
    <p:custDataLst>
      <p:tags r:id="rId1"/>
    </p:custDataLst>
    <p:extLst>
      <p:ext uri="{BB962C8B-B14F-4D97-AF65-F5344CB8AC3E}">
        <p14:creationId xmlns:p14="http://schemas.microsoft.com/office/powerpoint/2010/main" val="605526567"/>
      </p:ext>
    </p:extLst>
  </p:cSld>
  <p:clrMapOvr>
    <a:masterClrMapping/>
  </p:clrMapOvr>
  <p:transition spd="slow">
    <p:diamond/>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3134363-FDF4-47DB-AF29-2A7A6EA67C4C}"/>
              </a:ext>
            </a:extLst>
          </p:cNvPr>
          <p:cNvSpPr/>
          <p:nvPr/>
        </p:nvSpPr>
        <p:spPr bwMode="auto">
          <a:xfrm>
            <a:off x="0" y="-39211"/>
            <a:ext cx="12192000" cy="6888776"/>
          </a:xfrm>
          <a:prstGeom prst="rect">
            <a:avLst/>
          </a:prstGeom>
          <a:gradFill flip="none" rotWithShape="1">
            <a:gsLst>
              <a:gs pos="49000">
                <a:srgbClr val="D87512">
                  <a:lumMod val="99000"/>
                </a:srgbClr>
              </a:gs>
              <a:gs pos="27000">
                <a:srgbClr val="993300"/>
              </a:gs>
              <a:gs pos="7000">
                <a:srgbClr val="663300"/>
              </a:gs>
              <a:gs pos="96000">
                <a:srgbClr val="F8C996"/>
              </a:gs>
              <a:gs pos="73000">
                <a:srgbClr val="642100"/>
              </a:gs>
            </a:gsLst>
            <a:lin ang="5400000" scaled="0"/>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b="1" dirty="0">
                <a:solidFill>
                  <a:srgbClr val="FFFFFF"/>
                </a:solidFill>
                <a:effectLst>
                  <a:outerShdw blurRad="38100" dist="38100" dir="2700000" algn="tl">
                    <a:srgbClr val="000000">
                      <a:alpha val="43137"/>
                    </a:srgbClr>
                  </a:outerShdw>
                </a:effectLst>
                <a:latin typeface="Arial" charset="0"/>
                <a:cs typeface="Arial" charset="0"/>
              </a:rPr>
              <a:t> </a:t>
            </a:r>
          </a:p>
        </p:txBody>
      </p:sp>
      <p:sp>
        <p:nvSpPr>
          <p:cNvPr id="24" name="Rectangle 23">
            <a:extLst>
              <a:ext uri="{FF2B5EF4-FFF2-40B4-BE49-F238E27FC236}">
                <a16:creationId xmlns:a16="http://schemas.microsoft.com/office/drawing/2014/main" id="{1535ADC5-AD03-4E88-B09C-159363EBBDED}"/>
              </a:ext>
            </a:extLst>
          </p:cNvPr>
          <p:cNvSpPr/>
          <p:nvPr/>
        </p:nvSpPr>
        <p:spPr>
          <a:xfrm>
            <a:off x="0" y="1586"/>
            <a:ext cx="12140648" cy="6856414"/>
          </a:xfrm>
          <a:prstGeom prst="rect">
            <a:avLst/>
          </a:prstGeom>
          <a:noFill/>
          <a:ln w="88900">
            <a:gradFill flip="none" rotWithShape="1">
              <a:gsLst>
                <a:gs pos="0">
                  <a:srgbClr val="D6B19C"/>
                </a:gs>
                <a:gs pos="30000">
                  <a:srgbClr val="D49E6C"/>
                </a:gs>
                <a:gs pos="70000">
                  <a:srgbClr val="A65528"/>
                </a:gs>
                <a:gs pos="100000">
                  <a:srgbClr val="663012"/>
                </a:gs>
              </a:gsLst>
              <a:lin ang="13500000" scaled="0"/>
              <a:tileRect/>
            </a:gra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5" name="Group 24">
            <a:extLst>
              <a:ext uri="{FF2B5EF4-FFF2-40B4-BE49-F238E27FC236}">
                <a16:creationId xmlns:a16="http://schemas.microsoft.com/office/drawing/2014/main" id="{C1A7B0B3-23EC-48E9-80AD-A953F7D6F900}"/>
              </a:ext>
            </a:extLst>
          </p:cNvPr>
          <p:cNvGrpSpPr/>
          <p:nvPr/>
        </p:nvGrpSpPr>
        <p:grpSpPr>
          <a:xfrm>
            <a:off x="10177983" y="6495394"/>
            <a:ext cx="1866222" cy="255921"/>
            <a:chOff x="7125378" y="6464808"/>
            <a:chExt cx="1866222" cy="274320"/>
          </a:xfrm>
        </p:grpSpPr>
        <p:sp>
          <p:nvSpPr>
            <p:cNvPr id="26" name="Action Button: Back or Previous 18">
              <a:hlinkClick r:id="" action="ppaction://hlinkshowjump?jump=previousslide" highlightClick="1"/>
              <a:extLst>
                <a:ext uri="{FF2B5EF4-FFF2-40B4-BE49-F238E27FC236}">
                  <a16:creationId xmlns:a16="http://schemas.microsoft.com/office/drawing/2014/main" id="{3E43B2B2-66B6-41F3-99CF-E795FCB8B91B}"/>
                </a:ext>
              </a:extLst>
            </p:cNvPr>
            <p:cNvSpPr/>
            <p:nvPr/>
          </p:nvSpPr>
          <p:spPr>
            <a:xfrm>
              <a:off x="8001000" y="6464808"/>
              <a:ext cx="457200" cy="274320"/>
            </a:xfrm>
            <a:prstGeom prst="actionButtonBackPrevious">
              <a:avLst/>
            </a:prstGeom>
            <a:solidFill>
              <a:schemeClr val="bg1">
                <a:alpha val="25000"/>
              </a:schemeClr>
            </a:solidFill>
            <a:ln w="3175">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dirty="0">
                <a:solidFill>
                  <a:prstClr val="white"/>
                </a:solidFill>
                <a:latin typeface="Arial" panose="020B0604020202020204"/>
              </a:endParaRPr>
            </a:p>
          </p:txBody>
        </p:sp>
        <p:sp>
          <p:nvSpPr>
            <p:cNvPr id="27" name="Action Button: Forward or Next 19">
              <a:hlinkClick r:id="" action="ppaction://hlinkshowjump?jump=nextslide" highlightClick="1"/>
              <a:extLst>
                <a:ext uri="{FF2B5EF4-FFF2-40B4-BE49-F238E27FC236}">
                  <a16:creationId xmlns:a16="http://schemas.microsoft.com/office/drawing/2014/main" id="{82DE5EC9-AB68-4E55-A804-11BA51C12D06}"/>
                </a:ext>
              </a:extLst>
            </p:cNvPr>
            <p:cNvSpPr/>
            <p:nvPr/>
          </p:nvSpPr>
          <p:spPr>
            <a:xfrm>
              <a:off x="8534400" y="6464808"/>
              <a:ext cx="457200" cy="274320"/>
            </a:xfrm>
            <a:prstGeom prst="actionButtonForwardNext">
              <a:avLst/>
            </a:prstGeom>
            <a:solidFill>
              <a:schemeClr val="bg1">
                <a:alpha val="25000"/>
              </a:schemeClr>
            </a:solidFill>
            <a:ln w="3175">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dirty="0">
                <a:solidFill>
                  <a:prstClr val="white"/>
                </a:solidFill>
                <a:latin typeface="Arial" panose="020B0604020202020204"/>
              </a:endParaRPr>
            </a:p>
          </p:txBody>
        </p:sp>
        <p:sp>
          <p:nvSpPr>
            <p:cNvPr id="28" name="Action Button: Home 20">
              <a:hlinkClick r:id="" action="ppaction://hlinkshowjump?jump=firstslide" highlightClick="1"/>
              <a:extLst>
                <a:ext uri="{FF2B5EF4-FFF2-40B4-BE49-F238E27FC236}">
                  <a16:creationId xmlns:a16="http://schemas.microsoft.com/office/drawing/2014/main" id="{6C5C6FD7-6240-43D1-8C87-C5588FA9D405}"/>
                </a:ext>
              </a:extLst>
            </p:cNvPr>
            <p:cNvSpPr/>
            <p:nvPr/>
          </p:nvSpPr>
          <p:spPr>
            <a:xfrm>
              <a:off x="7569708" y="6464808"/>
              <a:ext cx="355092" cy="274320"/>
            </a:xfrm>
            <a:prstGeom prst="actionButtonHome">
              <a:avLst/>
            </a:prstGeom>
            <a:solidFill>
              <a:schemeClr val="bg1">
                <a:alpha val="25000"/>
              </a:schemeClr>
            </a:solidFill>
            <a:ln w="3175">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000" dirty="0">
                <a:solidFill>
                  <a:prstClr val="white"/>
                </a:solidFill>
                <a:latin typeface="Arial" panose="020B0604020202020204"/>
              </a:endParaRPr>
            </a:p>
          </p:txBody>
        </p:sp>
        <p:sp>
          <p:nvSpPr>
            <p:cNvPr id="29" name="Action Button: Return 28">
              <a:hlinkClick r:id="" action="ppaction://hlinkshowjump?jump=lastslideviewed" highlightClick="1"/>
              <a:extLst>
                <a:ext uri="{FF2B5EF4-FFF2-40B4-BE49-F238E27FC236}">
                  <a16:creationId xmlns:a16="http://schemas.microsoft.com/office/drawing/2014/main" id="{8BA28B29-4EB8-4DDC-9AC1-F6566D6A2CCF}"/>
                </a:ext>
              </a:extLst>
            </p:cNvPr>
            <p:cNvSpPr/>
            <p:nvPr/>
          </p:nvSpPr>
          <p:spPr>
            <a:xfrm>
              <a:off x="7125378" y="6464808"/>
              <a:ext cx="356452" cy="274320"/>
            </a:xfrm>
            <a:prstGeom prst="actionButtonReturn">
              <a:avLst/>
            </a:prstGeom>
            <a:solidFill>
              <a:schemeClr val="bg1">
                <a:alpha val="25000"/>
              </a:schemeClr>
            </a:solidFill>
            <a:ln w="3175">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000" dirty="0">
                <a:solidFill>
                  <a:prstClr val="white"/>
                </a:solidFill>
                <a:latin typeface="Arial" panose="020B0604020202020204"/>
              </a:endParaRPr>
            </a:p>
          </p:txBody>
        </p:sp>
      </p:grpSp>
      <p:sp>
        <p:nvSpPr>
          <p:cNvPr id="30" name="Rectangle 2">
            <a:extLst>
              <a:ext uri="{FF2B5EF4-FFF2-40B4-BE49-F238E27FC236}">
                <a16:creationId xmlns:a16="http://schemas.microsoft.com/office/drawing/2014/main" id="{8CDDAA3D-342C-42F8-831F-454980BAF01C}"/>
              </a:ext>
            </a:extLst>
          </p:cNvPr>
          <p:cNvSpPr txBox="1">
            <a:spLocks noRot="1" noChangeArrowheads="1"/>
          </p:cNvSpPr>
          <p:nvPr/>
        </p:nvSpPr>
        <p:spPr>
          <a:xfrm>
            <a:off x="1994379" y="974581"/>
            <a:ext cx="8382000" cy="516738"/>
          </a:xfrm>
          <a:prstGeom prst="rect">
            <a:avLst/>
          </a:prstGeom>
          <a:noFill/>
          <a:ln>
            <a:noFill/>
          </a:ln>
        </p:spPr>
        <p:txBody>
          <a:bodyPr vert="horz" lIns="91440" tIns="45720" rIns="91440" bIns="45720" rtlCol="0" anchor="ctr">
            <a:normAutofit fontScale="82500" lnSpcReduction="20000"/>
            <a:scene3d>
              <a:camera prst="orthographicFront"/>
              <a:lightRig rig="threePt" dir="t"/>
            </a:scene3d>
            <a:sp3d extrusionH="57150">
              <a:bevelT w="38100" h="38100" prst="angle"/>
              <a:bevelB w="38100" h="38100" prst="angle"/>
            </a:sp3d>
          </a:bodyPr>
          <a:lstStyle>
            <a:lvl1pPr algn="ctr" defTabSz="685800" rtl="0" eaLnBrk="1" latinLnBrk="0" hangingPunct="1">
              <a:lnSpc>
                <a:spcPct val="90000"/>
              </a:lnSpc>
              <a:spcBef>
                <a:spcPct val="0"/>
              </a:spcBef>
              <a:buNone/>
              <a:defRPr sz="28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defRPr/>
            </a:pPr>
            <a:endParaRPr lang="en-US" sz="4400" b="1" dirty="0">
              <a:solidFill>
                <a:srgbClr val="FFFF00"/>
              </a:solidFill>
              <a:effectLst>
                <a:outerShdw blurRad="38100" dist="38100" dir="2700000" algn="tl">
                  <a:srgbClr val="000000">
                    <a:alpha val="43137"/>
                  </a:srgbClr>
                </a:outerShdw>
              </a:effectLst>
              <a:latin typeface="Arial" charset="0"/>
            </a:endParaRPr>
          </a:p>
        </p:txBody>
      </p:sp>
      <p:sp>
        <p:nvSpPr>
          <p:cNvPr id="31" name="Title 30">
            <a:extLst>
              <a:ext uri="{FF2B5EF4-FFF2-40B4-BE49-F238E27FC236}">
                <a16:creationId xmlns:a16="http://schemas.microsoft.com/office/drawing/2014/main" id="{044B2272-4CE2-49FD-B678-7B875CF55E7A}"/>
              </a:ext>
            </a:extLst>
          </p:cNvPr>
          <p:cNvSpPr>
            <a:spLocks noGrp="1"/>
          </p:cNvSpPr>
          <p:nvPr>
            <p:ph type="title"/>
          </p:nvPr>
        </p:nvSpPr>
        <p:spPr>
          <a:xfrm>
            <a:off x="1497826" y="106686"/>
            <a:ext cx="9246374" cy="1866231"/>
          </a:xfrm>
        </p:spPr>
        <p:txBody>
          <a:bodyPr>
            <a:noAutofit/>
            <a:scene3d>
              <a:camera prst="orthographicFront"/>
              <a:lightRig rig="threePt" dir="t"/>
            </a:scene3d>
            <a:sp3d extrusionH="57150">
              <a:bevelT w="38100" h="38100" prst="angle"/>
              <a:bevelB w="38100" h="38100" prst="angle"/>
            </a:sp3d>
          </a:bodyPr>
          <a:lstStyle/>
          <a:p>
            <a:pPr algn="ctr"/>
            <a:r>
              <a:rPr lang="en-US" sz="6000" b="1" dirty="0">
                <a:solidFill>
                  <a:srgbClr val="FFCC99"/>
                </a:solidFill>
                <a:effectLst>
                  <a:outerShdw blurRad="38100" dist="38100" dir="2700000" algn="tl">
                    <a:srgbClr val="000000">
                      <a:alpha val="43137"/>
                    </a:srgbClr>
                  </a:outerShdw>
                </a:effectLst>
              </a:rPr>
              <a:t>Methamphetamines</a:t>
            </a:r>
            <a:endParaRPr lang="en-US" sz="4800" b="1" dirty="0">
              <a:solidFill>
                <a:srgbClr val="FFCC99"/>
              </a:solidFill>
              <a:effectLst>
                <a:outerShdw blurRad="38100" dist="38100" dir="2700000" algn="tl">
                  <a:srgbClr val="000000">
                    <a:alpha val="43137"/>
                  </a:srgbClr>
                </a:outerShdw>
              </a:effectLst>
            </a:endParaRPr>
          </a:p>
        </p:txBody>
      </p:sp>
      <p:pic>
        <p:nvPicPr>
          <p:cNvPr id="15" name="Picture 2" descr="http://now.tufts.edu/sites/default/files/140417_meth_mouth_L.jpg">
            <a:extLst>
              <a:ext uri="{FF2B5EF4-FFF2-40B4-BE49-F238E27FC236}">
                <a16:creationId xmlns:a16="http://schemas.microsoft.com/office/drawing/2014/main" id="{207DC30D-EEFC-4D6D-A2B5-1177CC34E82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7600" y="1828800"/>
            <a:ext cx="4602405" cy="3056284"/>
          </a:xfrm>
          <a:prstGeom prst="rect">
            <a:avLst/>
          </a:prstGeom>
          <a:noFill/>
          <a:ln>
            <a:solidFill>
              <a:schemeClr val="tx1"/>
            </a:solidFill>
          </a:ln>
          <a:effectLst>
            <a:reflection blurRad="6350" stA="50000" endA="300" endPos="38500" dist="50800" dir="5400000" sy="-100000" algn="bl" rotWithShape="0"/>
          </a:effectLst>
          <a:scene3d>
            <a:camera prst="orthographicFront"/>
            <a:lightRig rig="threePt" dir="t"/>
          </a:scene3d>
          <a:sp3d>
            <a:bevelT/>
            <a:bevelB/>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0110083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152400"/>
            <a:ext cx="7696200" cy="838200"/>
          </a:xfrm>
        </p:spPr>
        <p:txBody>
          <a:bodyPr>
            <a:normAutofit/>
          </a:bodyPr>
          <a:lstStyle/>
          <a:p>
            <a:pPr algn="ctr"/>
            <a:r>
              <a:rPr lang="en-US" sz="3100" dirty="0"/>
              <a:t>Methamphetamine</a:t>
            </a:r>
            <a:br>
              <a:rPr lang="en-US" dirty="0">
                <a:latin typeface="+mn-lt"/>
              </a:rPr>
            </a:br>
            <a:r>
              <a:rPr lang="en-US" sz="2200" dirty="0"/>
              <a:t>A Club Drug &amp; a Street Drug</a:t>
            </a:r>
          </a:p>
        </p:txBody>
      </p:sp>
      <p:pic>
        <p:nvPicPr>
          <p:cNvPr id="4" name="Picture 3" descr="meth01NIH2009.gif"/>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24600" y="1335896"/>
            <a:ext cx="4038600" cy="2169305"/>
          </a:xfrm>
          <a:prstGeom prst="rect">
            <a:avLst/>
          </a:prstGeom>
          <a:ln>
            <a:solidFill>
              <a:schemeClr val="tx2"/>
            </a:solidFill>
          </a:ln>
        </p:spPr>
      </p:pic>
      <p:sp>
        <p:nvSpPr>
          <p:cNvPr id="7" name="TextBox 6"/>
          <p:cNvSpPr txBox="1"/>
          <p:nvPr/>
        </p:nvSpPr>
        <p:spPr>
          <a:xfrm>
            <a:off x="1943100" y="1605678"/>
            <a:ext cx="6591300" cy="2585323"/>
          </a:xfrm>
          <a:prstGeom prst="rect">
            <a:avLst/>
          </a:prstGeom>
          <a:noFill/>
        </p:spPr>
        <p:txBody>
          <a:bodyPr wrap="square" rtlCol="0">
            <a:spAutoFit/>
          </a:bodyPr>
          <a:lstStyle/>
          <a:p>
            <a:pPr>
              <a:buFont typeface="Wingdings" pitchFamily="2" charset="2"/>
              <a:buChar char="q"/>
            </a:pPr>
            <a:r>
              <a:rPr lang="en-US" dirty="0">
                <a:latin typeface="+mn-lt"/>
              </a:rPr>
              <a:t>  Similar to amphetamine/dopamine</a:t>
            </a:r>
          </a:p>
          <a:p>
            <a:r>
              <a:rPr lang="en-US" dirty="0">
                <a:latin typeface="+mn-lt"/>
              </a:rPr>
              <a:t>     -- A neurotransmitter</a:t>
            </a:r>
          </a:p>
          <a:p>
            <a:pPr>
              <a:buFont typeface="Wingdings" pitchFamily="2" charset="2"/>
              <a:buChar char="q"/>
            </a:pPr>
            <a:r>
              <a:rPr lang="en-US" dirty="0">
                <a:latin typeface="+mn-lt"/>
              </a:rPr>
              <a:t>  12.1 M users in US (at least 1/year)</a:t>
            </a:r>
          </a:p>
          <a:p>
            <a:pPr>
              <a:buFont typeface="Wingdings" pitchFamily="2" charset="2"/>
              <a:buChar char="q"/>
            </a:pPr>
            <a:r>
              <a:rPr lang="en-US" dirty="0">
                <a:latin typeface="+mn-lt"/>
              </a:rPr>
              <a:t>  Taken as tablet, powder, IV</a:t>
            </a:r>
          </a:p>
          <a:p>
            <a:pPr>
              <a:buFont typeface="Wingdings" pitchFamily="2" charset="2"/>
              <a:buChar char="q"/>
            </a:pPr>
            <a:r>
              <a:rPr lang="en-US" dirty="0">
                <a:latin typeface="+mn-lt"/>
              </a:rPr>
              <a:t>  If smoked: high lasts 8-24  hours</a:t>
            </a:r>
          </a:p>
          <a:p>
            <a:pPr>
              <a:buFont typeface="Wingdings" pitchFamily="2" charset="2"/>
              <a:buChar char="q"/>
            </a:pPr>
            <a:r>
              <a:rPr lang="en-US" dirty="0">
                <a:latin typeface="+mn-lt"/>
              </a:rPr>
              <a:t>  Increases dopamine levels:</a:t>
            </a:r>
          </a:p>
          <a:p>
            <a:r>
              <a:rPr lang="en-US" dirty="0">
                <a:latin typeface="+mn-lt"/>
              </a:rPr>
              <a:t>      -- Blocks re-uptake (like cocaine)</a:t>
            </a:r>
          </a:p>
          <a:p>
            <a:r>
              <a:rPr lang="en-US" dirty="0">
                <a:latin typeface="+mn-lt"/>
              </a:rPr>
              <a:t>      -- Increases production (unlike cocaine)</a:t>
            </a:r>
          </a:p>
          <a:p>
            <a:pPr>
              <a:buFont typeface="Wingdings" pitchFamily="2" charset="2"/>
              <a:buChar char="q"/>
            </a:pPr>
            <a:r>
              <a:rPr lang="en-US" dirty="0">
                <a:latin typeface="+mn-lt"/>
              </a:rPr>
              <a:t>  Dopamine level may be so high that it is neurotoxic!</a:t>
            </a:r>
          </a:p>
        </p:txBody>
      </p:sp>
      <p:sp>
        <p:nvSpPr>
          <p:cNvPr id="9" name="TextBox 8"/>
          <p:cNvSpPr txBox="1"/>
          <p:nvPr/>
        </p:nvSpPr>
        <p:spPr>
          <a:xfrm>
            <a:off x="8610600" y="3657601"/>
            <a:ext cx="1752600" cy="2554545"/>
          </a:xfrm>
          <a:prstGeom prst="rect">
            <a:avLst/>
          </a:prstGeom>
          <a:noFill/>
          <a:ln>
            <a:solidFill>
              <a:schemeClr val="accent3">
                <a:lumMod val="40000"/>
                <a:lumOff val="60000"/>
              </a:schemeClr>
            </a:solidFill>
          </a:ln>
        </p:spPr>
        <p:txBody>
          <a:bodyPr wrap="square" rtlCol="0">
            <a:spAutoFit/>
          </a:bodyPr>
          <a:lstStyle/>
          <a:p>
            <a:r>
              <a:rPr lang="en-US" sz="1600" b="1" dirty="0">
                <a:solidFill>
                  <a:srgbClr val="FFC000"/>
                </a:solidFill>
                <a:latin typeface="+mn-lt"/>
              </a:rPr>
              <a:t>Street names:  </a:t>
            </a:r>
          </a:p>
          <a:p>
            <a:pPr>
              <a:buFont typeface="Wingdings" pitchFamily="2" charset="2"/>
              <a:buChar char="q"/>
            </a:pPr>
            <a:r>
              <a:rPr lang="en-US" sz="1600" dirty="0">
                <a:latin typeface="+mn-lt"/>
              </a:rPr>
              <a:t>  Speed</a:t>
            </a:r>
          </a:p>
          <a:p>
            <a:pPr>
              <a:buFont typeface="Wingdings" pitchFamily="2" charset="2"/>
              <a:buChar char="q"/>
            </a:pPr>
            <a:r>
              <a:rPr lang="en-US" sz="1600" dirty="0">
                <a:latin typeface="+mn-lt"/>
              </a:rPr>
              <a:t>  Meth</a:t>
            </a:r>
          </a:p>
          <a:p>
            <a:pPr>
              <a:buFont typeface="Wingdings" pitchFamily="2" charset="2"/>
              <a:buChar char="q"/>
            </a:pPr>
            <a:r>
              <a:rPr lang="en-US" sz="1600" dirty="0">
                <a:latin typeface="+mn-lt"/>
              </a:rPr>
              <a:t>  Chalk</a:t>
            </a:r>
          </a:p>
          <a:p>
            <a:pPr>
              <a:buFont typeface="Wingdings" pitchFamily="2" charset="2"/>
              <a:buChar char="q"/>
            </a:pPr>
            <a:r>
              <a:rPr lang="en-US" sz="1600" dirty="0">
                <a:latin typeface="+mn-lt"/>
              </a:rPr>
              <a:t>  Crank</a:t>
            </a:r>
          </a:p>
          <a:p>
            <a:pPr>
              <a:buFont typeface="Wingdings" pitchFamily="2" charset="2"/>
              <a:buChar char="q"/>
            </a:pPr>
            <a:r>
              <a:rPr lang="en-US" sz="1600" dirty="0">
                <a:latin typeface="+mn-lt"/>
              </a:rPr>
              <a:t>  Fire</a:t>
            </a:r>
          </a:p>
          <a:p>
            <a:pPr>
              <a:buFont typeface="Wingdings" pitchFamily="2" charset="2"/>
              <a:buChar char="q"/>
            </a:pPr>
            <a:r>
              <a:rPr lang="en-US" sz="1600" dirty="0">
                <a:latin typeface="+mn-lt"/>
              </a:rPr>
              <a:t>  Ice</a:t>
            </a:r>
          </a:p>
          <a:p>
            <a:pPr>
              <a:buFont typeface="Wingdings" pitchFamily="2" charset="2"/>
              <a:buChar char="q"/>
            </a:pPr>
            <a:r>
              <a:rPr lang="en-US" sz="1600" dirty="0">
                <a:latin typeface="+mn-lt"/>
              </a:rPr>
              <a:t>  Crystal</a:t>
            </a:r>
          </a:p>
          <a:p>
            <a:pPr>
              <a:buFont typeface="Wingdings" pitchFamily="2" charset="2"/>
              <a:buChar char="q"/>
            </a:pPr>
            <a:r>
              <a:rPr lang="en-US" sz="1600" dirty="0">
                <a:latin typeface="+mn-lt"/>
              </a:rPr>
              <a:t>  Glass</a:t>
            </a:r>
          </a:p>
          <a:p>
            <a:pPr>
              <a:buFont typeface="Wingdings" pitchFamily="2" charset="2"/>
              <a:buChar char="q"/>
            </a:pPr>
            <a:r>
              <a:rPr lang="en-US" sz="1600" dirty="0">
                <a:latin typeface="+mn-lt"/>
              </a:rPr>
              <a:t>  G</a:t>
            </a:r>
            <a:r>
              <a:rPr lang="en-US" sz="1600" dirty="0"/>
              <a:t>o fast</a:t>
            </a:r>
            <a:endParaRPr lang="en-US" sz="1600" dirty="0">
              <a:latin typeface="+mn-lt"/>
            </a:endParaRPr>
          </a:p>
        </p:txBody>
      </p:sp>
      <p:grpSp>
        <p:nvGrpSpPr>
          <p:cNvPr id="12" name="Group 11"/>
          <p:cNvGrpSpPr/>
          <p:nvPr/>
        </p:nvGrpSpPr>
        <p:grpSpPr>
          <a:xfrm>
            <a:off x="3448050" y="4419600"/>
            <a:ext cx="3581400" cy="1981200"/>
            <a:chOff x="685800" y="4267200"/>
            <a:chExt cx="3276600" cy="1828800"/>
          </a:xfrm>
        </p:grpSpPr>
        <p:sp>
          <p:nvSpPr>
            <p:cNvPr id="10" name="Rectangle 9"/>
            <p:cNvSpPr/>
            <p:nvPr/>
          </p:nvSpPr>
          <p:spPr>
            <a:xfrm>
              <a:off x="685800" y="4267200"/>
              <a:ext cx="3276600" cy="1828800"/>
            </a:xfrm>
            <a:prstGeom prst="rect">
              <a:avLst/>
            </a:prstGeom>
            <a:solidFill>
              <a:schemeClr val="tx2">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File:Methamphetamine-2D-skeletal-.svg">
              <a:hlinkClick r:id="rId3"/>
            </p:cNvPr>
            <p:cNvPicPr>
              <a:picLocks noChangeAspect="1" noChangeArrowheads="1"/>
            </p:cNvPicPr>
            <p:nvPr/>
          </p:nvPicPr>
          <p:blipFill>
            <a:blip r:embed="rId4" cstate="print">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838200" y="4419600"/>
              <a:ext cx="2971800" cy="1571081"/>
            </a:xfrm>
            <a:prstGeom prst="rect">
              <a:avLst/>
            </a:prstGeom>
            <a:noFill/>
          </p:spPr>
        </p:pic>
      </p:gr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152400"/>
            <a:ext cx="7696200" cy="838200"/>
          </a:xfrm>
        </p:spPr>
        <p:txBody>
          <a:bodyPr>
            <a:normAutofit/>
          </a:bodyPr>
          <a:lstStyle/>
          <a:p>
            <a:pPr algn="ctr"/>
            <a:r>
              <a:rPr lang="en-US" sz="3100" dirty="0"/>
              <a:t>Methamphetamine</a:t>
            </a:r>
            <a:br>
              <a:rPr lang="en-US" dirty="0">
                <a:latin typeface="+mn-lt"/>
              </a:rPr>
            </a:br>
            <a:r>
              <a:rPr lang="en-US" sz="2200" dirty="0"/>
              <a:t>A Club Drug</a:t>
            </a:r>
          </a:p>
        </p:txBody>
      </p:sp>
      <p:sp>
        <p:nvSpPr>
          <p:cNvPr id="7" name="TextBox 6"/>
          <p:cNvSpPr txBox="1"/>
          <p:nvPr/>
        </p:nvSpPr>
        <p:spPr>
          <a:xfrm>
            <a:off x="2209800" y="1295400"/>
            <a:ext cx="4038600" cy="2308324"/>
          </a:xfrm>
          <a:prstGeom prst="rect">
            <a:avLst/>
          </a:prstGeom>
          <a:noFill/>
        </p:spPr>
        <p:txBody>
          <a:bodyPr wrap="square" rtlCol="0">
            <a:spAutoFit/>
          </a:bodyPr>
          <a:lstStyle/>
          <a:p>
            <a:pPr>
              <a:buFont typeface="Wingdings" pitchFamily="2" charset="2"/>
              <a:buChar char="q"/>
            </a:pPr>
            <a:r>
              <a:rPr lang="en-US" dirty="0">
                <a:latin typeface="+mn-lt"/>
              </a:rPr>
              <a:t>  “Binge &amp; crash” effect</a:t>
            </a:r>
          </a:p>
          <a:p>
            <a:pPr>
              <a:buFont typeface="Wingdings" pitchFamily="2" charset="2"/>
              <a:buChar char="q"/>
            </a:pPr>
            <a:r>
              <a:rPr lang="en-US" dirty="0">
                <a:latin typeface="+mn-lt"/>
              </a:rPr>
              <a:t>  Extremely addictive</a:t>
            </a:r>
          </a:p>
          <a:p>
            <a:r>
              <a:rPr lang="en-US" dirty="0">
                <a:latin typeface="+mn-lt"/>
              </a:rPr>
              <a:t>      -- Maybe with only 1 use?!!</a:t>
            </a:r>
          </a:p>
          <a:p>
            <a:pPr>
              <a:buFont typeface="Wingdings" pitchFamily="2" charset="2"/>
              <a:buChar char="q"/>
            </a:pPr>
            <a:r>
              <a:rPr lang="en-US" dirty="0">
                <a:latin typeface="+mn-lt"/>
              </a:rPr>
              <a:t>  Tolerance often occurs</a:t>
            </a:r>
          </a:p>
          <a:p>
            <a:pPr>
              <a:buFont typeface="Wingdings" pitchFamily="2" charset="2"/>
              <a:buChar char="q"/>
            </a:pPr>
            <a:r>
              <a:rPr lang="en-US" dirty="0">
                <a:latin typeface="+mn-lt"/>
              </a:rPr>
              <a:t>  The drug becomes “all”</a:t>
            </a:r>
          </a:p>
          <a:p>
            <a:pPr>
              <a:buFont typeface="Wingdings" pitchFamily="2" charset="2"/>
              <a:buChar char="q"/>
            </a:pPr>
            <a:r>
              <a:rPr lang="en-US" dirty="0">
                <a:latin typeface="+mn-lt"/>
              </a:rPr>
              <a:t>  Lose interest in bodily care</a:t>
            </a:r>
          </a:p>
          <a:p>
            <a:pPr>
              <a:buFont typeface="Wingdings" pitchFamily="2" charset="2"/>
              <a:buChar char="q"/>
            </a:pPr>
            <a:r>
              <a:rPr lang="en-US" dirty="0">
                <a:latin typeface="+mn-lt"/>
              </a:rPr>
              <a:t>  Lose interest in relationships</a:t>
            </a:r>
          </a:p>
          <a:p>
            <a:pPr>
              <a:buFont typeface="Wingdings" pitchFamily="2" charset="2"/>
              <a:buChar char="q"/>
            </a:pPr>
            <a:r>
              <a:rPr lang="en-US" dirty="0">
                <a:latin typeface="+mn-lt"/>
              </a:rPr>
              <a:t>  Can go on for years</a:t>
            </a:r>
          </a:p>
        </p:txBody>
      </p:sp>
      <p:grpSp>
        <p:nvGrpSpPr>
          <p:cNvPr id="3" name="Group 2"/>
          <p:cNvGrpSpPr/>
          <p:nvPr/>
        </p:nvGrpSpPr>
        <p:grpSpPr>
          <a:xfrm>
            <a:off x="6475632" y="1219200"/>
            <a:ext cx="3963768" cy="5181600"/>
            <a:chOff x="4799232" y="1219200"/>
            <a:chExt cx="4116168" cy="5486400"/>
          </a:xfrm>
        </p:grpSpPr>
        <p:pic>
          <p:nvPicPr>
            <p:cNvPr id="10" name="Picture 3" descr="Actinomycosis2007CDJohnsonPP"/>
            <p:cNvPicPr>
              <a:picLocks noChangeAspect="1" noChangeArrowheads="1"/>
            </p:cNvPicPr>
            <p:nvPr/>
          </p:nvPicPr>
          <p:blipFill>
            <a:blip r:embed="rId2" cstate="screen">
              <a:lum bright="-6000" contrast="6000"/>
              <a:extLst>
                <a:ext uri="{28A0092B-C50C-407E-A947-70E740481C1C}">
                  <a14:useLocalDpi xmlns:a14="http://schemas.microsoft.com/office/drawing/2010/main"/>
                </a:ext>
              </a:extLst>
            </a:blip>
            <a:srcRect/>
            <a:stretch>
              <a:fillRect/>
            </a:stretch>
          </p:blipFill>
          <p:spPr bwMode="auto">
            <a:xfrm>
              <a:off x="4799232" y="1219200"/>
              <a:ext cx="4116168" cy="2743200"/>
            </a:xfrm>
            <a:prstGeom prst="rect">
              <a:avLst/>
            </a:prstGeom>
            <a:noFill/>
            <a:ln w="9525">
              <a:solidFill>
                <a:schemeClr val="tx1"/>
              </a:solidFill>
              <a:miter lim="800000"/>
              <a:headEnd/>
              <a:tailEnd/>
            </a:ln>
          </p:spPr>
        </p:pic>
        <p:pic>
          <p:nvPicPr>
            <p:cNvPr id="11" name="Picture 3" descr="MethMouth2007CDJohnson7P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00600" y="4025354"/>
              <a:ext cx="4114800" cy="2680246"/>
            </a:xfrm>
            <a:prstGeom prst="rect">
              <a:avLst/>
            </a:prstGeom>
            <a:noFill/>
            <a:ln w="9525">
              <a:solidFill>
                <a:schemeClr val="tx1"/>
              </a:solidFill>
              <a:miter lim="800000"/>
              <a:headEnd/>
              <a:tailEnd/>
            </a:ln>
          </p:spPr>
        </p:pic>
        <p:sp>
          <p:nvSpPr>
            <p:cNvPr id="6" name="TextBox 5"/>
            <p:cNvSpPr txBox="1"/>
            <p:nvPr/>
          </p:nvSpPr>
          <p:spPr>
            <a:xfrm>
              <a:off x="4800600" y="3654623"/>
              <a:ext cx="4114800" cy="325882"/>
            </a:xfrm>
            <a:prstGeom prst="rect">
              <a:avLst/>
            </a:prstGeom>
            <a:noFill/>
          </p:spPr>
          <p:txBody>
            <a:bodyPr wrap="square" rtlCol="0">
              <a:spAutoFit/>
            </a:bodyPr>
            <a:lstStyle/>
            <a:p>
              <a:pPr algn="ctr"/>
              <a:r>
                <a:rPr lang="en-US" sz="1400" b="1" dirty="0">
                  <a:effectLst>
                    <a:outerShdw blurRad="38100" dist="38100" dir="2700000" algn="tl">
                      <a:srgbClr val="000000">
                        <a:alpha val="43137"/>
                      </a:srgbClr>
                    </a:outerShdw>
                  </a:effectLst>
                  <a:latin typeface="Arial" pitchFamily="34" charset="0"/>
                  <a:cs typeface="Arial" pitchFamily="34" charset="0"/>
                </a:rPr>
                <a:t>Ignored actinomycosis, meth user</a:t>
              </a:r>
            </a:p>
          </p:txBody>
        </p:sp>
        <p:sp>
          <p:nvSpPr>
            <p:cNvPr id="8" name="TextBox 7"/>
            <p:cNvSpPr txBox="1"/>
            <p:nvPr/>
          </p:nvSpPr>
          <p:spPr>
            <a:xfrm>
              <a:off x="4800600" y="6336268"/>
              <a:ext cx="4114800" cy="325882"/>
            </a:xfrm>
            <a:prstGeom prst="rect">
              <a:avLst/>
            </a:prstGeom>
            <a:noFill/>
          </p:spPr>
          <p:txBody>
            <a:bodyPr wrap="square" rtlCol="0">
              <a:spAutoFit/>
            </a:bodyPr>
            <a:lstStyle/>
            <a:p>
              <a:pPr algn="ctr"/>
              <a:r>
                <a:rPr lang="en-US" sz="1400" b="1" dirty="0">
                  <a:effectLst>
                    <a:outerShdw blurRad="38100" dist="38100" dir="2700000" algn="tl">
                      <a:srgbClr val="000000">
                        <a:alpha val="43137"/>
                      </a:srgbClr>
                    </a:outerShdw>
                  </a:effectLst>
                  <a:latin typeface="Arial" pitchFamily="34" charset="0"/>
                  <a:cs typeface="Arial" pitchFamily="34" charset="0"/>
                </a:rPr>
                <a:t>Meth mouth</a:t>
              </a:r>
            </a:p>
          </p:txBody>
        </p:sp>
      </p:grpSp>
      <p:pic>
        <p:nvPicPr>
          <p:cNvPr id="12" name="Picture 1" descr="http://www.streetdrugs.org/images/photos/Ayaba.gif"/>
          <p:cNvPicPr>
            <a:picLocks noChangeAspect="1" noChangeArrowheads="1"/>
          </p:cNvPicPr>
          <p:nvPr/>
        </p:nvPicPr>
        <p:blipFill>
          <a:blip r:embed="rId4" cstate="screen">
            <a:extLst>
              <a:ext uri="{28A0092B-C50C-407E-A947-70E740481C1C}">
                <a14:useLocalDpi xmlns:a14="http://schemas.microsoft.com/office/drawing/2010/main"/>
              </a:ext>
            </a:extLst>
          </a:blip>
          <a:srcRect l="5263" t="10377" r="5263" b="16982"/>
          <a:stretch>
            <a:fillRect/>
          </a:stretch>
        </p:blipFill>
        <p:spPr bwMode="auto">
          <a:xfrm>
            <a:off x="4038600" y="3869458"/>
            <a:ext cx="2384348" cy="1963581"/>
          </a:xfrm>
          <a:prstGeom prst="rect">
            <a:avLst/>
          </a:prstGeom>
          <a:noFill/>
          <a:ln>
            <a:solidFill>
              <a:schemeClr val="tx1"/>
            </a:solidFill>
          </a:ln>
        </p:spPr>
      </p:pic>
      <p:pic>
        <p:nvPicPr>
          <p:cNvPr id="1173506" name="Picture 2" descr="http://www.dentalgentlecare.com/images/meth.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92749" y="3869457"/>
            <a:ext cx="2253751" cy="1935872"/>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152400"/>
            <a:ext cx="7848600" cy="838200"/>
          </a:xfrm>
        </p:spPr>
        <p:txBody>
          <a:bodyPr>
            <a:normAutofit/>
          </a:bodyPr>
          <a:lstStyle/>
          <a:p>
            <a:pPr algn="ctr"/>
            <a:r>
              <a:rPr lang="en-US" sz="3100" dirty="0"/>
              <a:t>Making Methamphetamine</a:t>
            </a:r>
            <a:br>
              <a:rPr lang="en-US" dirty="0">
                <a:latin typeface="+mn-lt"/>
              </a:rPr>
            </a:br>
            <a:r>
              <a:rPr lang="en-US" sz="2200" dirty="0"/>
              <a:t>Typical Equipment Used</a:t>
            </a:r>
          </a:p>
        </p:txBody>
      </p:sp>
      <p:sp>
        <p:nvSpPr>
          <p:cNvPr id="3" name="Content Placeholder 2"/>
          <p:cNvSpPr>
            <a:spLocks noGrp="1"/>
          </p:cNvSpPr>
          <p:nvPr>
            <p:ph idx="1"/>
          </p:nvPr>
        </p:nvSpPr>
        <p:spPr>
          <a:xfrm>
            <a:off x="1752600" y="1219200"/>
            <a:ext cx="4495800" cy="5334000"/>
          </a:xfrm>
        </p:spPr>
        <p:txBody>
          <a:bodyPr>
            <a:noAutofit/>
          </a:bodyPr>
          <a:lstStyle/>
          <a:p>
            <a:pPr marL="341313" indent="-341313">
              <a:lnSpc>
                <a:spcPct val="100000"/>
              </a:lnSpc>
              <a:spcBef>
                <a:spcPts val="0"/>
              </a:spcBef>
              <a:buClr>
                <a:schemeClr val="tx1"/>
              </a:buClr>
              <a:buSzPct val="87000"/>
              <a:buFont typeface="Wingdings" pitchFamily="2" charset="2"/>
              <a:buChar char="q"/>
            </a:pPr>
            <a:r>
              <a:rPr lang="en-US" sz="1800" dirty="0">
                <a:solidFill>
                  <a:schemeClr val="tx1"/>
                </a:solidFill>
              </a:rPr>
              <a:t>Pyrex or Corning dishes (glass)</a:t>
            </a:r>
          </a:p>
          <a:p>
            <a:pPr marL="341313" indent="-341313">
              <a:lnSpc>
                <a:spcPct val="100000"/>
              </a:lnSpc>
              <a:spcBef>
                <a:spcPts val="0"/>
              </a:spcBef>
              <a:buClr>
                <a:schemeClr val="tx1"/>
              </a:buClr>
              <a:buSzPct val="87000"/>
              <a:buFont typeface="Wingdings" pitchFamily="2" charset="2"/>
              <a:buChar char="q"/>
            </a:pPr>
            <a:r>
              <a:rPr lang="en-US" sz="1800" dirty="0">
                <a:solidFill>
                  <a:schemeClr val="tx1"/>
                </a:solidFill>
              </a:rPr>
              <a:t>Jugs/bottles</a:t>
            </a:r>
          </a:p>
          <a:p>
            <a:pPr marL="341313" indent="-341313">
              <a:lnSpc>
                <a:spcPct val="100000"/>
              </a:lnSpc>
              <a:spcBef>
                <a:spcPts val="0"/>
              </a:spcBef>
              <a:buClr>
                <a:schemeClr val="tx1"/>
              </a:buClr>
              <a:buSzPct val="87000"/>
              <a:buFont typeface="Wingdings" pitchFamily="2" charset="2"/>
              <a:buChar char="q"/>
            </a:pPr>
            <a:r>
              <a:rPr lang="en-US" sz="1800" dirty="0">
                <a:solidFill>
                  <a:schemeClr val="tx1"/>
                </a:solidFill>
              </a:rPr>
              <a:t>Paper towels</a:t>
            </a:r>
          </a:p>
          <a:p>
            <a:pPr marL="341313" indent="-341313">
              <a:lnSpc>
                <a:spcPct val="100000"/>
              </a:lnSpc>
              <a:spcBef>
                <a:spcPts val="0"/>
              </a:spcBef>
              <a:buClr>
                <a:schemeClr val="tx1"/>
              </a:buClr>
              <a:buSzPct val="87000"/>
              <a:buFont typeface="Wingdings" pitchFamily="2" charset="2"/>
              <a:buChar char="q"/>
            </a:pPr>
            <a:r>
              <a:rPr lang="en-US" sz="1800" dirty="0">
                <a:solidFill>
                  <a:schemeClr val="tx1"/>
                </a:solidFill>
              </a:rPr>
              <a:t>Coffee filters</a:t>
            </a:r>
          </a:p>
          <a:p>
            <a:pPr marL="341313" indent="-341313">
              <a:lnSpc>
                <a:spcPct val="100000"/>
              </a:lnSpc>
              <a:spcBef>
                <a:spcPts val="0"/>
              </a:spcBef>
              <a:buClr>
                <a:schemeClr val="tx1"/>
              </a:buClr>
              <a:buSzPct val="87000"/>
              <a:buFont typeface="Wingdings" pitchFamily="2" charset="2"/>
              <a:buChar char="q"/>
            </a:pPr>
            <a:r>
              <a:rPr lang="en-US" sz="1800" dirty="0">
                <a:solidFill>
                  <a:schemeClr val="tx1"/>
                </a:solidFill>
              </a:rPr>
              <a:t>Thermometer</a:t>
            </a:r>
          </a:p>
          <a:p>
            <a:pPr marL="341313" indent="-341313">
              <a:lnSpc>
                <a:spcPct val="100000"/>
              </a:lnSpc>
              <a:spcBef>
                <a:spcPts val="0"/>
              </a:spcBef>
              <a:buClr>
                <a:schemeClr val="tx1"/>
              </a:buClr>
              <a:buSzPct val="87000"/>
              <a:buFont typeface="Wingdings" pitchFamily="2" charset="2"/>
              <a:buChar char="q"/>
            </a:pPr>
            <a:r>
              <a:rPr lang="en-US" sz="1800" dirty="0">
                <a:solidFill>
                  <a:schemeClr val="tx1"/>
                </a:solidFill>
              </a:rPr>
              <a:t>Cheesecloth</a:t>
            </a:r>
          </a:p>
          <a:p>
            <a:pPr marL="341313" indent="-341313">
              <a:lnSpc>
                <a:spcPct val="100000"/>
              </a:lnSpc>
              <a:spcBef>
                <a:spcPts val="0"/>
              </a:spcBef>
              <a:buClr>
                <a:schemeClr val="tx1"/>
              </a:buClr>
              <a:buSzPct val="87000"/>
              <a:buFont typeface="Wingdings" pitchFamily="2" charset="2"/>
              <a:buChar char="q"/>
            </a:pPr>
            <a:r>
              <a:rPr lang="en-US" sz="1800" dirty="0">
                <a:solidFill>
                  <a:schemeClr val="tx1"/>
                </a:solidFill>
              </a:rPr>
              <a:t>Funnels</a:t>
            </a:r>
          </a:p>
          <a:p>
            <a:pPr marL="341313" indent="-341313">
              <a:lnSpc>
                <a:spcPct val="100000"/>
              </a:lnSpc>
              <a:spcBef>
                <a:spcPts val="0"/>
              </a:spcBef>
              <a:buClr>
                <a:schemeClr val="tx1"/>
              </a:buClr>
              <a:buSzPct val="87000"/>
              <a:buFont typeface="Wingdings" pitchFamily="2" charset="2"/>
              <a:buChar char="q"/>
            </a:pPr>
            <a:r>
              <a:rPr lang="en-US" sz="1800" dirty="0">
                <a:solidFill>
                  <a:schemeClr val="tx1"/>
                </a:solidFill>
              </a:rPr>
              <a:t>Blenders</a:t>
            </a:r>
          </a:p>
          <a:p>
            <a:pPr marL="341313" indent="-341313">
              <a:lnSpc>
                <a:spcPct val="100000"/>
              </a:lnSpc>
              <a:spcBef>
                <a:spcPts val="0"/>
              </a:spcBef>
              <a:buClr>
                <a:schemeClr val="tx1"/>
              </a:buClr>
              <a:buSzPct val="87000"/>
              <a:buFont typeface="Wingdings" pitchFamily="2" charset="2"/>
              <a:buChar char="q"/>
            </a:pPr>
            <a:r>
              <a:rPr lang="en-US" sz="1800" dirty="0">
                <a:solidFill>
                  <a:schemeClr val="tx1"/>
                </a:solidFill>
              </a:rPr>
              <a:t>Rubber tubing/gloves</a:t>
            </a:r>
          </a:p>
          <a:p>
            <a:pPr marL="341313" indent="-341313">
              <a:lnSpc>
                <a:spcPct val="100000"/>
              </a:lnSpc>
              <a:spcBef>
                <a:spcPts val="0"/>
              </a:spcBef>
              <a:buClr>
                <a:schemeClr val="tx1"/>
              </a:buClr>
              <a:buSzPct val="87000"/>
              <a:buFont typeface="Wingdings" pitchFamily="2" charset="2"/>
              <a:buChar char="q"/>
            </a:pPr>
            <a:r>
              <a:rPr lang="en-US" sz="1800" dirty="0">
                <a:solidFill>
                  <a:schemeClr val="tx1"/>
                </a:solidFill>
              </a:rPr>
              <a:t>Pails/buckets</a:t>
            </a:r>
          </a:p>
          <a:p>
            <a:pPr marL="341313" indent="-341313">
              <a:lnSpc>
                <a:spcPct val="100000"/>
              </a:lnSpc>
              <a:spcBef>
                <a:spcPts val="0"/>
              </a:spcBef>
              <a:buClr>
                <a:schemeClr val="tx1"/>
              </a:buClr>
              <a:buSzPct val="87000"/>
              <a:buFont typeface="Wingdings" pitchFamily="2" charset="2"/>
              <a:buChar char="q"/>
            </a:pPr>
            <a:r>
              <a:rPr lang="en-US" sz="1800" dirty="0">
                <a:solidFill>
                  <a:schemeClr val="tx1"/>
                </a:solidFill>
              </a:rPr>
              <a:t>Gas cans</a:t>
            </a:r>
          </a:p>
          <a:p>
            <a:pPr marL="341313" indent="-341313">
              <a:lnSpc>
                <a:spcPct val="100000"/>
              </a:lnSpc>
              <a:spcBef>
                <a:spcPts val="0"/>
              </a:spcBef>
              <a:buClr>
                <a:schemeClr val="tx1"/>
              </a:buClr>
              <a:buSzPct val="87000"/>
              <a:buFont typeface="Wingdings" pitchFamily="2" charset="2"/>
              <a:buChar char="q"/>
            </a:pPr>
            <a:r>
              <a:rPr lang="en-US" sz="1800" dirty="0">
                <a:solidFill>
                  <a:schemeClr val="tx1"/>
                </a:solidFill>
              </a:rPr>
              <a:t>Tape/clamps</a:t>
            </a:r>
          </a:p>
          <a:p>
            <a:pPr marL="341313" indent="-341313">
              <a:lnSpc>
                <a:spcPct val="100000"/>
              </a:lnSpc>
              <a:spcBef>
                <a:spcPts val="0"/>
              </a:spcBef>
              <a:buClr>
                <a:schemeClr val="tx1"/>
              </a:buClr>
              <a:buSzPct val="87000"/>
              <a:buFont typeface="Wingdings" pitchFamily="2" charset="2"/>
              <a:buChar char="q"/>
            </a:pPr>
            <a:r>
              <a:rPr lang="en-US" sz="1800" dirty="0">
                <a:solidFill>
                  <a:schemeClr val="tx1"/>
                </a:solidFill>
              </a:rPr>
              <a:t>Aluminum foil</a:t>
            </a:r>
          </a:p>
          <a:p>
            <a:pPr marL="341313" indent="-341313">
              <a:lnSpc>
                <a:spcPct val="100000"/>
              </a:lnSpc>
              <a:spcBef>
                <a:spcPts val="0"/>
              </a:spcBef>
              <a:buClr>
                <a:schemeClr val="tx1"/>
              </a:buClr>
              <a:buSzPct val="87000"/>
              <a:buFont typeface="Wingdings" pitchFamily="2" charset="2"/>
              <a:buChar char="q"/>
            </a:pPr>
            <a:r>
              <a:rPr lang="en-US" sz="1800" dirty="0">
                <a:solidFill>
                  <a:schemeClr val="tx1"/>
                </a:solidFill>
              </a:rPr>
              <a:t>Propane cylinders (20-lb)</a:t>
            </a:r>
          </a:p>
          <a:p>
            <a:pPr marL="341313" indent="-341313">
              <a:lnSpc>
                <a:spcPct val="100000"/>
              </a:lnSpc>
              <a:spcBef>
                <a:spcPts val="0"/>
              </a:spcBef>
              <a:buClr>
                <a:schemeClr val="tx1"/>
              </a:buClr>
              <a:buSzPct val="87000"/>
              <a:buFont typeface="Wingdings" pitchFamily="2" charset="2"/>
              <a:buChar char="q"/>
            </a:pPr>
            <a:r>
              <a:rPr lang="en-US" sz="1800" dirty="0">
                <a:solidFill>
                  <a:schemeClr val="tx1"/>
                </a:solidFill>
              </a:rPr>
              <a:t>Hotplates</a:t>
            </a:r>
          </a:p>
          <a:p>
            <a:pPr marL="341313" indent="-341313">
              <a:lnSpc>
                <a:spcPct val="100000"/>
              </a:lnSpc>
              <a:spcBef>
                <a:spcPts val="0"/>
              </a:spcBef>
              <a:buClr>
                <a:schemeClr val="tx1"/>
              </a:buClr>
              <a:buSzPct val="87000"/>
              <a:buFont typeface="Wingdings" pitchFamily="2" charset="2"/>
              <a:buChar char="q"/>
            </a:pPr>
            <a:r>
              <a:rPr lang="en-US" sz="1800" dirty="0">
                <a:solidFill>
                  <a:schemeClr val="tx1"/>
                </a:solidFill>
              </a:rPr>
              <a:t>Plastic storage containers/ice chests</a:t>
            </a:r>
          </a:p>
          <a:p>
            <a:pPr marL="341313" indent="-341313">
              <a:lnSpc>
                <a:spcPct val="100000"/>
              </a:lnSpc>
              <a:spcBef>
                <a:spcPts val="0"/>
              </a:spcBef>
              <a:buClr>
                <a:schemeClr val="tx1"/>
              </a:buClr>
              <a:buSzPct val="87000"/>
              <a:buFont typeface="Wingdings" pitchFamily="2" charset="2"/>
              <a:buChar char="q"/>
            </a:pPr>
            <a:r>
              <a:rPr lang="en-US" sz="1800" dirty="0">
                <a:solidFill>
                  <a:schemeClr val="tx1"/>
                </a:solidFill>
              </a:rPr>
              <a:t>Measuring cups/laboratory beakers/</a:t>
            </a:r>
          </a:p>
          <a:p>
            <a:pPr marL="0" indent="0">
              <a:lnSpc>
                <a:spcPct val="100000"/>
              </a:lnSpc>
              <a:spcBef>
                <a:spcPts val="0"/>
              </a:spcBef>
              <a:buClr>
                <a:schemeClr val="tx1"/>
              </a:buClr>
              <a:buSzPct val="87000"/>
              <a:buNone/>
            </a:pPr>
            <a:r>
              <a:rPr lang="en-US" sz="1800" dirty="0">
                <a:solidFill>
                  <a:schemeClr val="tx1"/>
                </a:solidFill>
              </a:rPr>
              <a:t>     glassware</a:t>
            </a:r>
          </a:p>
        </p:txBody>
      </p:sp>
      <p:sp>
        <p:nvSpPr>
          <p:cNvPr id="4" name="TextBox 3"/>
          <p:cNvSpPr txBox="1"/>
          <p:nvPr/>
        </p:nvSpPr>
        <p:spPr>
          <a:xfrm>
            <a:off x="6096000" y="5410200"/>
            <a:ext cx="4323670" cy="923330"/>
          </a:xfrm>
          <a:prstGeom prst="rect">
            <a:avLst/>
          </a:prstGeom>
          <a:noFill/>
          <a:ln>
            <a:solidFill>
              <a:schemeClr val="tx2"/>
            </a:solidFill>
          </a:ln>
        </p:spPr>
        <p:txBody>
          <a:bodyPr wrap="square" rtlCol="0">
            <a:spAutoFit/>
          </a:bodyPr>
          <a:lstStyle/>
          <a:p>
            <a:pPr algn="ctr"/>
            <a:r>
              <a:rPr lang="en-US" dirty="0">
                <a:solidFill>
                  <a:srgbClr val="FFC000"/>
                </a:solidFill>
                <a:latin typeface="+mn-lt"/>
              </a:rPr>
              <a:t>Don’t forget the instructions: </a:t>
            </a:r>
          </a:p>
          <a:p>
            <a:pPr algn="ctr"/>
            <a:r>
              <a:rPr lang="en-US" dirty="0">
                <a:solidFill>
                  <a:srgbClr val="FFC000"/>
                </a:solidFill>
                <a:latin typeface="+mn-lt"/>
              </a:rPr>
              <a:t>Books or internet documents/notes, "How to Make Methamphetamine"  </a:t>
            </a:r>
          </a:p>
        </p:txBody>
      </p:sp>
      <p:pic>
        <p:nvPicPr>
          <p:cNvPr id="1147908" name="Picture 4" descr="http://upload.wikimedia.org/wikipedia/commons/b/b6/Methjakarta.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96000" y="1371600"/>
            <a:ext cx="4323670" cy="3874008"/>
          </a:xfrm>
          <a:prstGeom prst="rect">
            <a:avLst/>
          </a:prstGeom>
          <a:noFill/>
          <a:ln>
            <a:solidFill>
              <a:schemeClr val="tx2"/>
            </a:solidFill>
          </a:ln>
        </p:spPr>
      </p:pic>
      <p:sp>
        <p:nvSpPr>
          <p:cNvPr id="7" name="TextBox 6"/>
          <p:cNvSpPr txBox="1"/>
          <p:nvPr/>
        </p:nvSpPr>
        <p:spPr>
          <a:xfrm>
            <a:off x="6477001" y="4950024"/>
            <a:ext cx="3363421" cy="307777"/>
          </a:xfrm>
          <a:prstGeom prst="rect">
            <a:avLst/>
          </a:prstGeom>
          <a:noFill/>
        </p:spPr>
        <p:txBody>
          <a:bodyPr wrap="none" rtlCol="0">
            <a:spAutoFit/>
          </a:bodyPr>
          <a:lstStyle/>
          <a:p>
            <a:r>
              <a:rPr lang="en-US" sz="1400" b="1" dirty="0">
                <a:effectLst>
                  <a:outerShdw blurRad="38100" dist="38100" dir="2700000" algn="tl">
                    <a:srgbClr val="000000">
                      <a:alpha val="43137"/>
                    </a:srgbClr>
                  </a:outerShdw>
                </a:effectLst>
                <a:latin typeface="+mn-lt"/>
              </a:rPr>
              <a:t>Industrial scale meth lab in Indonesia</a:t>
            </a:r>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152400"/>
            <a:ext cx="7848600" cy="838200"/>
          </a:xfrm>
        </p:spPr>
        <p:txBody>
          <a:bodyPr>
            <a:normAutofit/>
          </a:bodyPr>
          <a:lstStyle/>
          <a:p>
            <a:pPr algn="ctr"/>
            <a:r>
              <a:rPr lang="en-US" sz="3100" dirty="0"/>
              <a:t>Making Methamphetamine</a:t>
            </a:r>
            <a:br>
              <a:rPr lang="en-US" dirty="0">
                <a:latin typeface="+mn-lt"/>
              </a:rPr>
            </a:br>
            <a:r>
              <a:rPr lang="en-US" sz="2200" dirty="0"/>
              <a:t>Typical Chemicals Used</a:t>
            </a:r>
          </a:p>
        </p:txBody>
      </p:sp>
      <p:sp>
        <p:nvSpPr>
          <p:cNvPr id="3" name="Content Placeholder 2"/>
          <p:cNvSpPr>
            <a:spLocks noGrp="1"/>
          </p:cNvSpPr>
          <p:nvPr>
            <p:ph idx="1"/>
          </p:nvPr>
        </p:nvSpPr>
        <p:spPr>
          <a:xfrm>
            <a:off x="2057400" y="1524000"/>
            <a:ext cx="5334000" cy="4343400"/>
          </a:xfrm>
        </p:spPr>
        <p:txBody>
          <a:bodyPr>
            <a:noAutofit/>
          </a:bodyPr>
          <a:lstStyle/>
          <a:p>
            <a:pPr marL="341313" indent="-341313">
              <a:spcBef>
                <a:spcPts val="0"/>
              </a:spcBef>
              <a:buClr>
                <a:schemeClr val="tx1"/>
              </a:buClr>
              <a:buSzPct val="92000"/>
              <a:buFont typeface="Wingdings" pitchFamily="2" charset="2"/>
              <a:buChar char="q"/>
            </a:pPr>
            <a:r>
              <a:rPr lang="en-US" sz="1800" dirty="0"/>
              <a:t> </a:t>
            </a:r>
            <a:r>
              <a:rPr lang="en-US" sz="1800" dirty="0">
                <a:solidFill>
                  <a:schemeClr val="tx1"/>
                </a:solidFill>
              </a:rPr>
              <a:t>Alcohol (Isopropyl or rubbing alcohol)</a:t>
            </a:r>
          </a:p>
          <a:p>
            <a:pPr marL="341313" indent="-341313">
              <a:spcBef>
                <a:spcPts val="0"/>
              </a:spcBef>
              <a:buClr>
                <a:schemeClr val="tx1"/>
              </a:buClr>
              <a:buSzPct val="92000"/>
              <a:buFont typeface="Wingdings" pitchFamily="2" charset="2"/>
              <a:buChar char="q"/>
            </a:pPr>
            <a:r>
              <a:rPr lang="en-US" sz="1800" dirty="0">
                <a:solidFill>
                  <a:schemeClr val="tx1"/>
                </a:solidFill>
              </a:rPr>
              <a:t> Toluene (brake cleaner)</a:t>
            </a:r>
          </a:p>
          <a:p>
            <a:pPr marL="341313" indent="-341313">
              <a:spcBef>
                <a:spcPts val="0"/>
              </a:spcBef>
              <a:buClr>
                <a:schemeClr val="tx1"/>
              </a:buClr>
              <a:buSzPct val="92000"/>
              <a:buFont typeface="Wingdings" pitchFamily="2" charset="2"/>
              <a:buChar char="q"/>
            </a:pPr>
            <a:r>
              <a:rPr lang="en-US" sz="1800" dirty="0">
                <a:solidFill>
                  <a:schemeClr val="tx1"/>
                </a:solidFill>
              </a:rPr>
              <a:t> Ether (engine starter),</a:t>
            </a:r>
          </a:p>
          <a:p>
            <a:pPr marL="341313" indent="-341313">
              <a:spcBef>
                <a:spcPts val="0"/>
              </a:spcBef>
              <a:buClr>
                <a:schemeClr val="tx1"/>
              </a:buClr>
              <a:buSzPct val="92000"/>
              <a:buFont typeface="Wingdings" pitchFamily="2" charset="2"/>
              <a:buChar char="q"/>
            </a:pPr>
            <a:r>
              <a:rPr lang="en-US" sz="1800" dirty="0">
                <a:solidFill>
                  <a:schemeClr val="tx1"/>
                </a:solidFill>
              </a:rPr>
              <a:t> Sulfuric Acid (drain cleaner)</a:t>
            </a:r>
          </a:p>
          <a:p>
            <a:pPr marL="341313" indent="-341313">
              <a:spcBef>
                <a:spcPts val="0"/>
              </a:spcBef>
              <a:buClr>
                <a:schemeClr val="tx1"/>
              </a:buClr>
              <a:buSzPct val="92000"/>
              <a:buFont typeface="Wingdings" pitchFamily="2" charset="2"/>
              <a:buChar char="q"/>
            </a:pPr>
            <a:r>
              <a:rPr lang="en-US" sz="1800" dirty="0">
                <a:solidFill>
                  <a:schemeClr val="tx1"/>
                </a:solidFill>
              </a:rPr>
              <a:t> Red Phosphorus (matches/road flares)</a:t>
            </a:r>
          </a:p>
          <a:p>
            <a:pPr marL="341313" indent="-341313">
              <a:spcBef>
                <a:spcPts val="0"/>
              </a:spcBef>
              <a:buClr>
                <a:schemeClr val="tx1"/>
              </a:buClr>
              <a:buSzPct val="92000"/>
              <a:buFont typeface="Wingdings" pitchFamily="2" charset="2"/>
              <a:buChar char="q"/>
            </a:pPr>
            <a:r>
              <a:rPr lang="en-US" sz="1800" dirty="0">
                <a:solidFill>
                  <a:schemeClr val="tx1"/>
                </a:solidFill>
              </a:rPr>
              <a:t> Iodine (teat dip or flakes/crystal)</a:t>
            </a:r>
          </a:p>
          <a:p>
            <a:pPr marL="341313" indent="-341313">
              <a:spcBef>
                <a:spcPts val="0"/>
              </a:spcBef>
              <a:buClr>
                <a:schemeClr val="tx1"/>
              </a:buClr>
              <a:buSzPct val="92000"/>
              <a:buFont typeface="Wingdings" pitchFamily="2" charset="2"/>
              <a:buChar char="q"/>
            </a:pPr>
            <a:r>
              <a:rPr lang="en-US" sz="1800" dirty="0">
                <a:solidFill>
                  <a:schemeClr val="tx1"/>
                </a:solidFill>
              </a:rPr>
              <a:t> Lithium (batteries)</a:t>
            </a:r>
          </a:p>
          <a:p>
            <a:pPr marL="341313" indent="-341313">
              <a:spcBef>
                <a:spcPts val="0"/>
              </a:spcBef>
              <a:buClr>
                <a:schemeClr val="tx1"/>
              </a:buClr>
              <a:buSzPct val="92000"/>
              <a:buFont typeface="Wingdings" pitchFamily="2" charset="2"/>
              <a:buChar char="q"/>
            </a:pPr>
            <a:r>
              <a:rPr lang="en-US" sz="1800" dirty="0">
                <a:solidFill>
                  <a:schemeClr val="tx1"/>
                </a:solidFill>
              </a:rPr>
              <a:t> Trichloroethane (gun scrubber)</a:t>
            </a:r>
          </a:p>
          <a:p>
            <a:pPr marL="341313" indent="-341313">
              <a:spcBef>
                <a:spcPts val="0"/>
              </a:spcBef>
              <a:buClr>
                <a:schemeClr val="tx1"/>
              </a:buClr>
              <a:buSzPct val="92000"/>
              <a:buFont typeface="Wingdings" pitchFamily="2" charset="2"/>
              <a:buChar char="q"/>
            </a:pPr>
            <a:r>
              <a:rPr lang="en-US" sz="1800" dirty="0">
                <a:solidFill>
                  <a:schemeClr val="tx1"/>
                </a:solidFill>
              </a:rPr>
              <a:t> MSM (cutting agent)</a:t>
            </a:r>
          </a:p>
          <a:p>
            <a:pPr marL="341313" indent="-341313">
              <a:spcBef>
                <a:spcPts val="0"/>
              </a:spcBef>
              <a:buClr>
                <a:schemeClr val="tx1"/>
              </a:buClr>
              <a:buSzPct val="92000"/>
              <a:buFont typeface="Wingdings" pitchFamily="2" charset="2"/>
              <a:buChar char="q"/>
            </a:pPr>
            <a:r>
              <a:rPr lang="en-US" sz="1800" dirty="0">
                <a:solidFill>
                  <a:schemeClr val="tx1"/>
                </a:solidFill>
              </a:rPr>
              <a:t> Sodium metal</a:t>
            </a:r>
          </a:p>
          <a:p>
            <a:pPr marL="341313" indent="-341313">
              <a:spcBef>
                <a:spcPts val="0"/>
              </a:spcBef>
              <a:buClr>
                <a:schemeClr val="tx1"/>
              </a:buClr>
              <a:buSzPct val="92000"/>
              <a:buFont typeface="Wingdings" pitchFamily="2" charset="2"/>
              <a:buChar char="q"/>
            </a:pPr>
            <a:r>
              <a:rPr lang="en-US" sz="1800" dirty="0">
                <a:solidFill>
                  <a:schemeClr val="tx1"/>
                </a:solidFill>
              </a:rPr>
              <a:t> Methanol/Alcohol (gasoline additives)</a:t>
            </a:r>
          </a:p>
          <a:p>
            <a:pPr marL="341313" indent="-341313">
              <a:spcBef>
                <a:spcPts val="0"/>
              </a:spcBef>
              <a:buClr>
                <a:schemeClr val="tx1"/>
              </a:buClr>
              <a:buSzPct val="92000"/>
              <a:buFont typeface="Wingdings" pitchFamily="2" charset="2"/>
              <a:buChar char="q"/>
            </a:pPr>
            <a:r>
              <a:rPr lang="en-US" sz="1800" dirty="0">
                <a:solidFill>
                  <a:schemeClr val="tx1"/>
                </a:solidFill>
              </a:rPr>
              <a:t> Muriatic Acid</a:t>
            </a:r>
          </a:p>
          <a:p>
            <a:pPr marL="341313" indent="-341313">
              <a:spcBef>
                <a:spcPts val="0"/>
              </a:spcBef>
              <a:buClr>
                <a:schemeClr val="tx1"/>
              </a:buClr>
              <a:buSzPct val="92000"/>
              <a:buFont typeface="Wingdings" pitchFamily="2" charset="2"/>
              <a:buChar char="q"/>
            </a:pPr>
            <a:r>
              <a:rPr lang="en-US" sz="1800" dirty="0">
                <a:solidFill>
                  <a:schemeClr val="tx1"/>
                </a:solidFill>
              </a:rPr>
              <a:t> Anhydrous Ammonia (farm fertilizer)</a:t>
            </a:r>
          </a:p>
          <a:p>
            <a:pPr marL="341313" indent="-341313">
              <a:spcBef>
                <a:spcPts val="0"/>
              </a:spcBef>
              <a:buClr>
                <a:schemeClr val="tx1"/>
              </a:buClr>
              <a:buSzPct val="92000"/>
              <a:buFont typeface="Wingdings" pitchFamily="2" charset="2"/>
              <a:buChar char="q"/>
            </a:pPr>
            <a:r>
              <a:rPr lang="en-US" sz="1800" dirty="0">
                <a:solidFill>
                  <a:schemeClr val="tx1"/>
                </a:solidFill>
              </a:rPr>
              <a:t> Sodium Hydroxide (lye)</a:t>
            </a:r>
          </a:p>
          <a:p>
            <a:pPr marL="341313" indent="-341313">
              <a:spcBef>
                <a:spcPts val="0"/>
              </a:spcBef>
              <a:buClr>
                <a:schemeClr val="tx1"/>
              </a:buClr>
              <a:buSzPct val="92000"/>
              <a:buFont typeface="Wingdings" pitchFamily="2" charset="2"/>
              <a:buChar char="q"/>
            </a:pPr>
            <a:r>
              <a:rPr lang="en-US" sz="1800" dirty="0">
                <a:solidFill>
                  <a:schemeClr val="tx1"/>
                </a:solidFill>
              </a:rPr>
              <a:t> Pseudoephedrine (cold tablets)</a:t>
            </a:r>
          </a:p>
          <a:p>
            <a:pPr marL="341313" indent="-341313">
              <a:spcBef>
                <a:spcPts val="0"/>
              </a:spcBef>
              <a:buClr>
                <a:schemeClr val="tx1"/>
              </a:buClr>
              <a:buSzPct val="92000"/>
              <a:buFont typeface="Wingdings" pitchFamily="2" charset="2"/>
              <a:buChar char="q"/>
            </a:pPr>
            <a:r>
              <a:rPr lang="en-US" sz="1800" dirty="0">
                <a:solidFill>
                  <a:schemeClr val="tx1"/>
                </a:solidFill>
              </a:rPr>
              <a:t> Ephedrine (cold tablets)</a:t>
            </a:r>
          </a:p>
          <a:p>
            <a:pPr marL="341313" indent="-341313">
              <a:spcBef>
                <a:spcPts val="0"/>
              </a:spcBef>
              <a:buClr>
                <a:schemeClr val="tx1"/>
              </a:buClr>
              <a:buSzPct val="92000"/>
              <a:buFont typeface="Wingdings" pitchFamily="2" charset="2"/>
              <a:buChar char="q"/>
            </a:pPr>
            <a:r>
              <a:rPr lang="en-US" sz="1800" dirty="0">
                <a:solidFill>
                  <a:schemeClr val="tx1"/>
                </a:solidFill>
              </a:rPr>
              <a:t>  Acetone</a:t>
            </a:r>
          </a:p>
        </p:txBody>
      </p:sp>
      <p:pic>
        <p:nvPicPr>
          <p:cNvPr id="1159170" name="Picture 2" descr="http://images.rcp.realclearpolitics.com/236407_5_.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53411" y="1219201"/>
            <a:ext cx="3752550" cy="2120191"/>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9" name="Picture 2" descr="http://upload.wikimedia.org/wikipedia/commons/thumb/2/21/Meth_lab_trash_central_IA.jpg/1280px-Meth_lab_trash_central_IA.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53411" y="3420455"/>
            <a:ext cx="3757414" cy="281940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a:off x="7506511" y="3026751"/>
            <a:ext cx="1768176" cy="307777"/>
          </a:xfrm>
          <a:prstGeom prst="rect">
            <a:avLst/>
          </a:prstGeom>
          <a:noFill/>
        </p:spPr>
        <p:txBody>
          <a:bodyPr wrap="none" rtlCol="0">
            <a:spAutoFit/>
          </a:bodyPr>
          <a:lstStyle/>
          <a:p>
            <a:pPr algn="ctr"/>
            <a:r>
              <a:rPr lang="en-US" sz="1400" b="1" dirty="0">
                <a:effectLst>
                  <a:outerShdw blurRad="38100" dist="38100" dir="2700000" algn="tl">
                    <a:srgbClr val="000000">
                      <a:alpha val="43137"/>
                    </a:srgbClr>
                  </a:outerShdw>
                </a:effectLst>
                <a:latin typeface="+mn-lt"/>
              </a:rPr>
              <a:t>A kitchen meth lab</a:t>
            </a:r>
          </a:p>
        </p:txBody>
      </p:sp>
      <p:sp>
        <p:nvSpPr>
          <p:cNvPr id="11" name="TextBox 10"/>
          <p:cNvSpPr txBox="1"/>
          <p:nvPr/>
        </p:nvSpPr>
        <p:spPr>
          <a:xfrm>
            <a:off x="7187139" y="5877129"/>
            <a:ext cx="2685094" cy="307777"/>
          </a:xfrm>
          <a:prstGeom prst="rect">
            <a:avLst/>
          </a:prstGeom>
          <a:noFill/>
        </p:spPr>
        <p:txBody>
          <a:bodyPr wrap="none" rtlCol="0">
            <a:spAutoFit/>
          </a:bodyPr>
          <a:lstStyle/>
          <a:p>
            <a:pPr algn="ctr"/>
            <a:r>
              <a:rPr lang="en-US" sz="1400" b="1" dirty="0">
                <a:effectLst>
                  <a:outerShdw blurRad="38100" dist="38100" dir="2700000" algn="tl">
                    <a:srgbClr val="000000">
                      <a:alpha val="43137"/>
                    </a:srgbClr>
                  </a:outerShdw>
                </a:effectLst>
                <a:latin typeface="+mn-lt"/>
              </a:rPr>
              <a:t>Waste dumped from meth lab</a:t>
            </a:r>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84773" y="914400"/>
            <a:ext cx="4792226" cy="3416320"/>
          </a:xfrm>
          <a:prstGeom prst="rect">
            <a:avLst/>
          </a:prstGeom>
          <a:noFill/>
        </p:spPr>
        <p:txBody>
          <a:bodyPr wrap="square">
            <a:spAutoFit/>
          </a:bodyPr>
          <a:lstStyle/>
          <a:p>
            <a:pPr>
              <a:buClr>
                <a:schemeClr val="tx1"/>
              </a:buClr>
              <a:buSzPct val="89000"/>
              <a:buFont typeface="Wingdings" pitchFamily="2" charset="2"/>
              <a:buChar char="q"/>
              <a:defRPr/>
            </a:pPr>
            <a:r>
              <a:rPr lang="en-US" dirty="0">
                <a:latin typeface="Arial" pitchFamily="34" charset="0"/>
                <a:cs typeface="Arial" pitchFamily="34" charset="0"/>
              </a:rPr>
              <a:t>  Strong, strong addiction</a:t>
            </a:r>
          </a:p>
          <a:p>
            <a:pPr>
              <a:buClr>
                <a:schemeClr val="tx1"/>
              </a:buClr>
              <a:buSzPct val="89000"/>
              <a:buFont typeface="Wingdings" pitchFamily="2" charset="2"/>
              <a:buChar char="q"/>
              <a:defRPr/>
            </a:pPr>
            <a:r>
              <a:rPr lang="en-US" dirty="0">
                <a:latin typeface="Arial" pitchFamily="34" charset="0"/>
                <a:cs typeface="Arial" pitchFamily="34" charset="0"/>
              </a:rPr>
              <a:t>  Malnutrition; little weight loss</a:t>
            </a:r>
          </a:p>
          <a:p>
            <a:pPr>
              <a:buClr>
                <a:schemeClr val="tx1"/>
              </a:buClr>
              <a:buSzPct val="89000"/>
              <a:buFont typeface="Wingdings" pitchFamily="2" charset="2"/>
              <a:buChar char="q"/>
              <a:defRPr/>
            </a:pPr>
            <a:r>
              <a:rPr lang="en-US" dirty="0">
                <a:latin typeface="Arial" pitchFamily="34" charset="0"/>
                <a:cs typeface="Arial" pitchFamily="34" charset="0"/>
              </a:rPr>
              <a:t>  Vitamin deficiency</a:t>
            </a:r>
          </a:p>
          <a:p>
            <a:pPr>
              <a:buClr>
                <a:schemeClr val="tx1"/>
              </a:buClr>
              <a:buSzPct val="89000"/>
              <a:buFont typeface="Wingdings" pitchFamily="2" charset="2"/>
              <a:buChar char="q"/>
              <a:defRPr/>
            </a:pPr>
            <a:r>
              <a:rPr lang="en-US" dirty="0">
                <a:latin typeface="Arial" pitchFamily="34" charset="0"/>
                <a:cs typeface="Arial" pitchFamily="34" charset="0"/>
              </a:rPr>
              <a:t>  Immune deficiencies</a:t>
            </a:r>
          </a:p>
          <a:p>
            <a:pPr>
              <a:buClr>
                <a:schemeClr val="tx1"/>
              </a:buClr>
              <a:buSzPct val="89000"/>
              <a:defRPr/>
            </a:pPr>
            <a:r>
              <a:rPr lang="en-US" dirty="0">
                <a:latin typeface="Arial" pitchFamily="34" charset="0"/>
                <a:cs typeface="Arial" pitchFamily="34" charset="0"/>
              </a:rPr>
              <a:t>      -- ↑ infections</a:t>
            </a:r>
          </a:p>
          <a:p>
            <a:pPr>
              <a:buClr>
                <a:schemeClr val="tx1"/>
              </a:buClr>
              <a:buSzPct val="89000"/>
              <a:buFont typeface="Wingdings" pitchFamily="2" charset="2"/>
              <a:buChar char="q"/>
              <a:defRPr/>
            </a:pPr>
            <a:r>
              <a:rPr lang="en-US" dirty="0">
                <a:latin typeface="Arial" pitchFamily="34" charset="0"/>
                <a:cs typeface="Arial" pitchFamily="34" charset="0"/>
              </a:rPr>
              <a:t>  Skin sores from picking at skin</a:t>
            </a:r>
          </a:p>
          <a:p>
            <a:pPr>
              <a:buClr>
                <a:schemeClr val="tx1"/>
              </a:buClr>
              <a:buSzPct val="89000"/>
              <a:defRPr/>
            </a:pPr>
            <a:r>
              <a:rPr lang="en-US" dirty="0">
                <a:latin typeface="Arial" pitchFamily="34" charset="0"/>
                <a:cs typeface="Arial" pitchFamily="34" charset="0"/>
              </a:rPr>
              <a:t>     -- Like “crack bugs”</a:t>
            </a:r>
          </a:p>
          <a:p>
            <a:pPr>
              <a:buClr>
                <a:schemeClr val="tx1"/>
              </a:buClr>
              <a:buSzPct val="89000"/>
              <a:buFont typeface="Wingdings" pitchFamily="2" charset="2"/>
              <a:buChar char="q"/>
              <a:defRPr/>
            </a:pPr>
            <a:r>
              <a:rPr lang="en-US" dirty="0">
                <a:latin typeface="Arial" pitchFamily="34" charset="0"/>
                <a:cs typeface="Arial" pitchFamily="34" charset="0"/>
              </a:rPr>
              <a:t>  Rapid speech</a:t>
            </a:r>
          </a:p>
          <a:p>
            <a:pPr>
              <a:buClr>
                <a:schemeClr val="tx1"/>
              </a:buClr>
              <a:buSzPct val="89000"/>
              <a:buFont typeface="Wingdings" pitchFamily="2" charset="2"/>
              <a:buChar char="q"/>
              <a:defRPr/>
            </a:pPr>
            <a:r>
              <a:rPr lang="en-US" dirty="0">
                <a:latin typeface="Arial" pitchFamily="34" charset="0"/>
                <a:cs typeface="Arial" pitchFamily="34" charset="0"/>
              </a:rPr>
              <a:t>  Slurred speech</a:t>
            </a:r>
          </a:p>
          <a:p>
            <a:pPr>
              <a:buClr>
                <a:schemeClr val="tx1"/>
              </a:buClr>
              <a:buSzPct val="89000"/>
              <a:buFont typeface="Wingdings" pitchFamily="2" charset="2"/>
              <a:buChar char="q"/>
              <a:defRPr/>
            </a:pPr>
            <a:r>
              <a:rPr lang="en-US" dirty="0">
                <a:latin typeface="Arial" pitchFamily="34" charset="0"/>
                <a:cs typeface="Arial" pitchFamily="34" charset="0"/>
              </a:rPr>
              <a:t>  Brain damage (maybe severe)</a:t>
            </a:r>
          </a:p>
          <a:p>
            <a:pPr>
              <a:buClr>
                <a:schemeClr val="tx1"/>
              </a:buClr>
              <a:buSzPct val="89000"/>
              <a:defRPr/>
            </a:pPr>
            <a:r>
              <a:rPr lang="en-US" dirty="0">
                <a:latin typeface="Arial" pitchFamily="34" charset="0"/>
                <a:cs typeface="Arial" pitchFamily="34" charset="0"/>
              </a:rPr>
              <a:t>     -- Learning difficulties, memory problems</a:t>
            </a:r>
          </a:p>
          <a:p>
            <a:pPr marL="285750" indent="-285750">
              <a:buClr>
                <a:schemeClr val="tx1"/>
              </a:buClr>
              <a:buSzPct val="89000"/>
              <a:buFont typeface="Wingdings" panose="05000000000000000000" pitchFamily="2" charset="2"/>
              <a:buChar char="q"/>
              <a:defRPr/>
            </a:pPr>
            <a:r>
              <a:rPr lang="en-US" dirty="0">
                <a:latin typeface="Arial" pitchFamily="34" charset="0"/>
                <a:cs typeface="Arial" pitchFamily="34" charset="0"/>
              </a:rPr>
              <a:t>Emotional disorders</a:t>
            </a:r>
          </a:p>
        </p:txBody>
      </p:sp>
      <p:sp>
        <p:nvSpPr>
          <p:cNvPr id="1511426" name="Rectangle 2"/>
          <p:cNvSpPr>
            <a:spLocks noGrp="1" noRot="1" noChangeArrowheads="1"/>
          </p:cNvSpPr>
          <p:nvPr>
            <p:ph type="title"/>
          </p:nvPr>
        </p:nvSpPr>
        <p:spPr>
          <a:xfrm>
            <a:off x="2362200" y="0"/>
            <a:ext cx="7467600" cy="1066800"/>
          </a:xfrm>
          <a:noFill/>
          <a:ln>
            <a:noFill/>
          </a:ln>
        </p:spPr>
        <p:txBody>
          <a:bodyPr>
            <a:normAutofit/>
          </a:bodyPr>
          <a:lstStyle/>
          <a:p>
            <a:pPr algn="ctr" eaLnBrk="1" hangingPunct="1">
              <a:defRPr/>
            </a:pPr>
            <a:r>
              <a:rPr lang="en-US" dirty="0">
                <a:latin typeface="Arial" charset="0"/>
              </a:rPr>
              <a:t>Methamphetamine </a:t>
            </a:r>
            <a:br>
              <a:rPr lang="en-US" dirty="0">
                <a:latin typeface="Arial" charset="0"/>
              </a:rPr>
            </a:br>
            <a:r>
              <a:rPr lang="en-US" sz="2000" dirty="0">
                <a:latin typeface="Arial" charset="0"/>
              </a:rPr>
              <a:t>Adverse Effects </a:t>
            </a:r>
          </a:p>
        </p:txBody>
      </p:sp>
      <p:grpSp>
        <p:nvGrpSpPr>
          <p:cNvPr id="2" name="Group 1"/>
          <p:cNvGrpSpPr/>
          <p:nvPr/>
        </p:nvGrpSpPr>
        <p:grpSpPr>
          <a:xfrm>
            <a:off x="1600200" y="4330720"/>
            <a:ext cx="2506202" cy="2058412"/>
            <a:chOff x="4865826" y="1304544"/>
            <a:chExt cx="4049574" cy="3138053"/>
          </a:xfrm>
        </p:grpSpPr>
        <p:pic>
          <p:nvPicPr>
            <p:cNvPr id="6" name="Picture 2" descr="File:Méthamphétamine pure.jpg">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65826" y="1304544"/>
              <a:ext cx="4049574" cy="3115056"/>
            </a:xfrm>
            <a:prstGeom prst="rect">
              <a:avLst/>
            </a:prstGeom>
            <a:noFill/>
            <a:ln>
              <a:solidFill>
                <a:schemeClr val="tx1"/>
              </a:solidFill>
            </a:ln>
          </p:spPr>
        </p:pic>
        <p:sp>
          <p:nvSpPr>
            <p:cNvPr id="7" name="TextBox 6"/>
            <p:cNvSpPr txBox="1"/>
            <p:nvPr/>
          </p:nvSpPr>
          <p:spPr>
            <a:xfrm>
              <a:off x="5727705" y="3879550"/>
              <a:ext cx="2462511" cy="563047"/>
            </a:xfrm>
            <a:prstGeom prst="rect">
              <a:avLst/>
            </a:prstGeom>
            <a:noFill/>
          </p:spPr>
          <p:txBody>
            <a:bodyPr wrap="square" rtlCol="0">
              <a:spAutoFit/>
            </a:bodyPr>
            <a:lstStyle/>
            <a:p>
              <a:r>
                <a:rPr lang="en-US" dirty="0">
                  <a:latin typeface="+mn-lt"/>
                </a:rPr>
                <a:t>Crystal meth</a:t>
              </a:r>
            </a:p>
          </p:txBody>
        </p:sp>
      </p:grpSp>
      <p:pic>
        <p:nvPicPr>
          <p:cNvPr id="1162244" name="Picture 4" descr="http://www.thegooddrugsguide.com/files/images/meth6.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477001" y="4043380"/>
            <a:ext cx="3808637" cy="233202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1162246" name="Picture 6" descr="http://www.methproject.org/img/hard-facts/signs-of-use/faces/faces-1-2.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180002" y="4043381"/>
            <a:ext cx="2223398" cy="2330667"/>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1162248" name="Picture 8" descr="http://www.meth.us.com/templates/images/smoking_meth1.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477000" y="1381454"/>
            <a:ext cx="3807051" cy="2587317"/>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03055" y="2286001"/>
            <a:ext cx="6240027" cy="2031325"/>
          </a:xfrm>
          <a:prstGeom prst="rect">
            <a:avLst/>
          </a:prstGeom>
          <a:noFill/>
        </p:spPr>
        <p:txBody>
          <a:bodyPr wrap="square">
            <a:spAutoFit/>
          </a:bodyPr>
          <a:lstStyle/>
          <a:p>
            <a:pPr marL="285750" indent="-285750">
              <a:buClr>
                <a:schemeClr val="tx1"/>
              </a:buClr>
              <a:buSzPct val="89000"/>
              <a:buFont typeface="Wingdings" pitchFamily="2" charset="2"/>
              <a:buChar char="q"/>
              <a:defRPr/>
            </a:pPr>
            <a:r>
              <a:rPr lang="en-US" dirty="0">
                <a:latin typeface="Arial" pitchFamily="34" charset="0"/>
                <a:cs typeface="Arial" pitchFamily="34" charset="0"/>
              </a:rPr>
              <a:t>Chronic vasoconstriction of superficial capillaries and venules cause face to become “blotched and pitted” in a short period of time</a:t>
            </a:r>
          </a:p>
          <a:p>
            <a:pPr marL="285750" indent="-285750">
              <a:buClr>
                <a:schemeClr val="tx1"/>
              </a:buClr>
              <a:buSzPct val="89000"/>
              <a:buFont typeface="Wingdings" pitchFamily="2" charset="2"/>
              <a:buChar char="q"/>
              <a:defRPr/>
            </a:pPr>
            <a:r>
              <a:rPr lang="en-US" dirty="0">
                <a:latin typeface="Arial" pitchFamily="34" charset="0"/>
                <a:cs typeface="Arial" pitchFamily="34" charset="0"/>
              </a:rPr>
              <a:t>High sugar diet, part of the meth habit, causes acne</a:t>
            </a:r>
          </a:p>
          <a:p>
            <a:pPr marL="285750" indent="-285750">
              <a:buClr>
                <a:schemeClr val="tx1"/>
              </a:buClr>
              <a:buSzPct val="89000"/>
              <a:buFont typeface="Wingdings" pitchFamily="2" charset="2"/>
              <a:buChar char="q"/>
              <a:defRPr/>
            </a:pPr>
            <a:r>
              <a:rPr lang="en-US" dirty="0">
                <a:latin typeface="Arial" pitchFamily="34" charset="0"/>
                <a:cs typeface="Arial" pitchFamily="34" charset="0"/>
              </a:rPr>
              <a:t>Meth is often cut with sugar, so sometimes it is injected directly into blood</a:t>
            </a:r>
          </a:p>
          <a:p>
            <a:pPr marL="285750" indent="-285750">
              <a:buClr>
                <a:schemeClr val="tx1"/>
              </a:buClr>
              <a:buSzPct val="89000"/>
              <a:buFont typeface="Wingdings" pitchFamily="2" charset="2"/>
              <a:buChar char="q"/>
              <a:defRPr/>
            </a:pPr>
            <a:r>
              <a:rPr lang="en-US" dirty="0">
                <a:latin typeface="Arial" pitchFamily="34" charset="0"/>
                <a:cs typeface="Arial" pitchFamily="34" charset="0"/>
              </a:rPr>
              <a:t>Lack of sleep causes “haggard” look on face</a:t>
            </a:r>
          </a:p>
        </p:txBody>
      </p:sp>
      <p:sp>
        <p:nvSpPr>
          <p:cNvPr id="1511426" name="Rectangle 2"/>
          <p:cNvSpPr>
            <a:spLocks noGrp="1" noRot="1" noChangeArrowheads="1"/>
          </p:cNvSpPr>
          <p:nvPr>
            <p:ph type="title"/>
          </p:nvPr>
        </p:nvSpPr>
        <p:spPr>
          <a:xfrm>
            <a:off x="2362200" y="0"/>
            <a:ext cx="7467600" cy="1066800"/>
          </a:xfrm>
          <a:noFill/>
          <a:ln>
            <a:noFill/>
          </a:ln>
        </p:spPr>
        <p:txBody>
          <a:bodyPr>
            <a:normAutofit/>
          </a:bodyPr>
          <a:lstStyle/>
          <a:p>
            <a:pPr algn="ctr" eaLnBrk="1" hangingPunct="1">
              <a:defRPr/>
            </a:pPr>
            <a:r>
              <a:rPr lang="en-US" dirty="0">
                <a:latin typeface="Arial" charset="0"/>
              </a:rPr>
              <a:t>Methamphetamine </a:t>
            </a:r>
            <a:br>
              <a:rPr lang="en-US" dirty="0">
                <a:latin typeface="Arial" charset="0"/>
              </a:rPr>
            </a:br>
            <a:r>
              <a:rPr lang="en-US" sz="2000" dirty="0">
                <a:latin typeface="Arial" charset="0"/>
              </a:rPr>
              <a:t>Adverse Effects on the Face</a:t>
            </a:r>
          </a:p>
        </p:txBody>
      </p:sp>
      <p:pic>
        <p:nvPicPr>
          <p:cNvPr id="1165314" name="Picture 2" descr="drug-abuse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077200" y="3623222"/>
            <a:ext cx="2247900" cy="2777578"/>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1165316" name="Picture 4" descr="drug-abuse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077200" y="693538"/>
            <a:ext cx="2247900" cy="2845608"/>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79310374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2482" name="Picture 2" descr="http://drugtoxicology.wikispaces.com/file/view/781px-Effects_of_metamphetamine.png/92549918/464x360/781px-Effects_of_metamphetamine.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43201" y="1053506"/>
            <a:ext cx="6695639" cy="5194894"/>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1511426" name="Rectangle 2"/>
          <p:cNvSpPr>
            <a:spLocks noGrp="1" noRot="1" noChangeArrowheads="1"/>
          </p:cNvSpPr>
          <p:nvPr>
            <p:ph type="title"/>
          </p:nvPr>
        </p:nvSpPr>
        <p:spPr>
          <a:xfrm>
            <a:off x="2362200" y="0"/>
            <a:ext cx="7467600" cy="1066800"/>
          </a:xfrm>
          <a:noFill/>
          <a:ln>
            <a:noFill/>
          </a:ln>
        </p:spPr>
        <p:txBody>
          <a:bodyPr>
            <a:normAutofit/>
          </a:bodyPr>
          <a:lstStyle/>
          <a:p>
            <a:pPr algn="ctr" eaLnBrk="1" hangingPunct="1">
              <a:defRPr/>
            </a:pPr>
            <a:r>
              <a:rPr lang="en-US" dirty="0">
                <a:latin typeface="Arial" charset="0"/>
              </a:rPr>
              <a:t>Methamphetamine </a:t>
            </a:r>
            <a:br>
              <a:rPr lang="en-US" dirty="0">
                <a:latin typeface="Arial" charset="0"/>
              </a:rPr>
            </a:br>
            <a:r>
              <a:rPr lang="en-US" sz="2000" dirty="0">
                <a:latin typeface="Arial" charset="0"/>
              </a:rPr>
              <a:t>Adverse Effects </a:t>
            </a:r>
          </a:p>
        </p:txBody>
      </p:sp>
    </p:spTree>
    <p:extLst>
      <p:ext uri="{BB962C8B-B14F-4D97-AF65-F5344CB8AC3E}">
        <p14:creationId xmlns:p14="http://schemas.microsoft.com/office/powerpoint/2010/main" val="389297353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1426" name="Rectangle 2"/>
          <p:cNvSpPr>
            <a:spLocks noGrp="1" noRot="1" noChangeArrowheads="1"/>
          </p:cNvSpPr>
          <p:nvPr>
            <p:ph type="title"/>
          </p:nvPr>
        </p:nvSpPr>
        <p:spPr>
          <a:xfrm>
            <a:off x="2362200" y="0"/>
            <a:ext cx="7467600" cy="1066800"/>
          </a:xfrm>
          <a:noFill/>
          <a:ln>
            <a:noFill/>
          </a:ln>
        </p:spPr>
        <p:txBody>
          <a:bodyPr>
            <a:normAutofit/>
          </a:bodyPr>
          <a:lstStyle/>
          <a:p>
            <a:pPr algn="ctr" eaLnBrk="1" hangingPunct="1">
              <a:defRPr/>
            </a:pPr>
            <a:r>
              <a:rPr lang="en-US" dirty="0">
                <a:latin typeface="Arial" charset="0"/>
              </a:rPr>
              <a:t>Methamphetamine </a:t>
            </a:r>
            <a:br>
              <a:rPr lang="en-US" dirty="0">
                <a:latin typeface="Arial" charset="0"/>
              </a:rPr>
            </a:br>
            <a:r>
              <a:rPr lang="en-US" sz="2000" dirty="0">
                <a:latin typeface="Arial" charset="0"/>
              </a:rPr>
              <a:t>Meth Pipes</a:t>
            </a:r>
          </a:p>
        </p:txBody>
      </p:sp>
      <p:grpSp>
        <p:nvGrpSpPr>
          <p:cNvPr id="3" name="Group 2"/>
          <p:cNvGrpSpPr/>
          <p:nvPr/>
        </p:nvGrpSpPr>
        <p:grpSpPr>
          <a:xfrm>
            <a:off x="2209801" y="1066800"/>
            <a:ext cx="3743325" cy="4747299"/>
            <a:chOff x="457200" y="762793"/>
            <a:chExt cx="4048125" cy="5051306"/>
          </a:xfrm>
        </p:grpSpPr>
        <p:pic>
          <p:nvPicPr>
            <p:cNvPr id="1171460" name="Picture 4" descr="http://www.methinsideout.com/assets/images/MIO_photos_for_web/Meth_Use/big_pictures/meth-use-smoke.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57200" y="3223299"/>
              <a:ext cx="4048125" cy="259080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1171462" name="Picture 6" descr="http://www.axisresidentialtreatment.com/wp-content/uploads/2012/05/crystal-meth-addiction-300x175.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 y="762793"/>
              <a:ext cx="4048125" cy="2361407"/>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grpSp>
      <p:pic>
        <p:nvPicPr>
          <p:cNvPr id="4" name="Picture 3">
            <a:extLst>
              <a:ext uri="{FF2B5EF4-FFF2-40B4-BE49-F238E27FC236}">
                <a16:creationId xmlns:a16="http://schemas.microsoft.com/office/drawing/2014/main" id="{E76C65AD-162F-4D99-9215-46E0FE3B594B}"/>
              </a:ext>
            </a:extLst>
          </p:cNvPr>
          <p:cNvPicPr>
            <a:picLocks noChangeAspect="1"/>
          </p:cNvPicPr>
          <p:nvPr/>
        </p:nvPicPr>
        <p:blipFill>
          <a:blip r:embed="rId5"/>
          <a:stretch>
            <a:fillRect/>
          </a:stretch>
        </p:blipFill>
        <p:spPr>
          <a:xfrm>
            <a:off x="6068280" y="1066799"/>
            <a:ext cx="3398124" cy="2229458"/>
          </a:xfrm>
          <a:prstGeom prst="rect">
            <a:avLst/>
          </a:prstGeom>
          <a:ln>
            <a:solidFill>
              <a:schemeClr val="accent1"/>
            </a:solidFill>
          </a:ln>
        </p:spPr>
      </p:pic>
      <p:pic>
        <p:nvPicPr>
          <p:cNvPr id="6" name="Picture 5">
            <a:extLst>
              <a:ext uri="{FF2B5EF4-FFF2-40B4-BE49-F238E27FC236}">
                <a16:creationId xmlns:a16="http://schemas.microsoft.com/office/drawing/2014/main" id="{76A7E96F-C494-41B6-B14B-B25B1AFB22A4}"/>
              </a:ext>
            </a:extLst>
          </p:cNvPr>
          <p:cNvPicPr>
            <a:picLocks noChangeAspect="1"/>
          </p:cNvPicPr>
          <p:nvPr/>
        </p:nvPicPr>
        <p:blipFill>
          <a:blip r:embed="rId6"/>
          <a:stretch>
            <a:fillRect/>
          </a:stretch>
        </p:blipFill>
        <p:spPr>
          <a:xfrm>
            <a:off x="6068280" y="3379222"/>
            <a:ext cx="3398124" cy="2434876"/>
          </a:xfrm>
          <a:prstGeom prst="rect">
            <a:avLst/>
          </a:prstGeom>
          <a:ln>
            <a:solidFill>
              <a:schemeClr val="accent1"/>
            </a:solidFill>
          </a:ln>
        </p:spPr>
      </p:pic>
    </p:spTree>
    <p:extLst>
      <p:ext uri="{BB962C8B-B14F-4D97-AF65-F5344CB8AC3E}">
        <p14:creationId xmlns:p14="http://schemas.microsoft.com/office/powerpoint/2010/main" val="101419992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33600" y="1042987"/>
            <a:ext cx="3437864" cy="2308324"/>
          </a:xfrm>
          <a:prstGeom prst="rect">
            <a:avLst/>
          </a:prstGeom>
          <a:noFill/>
        </p:spPr>
        <p:txBody>
          <a:bodyPr wrap="none">
            <a:spAutoFit/>
          </a:bodyPr>
          <a:lstStyle/>
          <a:p>
            <a:pPr>
              <a:buClr>
                <a:schemeClr val="tx1"/>
              </a:buClr>
              <a:buSzPct val="90000"/>
              <a:buFont typeface="Wingdings" pitchFamily="2" charset="2"/>
              <a:buChar char="q"/>
              <a:defRPr/>
            </a:pPr>
            <a:r>
              <a:rPr lang="en-US" dirty="0">
                <a:latin typeface="Arial" pitchFamily="34" charset="0"/>
                <a:cs typeface="Arial" pitchFamily="34" charset="0"/>
              </a:rPr>
              <a:t>  Dry mouth, halitosis</a:t>
            </a:r>
          </a:p>
          <a:p>
            <a:pPr>
              <a:buClr>
                <a:schemeClr val="tx1"/>
              </a:buClr>
              <a:buSzPct val="90000"/>
              <a:buFont typeface="Wingdings" pitchFamily="2" charset="2"/>
              <a:buChar char="q"/>
              <a:defRPr/>
            </a:pPr>
            <a:r>
              <a:rPr lang="en-US" dirty="0">
                <a:latin typeface="Arial" pitchFamily="34" charset="0"/>
                <a:cs typeface="Arial" pitchFamily="34" charset="0"/>
              </a:rPr>
              <a:t>  Cervical caries, severe</a:t>
            </a:r>
          </a:p>
          <a:p>
            <a:pPr>
              <a:buClr>
                <a:schemeClr val="tx1"/>
              </a:buClr>
              <a:buSzPct val="90000"/>
              <a:defRPr/>
            </a:pPr>
            <a:r>
              <a:rPr lang="en-US" dirty="0">
                <a:latin typeface="Arial" pitchFamily="34" charset="0"/>
                <a:cs typeface="Arial" pitchFamily="34" charset="0"/>
              </a:rPr>
              <a:t>     -- “Meth mouth”</a:t>
            </a:r>
          </a:p>
          <a:p>
            <a:pPr>
              <a:buClr>
                <a:schemeClr val="tx1"/>
              </a:buClr>
              <a:buSzPct val="90000"/>
              <a:buFont typeface="Wingdings" pitchFamily="2" charset="2"/>
              <a:buChar char="q"/>
              <a:defRPr/>
            </a:pPr>
            <a:r>
              <a:rPr lang="en-US" dirty="0">
                <a:latin typeface="Arial" pitchFamily="34" charset="0"/>
                <a:cs typeface="Arial" pitchFamily="34" charset="0"/>
              </a:rPr>
              <a:t>  Cracked teeth</a:t>
            </a:r>
          </a:p>
          <a:p>
            <a:pPr>
              <a:buClr>
                <a:schemeClr val="tx1"/>
              </a:buClr>
              <a:buSzPct val="90000"/>
              <a:buFont typeface="Wingdings" pitchFamily="2" charset="2"/>
              <a:buChar char="q"/>
              <a:defRPr/>
            </a:pPr>
            <a:r>
              <a:rPr lang="en-US" dirty="0">
                <a:latin typeface="Arial" pitchFamily="34" charset="0"/>
                <a:cs typeface="Arial" pitchFamily="34" charset="0"/>
              </a:rPr>
              <a:t>  “Itchy” teeth</a:t>
            </a:r>
          </a:p>
          <a:p>
            <a:pPr>
              <a:buClr>
                <a:schemeClr val="tx1"/>
              </a:buClr>
              <a:buSzPct val="90000"/>
              <a:buFont typeface="Wingdings" pitchFamily="2" charset="2"/>
              <a:buChar char="q"/>
              <a:defRPr/>
            </a:pPr>
            <a:r>
              <a:rPr lang="en-US" dirty="0">
                <a:latin typeface="Arial" pitchFamily="34" charset="0"/>
                <a:cs typeface="Arial" pitchFamily="34" charset="0"/>
              </a:rPr>
              <a:t>  Cleft palate in babies</a:t>
            </a:r>
          </a:p>
          <a:p>
            <a:pPr>
              <a:buClr>
                <a:schemeClr val="tx1"/>
              </a:buClr>
              <a:buSzPct val="90000"/>
              <a:buFont typeface="Wingdings" pitchFamily="2" charset="2"/>
              <a:buChar char="q"/>
              <a:defRPr/>
            </a:pPr>
            <a:r>
              <a:rPr lang="en-US" dirty="0">
                <a:latin typeface="Arial" pitchFamily="34" charset="0"/>
                <a:cs typeface="Arial" pitchFamily="34" charset="0"/>
              </a:rPr>
              <a:t>  Stereotypic behavior</a:t>
            </a:r>
          </a:p>
          <a:p>
            <a:pPr>
              <a:buClr>
                <a:schemeClr val="tx1"/>
              </a:buClr>
              <a:buSzPct val="90000"/>
              <a:defRPr/>
            </a:pPr>
            <a:r>
              <a:rPr lang="en-US" dirty="0">
                <a:latin typeface="Arial" pitchFamily="34" charset="0"/>
                <a:cs typeface="Arial" pitchFamily="34" charset="0"/>
              </a:rPr>
              <a:t>     -- Tongue thrust/movements</a:t>
            </a:r>
          </a:p>
        </p:txBody>
      </p:sp>
      <p:sp>
        <p:nvSpPr>
          <p:cNvPr id="1511426" name="Rectangle 2"/>
          <p:cNvSpPr>
            <a:spLocks noGrp="1" noRot="1" noChangeArrowheads="1"/>
          </p:cNvSpPr>
          <p:nvPr>
            <p:ph type="title"/>
          </p:nvPr>
        </p:nvSpPr>
        <p:spPr>
          <a:xfrm>
            <a:off x="2362200" y="-76200"/>
            <a:ext cx="7467600" cy="1066800"/>
          </a:xfrm>
          <a:noFill/>
          <a:ln>
            <a:noFill/>
          </a:ln>
        </p:spPr>
        <p:txBody>
          <a:bodyPr>
            <a:normAutofit/>
          </a:bodyPr>
          <a:lstStyle/>
          <a:p>
            <a:pPr algn="ctr" eaLnBrk="1" hangingPunct="1">
              <a:defRPr/>
            </a:pPr>
            <a:r>
              <a:rPr lang="en-US" dirty="0">
                <a:latin typeface="Arial" charset="0"/>
              </a:rPr>
              <a:t>Methamphetamine </a:t>
            </a:r>
            <a:br>
              <a:rPr lang="en-US" dirty="0">
                <a:latin typeface="Arial" charset="0"/>
              </a:rPr>
            </a:br>
            <a:r>
              <a:rPr lang="en-US" sz="2000" dirty="0">
                <a:latin typeface="Arial" charset="0"/>
              </a:rPr>
              <a:t>Adverse Oral Effects </a:t>
            </a:r>
          </a:p>
        </p:txBody>
      </p:sp>
      <p:grpSp>
        <p:nvGrpSpPr>
          <p:cNvPr id="4" name="Group 3"/>
          <p:cNvGrpSpPr/>
          <p:nvPr/>
        </p:nvGrpSpPr>
        <p:grpSpPr>
          <a:xfrm>
            <a:off x="1981201" y="3596640"/>
            <a:ext cx="4114800" cy="2678906"/>
            <a:chOff x="263104" y="3962400"/>
            <a:chExt cx="4114800" cy="2678906"/>
          </a:xfrm>
        </p:grpSpPr>
        <p:pic>
          <p:nvPicPr>
            <p:cNvPr id="115917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3104" y="3962400"/>
              <a:ext cx="4114800" cy="2678906"/>
            </a:xfrm>
            <a:prstGeom prst="rect">
              <a:avLst/>
            </a:prstGeom>
            <a:noFill/>
            <a:ln w="9525">
              <a:solidFill>
                <a:schemeClr val="tx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720303" y="6080760"/>
              <a:ext cx="3048000" cy="523220"/>
            </a:xfrm>
            <a:prstGeom prst="rect">
              <a:avLst/>
            </a:prstGeom>
            <a:noFill/>
          </p:spPr>
          <p:txBody>
            <a:bodyPr wrap="square" rtlCol="0">
              <a:spAutoFit/>
            </a:bodyPr>
            <a:lstStyle/>
            <a:p>
              <a:pPr algn="ctr"/>
              <a:r>
                <a:rPr lang="en-US" sz="1400" b="1" dirty="0">
                  <a:effectLst>
                    <a:outerShdw blurRad="38100" dist="38100" dir="2700000" algn="tl">
                      <a:srgbClr val="000000">
                        <a:alpha val="43137"/>
                      </a:srgbClr>
                    </a:outerShdw>
                  </a:effectLst>
                  <a:latin typeface="+mn-lt"/>
                </a:rPr>
                <a:t>Exostoses from chronic clenching, grinding</a:t>
              </a:r>
            </a:p>
          </p:txBody>
        </p:sp>
      </p:grpSp>
      <p:grpSp>
        <p:nvGrpSpPr>
          <p:cNvPr id="3" name="Group 2"/>
          <p:cNvGrpSpPr/>
          <p:nvPr/>
        </p:nvGrpSpPr>
        <p:grpSpPr>
          <a:xfrm>
            <a:off x="6172200" y="822325"/>
            <a:ext cx="4267200" cy="5441950"/>
            <a:chOff x="4724400" y="1263650"/>
            <a:chExt cx="4267200" cy="5441950"/>
          </a:xfrm>
        </p:grpSpPr>
        <p:pic>
          <p:nvPicPr>
            <p:cNvPr id="75781" name="Picture 4" descr="cke teeth"/>
            <p:cNvPicPr>
              <a:picLocks noChangeAspect="1" noChangeArrowheads="1"/>
            </p:cNvPicPr>
            <p:nvPr/>
          </p:nvPicPr>
          <p:blipFill>
            <a:blip r:embed="rId4" cstate="screen">
              <a:lum bright="10000"/>
              <a:extLst>
                <a:ext uri="{28A0092B-C50C-407E-A947-70E740481C1C}">
                  <a14:useLocalDpi xmlns:a14="http://schemas.microsoft.com/office/drawing/2010/main"/>
                </a:ext>
              </a:extLst>
            </a:blip>
            <a:srcRect/>
            <a:stretch>
              <a:fillRect/>
            </a:stretch>
          </p:blipFill>
          <p:spPr bwMode="auto">
            <a:xfrm>
              <a:off x="4724400" y="1263650"/>
              <a:ext cx="4267200" cy="2682875"/>
            </a:xfrm>
            <a:prstGeom prst="rect">
              <a:avLst/>
            </a:prstGeom>
            <a:noFill/>
            <a:ln w="9525">
              <a:solidFill>
                <a:schemeClr val="tx2"/>
              </a:solidFill>
              <a:miter lim="800000"/>
              <a:headEnd/>
              <a:tailEnd/>
            </a:ln>
          </p:spPr>
        </p:pic>
        <p:pic>
          <p:nvPicPr>
            <p:cNvPr id="75782" name="Picture 3" descr="LipBiting2007CDJohnson"/>
            <p:cNvPicPr>
              <a:picLocks noChangeAspect="1" noChangeArrowheads="1"/>
            </p:cNvPicPr>
            <p:nvPr/>
          </p:nvPicPr>
          <p:blipFill>
            <a:blip r:embed="rId5" cstate="screen">
              <a:lum bright="-12000" contrast="6000"/>
              <a:extLst>
                <a:ext uri="{28A0092B-C50C-407E-A947-70E740481C1C}">
                  <a14:useLocalDpi xmlns:a14="http://schemas.microsoft.com/office/drawing/2010/main"/>
                </a:ext>
              </a:extLst>
            </a:blip>
            <a:srcRect/>
            <a:stretch>
              <a:fillRect/>
            </a:stretch>
          </p:blipFill>
          <p:spPr bwMode="auto">
            <a:xfrm>
              <a:off x="4724400" y="4038600"/>
              <a:ext cx="4267200" cy="2667000"/>
            </a:xfrm>
            <a:prstGeom prst="rect">
              <a:avLst/>
            </a:prstGeom>
            <a:noFill/>
            <a:ln w="9525">
              <a:solidFill>
                <a:schemeClr val="tx2"/>
              </a:solidFill>
              <a:miter lim="800000"/>
              <a:headEnd/>
              <a:tailEnd/>
            </a:ln>
          </p:spPr>
        </p:pic>
        <p:sp>
          <p:nvSpPr>
            <p:cNvPr id="9" name="TextBox 8"/>
            <p:cNvSpPr txBox="1"/>
            <p:nvPr/>
          </p:nvSpPr>
          <p:spPr>
            <a:xfrm>
              <a:off x="5865018" y="6336268"/>
              <a:ext cx="1907382" cy="307777"/>
            </a:xfrm>
            <a:prstGeom prst="rect">
              <a:avLst/>
            </a:prstGeom>
            <a:noFill/>
          </p:spPr>
          <p:txBody>
            <a:bodyPr wrap="none" rtlCol="0">
              <a:spAutoFit/>
            </a:bodyPr>
            <a:lstStyle/>
            <a:p>
              <a:r>
                <a:rPr lang="en-US" sz="1400" b="1" dirty="0">
                  <a:latin typeface="+mn-lt"/>
                </a:rPr>
                <a:t>Tongue licking habit</a:t>
              </a:r>
            </a:p>
          </p:txBody>
        </p:sp>
        <p:sp>
          <p:nvSpPr>
            <p:cNvPr id="10" name="TextBox 9"/>
            <p:cNvSpPr txBox="1"/>
            <p:nvPr/>
          </p:nvSpPr>
          <p:spPr>
            <a:xfrm>
              <a:off x="6156526" y="3638748"/>
              <a:ext cx="1197764" cy="307777"/>
            </a:xfrm>
            <a:prstGeom prst="rect">
              <a:avLst/>
            </a:prstGeom>
            <a:noFill/>
          </p:spPr>
          <p:txBody>
            <a:bodyPr wrap="none" rtlCol="0">
              <a:spAutoFit/>
            </a:bodyPr>
            <a:lstStyle/>
            <a:p>
              <a:r>
                <a:rPr lang="en-US" sz="1400" b="1" dirty="0">
                  <a:latin typeface="+mn-lt"/>
                </a:rPr>
                <a:t>Meth mouth</a:t>
              </a:r>
            </a:p>
          </p:txBody>
        </p:sp>
      </p:gr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3134363-FDF4-47DB-AF29-2A7A6EA67C4C}"/>
              </a:ext>
            </a:extLst>
          </p:cNvPr>
          <p:cNvSpPr/>
          <p:nvPr/>
        </p:nvSpPr>
        <p:spPr bwMode="auto">
          <a:xfrm>
            <a:off x="0" y="-39211"/>
            <a:ext cx="12192000" cy="6888776"/>
          </a:xfrm>
          <a:prstGeom prst="rect">
            <a:avLst/>
          </a:prstGeom>
          <a:gradFill flip="none" rotWithShape="1">
            <a:gsLst>
              <a:gs pos="49000">
                <a:srgbClr val="D87512">
                  <a:lumMod val="99000"/>
                </a:srgbClr>
              </a:gs>
              <a:gs pos="27000">
                <a:srgbClr val="993300"/>
              </a:gs>
              <a:gs pos="7000">
                <a:srgbClr val="663300"/>
              </a:gs>
              <a:gs pos="96000">
                <a:srgbClr val="F8C996"/>
              </a:gs>
              <a:gs pos="73000">
                <a:srgbClr val="642100"/>
              </a:gs>
            </a:gsLst>
            <a:lin ang="5400000" scaled="0"/>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b="1" dirty="0">
                <a:solidFill>
                  <a:srgbClr val="FFFFFF"/>
                </a:solidFill>
                <a:effectLst>
                  <a:outerShdw blurRad="38100" dist="38100" dir="2700000" algn="tl">
                    <a:srgbClr val="000000">
                      <a:alpha val="43137"/>
                    </a:srgbClr>
                  </a:outerShdw>
                </a:effectLst>
                <a:latin typeface="Arial" charset="0"/>
                <a:cs typeface="Arial" charset="0"/>
              </a:rPr>
              <a:t> </a:t>
            </a:r>
          </a:p>
        </p:txBody>
      </p:sp>
      <p:sp>
        <p:nvSpPr>
          <p:cNvPr id="24" name="Rectangle 23">
            <a:extLst>
              <a:ext uri="{FF2B5EF4-FFF2-40B4-BE49-F238E27FC236}">
                <a16:creationId xmlns:a16="http://schemas.microsoft.com/office/drawing/2014/main" id="{1535ADC5-AD03-4E88-B09C-159363EBBDED}"/>
              </a:ext>
            </a:extLst>
          </p:cNvPr>
          <p:cNvSpPr/>
          <p:nvPr/>
        </p:nvSpPr>
        <p:spPr>
          <a:xfrm>
            <a:off x="0" y="1586"/>
            <a:ext cx="12140648" cy="6856414"/>
          </a:xfrm>
          <a:prstGeom prst="rect">
            <a:avLst/>
          </a:prstGeom>
          <a:noFill/>
          <a:ln w="88900">
            <a:gradFill flip="none" rotWithShape="1">
              <a:gsLst>
                <a:gs pos="0">
                  <a:srgbClr val="D6B19C"/>
                </a:gs>
                <a:gs pos="30000">
                  <a:srgbClr val="D49E6C"/>
                </a:gs>
                <a:gs pos="70000">
                  <a:srgbClr val="A65528"/>
                </a:gs>
                <a:gs pos="100000">
                  <a:srgbClr val="663012"/>
                </a:gs>
              </a:gsLst>
              <a:lin ang="13500000" scaled="0"/>
              <a:tileRect/>
            </a:gra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5" name="Group 24">
            <a:extLst>
              <a:ext uri="{FF2B5EF4-FFF2-40B4-BE49-F238E27FC236}">
                <a16:creationId xmlns:a16="http://schemas.microsoft.com/office/drawing/2014/main" id="{C1A7B0B3-23EC-48E9-80AD-A953F7D6F900}"/>
              </a:ext>
            </a:extLst>
          </p:cNvPr>
          <p:cNvGrpSpPr/>
          <p:nvPr/>
        </p:nvGrpSpPr>
        <p:grpSpPr>
          <a:xfrm>
            <a:off x="10177983" y="6495394"/>
            <a:ext cx="1866222" cy="255921"/>
            <a:chOff x="7125378" y="6464808"/>
            <a:chExt cx="1866222" cy="274320"/>
          </a:xfrm>
        </p:grpSpPr>
        <p:sp>
          <p:nvSpPr>
            <p:cNvPr id="26" name="Action Button: Back or Previous 18">
              <a:hlinkClick r:id="" action="ppaction://hlinkshowjump?jump=previousslide" highlightClick="1"/>
              <a:extLst>
                <a:ext uri="{FF2B5EF4-FFF2-40B4-BE49-F238E27FC236}">
                  <a16:creationId xmlns:a16="http://schemas.microsoft.com/office/drawing/2014/main" id="{3E43B2B2-66B6-41F3-99CF-E795FCB8B91B}"/>
                </a:ext>
              </a:extLst>
            </p:cNvPr>
            <p:cNvSpPr/>
            <p:nvPr/>
          </p:nvSpPr>
          <p:spPr>
            <a:xfrm>
              <a:off x="8001000" y="6464808"/>
              <a:ext cx="457200" cy="274320"/>
            </a:xfrm>
            <a:prstGeom prst="actionButtonBackPrevious">
              <a:avLst/>
            </a:prstGeom>
            <a:solidFill>
              <a:schemeClr val="bg1">
                <a:alpha val="25000"/>
              </a:schemeClr>
            </a:solidFill>
            <a:ln w="3175">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dirty="0">
                <a:solidFill>
                  <a:prstClr val="white"/>
                </a:solidFill>
                <a:latin typeface="Arial" panose="020B0604020202020204"/>
              </a:endParaRPr>
            </a:p>
          </p:txBody>
        </p:sp>
        <p:sp>
          <p:nvSpPr>
            <p:cNvPr id="27" name="Action Button: Forward or Next 19">
              <a:hlinkClick r:id="" action="ppaction://hlinkshowjump?jump=nextslide" highlightClick="1"/>
              <a:extLst>
                <a:ext uri="{FF2B5EF4-FFF2-40B4-BE49-F238E27FC236}">
                  <a16:creationId xmlns:a16="http://schemas.microsoft.com/office/drawing/2014/main" id="{82DE5EC9-AB68-4E55-A804-11BA51C12D06}"/>
                </a:ext>
              </a:extLst>
            </p:cNvPr>
            <p:cNvSpPr/>
            <p:nvPr/>
          </p:nvSpPr>
          <p:spPr>
            <a:xfrm>
              <a:off x="8534400" y="6464808"/>
              <a:ext cx="457200" cy="274320"/>
            </a:xfrm>
            <a:prstGeom prst="actionButtonForwardNext">
              <a:avLst/>
            </a:prstGeom>
            <a:solidFill>
              <a:schemeClr val="bg1">
                <a:alpha val="25000"/>
              </a:schemeClr>
            </a:solidFill>
            <a:ln w="3175">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dirty="0">
                <a:solidFill>
                  <a:prstClr val="white"/>
                </a:solidFill>
                <a:latin typeface="Arial" panose="020B0604020202020204"/>
              </a:endParaRPr>
            </a:p>
          </p:txBody>
        </p:sp>
        <p:sp>
          <p:nvSpPr>
            <p:cNvPr id="28" name="Action Button: Home 20">
              <a:hlinkClick r:id="" action="ppaction://hlinkshowjump?jump=firstslide" highlightClick="1"/>
              <a:extLst>
                <a:ext uri="{FF2B5EF4-FFF2-40B4-BE49-F238E27FC236}">
                  <a16:creationId xmlns:a16="http://schemas.microsoft.com/office/drawing/2014/main" id="{6C5C6FD7-6240-43D1-8C87-C5588FA9D405}"/>
                </a:ext>
              </a:extLst>
            </p:cNvPr>
            <p:cNvSpPr/>
            <p:nvPr/>
          </p:nvSpPr>
          <p:spPr>
            <a:xfrm>
              <a:off x="7569708" y="6464808"/>
              <a:ext cx="355092" cy="274320"/>
            </a:xfrm>
            <a:prstGeom prst="actionButtonHome">
              <a:avLst/>
            </a:prstGeom>
            <a:solidFill>
              <a:schemeClr val="bg1">
                <a:alpha val="25000"/>
              </a:schemeClr>
            </a:solidFill>
            <a:ln w="3175">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000" dirty="0">
                <a:solidFill>
                  <a:prstClr val="white"/>
                </a:solidFill>
                <a:latin typeface="Arial" panose="020B0604020202020204"/>
              </a:endParaRPr>
            </a:p>
          </p:txBody>
        </p:sp>
        <p:sp>
          <p:nvSpPr>
            <p:cNvPr id="29" name="Action Button: Return 28">
              <a:hlinkClick r:id="" action="ppaction://hlinkshowjump?jump=lastslideviewed" highlightClick="1"/>
              <a:extLst>
                <a:ext uri="{FF2B5EF4-FFF2-40B4-BE49-F238E27FC236}">
                  <a16:creationId xmlns:a16="http://schemas.microsoft.com/office/drawing/2014/main" id="{8BA28B29-4EB8-4DDC-9AC1-F6566D6A2CCF}"/>
                </a:ext>
              </a:extLst>
            </p:cNvPr>
            <p:cNvSpPr/>
            <p:nvPr/>
          </p:nvSpPr>
          <p:spPr>
            <a:xfrm>
              <a:off x="7125378" y="6464808"/>
              <a:ext cx="356452" cy="274320"/>
            </a:xfrm>
            <a:prstGeom prst="actionButtonReturn">
              <a:avLst/>
            </a:prstGeom>
            <a:solidFill>
              <a:schemeClr val="bg1">
                <a:alpha val="25000"/>
              </a:schemeClr>
            </a:solidFill>
            <a:ln w="3175">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000" dirty="0">
                <a:solidFill>
                  <a:prstClr val="white"/>
                </a:solidFill>
                <a:latin typeface="Arial" panose="020B0604020202020204"/>
              </a:endParaRPr>
            </a:p>
          </p:txBody>
        </p:sp>
      </p:grpSp>
      <p:sp>
        <p:nvSpPr>
          <p:cNvPr id="30" name="Rectangle 2">
            <a:extLst>
              <a:ext uri="{FF2B5EF4-FFF2-40B4-BE49-F238E27FC236}">
                <a16:creationId xmlns:a16="http://schemas.microsoft.com/office/drawing/2014/main" id="{8CDDAA3D-342C-42F8-831F-454980BAF01C}"/>
              </a:ext>
            </a:extLst>
          </p:cNvPr>
          <p:cNvSpPr txBox="1">
            <a:spLocks noRot="1" noChangeArrowheads="1"/>
          </p:cNvSpPr>
          <p:nvPr/>
        </p:nvSpPr>
        <p:spPr>
          <a:xfrm>
            <a:off x="1994379" y="974581"/>
            <a:ext cx="8382000" cy="516738"/>
          </a:xfrm>
          <a:prstGeom prst="rect">
            <a:avLst/>
          </a:prstGeom>
          <a:noFill/>
          <a:ln>
            <a:noFill/>
          </a:ln>
        </p:spPr>
        <p:txBody>
          <a:bodyPr vert="horz" lIns="91440" tIns="45720" rIns="91440" bIns="45720" rtlCol="0" anchor="ctr">
            <a:normAutofit fontScale="82500" lnSpcReduction="20000"/>
            <a:scene3d>
              <a:camera prst="orthographicFront"/>
              <a:lightRig rig="threePt" dir="t"/>
            </a:scene3d>
            <a:sp3d extrusionH="57150">
              <a:bevelT w="38100" h="38100" prst="angle"/>
              <a:bevelB w="38100" h="38100" prst="angle"/>
            </a:sp3d>
          </a:bodyPr>
          <a:lstStyle>
            <a:lvl1pPr algn="ctr" defTabSz="685800" rtl="0" eaLnBrk="1" latinLnBrk="0" hangingPunct="1">
              <a:lnSpc>
                <a:spcPct val="90000"/>
              </a:lnSpc>
              <a:spcBef>
                <a:spcPct val="0"/>
              </a:spcBef>
              <a:buNone/>
              <a:defRPr sz="28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defRPr/>
            </a:pPr>
            <a:endParaRPr lang="en-US" sz="4400" b="1" dirty="0">
              <a:solidFill>
                <a:srgbClr val="FFFF00"/>
              </a:solidFill>
              <a:effectLst>
                <a:outerShdw blurRad="38100" dist="38100" dir="2700000" algn="tl">
                  <a:srgbClr val="000000">
                    <a:alpha val="43137"/>
                  </a:srgbClr>
                </a:outerShdw>
              </a:effectLst>
              <a:latin typeface="Arial" charset="0"/>
            </a:endParaRPr>
          </a:p>
        </p:txBody>
      </p:sp>
      <p:sp>
        <p:nvSpPr>
          <p:cNvPr id="31" name="Title 30">
            <a:extLst>
              <a:ext uri="{FF2B5EF4-FFF2-40B4-BE49-F238E27FC236}">
                <a16:creationId xmlns:a16="http://schemas.microsoft.com/office/drawing/2014/main" id="{044B2272-4CE2-49FD-B678-7B875CF55E7A}"/>
              </a:ext>
            </a:extLst>
          </p:cNvPr>
          <p:cNvSpPr>
            <a:spLocks noGrp="1"/>
          </p:cNvSpPr>
          <p:nvPr>
            <p:ph type="title"/>
          </p:nvPr>
        </p:nvSpPr>
        <p:spPr>
          <a:xfrm>
            <a:off x="1497826" y="106686"/>
            <a:ext cx="9246374" cy="1866231"/>
          </a:xfrm>
        </p:spPr>
        <p:txBody>
          <a:bodyPr>
            <a:noAutofit/>
            <a:scene3d>
              <a:camera prst="orthographicFront"/>
              <a:lightRig rig="threePt" dir="t"/>
            </a:scene3d>
            <a:sp3d extrusionH="57150">
              <a:bevelT w="38100" h="38100" prst="angle"/>
              <a:bevelB w="38100" h="38100" prst="angle"/>
            </a:sp3d>
          </a:bodyPr>
          <a:lstStyle/>
          <a:p>
            <a:pPr algn="ctr"/>
            <a:r>
              <a:rPr lang="en-US" sz="6000" b="1" dirty="0">
                <a:solidFill>
                  <a:srgbClr val="FFCC99"/>
                </a:solidFill>
                <a:effectLst>
                  <a:outerShdw blurRad="38100" dist="38100" dir="2700000" algn="tl">
                    <a:srgbClr val="000000">
                      <a:alpha val="43137"/>
                    </a:srgbClr>
                  </a:outerShdw>
                </a:effectLst>
              </a:rPr>
              <a:t>Start of Seminar</a:t>
            </a:r>
            <a:endParaRPr lang="en-US" sz="4800" b="1" dirty="0">
              <a:solidFill>
                <a:srgbClr val="FFCC99"/>
              </a:solidFill>
              <a:effectLst>
                <a:outerShdw blurRad="38100" dist="38100" dir="2700000" algn="tl">
                  <a:srgbClr val="000000">
                    <a:alpha val="43137"/>
                  </a:srgbClr>
                </a:outerShdw>
              </a:effectLst>
            </a:endParaRPr>
          </a:p>
        </p:txBody>
      </p:sp>
      <p:pic>
        <p:nvPicPr>
          <p:cNvPr id="14" name="Picture 7">
            <a:extLst>
              <a:ext uri="{FF2B5EF4-FFF2-40B4-BE49-F238E27FC236}">
                <a16:creationId xmlns:a16="http://schemas.microsoft.com/office/drawing/2014/main" id="{E8550BFD-A084-4116-92B3-937C788442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1636" y="1676845"/>
            <a:ext cx="3857376" cy="3504309"/>
          </a:xfrm>
          <a:prstGeom prst="rect">
            <a:avLst/>
          </a:prstGeom>
          <a:noFill/>
          <a:ln>
            <a:solidFill>
              <a:schemeClr val="accent1"/>
            </a:solidFill>
          </a:ln>
          <a:effectLst>
            <a:reflection blurRad="6350" stA="50000" endA="300" endPos="37000" dist="50800" dir="5400000" sy="-100000" algn="bl" rotWithShape="0"/>
          </a:effectLst>
          <a:scene3d>
            <a:camera prst="orthographicFront"/>
            <a:lightRig rig="threePt" dir="t"/>
          </a:scene3d>
          <a:sp3d>
            <a:bevelT/>
            <a:bevelB/>
          </a:sp3d>
          <a:extLst>
            <a:ext uri="{909E8E84-426E-40DD-AFC4-6F175D3DCCD1}">
              <a14:hiddenFill xmlns:a14="http://schemas.microsoft.com/office/drawing/2010/main">
                <a:solidFill>
                  <a:srgbClr val="FFFFFF"/>
                </a:solidFill>
              </a14:hiddenFill>
            </a:ext>
          </a:extLst>
        </p:spPr>
      </p:pic>
      <p:pic>
        <p:nvPicPr>
          <p:cNvPr id="13" name="Picture 12" descr="A picture containing indoor&#10;&#10;Description automatically generated">
            <a:extLst>
              <a:ext uri="{FF2B5EF4-FFF2-40B4-BE49-F238E27FC236}">
                <a16:creationId xmlns:a16="http://schemas.microsoft.com/office/drawing/2014/main" id="{2B4AFD32-5BD2-4300-8B9A-2103127249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5035" y="2675818"/>
            <a:ext cx="867455" cy="1311464"/>
          </a:xfrm>
          <a:prstGeom prst="rect">
            <a:avLst/>
          </a:prstGeom>
        </p:spPr>
      </p:pic>
    </p:spTree>
    <p:extLst>
      <p:ext uri="{BB962C8B-B14F-4D97-AF65-F5344CB8AC3E}">
        <p14:creationId xmlns:p14="http://schemas.microsoft.com/office/powerpoint/2010/main" val="226439432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818" name="Rectangle 2"/>
          <p:cNvSpPr>
            <a:spLocks noGrp="1" noRot="1" noChangeArrowheads="1"/>
          </p:cNvSpPr>
          <p:nvPr>
            <p:ph type="title"/>
          </p:nvPr>
        </p:nvSpPr>
        <p:spPr>
          <a:xfrm>
            <a:off x="2133600" y="274638"/>
            <a:ext cx="7543800" cy="792163"/>
          </a:xfrm>
          <a:noFill/>
          <a:ln>
            <a:noFill/>
          </a:ln>
        </p:spPr>
        <p:txBody>
          <a:bodyPr>
            <a:normAutofit/>
          </a:bodyPr>
          <a:lstStyle/>
          <a:p>
            <a:pPr algn="ctr" eaLnBrk="1" hangingPunct="1">
              <a:defRPr/>
            </a:pPr>
            <a:r>
              <a:rPr lang="en-US" dirty="0">
                <a:latin typeface="Arial" pitchFamily="34" charset="0"/>
              </a:rPr>
              <a:t>Meth Mouth</a:t>
            </a:r>
            <a:br>
              <a:rPr lang="en-US" dirty="0">
                <a:latin typeface="Arial" pitchFamily="34" charset="0"/>
              </a:rPr>
            </a:br>
            <a:r>
              <a:rPr lang="en-US" sz="2000" dirty="0">
                <a:latin typeface="Arial" pitchFamily="34" charset="0"/>
              </a:rPr>
              <a:t>Severe Cervical Caries of Facial Surfaces</a:t>
            </a:r>
          </a:p>
        </p:txBody>
      </p:sp>
      <p:grpSp>
        <p:nvGrpSpPr>
          <p:cNvPr id="2" name="Group 1"/>
          <p:cNvGrpSpPr/>
          <p:nvPr/>
        </p:nvGrpSpPr>
        <p:grpSpPr>
          <a:xfrm>
            <a:off x="6553200" y="1219200"/>
            <a:ext cx="3657600" cy="5105020"/>
            <a:chOff x="4419600" y="533843"/>
            <a:chExt cx="4495800" cy="5947085"/>
          </a:xfrm>
        </p:grpSpPr>
        <p:pic>
          <p:nvPicPr>
            <p:cNvPr id="20484" name="Picture 3" descr="MethMouth2007CDJohnson4P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19600" y="533843"/>
              <a:ext cx="4495800" cy="2928937"/>
            </a:xfrm>
            <a:prstGeom prst="rect">
              <a:avLst/>
            </a:prstGeom>
            <a:noFill/>
            <a:ln w="9525">
              <a:solidFill>
                <a:schemeClr val="tx1"/>
              </a:solidFill>
              <a:miter lim="800000"/>
              <a:headEnd/>
              <a:tailEnd/>
            </a:ln>
          </p:spPr>
        </p:pic>
        <p:pic>
          <p:nvPicPr>
            <p:cNvPr id="20485" name="Picture 4" descr="MethMouth2007CDJohnson5PP"/>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19600" y="3551990"/>
              <a:ext cx="4495800" cy="2928938"/>
            </a:xfrm>
            <a:prstGeom prst="rect">
              <a:avLst/>
            </a:prstGeom>
            <a:noFill/>
            <a:ln w="9525">
              <a:solidFill>
                <a:schemeClr val="tx1"/>
              </a:solidFill>
              <a:miter lim="800000"/>
              <a:headEnd/>
              <a:tailEnd/>
            </a:ln>
          </p:spPr>
        </p:pic>
      </p:grpSp>
      <p:pic>
        <p:nvPicPr>
          <p:cNvPr id="20486" name="Picture 3" descr="MethMouth2007CDJohnson8PP"/>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28800" y="2261420"/>
            <a:ext cx="4648200" cy="3148781"/>
          </a:xfrm>
          <a:prstGeom prst="rect">
            <a:avLst/>
          </a:prstGeom>
          <a:noFill/>
          <a:ln w="9525">
            <a:solidFill>
              <a:schemeClr val="tx1"/>
            </a:solidFill>
            <a:miter lim="800000"/>
            <a:headEnd/>
            <a:tailEnd/>
          </a:ln>
        </p:spPr>
      </p:pic>
      <p:sp>
        <p:nvSpPr>
          <p:cNvPr id="3" name="TextBox 2">
            <a:extLst>
              <a:ext uri="{FF2B5EF4-FFF2-40B4-BE49-F238E27FC236}">
                <a16:creationId xmlns:a16="http://schemas.microsoft.com/office/drawing/2014/main" id="{86D6EA7F-57EB-4BFA-9F93-A0D36C58AF29}"/>
              </a:ext>
            </a:extLst>
          </p:cNvPr>
          <p:cNvSpPr txBox="1"/>
          <p:nvPr/>
        </p:nvSpPr>
        <p:spPr>
          <a:xfrm>
            <a:off x="2438400" y="5486400"/>
            <a:ext cx="3313728"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95% of daily users have caries</a:t>
            </a:r>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ethmouth2009Johnson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28800" y="3581400"/>
            <a:ext cx="3524400" cy="2295266"/>
          </a:xfrm>
          <a:prstGeom prst="rect">
            <a:avLst/>
          </a:prstGeom>
          <a:ln>
            <a:solidFill>
              <a:schemeClr val="tx2"/>
            </a:solidFill>
          </a:ln>
        </p:spPr>
      </p:pic>
      <p:sp>
        <p:nvSpPr>
          <p:cNvPr id="1182722" name="Rectangle 2"/>
          <p:cNvSpPr>
            <a:spLocks noGrp="1" noRot="1" noChangeArrowheads="1"/>
          </p:cNvSpPr>
          <p:nvPr>
            <p:ph type="title"/>
          </p:nvPr>
        </p:nvSpPr>
        <p:spPr>
          <a:xfrm>
            <a:off x="2057400" y="76122"/>
            <a:ext cx="8229600" cy="792163"/>
          </a:xfrm>
          <a:noFill/>
          <a:ln>
            <a:noFill/>
          </a:ln>
        </p:spPr>
        <p:txBody>
          <a:bodyPr>
            <a:normAutofit/>
          </a:bodyPr>
          <a:lstStyle/>
          <a:p>
            <a:pPr algn="ctr" eaLnBrk="1" hangingPunct="1">
              <a:defRPr/>
            </a:pPr>
            <a:r>
              <a:rPr lang="en-US" dirty="0">
                <a:latin typeface="Arial" pitchFamily="34" charset="0"/>
                <a:cs typeface="Arial" pitchFamily="34" charset="0"/>
              </a:rPr>
              <a:t>Meth Mouth</a:t>
            </a:r>
          </a:p>
        </p:txBody>
      </p:sp>
      <p:sp>
        <p:nvSpPr>
          <p:cNvPr id="4" name="TextBox 3"/>
          <p:cNvSpPr txBox="1"/>
          <p:nvPr/>
        </p:nvSpPr>
        <p:spPr>
          <a:xfrm>
            <a:off x="7162801" y="6553200"/>
            <a:ext cx="184731" cy="369332"/>
          </a:xfrm>
          <a:prstGeom prst="rect">
            <a:avLst/>
          </a:prstGeom>
          <a:noFill/>
        </p:spPr>
        <p:txBody>
          <a:bodyPr wrap="none" rtlCol="0">
            <a:spAutoFit/>
          </a:bodyPr>
          <a:lstStyle/>
          <a:p>
            <a:endParaRPr lang="en-US" dirty="0"/>
          </a:p>
        </p:txBody>
      </p:sp>
      <p:pic>
        <p:nvPicPr>
          <p:cNvPr id="10" name="Picture 9" descr="methmouth2009Johnson.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28800" y="1219200"/>
            <a:ext cx="3524400" cy="2295266"/>
          </a:xfrm>
          <a:prstGeom prst="rect">
            <a:avLst/>
          </a:prstGeom>
          <a:ln>
            <a:solidFill>
              <a:schemeClr val="tx2"/>
            </a:solidFill>
          </a:ln>
        </p:spPr>
      </p:pic>
      <p:pic>
        <p:nvPicPr>
          <p:cNvPr id="12" name="Picture 11" descr="methmouth2009Johnson5.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flipV="1">
            <a:off x="6781800" y="3505200"/>
            <a:ext cx="3524400" cy="2295266"/>
          </a:xfrm>
          <a:prstGeom prst="rect">
            <a:avLst/>
          </a:prstGeom>
          <a:ln>
            <a:solidFill>
              <a:schemeClr val="tx2"/>
            </a:solidFill>
          </a:ln>
        </p:spPr>
      </p:pic>
      <p:pic>
        <p:nvPicPr>
          <p:cNvPr id="14" name="Picture 13" descr="methmouth2009Johnson4.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flipV="1">
            <a:off x="6781800" y="1143000"/>
            <a:ext cx="3524400" cy="2295266"/>
          </a:xfrm>
          <a:prstGeom prst="rect">
            <a:avLst/>
          </a:prstGeom>
          <a:ln>
            <a:solidFill>
              <a:schemeClr val="tx2"/>
            </a:solidFill>
          </a:ln>
        </p:spPr>
      </p:pic>
      <p:pic>
        <p:nvPicPr>
          <p:cNvPr id="7" name="Picture 6" descr="methmouth2009Johnson3.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72000" y="2514601"/>
            <a:ext cx="2838600" cy="1848639"/>
          </a:xfrm>
          <a:prstGeom prst="rect">
            <a:avLst/>
          </a:prstGeom>
          <a:ln>
            <a:solidFill>
              <a:schemeClr val="tx2"/>
            </a:solidFill>
          </a:ln>
        </p:spPr>
      </p:pic>
    </p:spTree>
    <p:extLst>
      <p:ext uri="{BB962C8B-B14F-4D97-AF65-F5344CB8AC3E}">
        <p14:creationId xmlns:p14="http://schemas.microsoft.com/office/powerpoint/2010/main" val="405710664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3891" name="Rectangle 3"/>
          <p:cNvSpPr>
            <a:spLocks noGrp="1" noRot="1" noChangeArrowheads="1"/>
          </p:cNvSpPr>
          <p:nvPr>
            <p:ph type="title"/>
          </p:nvPr>
        </p:nvSpPr>
        <p:spPr>
          <a:xfrm>
            <a:off x="1981200" y="152401"/>
            <a:ext cx="8229600" cy="792163"/>
          </a:xfrm>
          <a:noFill/>
          <a:ln>
            <a:noFill/>
          </a:ln>
        </p:spPr>
        <p:txBody>
          <a:bodyPr>
            <a:normAutofit/>
          </a:bodyPr>
          <a:lstStyle/>
          <a:p>
            <a:pPr algn="ctr" eaLnBrk="1" hangingPunct="1">
              <a:defRPr/>
            </a:pPr>
            <a:r>
              <a:rPr lang="en-US" dirty="0">
                <a:latin typeface="Arial" charset="0"/>
              </a:rPr>
              <a:t>Meth Mouth</a:t>
            </a:r>
            <a:br>
              <a:rPr lang="en-US" dirty="0">
                <a:latin typeface="Arial" charset="0"/>
              </a:rPr>
            </a:br>
            <a:r>
              <a:rPr lang="en-US" sz="2200" dirty="0">
                <a:latin typeface="Arial" charset="0"/>
              </a:rPr>
              <a:t>Rodent-Eaten Effect on Teeth</a:t>
            </a:r>
          </a:p>
        </p:txBody>
      </p:sp>
      <p:grpSp>
        <p:nvGrpSpPr>
          <p:cNvPr id="2" name="Group 1"/>
          <p:cNvGrpSpPr/>
          <p:nvPr/>
        </p:nvGrpSpPr>
        <p:grpSpPr>
          <a:xfrm>
            <a:off x="2069114" y="1020763"/>
            <a:ext cx="7989287" cy="5312608"/>
            <a:chOff x="545113" y="1295400"/>
            <a:chExt cx="7989287" cy="5312608"/>
          </a:xfrm>
        </p:grpSpPr>
        <p:pic>
          <p:nvPicPr>
            <p:cNvPr id="21506" name="Picture 2" descr="MethMouthCDJohnsonP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96014" y="1319573"/>
              <a:ext cx="3938385" cy="2624539"/>
            </a:xfrm>
            <a:prstGeom prst="rect">
              <a:avLst/>
            </a:prstGeom>
            <a:noFill/>
            <a:ln w="9525">
              <a:solidFill>
                <a:schemeClr val="tx2"/>
              </a:solidFill>
              <a:miter lim="800000"/>
              <a:headEnd/>
              <a:tailEnd/>
            </a:ln>
          </p:spPr>
        </p:pic>
        <p:pic>
          <p:nvPicPr>
            <p:cNvPr id="1573892" name="Picture 4" descr="MethMouthCDJohnson2007PP"/>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7414" y="1295400"/>
              <a:ext cx="3974701" cy="2648712"/>
            </a:xfrm>
            <a:prstGeom prst="rect">
              <a:avLst/>
            </a:prstGeom>
            <a:noFill/>
            <a:ln w="9525">
              <a:solidFill>
                <a:schemeClr val="tx2"/>
              </a:solidFill>
              <a:miter lim="800000"/>
              <a:headEnd/>
              <a:tailEnd/>
            </a:ln>
          </p:spPr>
        </p:pic>
        <p:pic>
          <p:nvPicPr>
            <p:cNvPr id="1160194"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5113" y="4020312"/>
              <a:ext cx="3974701" cy="2587696"/>
            </a:xfrm>
            <a:prstGeom prst="rect">
              <a:avLst/>
            </a:prstGeom>
            <a:noFill/>
            <a:ln w="9525">
              <a:solidFill>
                <a:schemeClr val="tx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60195"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96014" y="4020312"/>
              <a:ext cx="3938386" cy="2587696"/>
            </a:xfrm>
            <a:prstGeom prst="rect">
              <a:avLst/>
            </a:prstGeom>
            <a:noFill/>
            <a:ln w="9525">
              <a:solidFill>
                <a:schemeClr val="tx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Scan91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76400" y="3338866"/>
            <a:ext cx="4572000" cy="3187348"/>
          </a:xfrm>
          <a:prstGeom prst="rect">
            <a:avLst/>
          </a:prstGeom>
          <a:noFill/>
          <a:ln w="9525">
            <a:solidFill>
              <a:schemeClr val="tx2"/>
            </a:solidFill>
            <a:miter lim="800000"/>
            <a:headEnd/>
            <a:tailEnd/>
          </a:ln>
        </p:spPr>
      </p:pic>
      <p:sp>
        <p:nvSpPr>
          <p:cNvPr id="1208323" name="Rectangle 3"/>
          <p:cNvSpPr>
            <a:spLocks noGrp="1" noRot="1" noChangeArrowheads="1"/>
          </p:cNvSpPr>
          <p:nvPr>
            <p:ph type="title"/>
          </p:nvPr>
        </p:nvSpPr>
        <p:spPr>
          <a:xfrm>
            <a:off x="1828800" y="304800"/>
            <a:ext cx="8382000" cy="685800"/>
          </a:xfrm>
          <a:noFill/>
          <a:ln>
            <a:noFill/>
          </a:ln>
        </p:spPr>
        <p:txBody>
          <a:bodyPr>
            <a:normAutofit fontScale="90000"/>
          </a:bodyPr>
          <a:lstStyle/>
          <a:p>
            <a:pPr algn="ctr">
              <a:defRPr/>
            </a:pPr>
            <a:r>
              <a:rPr lang="en-US" sz="3100" dirty="0">
                <a:latin typeface="Arial" pitchFamily="34" charset="0"/>
              </a:rPr>
              <a:t>Radiation Caries</a:t>
            </a:r>
            <a:br>
              <a:rPr lang="en-US" dirty="0">
                <a:latin typeface="Arial" pitchFamily="34" charset="0"/>
              </a:rPr>
            </a:br>
            <a:r>
              <a:rPr lang="en-US" sz="2200" dirty="0">
                <a:latin typeface="Arial" pitchFamily="34" charset="0"/>
              </a:rPr>
              <a:t>A Look-Alike Lesion</a:t>
            </a:r>
          </a:p>
        </p:txBody>
      </p:sp>
      <p:pic>
        <p:nvPicPr>
          <p:cNvPr id="22533" name="Picture 5" descr="Scan9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43600" y="1219200"/>
            <a:ext cx="4572000" cy="3131318"/>
          </a:xfrm>
          <a:prstGeom prst="rect">
            <a:avLst/>
          </a:prstGeom>
          <a:noFill/>
          <a:ln w="9525">
            <a:solidFill>
              <a:schemeClr val="tx2"/>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8" name="Rectangle 2"/>
          <p:cNvSpPr>
            <a:spLocks noGrp="1" noRot="1" noChangeArrowheads="1"/>
          </p:cNvSpPr>
          <p:nvPr>
            <p:ph type="title"/>
          </p:nvPr>
        </p:nvSpPr>
        <p:spPr>
          <a:xfrm>
            <a:off x="2133600" y="228600"/>
            <a:ext cx="8229600" cy="838200"/>
          </a:xfrm>
          <a:noFill/>
          <a:ln>
            <a:noFill/>
          </a:ln>
        </p:spPr>
        <p:txBody>
          <a:bodyPr>
            <a:normAutofit/>
          </a:bodyPr>
          <a:lstStyle/>
          <a:p>
            <a:pPr algn="ctr" eaLnBrk="1" hangingPunct="1">
              <a:defRPr/>
            </a:pPr>
            <a:r>
              <a:rPr lang="en-US" dirty="0">
                <a:latin typeface="Arial" charset="0"/>
              </a:rPr>
              <a:t>Self-Made Paraffin “Bridge” </a:t>
            </a:r>
            <a:br>
              <a:rPr lang="en-US" dirty="0">
                <a:latin typeface="Arial" charset="0"/>
              </a:rPr>
            </a:br>
            <a:r>
              <a:rPr lang="en-US" sz="2200" dirty="0">
                <a:latin typeface="Arial" charset="0"/>
              </a:rPr>
              <a:t>To Cover Meth Mouth Caries</a:t>
            </a:r>
          </a:p>
        </p:txBody>
      </p:sp>
      <p:pic>
        <p:nvPicPr>
          <p:cNvPr id="43012" name="Picture 4" descr="Scan1126p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17556" y="1447800"/>
            <a:ext cx="6807444" cy="4343400"/>
          </a:xfrm>
          <a:prstGeom prst="rect">
            <a:avLst/>
          </a:prstGeom>
          <a:noFill/>
          <a:ln w="9525">
            <a:solidFill>
              <a:schemeClr val="tx1"/>
            </a:solidFill>
            <a:miter lim="800000"/>
            <a:headEnd/>
            <a:tailEnd/>
          </a:ln>
        </p:spPr>
      </p:pic>
      <p:sp>
        <p:nvSpPr>
          <p:cNvPr id="5" name="Right Arrow 4"/>
          <p:cNvSpPr/>
          <p:nvPr/>
        </p:nvSpPr>
        <p:spPr>
          <a:xfrm rot="2314361">
            <a:off x="4586646" y="2215713"/>
            <a:ext cx="597408" cy="256032"/>
          </a:xfrm>
          <a:prstGeom prst="rightArrow">
            <a:avLst/>
          </a:prstGeom>
          <a:solidFill>
            <a:srgbClr val="FFC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3134363-FDF4-47DB-AF29-2A7A6EA67C4C}"/>
              </a:ext>
            </a:extLst>
          </p:cNvPr>
          <p:cNvSpPr/>
          <p:nvPr/>
        </p:nvSpPr>
        <p:spPr bwMode="auto">
          <a:xfrm>
            <a:off x="0" y="-39211"/>
            <a:ext cx="12192000" cy="6888776"/>
          </a:xfrm>
          <a:prstGeom prst="rect">
            <a:avLst/>
          </a:prstGeom>
          <a:gradFill flip="none" rotWithShape="1">
            <a:gsLst>
              <a:gs pos="49000">
                <a:srgbClr val="D87512">
                  <a:lumMod val="99000"/>
                </a:srgbClr>
              </a:gs>
              <a:gs pos="27000">
                <a:srgbClr val="993300"/>
              </a:gs>
              <a:gs pos="7000">
                <a:srgbClr val="663300"/>
              </a:gs>
              <a:gs pos="96000">
                <a:srgbClr val="F8C996"/>
              </a:gs>
              <a:gs pos="73000">
                <a:srgbClr val="642100"/>
              </a:gs>
            </a:gsLst>
            <a:lin ang="5400000" scaled="0"/>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b="1" dirty="0">
                <a:solidFill>
                  <a:srgbClr val="FFFFFF"/>
                </a:solidFill>
                <a:effectLst>
                  <a:outerShdw blurRad="38100" dist="38100" dir="2700000" algn="tl">
                    <a:srgbClr val="000000">
                      <a:alpha val="43137"/>
                    </a:srgbClr>
                  </a:outerShdw>
                </a:effectLst>
                <a:latin typeface="Arial" charset="0"/>
                <a:cs typeface="Arial" charset="0"/>
              </a:rPr>
              <a:t> </a:t>
            </a:r>
          </a:p>
        </p:txBody>
      </p:sp>
      <p:sp>
        <p:nvSpPr>
          <p:cNvPr id="24" name="Rectangle 23">
            <a:extLst>
              <a:ext uri="{FF2B5EF4-FFF2-40B4-BE49-F238E27FC236}">
                <a16:creationId xmlns:a16="http://schemas.microsoft.com/office/drawing/2014/main" id="{1535ADC5-AD03-4E88-B09C-159363EBBDED}"/>
              </a:ext>
            </a:extLst>
          </p:cNvPr>
          <p:cNvSpPr/>
          <p:nvPr/>
        </p:nvSpPr>
        <p:spPr>
          <a:xfrm>
            <a:off x="0" y="1586"/>
            <a:ext cx="12140648" cy="6856414"/>
          </a:xfrm>
          <a:prstGeom prst="rect">
            <a:avLst/>
          </a:prstGeom>
          <a:noFill/>
          <a:ln w="88900">
            <a:gradFill flip="none" rotWithShape="1">
              <a:gsLst>
                <a:gs pos="0">
                  <a:srgbClr val="D6B19C"/>
                </a:gs>
                <a:gs pos="30000">
                  <a:srgbClr val="D49E6C"/>
                </a:gs>
                <a:gs pos="70000">
                  <a:srgbClr val="A65528"/>
                </a:gs>
                <a:gs pos="100000">
                  <a:srgbClr val="663012"/>
                </a:gs>
              </a:gsLst>
              <a:lin ang="13500000" scaled="0"/>
              <a:tileRect/>
            </a:gra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5" name="Group 24">
            <a:extLst>
              <a:ext uri="{FF2B5EF4-FFF2-40B4-BE49-F238E27FC236}">
                <a16:creationId xmlns:a16="http://schemas.microsoft.com/office/drawing/2014/main" id="{C1A7B0B3-23EC-48E9-80AD-A953F7D6F900}"/>
              </a:ext>
            </a:extLst>
          </p:cNvPr>
          <p:cNvGrpSpPr/>
          <p:nvPr/>
        </p:nvGrpSpPr>
        <p:grpSpPr>
          <a:xfrm>
            <a:off x="10177983" y="6495394"/>
            <a:ext cx="1866222" cy="255921"/>
            <a:chOff x="7125378" y="6464808"/>
            <a:chExt cx="1866222" cy="274320"/>
          </a:xfrm>
        </p:grpSpPr>
        <p:sp>
          <p:nvSpPr>
            <p:cNvPr id="26" name="Action Button: Back or Previous 18">
              <a:hlinkClick r:id="" action="ppaction://hlinkshowjump?jump=previousslide" highlightClick="1"/>
              <a:extLst>
                <a:ext uri="{FF2B5EF4-FFF2-40B4-BE49-F238E27FC236}">
                  <a16:creationId xmlns:a16="http://schemas.microsoft.com/office/drawing/2014/main" id="{3E43B2B2-66B6-41F3-99CF-E795FCB8B91B}"/>
                </a:ext>
              </a:extLst>
            </p:cNvPr>
            <p:cNvSpPr/>
            <p:nvPr/>
          </p:nvSpPr>
          <p:spPr>
            <a:xfrm>
              <a:off x="8001000" y="6464808"/>
              <a:ext cx="457200" cy="274320"/>
            </a:xfrm>
            <a:prstGeom prst="actionButtonBackPrevious">
              <a:avLst/>
            </a:prstGeom>
            <a:solidFill>
              <a:schemeClr val="bg1">
                <a:alpha val="25000"/>
              </a:schemeClr>
            </a:solidFill>
            <a:ln w="3175">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dirty="0">
                <a:solidFill>
                  <a:prstClr val="white"/>
                </a:solidFill>
                <a:latin typeface="Arial" panose="020B0604020202020204"/>
              </a:endParaRPr>
            </a:p>
          </p:txBody>
        </p:sp>
        <p:sp>
          <p:nvSpPr>
            <p:cNvPr id="27" name="Action Button: Forward or Next 19">
              <a:hlinkClick r:id="" action="ppaction://hlinkshowjump?jump=nextslide" highlightClick="1"/>
              <a:extLst>
                <a:ext uri="{FF2B5EF4-FFF2-40B4-BE49-F238E27FC236}">
                  <a16:creationId xmlns:a16="http://schemas.microsoft.com/office/drawing/2014/main" id="{82DE5EC9-AB68-4E55-A804-11BA51C12D06}"/>
                </a:ext>
              </a:extLst>
            </p:cNvPr>
            <p:cNvSpPr/>
            <p:nvPr/>
          </p:nvSpPr>
          <p:spPr>
            <a:xfrm>
              <a:off x="8534400" y="6464808"/>
              <a:ext cx="457200" cy="274320"/>
            </a:xfrm>
            <a:prstGeom prst="actionButtonForwardNext">
              <a:avLst/>
            </a:prstGeom>
            <a:solidFill>
              <a:schemeClr val="bg1">
                <a:alpha val="25000"/>
              </a:schemeClr>
            </a:solidFill>
            <a:ln w="3175">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dirty="0">
                <a:solidFill>
                  <a:prstClr val="white"/>
                </a:solidFill>
                <a:latin typeface="Arial" panose="020B0604020202020204"/>
              </a:endParaRPr>
            </a:p>
          </p:txBody>
        </p:sp>
        <p:sp>
          <p:nvSpPr>
            <p:cNvPr id="28" name="Action Button: Home 20">
              <a:hlinkClick r:id="" action="ppaction://hlinkshowjump?jump=firstslide" highlightClick="1"/>
              <a:extLst>
                <a:ext uri="{FF2B5EF4-FFF2-40B4-BE49-F238E27FC236}">
                  <a16:creationId xmlns:a16="http://schemas.microsoft.com/office/drawing/2014/main" id="{6C5C6FD7-6240-43D1-8C87-C5588FA9D405}"/>
                </a:ext>
              </a:extLst>
            </p:cNvPr>
            <p:cNvSpPr/>
            <p:nvPr/>
          </p:nvSpPr>
          <p:spPr>
            <a:xfrm>
              <a:off x="7569708" y="6464808"/>
              <a:ext cx="355092" cy="274320"/>
            </a:xfrm>
            <a:prstGeom prst="actionButtonHome">
              <a:avLst/>
            </a:prstGeom>
            <a:solidFill>
              <a:schemeClr val="bg1">
                <a:alpha val="25000"/>
              </a:schemeClr>
            </a:solidFill>
            <a:ln w="3175">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000" dirty="0">
                <a:solidFill>
                  <a:prstClr val="white"/>
                </a:solidFill>
                <a:latin typeface="Arial" panose="020B0604020202020204"/>
              </a:endParaRPr>
            </a:p>
          </p:txBody>
        </p:sp>
        <p:sp>
          <p:nvSpPr>
            <p:cNvPr id="29" name="Action Button: Return 28">
              <a:hlinkClick r:id="" action="ppaction://hlinkshowjump?jump=lastslideviewed" highlightClick="1"/>
              <a:extLst>
                <a:ext uri="{FF2B5EF4-FFF2-40B4-BE49-F238E27FC236}">
                  <a16:creationId xmlns:a16="http://schemas.microsoft.com/office/drawing/2014/main" id="{8BA28B29-4EB8-4DDC-9AC1-F6566D6A2CCF}"/>
                </a:ext>
              </a:extLst>
            </p:cNvPr>
            <p:cNvSpPr/>
            <p:nvPr/>
          </p:nvSpPr>
          <p:spPr>
            <a:xfrm>
              <a:off x="7125378" y="6464808"/>
              <a:ext cx="356452" cy="274320"/>
            </a:xfrm>
            <a:prstGeom prst="actionButtonReturn">
              <a:avLst/>
            </a:prstGeom>
            <a:solidFill>
              <a:schemeClr val="bg1">
                <a:alpha val="25000"/>
              </a:schemeClr>
            </a:solidFill>
            <a:ln w="3175">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000" dirty="0">
                <a:solidFill>
                  <a:prstClr val="white"/>
                </a:solidFill>
                <a:latin typeface="Arial" panose="020B0604020202020204"/>
              </a:endParaRPr>
            </a:p>
          </p:txBody>
        </p:sp>
      </p:grpSp>
      <p:sp>
        <p:nvSpPr>
          <p:cNvPr id="30" name="Rectangle 2">
            <a:extLst>
              <a:ext uri="{FF2B5EF4-FFF2-40B4-BE49-F238E27FC236}">
                <a16:creationId xmlns:a16="http://schemas.microsoft.com/office/drawing/2014/main" id="{8CDDAA3D-342C-42F8-831F-454980BAF01C}"/>
              </a:ext>
            </a:extLst>
          </p:cNvPr>
          <p:cNvSpPr txBox="1">
            <a:spLocks noRot="1" noChangeArrowheads="1"/>
          </p:cNvSpPr>
          <p:nvPr/>
        </p:nvSpPr>
        <p:spPr>
          <a:xfrm>
            <a:off x="1994379" y="974581"/>
            <a:ext cx="8382000" cy="516738"/>
          </a:xfrm>
          <a:prstGeom prst="rect">
            <a:avLst/>
          </a:prstGeom>
          <a:noFill/>
          <a:ln>
            <a:noFill/>
          </a:ln>
        </p:spPr>
        <p:txBody>
          <a:bodyPr vert="horz" lIns="91440" tIns="45720" rIns="91440" bIns="45720" rtlCol="0" anchor="ctr">
            <a:normAutofit fontScale="82500" lnSpcReduction="20000"/>
            <a:scene3d>
              <a:camera prst="orthographicFront"/>
              <a:lightRig rig="threePt" dir="t"/>
            </a:scene3d>
            <a:sp3d extrusionH="57150">
              <a:bevelT w="38100" h="38100" prst="angle"/>
              <a:bevelB w="38100" h="38100" prst="angle"/>
            </a:sp3d>
          </a:bodyPr>
          <a:lstStyle>
            <a:lvl1pPr algn="ctr" defTabSz="685800" rtl="0" eaLnBrk="1" latinLnBrk="0" hangingPunct="1">
              <a:lnSpc>
                <a:spcPct val="90000"/>
              </a:lnSpc>
              <a:spcBef>
                <a:spcPct val="0"/>
              </a:spcBef>
              <a:buNone/>
              <a:defRPr sz="28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defRPr/>
            </a:pPr>
            <a:endParaRPr lang="en-US" sz="4400" b="1" dirty="0">
              <a:solidFill>
                <a:srgbClr val="FFFF00"/>
              </a:solidFill>
              <a:effectLst>
                <a:outerShdw blurRad="38100" dist="38100" dir="2700000" algn="tl">
                  <a:srgbClr val="000000">
                    <a:alpha val="43137"/>
                  </a:srgbClr>
                </a:outerShdw>
              </a:effectLst>
              <a:latin typeface="Arial" charset="0"/>
            </a:endParaRPr>
          </a:p>
        </p:txBody>
      </p:sp>
      <p:sp>
        <p:nvSpPr>
          <p:cNvPr id="31" name="Title 30">
            <a:extLst>
              <a:ext uri="{FF2B5EF4-FFF2-40B4-BE49-F238E27FC236}">
                <a16:creationId xmlns:a16="http://schemas.microsoft.com/office/drawing/2014/main" id="{044B2272-4CE2-49FD-B678-7B875CF55E7A}"/>
              </a:ext>
            </a:extLst>
          </p:cNvPr>
          <p:cNvSpPr>
            <a:spLocks noGrp="1"/>
          </p:cNvSpPr>
          <p:nvPr>
            <p:ph type="title"/>
          </p:nvPr>
        </p:nvSpPr>
        <p:spPr>
          <a:xfrm>
            <a:off x="1497826" y="106686"/>
            <a:ext cx="9246374" cy="1866231"/>
          </a:xfrm>
        </p:spPr>
        <p:txBody>
          <a:bodyPr>
            <a:noAutofit/>
            <a:scene3d>
              <a:camera prst="orthographicFront"/>
              <a:lightRig rig="threePt" dir="t"/>
            </a:scene3d>
            <a:sp3d extrusionH="57150">
              <a:bevelT w="38100" h="38100" prst="angle"/>
              <a:bevelB w="38100" h="38100" prst="angle"/>
            </a:sp3d>
          </a:bodyPr>
          <a:lstStyle/>
          <a:p>
            <a:pPr algn="ctr"/>
            <a:r>
              <a:rPr lang="en-US" sz="6000" b="1" dirty="0">
                <a:solidFill>
                  <a:srgbClr val="FFCC99"/>
                </a:solidFill>
                <a:effectLst>
                  <a:outerShdw blurRad="38100" dist="38100" dir="2700000" algn="tl">
                    <a:srgbClr val="000000">
                      <a:alpha val="43137"/>
                    </a:srgbClr>
                  </a:outerShdw>
                </a:effectLst>
              </a:rPr>
              <a:t>Cocaine &amp; Crack</a:t>
            </a:r>
            <a:endParaRPr lang="en-US" sz="4800" b="1" dirty="0">
              <a:solidFill>
                <a:srgbClr val="FFCC99"/>
              </a:solidFill>
              <a:effectLst>
                <a:outerShdw blurRad="38100" dist="38100" dir="2700000" algn="tl">
                  <a:srgbClr val="000000">
                    <a:alpha val="43137"/>
                  </a:srgbClr>
                </a:outerShdw>
              </a:effectLst>
            </a:endParaRPr>
          </a:p>
        </p:txBody>
      </p:sp>
      <p:pic>
        <p:nvPicPr>
          <p:cNvPr id="15" name="Picture 14" descr="http://images-partners-tbn.google.com/images?q=tbn:XMmzuQgfeNKevM:www.typicallyspanish.com/spain/uploads/2/cocaine_lines_on_a_mirror_1__1_.jpg">
            <a:extLst>
              <a:ext uri="{FF2B5EF4-FFF2-40B4-BE49-F238E27FC236}">
                <a16:creationId xmlns:a16="http://schemas.microsoft.com/office/drawing/2014/main" id="{E63E4783-3358-4AE4-9238-570AF02FACE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88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4267200" y="1843429"/>
            <a:ext cx="3962400" cy="3123495"/>
          </a:xfrm>
          <a:prstGeom prst="rect">
            <a:avLst/>
          </a:prstGeom>
          <a:noFill/>
          <a:ln>
            <a:solidFill>
              <a:schemeClr val="tx2"/>
            </a:solidFill>
          </a:ln>
          <a:effectLst>
            <a:reflection blurRad="6350" stA="50000" endA="300" endPos="38500" dist="50800" dir="5400000" sy="-100000" algn="bl" rotWithShape="0"/>
          </a:effectLst>
          <a:scene3d>
            <a:camera prst="orthographicFront"/>
            <a:lightRig rig="threePt" dir="t"/>
          </a:scene3d>
          <a:sp3d>
            <a:bevelT/>
            <a:bevelB/>
          </a:sp3d>
        </p:spPr>
      </p:pic>
    </p:spTree>
    <p:extLst>
      <p:ext uri="{BB962C8B-B14F-4D97-AF65-F5344CB8AC3E}">
        <p14:creationId xmlns:p14="http://schemas.microsoft.com/office/powerpoint/2010/main" val="271319324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5200" y="76200"/>
            <a:ext cx="5029200" cy="715962"/>
          </a:xfrm>
          <a:ln>
            <a:noFill/>
          </a:ln>
        </p:spPr>
        <p:txBody>
          <a:bodyPr>
            <a:normAutofit/>
          </a:bodyPr>
          <a:lstStyle/>
          <a:p>
            <a:pPr algn="ctr">
              <a:defRPr/>
            </a:pPr>
            <a:r>
              <a:rPr lang="en-US" dirty="0"/>
              <a:t>Cocaine</a:t>
            </a:r>
          </a:p>
        </p:txBody>
      </p:sp>
      <p:sp>
        <p:nvSpPr>
          <p:cNvPr id="55299" name="Content Placeholder 2"/>
          <p:cNvSpPr>
            <a:spLocks noGrp="1"/>
          </p:cNvSpPr>
          <p:nvPr>
            <p:ph idx="1"/>
          </p:nvPr>
        </p:nvSpPr>
        <p:spPr>
          <a:xfrm>
            <a:off x="1676400" y="1219200"/>
            <a:ext cx="4953000" cy="3276600"/>
          </a:xfrm>
        </p:spPr>
        <p:txBody>
          <a:bodyPr>
            <a:normAutofit/>
          </a:bodyPr>
          <a:lstStyle/>
          <a:p>
            <a:pPr marL="341313" indent="-341313">
              <a:spcBef>
                <a:spcPts val="0"/>
              </a:spcBef>
              <a:buClr>
                <a:schemeClr val="tx1"/>
              </a:buClr>
              <a:buSzPct val="88000"/>
              <a:buFont typeface="Wingdings" panose="05000000000000000000" pitchFamily="2" charset="2"/>
              <a:buChar char="q"/>
            </a:pPr>
            <a:r>
              <a:rPr lang="en-US" sz="1800" dirty="0">
                <a:latin typeface="Arial" charset="0"/>
                <a:cs typeface="Arial" charset="0"/>
              </a:rPr>
              <a:t>Alkaloid extracted from the coca leaf</a:t>
            </a:r>
          </a:p>
          <a:p>
            <a:pPr marL="0" indent="0">
              <a:spcBef>
                <a:spcPts val="0"/>
              </a:spcBef>
              <a:buClr>
                <a:schemeClr val="tx1"/>
              </a:buClr>
              <a:buSzPct val="88000"/>
              <a:buNone/>
            </a:pPr>
            <a:r>
              <a:rPr lang="en-US" sz="1800" dirty="0">
                <a:latin typeface="Arial" charset="0"/>
                <a:cs typeface="Arial" charset="0"/>
              </a:rPr>
              <a:t>     (</a:t>
            </a:r>
            <a:r>
              <a:rPr lang="en-US" sz="1800" i="1" dirty="0">
                <a:latin typeface="Arial" charset="0"/>
                <a:cs typeface="Arial" charset="0"/>
              </a:rPr>
              <a:t>Erythroxylum coca</a:t>
            </a:r>
            <a:r>
              <a:rPr lang="en-US" sz="1800" dirty="0">
                <a:latin typeface="Arial" charset="0"/>
                <a:cs typeface="Arial" charset="0"/>
              </a:rPr>
              <a:t>)</a:t>
            </a:r>
          </a:p>
          <a:p>
            <a:pPr marL="341313" indent="-341313">
              <a:spcBef>
                <a:spcPts val="0"/>
              </a:spcBef>
              <a:buClr>
                <a:schemeClr val="tx1"/>
              </a:buClr>
              <a:buSzPct val="88000"/>
              <a:buFont typeface="Wingdings" panose="05000000000000000000" pitchFamily="2" charset="2"/>
              <a:buChar char="q"/>
            </a:pPr>
            <a:r>
              <a:rPr lang="en-US" sz="1800" dirty="0">
                <a:latin typeface="Arial" charset="0"/>
                <a:cs typeface="Arial" charset="0"/>
              </a:rPr>
              <a:t>Acts as a dopamine, norepinephrine</a:t>
            </a:r>
          </a:p>
          <a:p>
            <a:pPr marL="0" indent="0">
              <a:spcBef>
                <a:spcPts val="0"/>
              </a:spcBef>
              <a:buClr>
                <a:schemeClr val="tx1"/>
              </a:buClr>
              <a:buSzPct val="88000"/>
              <a:buNone/>
            </a:pPr>
            <a:r>
              <a:rPr lang="en-US" sz="1800" dirty="0">
                <a:latin typeface="Arial" charset="0"/>
                <a:cs typeface="Arial" charset="0"/>
              </a:rPr>
              <a:t>     re-uptake inhibitor</a:t>
            </a:r>
          </a:p>
          <a:p>
            <a:pPr marL="341313" indent="-341313">
              <a:spcBef>
                <a:spcPts val="0"/>
              </a:spcBef>
              <a:buClr>
                <a:schemeClr val="tx1"/>
              </a:buClr>
              <a:buSzPct val="88000"/>
              <a:buFont typeface="Wingdings" panose="05000000000000000000" pitchFamily="2" charset="2"/>
              <a:buChar char="q"/>
            </a:pPr>
            <a:r>
              <a:rPr lang="en-US" sz="1800" dirty="0">
                <a:latin typeface="Arial" charset="0"/>
                <a:cs typeface="Arial" charset="0"/>
              </a:rPr>
              <a:t>CNS stimulation and euphoria</a:t>
            </a:r>
          </a:p>
          <a:p>
            <a:pPr marL="341313" indent="-341313">
              <a:spcBef>
                <a:spcPts val="0"/>
              </a:spcBef>
              <a:buClr>
                <a:schemeClr val="tx1"/>
              </a:buClr>
              <a:buSzPct val="88000"/>
              <a:buFont typeface="Wingdings" panose="05000000000000000000" pitchFamily="2" charset="2"/>
              <a:buChar char="q"/>
            </a:pPr>
            <a:r>
              <a:rPr lang="en-US" sz="1800" dirty="0">
                <a:latin typeface="Arial" charset="0"/>
                <a:cs typeface="Arial" charset="0"/>
              </a:rPr>
              <a:t>Highly addictive</a:t>
            </a:r>
          </a:p>
          <a:p>
            <a:pPr marL="341313" indent="-341313">
              <a:spcBef>
                <a:spcPts val="0"/>
              </a:spcBef>
              <a:buClr>
                <a:schemeClr val="tx1"/>
              </a:buClr>
              <a:buSzPct val="88000"/>
              <a:buFont typeface="Wingdings" panose="05000000000000000000" pitchFamily="2" charset="2"/>
              <a:buChar char="q"/>
            </a:pPr>
            <a:r>
              <a:rPr lang="en-US" sz="1800" dirty="0">
                <a:solidFill>
                  <a:srgbClr val="FFC000"/>
                </a:solidFill>
              </a:rPr>
              <a:t>Hydrochloride salt</a:t>
            </a:r>
          </a:p>
          <a:p>
            <a:pPr marL="0" indent="0">
              <a:spcBef>
                <a:spcPts val="0"/>
              </a:spcBef>
              <a:buClr>
                <a:schemeClr val="tx1"/>
              </a:buClr>
              <a:buSzPct val="88000"/>
              <a:buNone/>
            </a:pPr>
            <a:r>
              <a:rPr lang="en-US" sz="1800" dirty="0">
                <a:solidFill>
                  <a:srgbClr val="FFC000"/>
                </a:solidFill>
              </a:rPr>
              <a:t>      </a:t>
            </a:r>
            <a:r>
              <a:rPr lang="en-US" sz="1800" dirty="0"/>
              <a:t>-- Powdered form, dissolves in water</a:t>
            </a:r>
          </a:p>
          <a:p>
            <a:pPr marL="0" indent="0">
              <a:spcBef>
                <a:spcPts val="0"/>
              </a:spcBef>
              <a:buClr>
                <a:schemeClr val="tx1"/>
              </a:buClr>
              <a:buSzPct val="88000"/>
              <a:buNone/>
            </a:pPr>
            <a:r>
              <a:rPr lang="en-US" sz="1800" dirty="0"/>
              <a:t>      -- </a:t>
            </a:r>
            <a:r>
              <a:rPr lang="en-US" sz="1800" kern="0" dirty="0">
                <a:latin typeface="Arial" pitchFamily="34" charset="0"/>
                <a:cs typeface="Arial" pitchFamily="34" charset="0"/>
              </a:rPr>
              <a:t> Snorted, chewed, injected (IV)</a:t>
            </a:r>
            <a:r>
              <a:rPr lang="en-US" sz="1800" dirty="0">
                <a:solidFill>
                  <a:srgbClr val="FFC000"/>
                </a:solidFill>
              </a:rPr>
              <a:t> </a:t>
            </a:r>
          </a:p>
          <a:p>
            <a:pPr marL="341313" indent="-341313">
              <a:spcBef>
                <a:spcPts val="0"/>
              </a:spcBef>
              <a:buClr>
                <a:schemeClr val="tx1"/>
              </a:buClr>
              <a:buSzPct val="88000"/>
              <a:buFont typeface="Wingdings" panose="05000000000000000000" pitchFamily="2" charset="2"/>
              <a:buChar char="q"/>
            </a:pPr>
            <a:r>
              <a:rPr lang="en-US" sz="1800" dirty="0">
                <a:solidFill>
                  <a:srgbClr val="FFC000"/>
                </a:solidFill>
              </a:rPr>
              <a:t>Freebase</a:t>
            </a:r>
            <a:r>
              <a:rPr lang="en-US" sz="1800" dirty="0"/>
              <a:t> </a:t>
            </a:r>
          </a:p>
          <a:p>
            <a:pPr marL="0" indent="0">
              <a:spcBef>
                <a:spcPts val="0"/>
              </a:spcBef>
              <a:buClr>
                <a:schemeClr val="tx1"/>
              </a:buClr>
              <a:buSzPct val="88000"/>
              <a:buNone/>
            </a:pPr>
            <a:r>
              <a:rPr lang="en-US" sz="1800" dirty="0"/>
              <a:t>       -- Not neutralized by acid </a:t>
            </a:r>
          </a:p>
          <a:p>
            <a:pPr marL="0" indent="0">
              <a:spcBef>
                <a:spcPts val="0"/>
              </a:spcBef>
              <a:buClr>
                <a:schemeClr val="tx1"/>
              </a:buClr>
              <a:buSzPct val="88000"/>
              <a:buNone/>
            </a:pPr>
            <a:r>
              <a:rPr lang="en-US" sz="1800" dirty="0"/>
              <a:t>       -- Smokable</a:t>
            </a:r>
          </a:p>
        </p:txBody>
      </p:sp>
      <p:pic>
        <p:nvPicPr>
          <p:cNvPr id="7" name="Content Placeholder 3" descr="brain2NIH2009.gif"/>
          <p:cNvPicPr>
            <a:picLocks noChangeAspect="1"/>
          </p:cNvPicPr>
          <p:nvPr/>
        </p:nvPicPr>
        <p:blipFill>
          <a:blip r:embed="rId3" cstate="screen">
            <a:lum bright="-10000"/>
            <a:extLst>
              <a:ext uri="{28A0092B-C50C-407E-A947-70E740481C1C}">
                <a14:useLocalDpi xmlns:a14="http://schemas.microsoft.com/office/drawing/2010/main"/>
              </a:ext>
            </a:extLst>
          </a:blip>
          <a:srcRect l="45699"/>
          <a:stretch>
            <a:fillRect/>
          </a:stretch>
        </p:blipFill>
        <p:spPr>
          <a:xfrm>
            <a:off x="6248400" y="1524000"/>
            <a:ext cx="4114800" cy="4191000"/>
          </a:xfrm>
          <a:prstGeom prst="rect">
            <a:avLst/>
          </a:prstGeom>
          <a:ln>
            <a:solidFill>
              <a:schemeClr val="tx2"/>
            </a:solidFill>
          </a:ln>
          <a:scene3d>
            <a:camera prst="orthographicFront"/>
            <a:lightRig rig="threePt" dir="t"/>
          </a:scene3d>
          <a:sp3d>
            <a:bevelT/>
            <a:bevelB/>
          </a:sp3d>
        </p:spPr>
      </p:pic>
      <p:grpSp>
        <p:nvGrpSpPr>
          <p:cNvPr id="3" name="Group 2"/>
          <p:cNvGrpSpPr/>
          <p:nvPr/>
        </p:nvGrpSpPr>
        <p:grpSpPr>
          <a:xfrm>
            <a:off x="1981201" y="4495800"/>
            <a:ext cx="4114801" cy="1981200"/>
            <a:chOff x="533400" y="4724400"/>
            <a:chExt cx="4114801" cy="1981200"/>
          </a:xfrm>
        </p:grpSpPr>
        <p:pic>
          <p:nvPicPr>
            <p:cNvPr id="10" name="Picture 9" descr="Cacaine in nose, 1minutePP.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33400" y="4724400"/>
              <a:ext cx="4114801" cy="1981200"/>
            </a:xfrm>
            <a:prstGeom prst="rect">
              <a:avLst/>
            </a:prstGeom>
            <a:ln>
              <a:solidFill>
                <a:schemeClr val="accent3">
                  <a:lumMod val="40000"/>
                  <a:lumOff val="60000"/>
                </a:schemeClr>
              </a:solidFill>
            </a:ln>
          </p:spPr>
        </p:pic>
        <p:sp>
          <p:nvSpPr>
            <p:cNvPr id="6" name="Right Arrow 5"/>
            <p:cNvSpPr/>
            <p:nvPr/>
          </p:nvSpPr>
          <p:spPr>
            <a:xfrm rot="13157229">
              <a:off x="3594949" y="5984560"/>
              <a:ext cx="597408" cy="256032"/>
            </a:xfrm>
            <a:prstGeom prst="rightArrow">
              <a:avLst/>
            </a:prstGeom>
            <a:solidFill>
              <a:srgbClr val="FFC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5299">
                                            <p:txEl>
                                              <p:pRg st="9" end="9"/>
                                            </p:txEl>
                                          </p:spTgt>
                                        </p:tgtEl>
                                        <p:attrNameLst>
                                          <p:attrName>style.visibility</p:attrName>
                                        </p:attrNameLst>
                                      </p:cBhvr>
                                      <p:to>
                                        <p:strVal val="visible"/>
                                      </p:to>
                                    </p:set>
                                    <p:anim calcmode="lin" valueType="num">
                                      <p:cBhvr additive="base">
                                        <p:cTn id="7" dur="1000" fill="hold"/>
                                        <p:tgtEl>
                                          <p:spTgt spid="55299">
                                            <p:txEl>
                                              <p:pRg st="9" end="9"/>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55299">
                                            <p:txEl>
                                              <p:pRg st="9" end="9"/>
                                            </p:txEl>
                                          </p:spTgt>
                                        </p:tgtEl>
                                        <p:attrNameLst>
                                          <p:attrName>ppt_y</p:attrName>
                                        </p:attrNameLst>
                                      </p:cBhvr>
                                      <p:tavLst>
                                        <p:tav tm="0">
                                          <p:val>
                                            <p:strVal val="1+#ppt_h/2"/>
                                          </p:val>
                                        </p:tav>
                                        <p:tav tm="100000">
                                          <p:val>
                                            <p:strVal val="#ppt_y"/>
                                          </p:val>
                                        </p:tav>
                                      </p:tavLst>
                                    </p:anim>
                                  </p:childTnLst>
                                </p:cTn>
                              </p:par>
                              <p:par>
                                <p:cTn id="9" presetID="12" presetClass="entr" presetSubtype="4" fill="hold" nodeType="withEffect">
                                  <p:stCondLst>
                                    <p:cond delay="0"/>
                                  </p:stCondLst>
                                  <p:childTnLst>
                                    <p:set>
                                      <p:cBhvr>
                                        <p:cTn id="10" dur="1" fill="hold">
                                          <p:stCondLst>
                                            <p:cond delay="0"/>
                                          </p:stCondLst>
                                        </p:cTn>
                                        <p:tgtEl>
                                          <p:spTgt spid="55299">
                                            <p:txEl>
                                              <p:pRg st="10" end="10"/>
                                            </p:txEl>
                                          </p:spTgt>
                                        </p:tgtEl>
                                        <p:attrNameLst>
                                          <p:attrName>style.visibility</p:attrName>
                                        </p:attrNameLst>
                                      </p:cBhvr>
                                      <p:to>
                                        <p:strVal val="visible"/>
                                      </p:to>
                                    </p:set>
                                    <p:animEffect transition="in" filter="slide(fromBottom)">
                                      <p:cBhvr>
                                        <p:cTn id="11" dur="1000"/>
                                        <p:tgtEl>
                                          <p:spTgt spid="55299">
                                            <p:txEl>
                                              <p:pRg st="10" end="10"/>
                                            </p:txEl>
                                          </p:spTgt>
                                        </p:tgtEl>
                                      </p:cBhvr>
                                    </p:animEffect>
                                  </p:childTnLst>
                                </p:cTn>
                              </p:par>
                              <p:par>
                                <p:cTn id="12" presetID="12" presetClass="entr" presetSubtype="4" fill="hold" nodeType="withEffect">
                                  <p:stCondLst>
                                    <p:cond delay="0"/>
                                  </p:stCondLst>
                                  <p:childTnLst>
                                    <p:set>
                                      <p:cBhvr>
                                        <p:cTn id="13" dur="1" fill="hold">
                                          <p:stCondLst>
                                            <p:cond delay="0"/>
                                          </p:stCondLst>
                                        </p:cTn>
                                        <p:tgtEl>
                                          <p:spTgt spid="55299">
                                            <p:txEl>
                                              <p:pRg st="11" end="11"/>
                                            </p:txEl>
                                          </p:spTgt>
                                        </p:tgtEl>
                                        <p:attrNameLst>
                                          <p:attrName>style.visibility</p:attrName>
                                        </p:attrNameLst>
                                      </p:cBhvr>
                                      <p:to>
                                        <p:strVal val="visible"/>
                                      </p:to>
                                    </p:set>
                                    <p:animEffect transition="in" filter="slide(fromBottom)">
                                      <p:cBhvr>
                                        <p:cTn id="14" dur="1000"/>
                                        <p:tgtEl>
                                          <p:spTgt spid="55299">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1541" y="145363"/>
            <a:ext cx="5029200" cy="715962"/>
          </a:xfrm>
          <a:ln>
            <a:noFill/>
          </a:ln>
        </p:spPr>
        <p:txBody>
          <a:bodyPr>
            <a:normAutofit/>
          </a:bodyPr>
          <a:lstStyle/>
          <a:p>
            <a:pPr algn="ctr">
              <a:defRPr/>
            </a:pPr>
            <a:r>
              <a:rPr lang="en-US" dirty="0"/>
              <a:t>Cocaine</a:t>
            </a:r>
          </a:p>
        </p:txBody>
      </p:sp>
      <p:sp>
        <p:nvSpPr>
          <p:cNvPr id="55299" name="Content Placeholder 2"/>
          <p:cNvSpPr>
            <a:spLocks noGrp="1"/>
          </p:cNvSpPr>
          <p:nvPr>
            <p:ph idx="1"/>
          </p:nvPr>
        </p:nvSpPr>
        <p:spPr>
          <a:xfrm>
            <a:off x="1752600" y="1219200"/>
            <a:ext cx="5105400" cy="1752600"/>
          </a:xfrm>
        </p:spPr>
        <p:txBody>
          <a:bodyPr>
            <a:normAutofit/>
          </a:bodyPr>
          <a:lstStyle/>
          <a:p>
            <a:pPr marL="341313" indent="-341313">
              <a:buClr>
                <a:schemeClr val="tx1"/>
              </a:buClr>
              <a:buSzPct val="88000"/>
              <a:buFont typeface="Wingdings" pitchFamily="2" charset="2"/>
              <a:buChar char="q"/>
            </a:pPr>
            <a:r>
              <a:rPr lang="en-US" sz="1800" kern="0" dirty="0">
                <a:solidFill>
                  <a:srgbClr val="FFC000"/>
                </a:solidFill>
                <a:latin typeface="Arial" pitchFamily="34" charset="0"/>
                <a:cs typeface="Arial" pitchFamily="34" charset="0"/>
              </a:rPr>
              <a:t>Cocaine</a:t>
            </a:r>
            <a:r>
              <a:rPr lang="en-US" sz="1800" kern="0" dirty="0">
                <a:latin typeface="Arial" pitchFamily="34" charset="0"/>
                <a:cs typeface="Arial" pitchFamily="34" charset="0"/>
              </a:rPr>
              <a:t>: Leaves, paste, liquid</a:t>
            </a:r>
          </a:p>
          <a:p>
            <a:pPr marL="341313" indent="-341313">
              <a:buClr>
                <a:schemeClr val="tx1"/>
              </a:buClr>
              <a:buSzPct val="88000"/>
              <a:buFont typeface="Wingdings" pitchFamily="2" charset="2"/>
              <a:buChar char="q"/>
              <a:defRPr/>
            </a:pPr>
            <a:r>
              <a:rPr lang="en-US" sz="1800" kern="0" dirty="0">
                <a:solidFill>
                  <a:srgbClr val="FFC000"/>
                </a:solidFill>
                <a:latin typeface="Arial" pitchFamily="34" charset="0"/>
                <a:cs typeface="Arial" pitchFamily="34" charset="0"/>
              </a:rPr>
              <a:t>Crack</a:t>
            </a:r>
            <a:r>
              <a:rPr lang="en-US" sz="1800" kern="0" dirty="0">
                <a:latin typeface="Arial" pitchFamily="34" charset="0"/>
                <a:cs typeface="Arial" pitchFamily="34" charset="0"/>
              </a:rPr>
              <a:t>: rocks, free base</a:t>
            </a:r>
          </a:p>
          <a:p>
            <a:pPr marL="341313" indent="-341313">
              <a:buClr>
                <a:schemeClr val="tx1"/>
              </a:buClr>
              <a:buSzPct val="88000"/>
              <a:buNone/>
              <a:defRPr/>
            </a:pPr>
            <a:r>
              <a:rPr lang="en-US" sz="1800" kern="0" dirty="0">
                <a:latin typeface="Arial" pitchFamily="34" charset="0"/>
                <a:cs typeface="Arial" pitchFamily="34" charset="0"/>
              </a:rPr>
              <a:t>     -- Smoked, chewed</a:t>
            </a:r>
          </a:p>
          <a:p>
            <a:pPr marL="341313" indent="-341313">
              <a:buClr>
                <a:schemeClr val="tx1"/>
              </a:buClr>
              <a:buSzPct val="88000"/>
              <a:buNone/>
              <a:defRPr/>
            </a:pPr>
            <a:r>
              <a:rPr lang="en-US" sz="1800" kern="0" dirty="0">
                <a:latin typeface="Arial" pitchFamily="34" charset="0"/>
                <a:cs typeface="Arial" pitchFamily="34" charset="0"/>
              </a:rPr>
              <a:t>     -- C</a:t>
            </a:r>
            <a:r>
              <a:rPr lang="en-US" sz="1800" dirty="0"/>
              <a:t>rackling sound when smoked</a:t>
            </a:r>
            <a:endParaRPr lang="en-US" sz="1800" dirty="0">
              <a:latin typeface="Arial" charset="0"/>
              <a:cs typeface="Arial" charset="0"/>
            </a:endParaRPr>
          </a:p>
        </p:txBody>
      </p:sp>
      <p:sp>
        <p:nvSpPr>
          <p:cNvPr id="8" name="TextBox 7"/>
          <p:cNvSpPr txBox="1"/>
          <p:nvPr/>
        </p:nvSpPr>
        <p:spPr>
          <a:xfrm>
            <a:off x="8153400" y="2286000"/>
            <a:ext cx="2057400" cy="3416320"/>
          </a:xfrm>
          <a:prstGeom prst="rect">
            <a:avLst/>
          </a:prstGeom>
          <a:solidFill>
            <a:schemeClr val="tx2">
              <a:alpha val="28000"/>
            </a:schemeClr>
          </a:solidFill>
          <a:ln>
            <a:solidFill>
              <a:schemeClr val="accent3">
                <a:lumMod val="40000"/>
                <a:lumOff val="60000"/>
              </a:schemeClr>
            </a:solidFill>
          </a:ln>
        </p:spPr>
        <p:txBody>
          <a:bodyPr wrap="square" rtlCol="0">
            <a:spAutoFit/>
          </a:bodyPr>
          <a:lstStyle/>
          <a:p>
            <a:r>
              <a:rPr lang="en-US" b="1" dirty="0">
                <a:solidFill>
                  <a:srgbClr val="FFC000"/>
                </a:solidFill>
                <a:effectLst>
                  <a:outerShdw blurRad="38100" dist="38100" dir="2700000" algn="tl">
                    <a:srgbClr val="000000">
                      <a:alpha val="43137"/>
                    </a:srgbClr>
                  </a:outerShdw>
                </a:effectLst>
                <a:latin typeface="+mn-lt"/>
              </a:rPr>
              <a:t>Street names:</a:t>
            </a:r>
          </a:p>
          <a:p>
            <a:pPr>
              <a:buFont typeface="Wingdings" pitchFamily="2" charset="2"/>
              <a:buChar char="q"/>
            </a:pPr>
            <a:r>
              <a:rPr lang="en-US" dirty="0">
                <a:effectLst>
                  <a:outerShdw blurRad="38100" dist="38100" dir="2700000" algn="tl">
                    <a:srgbClr val="000000">
                      <a:alpha val="43137"/>
                    </a:srgbClr>
                  </a:outerShdw>
                </a:effectLst>
                <a:latin typeface="+mn-lt"/>
              </a:rPr>
              <a:t> Coke</a:t>
            </a:r>
          </a:p>
          <a:p>
            <a:pPr>
              <a:buFont typeface="Wingdings" pitchFamily="2" charset="2"/>
              <a:buChar char="q"/>
            </a:pPr>
            <a:r>
              <a:rPr lang="en-US" dirty="0">
                <a:effectLst>
                  <a:outerShdw blurRad="38100" dist="38100" dir="2700000" algn="tl">
                    <a:srgbClr val="000000">
                      <a:alpha val="43137"/>
                    </a:srgbClr>
                  </a:outerShdw>
                </a:effectLst>
                <a:latin typeface="+mn-lt"/>
              </a:rPr>
              <a:t>  C</a:t>
            </a:r>
          </a:p>
          <a:p>
            <a:pPr>
              <a:buFont typeface="Wingdings" pitchFamily="2" charset="2"/>
              <a:buChar char="q"/>
            </a:pPr>
            <a:r>
              <a:rPr lang="en-US" dirty="0">
                <a:effectLst>
                  <a:outerShdw blurRad="38100" dist="38100" dir="2700000" algn="tl">
                    <a:srgbClr val="000000">
                      <a:alpha val="43137"/>
                    </a:srgbClr>
                  </a:outerShdw>
                </a:effectLst>
                <a:latin typeface="+mn-lt"/>
              </a:rPr>
              <a:t>  Snow</a:t>
            </a:r>
          </a:p>
          <a:p>
            <a:pPr>
              <a:buFont typeface="Wingdings" pitchFamily="2" charset="2"/>
              <a:buChar char="q"/>
            </a:pPr>
            <a:r>
              <a:rPr lang="en-US" dirty="0">
                <a:effectLst>
                  <a:outerShdw blurRad="38100" dist="38100" dir="2700000" algn="tl">
                    <a:srgbClr val="000000">
                      <a:alpha val="43137"/>
                    </a:srgbClr>
                  </a:outerShdw>
                </a:effectLst>
                <a:latin typeface="+mn-lt"/>
              </a:rPr>
              <a:t>  Flake</a:t>
            </a:r>
          </a:p>
          <a:p>
            <a:pPr>
              <a:buFont typeface="Wingdings" pitchFamily="2" charset="2"/>
              <a:buChar char="q"/>
            </a:pPr>
            <a:r>
              <a:rPr lang="en-US" dirty="0">
                <a:effectLst>
                  <a:outerShdw blurRad="38100" dist="38100" dir="2700000" algn="tl">
                    <a:srgbClr val="000000">
                      <a:alpha val="43137"/>
                    </a:srgbClr>
                  </a:outerShdw>
                </a:effectLst>
                <a:latin typeface="+mn-lt"/>
              </a:rPr>
              <a:t>  Blow</a:t>
            </a:r>
          </a:p>
          <a:p>
            <a:pPr>
              <a:buFont typeface="Wingdings" pitchFamily="2" charset="2"/>
              <a:buChar char="q"/>
            </a:pPr>
            <a:r>
              <a:rPr lang="en-US" dirty="0">
                <a:effectLst>
                  <a:outerShdw blurRad="38100" dist="38100" dir="2700000" algn="tl">
                    <a:srgbClr val="000000">
                      <a:alpha val="43137"/>
                    </a:srgbClr>
                  </a:outerShdw>
                </a:effectLst>
                <a:latin typeface="+mn-lt"/>
              </a:rPr>
              <a:t>  Bump</a:t>
            </a:r>
          </a:p>
          <a:p>
            <a:pPr>
              <a:buFont typeface="Wingdings" pitchFamily="2" charset="2"/>
              <a:buChar char="q"/>
            </a:pPr>
            <a:r>
              <a:rPr lang="en-US" dirty="0">
                <a:effectLst>
                  <a:outerShdw blurRad="38100" dist="38100" dir="2700000" algn="tl">
                    <a:srgbClr val="000000">
                      <a:alpha val="43137"/>
                    </a:srgbClr>
                  </a:outerShdw>
                </a:effectLst>
                <a:latin typeface="+mn-lt"/>
              </a:rPr>
              <a:t>  Candy</a:t>
            </a:r>
          </a:p>
          <a:p>
            <a:pPr>
              <a:buFont typeface="Wingdings" pitchFamily="2" charset="2"/>
              <a:buChar char="q"/>
            </a:pPr>
            <a:r>
              <a:rPr lang="en-US" dirty="0">
                <a:effectLst>
                  <a:outerShdw blurRad="38100" dist="38100" dir="2700000" algn="tl">
                    <a:srgbClr val="000000">
                      <a:alpha val="43137"/>
                    </a:srgbClr>
                  </a:outerShdw>
                </a:effectLst>
                <a:latin typeface="+mn-lt"/>
              </a:rPr>
              <a:t>  Charlie</a:t>
            </a:r>
          </a:p>
          <a:p>
            <a:pPr>
              <a:buFont typeface="Wingdings" pitchFamily="2" charset="2"/>
              <a:buChar char="q"/>
            </a:pPr>
            <a:r>
              <a:rPr lang="en-US" dirty="0">
                <a:effectLst>
                  <a:outerShdw blurRad="38100" dist="38100" dir="2700000" algn="tl">
                    <a:srgbClr val="000000">
                      <a:alpha val="43137"/>
                    </a:srgbClr>
                  </a:outerShdw>
                </a:effectLst>
                <a:latin typeface="+mn-lt"/>
              </a:rPr>
              <a:t>  Crack</a:t>
            </a:r>
          </a:p>
          <a:p>
            <a:pPr>
              <a:buFont typeface="Wingdings" pitchFamily="2" charset="2"/>
              <a:buChar char="q"/>
            </a:pPr>
            <a:r>
              <a:rPr lang="en-US" dirty="0">
                <a:effectLst>
                  <a:outerShdw blurRad="38100" dist="38100" dir="2700000" algn="tl">
                    <a:srgbClr val="000000">
                      <a:alpha val="43137"/>
                    </a:srgbClr>
                  </a:outerShdw>
                </a:effectLst>
                <a:latin typeface="+mn-lt"/>
              </a:rPr>
              <a:t>  Rock</a:t>
            </a:r>
          </a:p>
          <a:p>
            <a:pPr>
              <a:buFont typeface="Wingdings" pitchFamily="2" charset="2"/>
              <a:buChar char="q"/>
            </a:pPr>
            <a:r>
              <a:rPr lang="en-US" dirty="0">
                <a:effectLst>
                  <a:outerShdw blurRad="38100" dist="38100" dir="2700000" algn="tl">
                    <a:srgbClr val="000000">
                      <a:alpha val="43137"/>
                    </a:srgbClr>
                  </a:outerShdw>
                </a:effectLst>
                <a:latin typeface="+mn-lt"/>
              </a:rPr>
              <a:t>  Toot</a:t>
            </a:r>
          </a:p>
        </p:txBody>
      </p:sp>
      <p:grpSp>
        <p:nvGrpSpPr>
          <p:cNvPr id="3" name="Group 2"/>
          <p:cNvGrpSpPr/>
          <p:nvPr/>
        </p:nvGrpSpPr>
        <p:grpSpPr>
          <a:xfrm>
            <a:off x="1752600" y="2971800"/>
            <a:ext cx="6324600" cy="2743200"/>
            <a:chOff x="586154" y="3657600"/>
            <a:chExt cx="5586046" cy="2286000"/>
          </a:xfrm>
        </p:grpSpPr>
        <p:pic>
          <p:nvPicPr>
            <p:cNvPr id="6" name="Picture 5" descr="http://images-partners-tbn.google.com/images?q=tbn:XMmzuQgfeNKevM:www.typicallyspanish.com/spain/uploads/2/cocaine_lines_on_a_mirror_1__1_.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553876" y="3660046"/>
              <a:ext cx="2618324" cy="2283554"/>
            </a:xfrm>
            <a:prstGeom prst="rect">
              <a:avLst/>
            </a:prstGeom>
            <a:noFill/>
            <a:ln>
              <a:solidFill>
                <a:schemeClr val="tx1"/>
              </a:solidFill>
            </a:ln>
          </p:spPr>
        </p:pic>
        <p:pic>
          <p:nvPicPr>
            <p:cNvPr id="9" name="Picture 2" descr="http://www.dtsscreening.com/images/cocaine08.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86154" y="3657600"/>
              <a:ext cx="2919046" cy="2286000"/>
            </a:xfrm>
            <a:prstGeom prst="rect">
              <a:avLst/>
            </a:prstGeom>
            <a:noFill/>
            <a:ln>
              <a:solidFill>
                <a:schemeClr val="tx1"/>
              </a:solidFill>
            </a:ln>
          </p:spPr>
        </p:pic>
      </p:gr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5200" y="152400"/>
            <a:ext cx="5029200" cy="715962"/>
          </a:xfrm>
          <a:ln>
            <a:noFill/>
          </a:ln>
        </p:spPr>
        <p:txBody>
          <a:bodyPr>
            <a:normAutofit/>
          </a:bodyPr>
          <a:lstStyle/>
          <a:p>
            <a:pPr algn="ctr">
              <a:defRPr/>
            </a:pPr>
            <a:r>
              <a:rPr lang="en-US" dirty="0"/>
              <a:t>Cocaine Use</a:t>
            </a:r>
          </a:p>
        </p:txBody>
      </p:sp>
      <p:sp>
        <p:nvSpPr>
          <p:cNvPr id="55299" name="Content Placeholder 2"/>
          <p:cNvSpPr>
            <a:spLocks noGrp="1"/>
          </p:cNvSpPr>
          <p:nvPr>
            <p:ph idx="1"/>
          </p:nvPr>
        </p:nvSpPr>
        <p:spPr>
          <a:xfrm>
            <a:off x="1676400" y="1394618"/>
            <a:ext cx="5334000" cy="3786982"/>
          </a:xfrm>
        </p:spPr>
        <p:txBody>
          <a:bodyPr>
            <a:normAutofit/>
          </a:bodyPr>
          <a:lstStyle/>
          <a:p>
            <a:pPr marL="401638" indent="-401638">
              <a:buClr>
                <a:schemeClr val="tx1"/>
              </a:buClr>
              <a:buSzPct val="88000"/>
              <a:buFont typeface="Wingdings" pitchFamily="2" charset="2"/>
              <a:buChar char="q"/>
            </a:pPr>
            <a:r>
              <a:rPr lang="en-US" sz="1800" dirty="0">
                <a:solidFill>
                  <a:schemeClr val="tx1"/>
                </a:solidFill>
                <a:latin typeface="Arial" charset="0"/>
                <a:cs typeface="Arial" charset="0"/>
              </a:rPr>
              <a:t>11% of US adults: used cocaine at some point</a:t>
            </a:r>
          </a:p>
          <a:p>
            <a:pPr marL="401638" indent="-401638">
              <a:buClr>
                <a:schemeClr val="tx1"/>
              </a:buClr>
              <a:buSzPct val="88000"/>
              <a:buFont typeface="Wingdings" pitchFamily="2" charset="2"/>
              <a:buChar char="q"/>
            </a:pPr>
            <a:r>
              <a:rPr lang="en-US" sz="1800" dirty="0">
                <a:solidFill>
                  <a:schemeClr val="tx1"/>
                </a:solidFill>
                <a:latin typeface="Arial" charset="0"/>
                <a:cs typeface="Arial" charset="0"/>
              </a:rPr>
              <a:t>1.8 M users in US (at least once a month) </a:t>
            </a:r>
          </a:p>
          <a:p>
            <a:pPr marL="401638" indent="-401638">
              <a:buClr>
                <a:schemeClr val="tx1"/>
              </a:buClr>
              <a:buSzPct val="88000"/>
              <a:buNone/>
            </a:pPr>
            <a:r>
              <a:rPr lang="en-US" sz="1800" dirty="0">
                <a:solidFill>
                  <a:schemeClr val="tx1"/>
                </a:solidFill>
                <a:latin typeface="Arial" charset="0"/>
                <a:cs typeface="Arial" charset="0"/>
              </a:rPr>
              <a:t>      -- 570,000  = crack users</a:t>
            </a:r>
          </a:p>
          <a:p>
            <a:pPr marL="401638" indent="-401638">
              <a:buClr>
                <a:schemeClr val="tx1"/>
              </a:buClr>
              <a:buSzPct val="88000"/>
              <a:buFont typeface="Wingdings" pitchFamily="2" charset="2"/>
              <a:buChar char="q"/>
            </a:pPr>
            <a:r>
              <a:rPr lang="en-US" sz="1800" dirty="0">
                <a:solidFill>
                  <a:schemeClr val="tx1"/>
                </a:solidFill>
                <a:latin typeface="Arial" charset="0"/>
                <a:cs typeface="Arial" charset="0"/>
              </a:rPr>
              <a:t>Majority of users: 18-34 years of age</a:t>
            </a:r>
          </a:p>
          <a:p>
            <a:pPr marL="401638" indent="-401638">
              <a:buClr>
                <a:schemeClr val="tx1"/>
              </a:buClr>
              <a:buSzPct val="88000"/>
              <a:buFont typeface="Wingdings" pitchFamily="2" charset="2"/>
              <a:buChar char="q"/>
            </a:pPr>
            <a:r>
              <a:rPr lang="en-US" sz="1800" dirty="0">
                <a:solidFill>
                  <a:schemeClr val="tx1"/>
                </a:solidFill>
                <a:latin typeface="Arial" charset="0"/>
                <a:cs typeface="Arial" charset="0"/>
              </a:rPr>
              <a:t>10</a:t>
            </a:r>
            <a:r>
              <a:rPr lang="en-US" sz="1800" baseline="30000" dirty="0">
                <a:solidFill>
                  <a:schemeClr val="tx1"/>
                </a:solidFill>
                <a:latin typeface="Arial" charset="0"/>
                <a:cs typeface="Arial" charset="0"/>
              </a:rPr>
              <a:t>th</a:t>
            </a:r>
            <a:r>
              <a:rPr lang="en-US" sz="1800" dirty="0">
                <a:solidFill>
                  <a:schemeClr val="tx1"/>
                </a:solidFill>
                <a:latin typeface="Arial" charset="0"/>
                <a:cs typeface="Arial" charset="0"/>
              </a:rPr>
              <a:t> graders using in previous 30 days = 2%</a:t>
            </a:r>
          </a:p>
          <a:p>
            <a:pPr marL="401638" indent="-401638">
              <a:buClr>
                <a:schemeClr val="tx1"/>
              </a:buClr>
              <a:buSzPct val="88000"/>
              <a:buFont typeface="Wingdings" pitchFamily="2" charset="2"/>
              <a:buChar char="q"/>
            </a:pPr>
            <a:r>
              <a:rPr lang="en-US" sz="1800" dirty="0">
                <a:solidFill>
                  <a:schemeClr val="tx1"/>
                </a:solidFill>
                <a:latin typeface="Arial" charset="0"/>
                <a:cs typeface="Arial" charset="0"/>
              </a:rPr>
              <a:t>Higher prevalence in minority groups, especially blacks, Latinos</a:t>
            </a:r>
          </a:p>
          <a:p>
            <a:pPr marL="401638" indent="-401638">
              <a:buClr>
                <a:schemeClr val="tx1"/>
              </a:buClr>
              <a:buSzPct val="88000"/>
              <a:buFont typeface="Wingdings" pitchFamily="2" charset="2"/>
              <a:buChar char="q"/>
            </a:pPr>
            <a:r>
              <a:rPr lang="en-US" sz="1800" dirty="0">
                <a:solidFill>
                  <a:schemeClr val="tx1"/>
                </a:solidFill>
                <a:latin typeface="Arial" charset="0"/>
                <a:cs typeface="Arial" charset="0"/>
              </a:rPr>
              <a:t>Responsible for 174,882 emergency room </a:t>
            </a:r>
          </a:p>
          <a:p>
            <a:pPr marL="401638" indent="-401638">
              <a:buClr>
                <a:schemeClr val="tx1"/>
              </a:buClr>
              <a:buSzPct val="88000"/>
              <a:buNone/>
            </a:pPr>
            <a:r>
              <a:rPr lang="en-US" sz="1800" dirty="0">
                <a:solidFill>
                  <a:schemeClr val="tx1"/>
                </a:solidFill>
                <a:latin typeface="Arial" charset="0"/>
                <a:cs typeface="Arial" charset="0"/>
              </a:rPr>
              <a:t>      incidences annually</a:t>
            </a:r>
          </a:p>
          <a:p>
            <a:pPr marL="401638" indent="-401638">
              <a:buClr>
                <a:schemeClr val="tx1"/>
              </a:buClr>
              <a:buSzPct val="88000"/>
              <a:buFont typeface="Wingdings" pitchFamily="2" charset="2"/>
              <a:buChar char="q"/>
            </a:pPr>
            <a:r>
              <a:rPr lang="en-US" sz="1800" dirty="0">
                <a:solidFill>
                  <a:schemeClr val="tx1"/>
                </a:solidFill>
                <a:latin typeface="Arial" charset="0"/>
                <a:cs typeface="Arial" charset="0"/>
              </a:rPr>
              <a:t>Second only to marijuana in frequency of use</a:t>
            </a:r>
          </a:p>
        </p:txBody>
      </p:sp>
      <p:grpSp>
        <p:nvGrpSpPr>
          <p:cNvPr id="3" name="Group 2"/>
          <p:cNvGrpSpPr/>
          <p:nvPr/>
        </p:nvGrpSpPr>
        <p:grpSpPr>
          <a:xfrm>
            <a:off x="6934201" y="1143000"/>
            <a:ext cx="3505201" cy="5029200"/>
            <a:chOff x="5464234" y="1143000"/>
            <a:chExt cx="3505201" cy="5029200"/>
          </a:xfrm>
        </p:grpSpPr>
        <p:pic>
          <p:nvPicPr>
            <p:cNvPr id="5" name="Picture 4" descr="cocoaplantNIH2009.gi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86400" y="1143000"/>
              <a:ext cx="3473824" cy="2362200"/>
            </a:xfrm>
            <a:prstGeom prst="rect">
              <a:avLst/>
            </a:prstGeom>
            <a:ln>
              <a:solidFill>
                <a:schemeClr val="tx2"/>
              </a:solidFill>
            </a:ln>
          </p:spPr>
        </p:pic>
        <p:sp>
          <p:nvSpPr>
            <p:cNvPr id="6" name="TextBox 5"/>
            <p:cNvSpPr txBox="1"/>
            <p:nvPr/>
          </p:nvSpPr>
          <p:spPr>
            <a:xfrm>
              <a:off x="5464235" y="2981980"/>
              <a:ext cx="3505200" cy="523220"/>
            </a:xfrm>
            <a:prstGeom prst="rect">
              <a:avLst/>
            </a:prstGeom>
            <a:noFill/>
          </p:spPr>
          <p:txBody>
            <a:bodyPr wrap="square" rtlCol="0">
              <a:spAutoFit/>
            </a:bodyPr>
            <a:lstStyle/>
            <a:p>
              <a:pPr algn="ctr"/>
              <a:r>
                <a:rPr lang="en-US" sz="1400" b="1" dirty="0">
                  <a:effectLst>
                    <a:outerShdw blurRad="38100" dist="38100" dir="2700000" algn="tl">
                      <a:srgbClr val="000000">
                        <a:alpha val="43137"/>
                      </a:srgbClr>
                    </a:outerShdw>
                  </a:effectLst>
                  <a:latin typeface="+mn-lt"/>
                </a:rPr>
                <a:t> Leaf of the </a:t>
              </a:r>
              <a:r>
                <a:rPr lang="en-US" sz="1400" b="1" i="1" dirty="0">
                  <a:effectLst>
                    <a:outerShdw blurRad="38100" dist="38100" dir="2700000" algn="tl">
                      <a:srgbClr val="000000">
                        <a:alpha val="43137"/>
                      </a:srgbClr>
                    </a:outerShdw>
                  </a:effectLst>
                  <a:latin typeface="+mn-lt"/>
                </a:rPr>
                <a:t>Erythroxylum</a:t>
              </a:r>
              <a:r>
                <a:rPr lang="en-US" sz="1400" b="1" dirty="0">
                  <a:effectLst>
                    <a:outerShdw blurRad="38100" dist="38100" dir="2700000" algn="tl">
                      <a:srgbClr val="000000">
                        <a:alpha val="43137"/>
                      </a:srgbClr>
                    </a:outerShdw>
                  </a:effectLst>
                  <a:latin typeface="+mn-lt"/>
                </a:rPr>
                <a:t> coca bush; grown primarily in Peru, Bolivia</a:t>
              </a:r>
            </a:p>
          </p:txBody>
        </p:sp>
        <p:pic>
          <p:nvPicPr>
            <p:cNvPr id="9" name="Picture 2" descr="http://www.macalester.edu/psychology/whathap/UBNRP/Dopamine/images/cocaine_ad_coke1.gif"/>
            <p:cNvPicPr>
              <a:picLocks noChangeAspect="1" noChangeArrowheads="1"/>
            </p:cNvPicPr>
            <p:nvPr/>
          </p:nvPicPr>
          <p:blipFill>
            <a:blip r:embed="rId4" cstate="screen">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5464234" y="3581400"/>
              <a:ext cx="3495989" cy="2590800"/>
            </a:xfrm>
            <a:prstGeom prst="rect">
              <a:avLst/>
            </a:prstGeom>
            <a:noFill/>
            <a:ln>
              <a:solidFill>
                <a:schemeClr val="tx2"/>
              </a:solidFill>
            </a:ln>
          </p:spPr>
        </p:pic>
      </p:gr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1426" name="Rectangle 2"/>
          <p:cNvSpPr>
            <a:spLocks noGrp="1" noRot="1" noChangeArrowheads="1"/>
          </p:cNvSpPr>
          <p:nvPr>
            <p:ph type="title"/>
          </p:nvPr>
        </p:nvSpPr>
        <p:spPr>
          <a:xfrm>
            <a:off x="3657600" y="76200"/>
            <a:ext cx="5029200" cy="914400"/>
          </a:xfrm>
          <a:noFill/>
          <a:ln>
            <a:noFill/>
          </a:ln>
        </p:spPr>
        <p:txBody>
          <a:bodyPr>
            <a:normAutofit/>
          </a:bodyPr>
          <a:lstStyle/>
          <a:p>
            <a:pPr algn="ctr" eaLnBrk="1" hangingPunct="1">
              <a:defRPr/>
            </a:pPr>
            <a:r>
              <a:rPr lang="en-US" dirty="0">
                <a:latin typeface="Arial" charset="0"/>
              </a:rPr>
              <a:t>Crack/Cocaine  </a:t>
            </a:r>
          </a:p>
        </p:txBody>
      </p:sp>
      <p:sp>
        <p:nvSpPr>
          <p:cNvPr id="6" name="Rectangle 3"/>
          <p:cNvSpPr txBox="1">
            <a:spLocks noChangeArrowheads="1"/>
          </p:cNvSpPr>
          <p:nvPr/>
        </p:nvSpPr>
        <p:spPr bwMode="auto">
          <a:xfrm>
            <a:off x="1905000" y="998136"/>
            <a:ext cx="5867400" cy="5638800"/>
          </a:xfrm>
          <a:prstGeom prst="rect">
            <a:avLst/>
          </a:prstGeom>
          <a:noFill/>
          <a:ln w="9525">
            <a:noFill/>
            <a:miter lim="800000"/>
            <a:headEnd/>
            <a:tailEnd/>
          </a:ln>
          <a:effectLst/>
        </p:spPr>
        <p:txBody>
          <a:bodyPr/>
          <a:lstStyle/>
          <a:p>
            <a:pPr marL="342900" indent="-342900" eaLnBrk="1" hangingPunct="1">
              <a:spcBef>
                <a:spcPct val="20000"/>
              </a:spcBef>
              <a:buClr>
                <a:schemeClr val="tx1"/>
              </a:buClr>
              <a:buSzPct val="87000"/>
              <a:defRPr/>
            </a:pPr>
            <a:r>
              <a:rPr lang="en-US" b="1" kern="0" dirty="0">
                <a:solidFill>
                  <a:srgbClr val="FFC000"/>
                </a:solidFill>
                <a:latin typeface="Arial" pitchFamily="34" charset="0"/>
                <a:cs typeface="Arial" pitchFamily="34" charset="0"/>
              </a:rPr>
              <a:t>The up side:</a:t>
            </a:r>
          </a:p>
          <a:p>
            <a:pPr marL="342900" indent="-342900" eaLnBrk="1" hangingPunct="1">
              <a:spcBef>
                <a:spcPct val="20000"/>
              </a:spcBef>
              <a:buClr>
                <a:schemeClr val="tx1"/>
              </a:buClr>
              <a:buSzPct val="87000"/>
              <a:buFont typeface="Wingdings" pitchFamily="2" charset="2"/>
              <a:buChar char="q"/>
              <a:defRPr/>
            </a:pPr>
            <a:r>
              <a:rPr lang="en-US" kern="0" dirty="0">
                <a:latin typeface="Arial" pitchFamily="34" charset="0"/>
                <a:cs typeface="Arial" pitchFamily="34" charset="0"/>
              </a:rPr>
              <a:t> If smoked: high lasts 20-30 minutes</a:t>
            </a:r>
          </a:p>
          <a:p>
            <a:pPr marL="342900" indent="-342900" eaLnBrk="1" hangingPunct="1">
              <a:spcBef>
                <a:spcPct val="20000"/>
              </a:spcBef>
              <a:buClr>
                <a:schemeClr val="tx1"/>
              </a:buClr>
              <a:buSzPct val="87000"/>
              <a:buFont typeface="Wingdings" pitchFamily="2" charset="2"/>
              <a:buChar char="q"/>
              <a:defRPr/>
            </a:pPr>
            <a:r>
              <a:rPr lang="en-US" kern="0" dirty="0">
                <a:latin typeface="Arial" pitchFamily="34" charset="0"/>
                <a:cs typeface="Arial" pitchFamily="34" charset="0"/>
              </a:rPr>
              <a:t> Feeling excited and joyful for 2 min – 2 hrs</a:t>
            </a:r>
          </a:p>
          <a:p>
            <a:pPr marL="342900" indent="-342900" eaLnBrk="1" hangingPunct="1">
              <a:spcBef>
                <a:spcPct val="20000"/>
              </a:spcBef>
              <a:buClr>
                <a:schemeClr val="tx1"/>
              </a:buClr>
              <a:buSzPct val="87000"/>
              <a:buFont typeface="Wingdings" pitchFamily="2" charset="2"/>
              <a:buChar char="q"/>
              <a:defRPr/>
            </a:pPr>
            <a:endParaRPr lang="en-US" kern="0" dirty="0">
              <a:latin typeface="Arial" pitchFamily="34" charset="0"/>
              <a:cs typeface="Arial" pitchFamily="34" charset="0"/>
            </a:endParaRPr>
          </a:p>
          <a:p>
            <a:pPr marL="342900" indent="-342900" eaLnBrk="1" hangingPunct="1">
              <a:spcBef>
                <a:spcPct val="20000"/>
              </a:spcBef>
              <a:buClr>
                <a:schemeClr val="tx1"/>
              </a:buClr>
              <a:buSzPct val="87000"/>
              <a:defRPr/>
            </a:pPr>
            <a:r>
              <a:rPr lang="en-US" b="1" kern="0" dirty="0">
                <a:solidFill>
                  <a:srgbClr val="FFC000"/>
                </a:solidFill>
                <a:latin typeface="Arial" pitchFamily="34" charset="0"/>
                <a:cs typeface="Arial" pitchFamily="34" charset="0"/>
              </a:rPr>
              <a:t>The down side:</a:t>
            </a:r>
          </a:p>
          <a:p>
            <a:pPr marL="342900" indent="-342900" eaLnBrk="1" hangingPunct="1">
              <a:spcBef>
                <a:spcPct val="20000"/>
              </a:spcBef>
              <a:buClr>
                <a:schemeClr val="tx1"/>
              </a:buClr>
              <a:buSzPct val="87000"/>
              <a:buFont typeface="Wingdings" pitchFamily="2" charset="2"/>
              <a:buChar char="q"/>
              <a:defRPr/>
            </a:pPr>
            <a:r>
              <a:rPr lang="en-US" kern="0" dirty="0">
                <a:latin typeface="Arial" pitchFamily="34" charset="0"/>
                <a:cs typeface="Arial" pitchFamily="34" charset="0"/>
              </a:rPr>
              <a:t> Paranoia, mood swings, self-centeredness</a:t>
            </a:r>
          </a:p>
          <a:p>
            <a:pPr marL="342900" indent="-342900" eaLnBrk="1" hangingPunct="1">
              <a:spcBef>
                <a:spcPct val="20000"/>
              </a:spcBef>
              <a:buClr>
                <a:schemeClr val="tx1"/>
              </a:buClr>
              <a:buSzPct val="87000"/>
              <a:buFont typeface="Wingdings" pitchFamily="2" charset="2"/>
              <a:buChar char="q"/>
              <a:defRPr/>
            </a:pPr>
            <a:r>
              <a:rPr lang="en-US" kern="0" dirty="0">
                <a:latin typeface="Arial" pitchFamily="34" charset="0"/>
                <a:cs typeface="Arial" pitchFamily="34" charset="0"/>
              </a:rPr>
              <a:t> Hallucinations (“coke bugs”)</a:t>
            </a:r>
          </a:p>
          <a:p>
            <a:pPr marL="342900" indent="-342900" eaLnBrk="1" hangingPunct="1">
              <a:spcBef>
                <a:spcPct val="20000"/>
              </a:spcBef>
              <a:buClr>
                <a:schemeClr val="tx1"/>
              </a:buClr>
              <a:buSzPct val="87000"/>
              <a:buFont typeface="Wingdings" pitchFamily="2" charset="2"/>
              <a:buChar char="q"/>
              <a:defRPr/>
            </a:pPr>
            <a:r>
              <a:rPr lang="en-US" kern="0" dirty="0">
                <a:latin typeface="Arial" pitchFamily="34" charset="0"/>
                <a:cs typeface="Arial" pitchFamily="34" charset="0"/>
              </a:rPr>
              <a:t> Headache, tinnitus, talking nonsense</a:t>
            </a:r>
          </a:p>
          <a:p>
            <a:pPr marL="342900" indent="-342900" eaLnBrk="1" hangingPunct="1">
              <a:spcBef>
                <a:spcPct val="20000"/>
              </a:spcBef>
              <a:buClr>
                <a:schemeClr val="tx1"/>
              </a:buClr>
              <a:buSzPct val="87000"/>
              <a:buFont typeface="Wingdings" pitchFamily="2" charset="2"/>
              <a:buChar char="q"/>
              <a:defRPr/>
            </a:pPr>
            <a:r>
              <a:rPr lang="en-US" kern="0" dirty="0">
                <a:latin typeface="Arial" pitchFamily="34" charset="0"/>
                <a:cs typeface="Arial" pitchFamily="34" charset="0"/>
              </a:rPr>
              <a:t> Ischemic necrosis: mouth, nose, GI</a:t>
            </a:r>
          </a:p>
          <a:p>
            <a:pPr marL="342900" indent="-342900" eaLnBrk="1" hangingPunct="1">
              <a:spcBef>
                <a:spcPct val="20000"/>
              </a:spcBef>
              <a:buClr>
                <a:schemeClr val="tx1"/>
              </a:buClr>
              <a:buSzPct val="87000"/>
              <a:buFont typeface="Wingdings" pitchFamily="2" charset="2"/>
              <a:buChar char="q"/>
              <a:defRPr/>
            </a:pPr>
            <a:r>
              <a:rPr lang="en-US" kern="0" dirty="0">
                <a:latin typeface="Arial" pitchFamily="34" charset="0"/>
                <a:cs typeface="Arial" pitchFamily="34" charset="0"/>
              </a:rPr>
              <a:t> Hyperthermia</a:t>
            </a:r>
          </a:p>
          <a:p>
            <a:pPr marL="342900" indent="-342900" eaLnBrk="1" hangingPunct="1">
              <a:spcBef>
                <a:spcPct val="20000"/>
              </a:spcBef>
              <a:buClr>
                <a:schemeClr val="tx1"/>
              </a:buClr>
              <a:buSzPct val="87000"/>
              <a:buFont typeface="Wingdings" pitchFamily="2" charset="2"/>
              <a:buChar char="q"/>
              <a:defRPr/>
            </a:pPr>
            <a:r>
              <a:rPr lang="en-US" kern="0" dirty="0">
                <a:latin typeface="Arial" pitchFamily="34" charset="0"/>
                <a:cs typeface="Arial" pitchFamily="34" charset="0"/>
              </a:rPr>
              <a:t> Tachycardia</a:t>
            </a:r>
          </a:p>
          <a:p>
            <a:pPr marL="342900" indent="-342900" eaLnBrk="1" hangingPunct="1">
              <a:spcBef>
                <a:spcPct val="20000"/>
              </a:spcBef>
              <a:buClr>
                <a:schemeClr val="tx1"/>
              </a:buClr>
              <a:buSzPct val="87000"/>
              <a:buFont typeface="Wingdings" pitchFamily="2" charset="2"/>
              <a:buChar char="q"/>
              <a:defRPr/>
            </a:pPr>
            <a:r>
              <a:rPr lang="en-US" kern="0" dirty="0">
                <a:latin typeface="Arial" pitchFamily="34" charset="0"/>
                <a:cs typeface="Arial" pitchFamily="34" charset="0"/>
              </a:rPr>
              <a:t> Cardiac arrest</a:t>
            </a:r>
          </a:p>
          <a:p>
            <a:pPr marL="342900" indent="-342900" eaLnBrk="1" hangingPunct="1">
              <a:spcBef>
                <a:spcPct val="20000"/>
              </a:spcBef>
              <a:buClr>
                <a:schemeClr val="tx1"/>
              </a:buClr>
              <a:buSzPct val="87000"/>
              <a:buFont typeface="Wingdings" pitchFamily="2" charset="2"/>
              <a:buChar char="q"/>
              <a:defRPr/>
            </a:pPr>
            <a:r>
              <a:rPr lang="en-US" kern="0" dirty="0">
                <a:latin typeface="Arial" pitchFamily="34" charset="0"/>
                <a:cs typeface="Arial" pitchFamily="34" charset="0"/>
              </a:rPr>
              <a:t> Stroke</a:t>
            </a:r>
          </a:p>
          <a:p>
            <a:pPr marL="342900" indent="-342900" eaLnBrk="1" hangingPunct="1">
              <a:spcBef>
                <a:spcPct val="20000"/>
              </a:spcBef>
              <a:buClr>
                <a:schemeClr val="tx1"/>
              </a:buClr>
              <a:buSzPct val="87000"/>
              <a:buFont typeface="Wingdings" pitchFamily="2" charset="2"/>
              <a:buChar char="q"/>
              <a:defRPr/>
            </a:pPr>
            <a:r>
              <a:rPr lang="en-US" kern="0" dirty="0">
                <a:latin typeface="Arial" pitchFamily="34" charset="0"/>
                <a:cs typeface="Arial" pitchFamily="34" charset="0"/>
              </a:rPr>
              <a:t> Seizures</a:t>
            </a:r>
          </a:p>
          <a:p>
            <a:pPr marL="342900" indent="-342900" eaLnBrk="1" hangingPunct="1">
              <a:spcBef>
                <a:spcPct val="20000"/>
              </a:spcBef>
              <a:buClr>
                <a:schemeClr val="tx1"/>
              </a:buClr>
              <a:buSzPct val="87000"/>
              <a:buFont typeface="Wingdings" pitchFamily="2" charset="2"/>
              <a:buChar char="q"/>
              <a:defRPr/>
            </a:pPr>
            <a:r>
              <a:rPr lang="en-US" kern="0" dirty="0">
                <a:latin typeface="Arial" pitchFamily="34" charset="0"/>
                <a:cs typeface="Arial" pitchFamily="34" charset="0"/>
              </a:rPr>
              <a:t>Respiratory failure</a:t>
            </a:r>
          </a:p>
          <a:p>
            <a:pPr marL="342900" indent="-342900" eaLnBrk="1" hangingPunct="1">
              <a:spcBef>
                <a:spcPct val="20000"/>
              </a:spcBef>
              <a:buClr>
                <a:schemeClr val="tx1"/>
              </a:buClr>
              <a:buSzPct val="87000"/>
              <a:buFont typeface="Wingdings" pitchFamily="2" charset="2"/>
              <a:buChar char="q"/>
              <a:defRPr/>
            </a:pPr>
            <a:r>
              <a:rPr lang="en-US" kern="0" dirty="0">
                <a:latin typeface="Arial" pitchFamily="34" charset="0"/>
                <a:cs typeface="Arial" pitchFamily="34" charset="0"/>
              </a:rPr>
              <a:t>Death (with alcohol)</a:t>
            </a:r>
          </a:p>
        </p:txBody>
      </p:sp>
      <p:grpSp>
        <p:nvGrpSpPr>
          <p:cNvPr id="2" name="Group 1"/>
          <p:cNvGrpSpPr/>
          <p:nvPr/>
        </p:nvGrpSpPr>
        <p:grpSpPr>
          <a:xfrm>
            <a:off x="7239000" y="1198246"/>
            <a:ext cx="3124200" cy="5050154"/>
            <a:chOff x="5496796" y="1079670"/>
            <a:chExt cx="3494804" cy="5625930"/>
          </a:xfrm>
        </p:grpSpPr>
        <p:pic>
          <p:nvPicPr>
            <p:cNvPr id="7" name="Picture 2" descr="http://www.topnews.in/health/files/Cocaine.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496796" y="1079670"/>
              <a:ext cx="3494804" cy="3249075"/>
            </a:xfrm>
            <a:prstGeom prst="rect">
              <a:avLst/>
            </a:prstGeom>
            <a:noFill/>
            <a:ln>
              <a:solidFill>
                <a:schemeClr val="tx1"/>
              </a:solidFill>
            </a:ln>
          </p:spPr>
        </p:pic>
        <p:pic>
          <p:nvPicPr>
            <p:cNvPr id="10" name="Picture 9" descr="CocaineInNose2007Johnson2PP.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96796" y="4427537"/>
              <a:ext cx="3494803" cy="2278063"/>
            </a:xfrm>
            <a:prstGeom prst="rect">
              <a:avLst/>
            </a:prstGeom>
            <a:ln>
              <a:solidFill>
                <a:schemeClr val="tx1"/>
              </a:solidFill>
            </a:ln>
          </p:spPr>
        </p:pic>
        <p:sp>
          <p:nvSpPr>
            <p:cNvPr id="11" name="Right Arrow 10"/>
            <p:cNvSpPr/>
            <p:nvPr/>
          </p:nvSpPr>
          <p:spPr>
            <a:xfrm rot="13157229">
              <a:off x="7100149" y="5799008"/>
              <a:ext cx="597408" cy="256032"/>
            </a:xfrm>
            <a:prstGeom prst="rightArrow">
              <a:avLst/>
            </a:prstGeom>
            <a:solidFill>
              <a:srgbClr val="FFC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2" descr="http://cdn.hiphopwired.com/wp-content/uploads/2011/09/crystal-meth-crack-pipe.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43400" y="3962401"/>
            <a:ext cx="2819400" cy="2008481"/>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3134363-FDF4-47DB-AF29-2A7A6EA67C4C}"/>
              </a:ext>
            </a:extLst>
          </p:cNvPr>
          <p:cNvSpPr/>
          <p:nvPr/>
        </p:nvSpPr>
        <p:spPr bwMode="auto">
          <a:xfrm>
            <a:off x="0" y="-39211"/>
            <a:ext cx="12192000" cy="6888776"/>
          </a:xfrm>
          <a:prstGeom prst="rect">
            <a:avLst/>
          </a:prstGeom>
          <a:gradFill flip="none" rotWithShape="1">
            <a:gsLst>
              <a:gs pos="49000">
                <a:srgbClr val="D87512">
                  <a:lumMod val="99000"/>
                </a:srgbClr>
              </a:gs>
              <a:gs pos="27000">
                <a:srgbClr val="993300"/>
              </a:gs>
              <a:gs pos="7000">
                <a:srgbClr val="663300"/>
              </a:gs>
              <a:gs pos="96000">
                <a:srgbClr val="F8C996"/>
              </a:gs>
              <a:gs pos="73000">
                <a:srgbClr val="642100"/>
              </a:gs>
            </a:gsLst>
            <a:lin ang="5400000" scaled="0"/>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b="1" dirty="0">
                <a:solidFill>
                  <a:srgbClr val="FFFFFF"/>
                </a:solidFill>
                <a:effectLst>
                  <a:outerShdw blurRad="38100" dist="38100" dir="2700000" algn="tl">
                    <a:srgbClr val="000000">
                      <a:alpha val="43137"/>
                    </a:srgbClr>
                  </a:outerShdw>
                </a:effectLst>
                <a:latin typeface="Arial" charset="0"/>
                <a:cs typeface="Arial" charset="0"/>
              </a:rPr>
              <a:t> </a:t>
            </a:r>
          </a:p>
        </p:txBody>
      </p:sp>
      <p:sp>
        <p:nvSpPr>
          <p:cNvPr id="24" name="Rectangle 23">
            <a:extLst>
              <a:ext uri="{FF2B5EF4-FFF2-40B4-BE49-F238E27FC236}">
                <a16:creationId xmlns:a16="http://schemas.microsoft.com/office/drawing/2014/main" id="{1535ADC5-AD03-4E88-B09C-159363EBBDED}"/>
              </a:ext>
            </a:extLst>
          </p:cNvPr>
          <p:cNvSpPr/>
          <p:nvPr/>
        </p:nvSpPr>
        <p:spPr>
          <a:xfrm>
            <a:off x="0" y="1586"/>
            <a:ext cx="12140648" cy="6856414"/>
          </a:xfrm>
          <a:prstGeom prst="rect">
            <a:avLst/>
          </a:prstGeom>
          <a:noFill/>
          <a:ln w="88900">
            <a:gradFill flip="none" rotWithShape="1">
              <a:gsLst>
                <a:gs pos="0">
                  <a:srgbClr val="D6B19C"/>
                </a:gs>
                <a:gs pos="30000">
                  <a:srgbClr val="D49E6C"/>
                </a:gs>
                <a:gs pos="70000">
                  <a:srgbClr val="A65528"/>
                </a:gs>
                <a:gs pos="100000">
                  <a:srgbClr val="663012"/>
                </a:gs>
              </a:gsLst>
              <a:lin ang="13500000" scaled="0"/>
              <a:tileRect/>
            </a:gra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5" name="Group 24">
            <a:extLst>
              <a:ext uri="{FF2B5EF4-FFF2-40B4-BE49-F238E27FC236}">
                <a16:creationId xmlns:a16="http://schemas.microsoft.com/office/drawing/2014/main" id="{C1A7B0B3-23EC-48E9-80AD-A953F7D6F900}"/>
              </a:ext>
            </a:extLst>
          </p:cNvPr>
          <p:cNvGrpSpPr/>
          <p:nvPr/>
        </p:nvGrpSpPr>
        <p:grpSpPr>
          <a:xfrm>
            <a:off x="10177983" y="6495394"/>
            <a:ext cx="1866222" cy="255921"/>
            <a:chOff x="7125378" y="6464808"/>
            <a:chExt cx="1866222" cy="274320"/>
          </a:xfrm>
        </p:grpSpPr>
        <p:sp>
          <p:nvSpPr>
            <p:cNvPr id="26" name="Action Button: Back or Previous 18">
              <a:hlinkClick r:id="" action="ppaction://hlinkshowjump?jump=previousslide" highlightClick="1"/>
              <a:extLst>
                <a:ext uri="{FF2B5EF4-FFF2-40B4-BE49-F238E27FC236}">
                  <a16:creationId xmlns:a16="http://schemas.microsoft.com/office/drawing/2014/main" id="{3E43B2B2-66B6-41F3-99CF-E795FCB8B91B}"/>
                </a:ext>
              </a:extLst>
            </p:cNvPr>
            <p:cNvSpPr/>
            <p:nvPr/>
          </p:nvSpPr>
          <p:spPr>
            <a:xfrm>
              <a:off x="8001000" y="6464808"/>
              <a:ext cx="457200" cy="274320"/>
            </a:xfrm>
            <a:prstGeom prst="actionButtonBackPrevious">
              <a:avLst/>
            </a:prstGeom>
            <a:solidFill>
              <a:schemeClr val="bg1">
                <a:alpha val="25000"/>
              </a:schemeClr>
            </a:solidFill>
            <a:ln w="3175">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dirty="0">
                <a:solidFill>
                  <a:prstClr val="white"/>
                </a:solidFill>
                <a:latin typeface="Arial" panose="020B0604020202020204"/>
              </a:endParaRPr>
            </a:p>
          </p:txBody>
        </p:sp>
        <p:sp>
          <p:nvSpPr>
            <p:cNvPr id="27" name="Action Button: Forward or Next 19">
              <a:hlinkClick r:id="" action="ppaction://hlinkshowjump?jump=nextslide" highlightClick="1"/>
              <a:extLst>
                <a:ext uri="{FF2B5EF4-FFF2-40B4-BE49-F238E27FC236}">
                  <a16:creationId xmlns:a16="http://schemas.microsoft.com/office/drawing/2014/main" id="{82DE5EC9-AB68-4E55-A804-11BA51C12D06}"/>
                </a:ext>
              </a:extLst>
            </p:cNvPr>
            <p:cNvSpPr/>
            <p:nvPr/>
          </p:nvSpPr>
          <p:spPr>
            <a:xfrm>
              <a:off x="8534400" y="6464808"/>
              <a:ext cx="457200" cy="274320"/>
            </a:xfrm>
            <a:prstGeom prst="actionButtonForwardNext">
              <a:avLst/>
            </a:prstGeom>
            <a:solidFill>
              <a:schemeClr val="bg1">
                <a:alpha val="25000"/>
              </a:schemeClr>
            </a:solidFill>
            <a:ln w="3175">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dirty="0">
                <a:solidFill>
                  <a:prstClr val="white"/>
                </a:solidFill>
                <a:latin typeface="Arial" panose="020B0604020202020204"/>
              </a:endParaRPr>
            </a:p>
          </p:txBody>
        </p:sp>
        <p:sp>
          <p:nvSpPr>
            <p:cNvPr id="28" name="Action Button: Home 20">
              <a:hlinkClick r:id="" action="ppaction://hlinkshowjump?jump=firstslide" highlightClick="1"/>
              <a:extLst>
                <a:ext uri="{FF2B5EF4-FFF2-40B4-BE49-F238E27FC236}">
                  <a16:creationId xmlns:a16="http://schemas.microsoft.com/office/drawing/2014/main" id="{6C5C6FD7-6240-43D1-8C87-C5588FA9D405}"/>
                </a:ext>
              </a:extLst>
            </p:cNvPr>
            <p:cNvSpPr/>
            <p:nvPr/>
          </p:nvSpPr>
          <p:spPr>
            <a:xfrm>
              <a:off x="7569708" y="6464808"/>
              <a:ext cx="355092" cy="274320"/>
            </a:xfrm>
            <a:prstGeom prst="actionButtonHome">
              <a:avLst/>
            </a:prstGeom>
            <a:solidFill>
              <a:schemeClr val="bg1">
                <a:alpha val="25000"/>
              </a:schemeClr>
            </a:solidFill>
            <a:ln w="3175">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000" dirty="0">
                <a:solidFill>
                  <a:prstClr val="white"/>
                </a:solidFill>
                <a:latin typeface="Arial" panose="020B0604020202020204"/>
              </a:endParaRPr>
            </a:p>
          </p:txBody>
        </p:sp>
        <p:sp>
          <p:nvSpPr>
            <p:cNvPr id="29" name="Action Button: Return 28">
              <a:hlinkClick r:id="" action="ppaction://hlinkshowjump?jump=lastslideviewed" highlightClick="1"/>
              <a:extLst>
                <a:ext uri="{FF2B5EF4-FFF2-40B4-BE49-F238E27FC236}">
                  <a16:creationId xmlns:a16="http://schemas.microsoft.com/office/drawing/2014/main" id="{8BA28B29-4EB8-4DDC-9AC1-F6566D6A2CCF}"/>
                </a:ext>
              </a:extLst>
            </p:cNvPr>
            <p:cNvSpPr/>
            <p:nvPr/>
          </p:nvSpPr>
          <p:spPr>
            <a:xfrm>
              <a:off x="7125378" y="6464808"/>
              <a:ext cx="356452" cy="274320"/>
            </a:xfrm>
            <a:prstGeom prst="actionButtonReturn">
              <a:avLst/>
            </a:prstGeom>
            <a:solidFill>
              <a:schemeClr val="bg1">
                <a:alpha val="25000"/>
              </a:schemeClr>
            </a:solidFill>
            <a:ln w="3175">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000" dirty="0">
                <a:solidFill>
                  <a:prstClr val="white"/>
                </a:solidFill>
                <a:latin typeface="Arial" panose="020B0604020202020204"/>
              </a:endParaRPr>
            </a:p>
          </p:txBody>
        </p:sp>
      </p:grpSp>
      <p:sp>
        <p:nvSpPr>
          <p:cNvPr id="30" name="Rectangle 2">
            <a:extLst>
              <a:ext uri="{FF2B5EF4-FFF2-40B4-BE49-F238E27FC236}">
                <a16:creationId xmlns:a16="http://schemas.microsoft.com/office/drawing/2014/main" id="{8CDDAA3D-342C-42F8-831F-454980BAF01C}"/>
              </a:ext>
            </a:extLst>
          </p:cNvPr>
          <p:cNvSpPr txBox="1">
            <a:spLocks noRot="1" noChangeArrowheads="1"/>
          </p:cNvSpPr>
          <p:nvPr/>
        </p:nvSpPr>
        <p:spPr>
          <a:xfrm>
            <a:off x="1994379" y="974581"/>
            <a:ext cx="8382000" cy="516738"/>
          </a:xfrm>
          <a:prstGeom prst="rect">
            <a:avLst/>
          </a:prstGeom>
          <a:noFill/>
          <a:ln>
            <a:noFill/>
          </a:ln>
        </p:spPr>
        <p:txBody>
          <a:bodyPr vert="horz" lIns="91440" tIns="45720" rIns="91440" bIns="45720" rtlCol="0" anchor="ctr">
            <a:normAutofit fontScale="82500" lnSpcReduction="20000"/>
            <a:scene3d>
              <a:camera prst="orthographicFront"/>
              <a:lightRig rig="threePt" dir="t"/>
            </a:scene3d>
            <a:sp3d extrusionH="57150">
              <a:bevelT w="38100" h="38100" prst="angle"/>
              <a:bevelB w="38100" h="38100" prst="angle"/>
            </a:sp3d>
          </a:bodyPr>
          <a:lstStyle>
            <a:lvl1pPr algn="ctr" defTabSz="685800" rtl="0" eaLnBrk="1" latinLnBrk="0" hangingPunct="1">
              <a:lnSpc>
                <a:spcPct val="90000"/>
              </a:lnSpc>
              <a:spcBef>
                <a:spcPct val="0"/>
              </a:spcBef>
              <a:buNone/>
              <a:defRPr sz="28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defRPr/>
            </a:pPr>
            <a:endParaRPr lang="en-US" sz="4400" b="1" dirty="0">
              <a:solidFill>
                <a:srgbClr val="FFFF00"/>
              </a:solidFill>
              <a:effectLst>
                <a:outerShdw blurRad="38100" dist="38100" dir="2700000" algn="tl">
                  <a:srgbClr val="000000">
                    <a:alpha val="43137"/>
                  </a:srgbClr>
                </a:outerShdw>
              </a:effectLst>
              <a:latin typeface="Arial" charset="0"/>
            </a:endParaRPr>
          </a:p>
        </p:txBody>
      </p:sp>
      <p:sp>
        <p:nvSpPr>
          <p:cNvPr id="31" name="Title 30">
            <a:extLst>
              <a:ext uri="{FF2B5EF4-FFF2-40B4-BE49-F238E27FC236}">
                <a16:creationId xmlns:a16="http://schemas.microsoft.com/office/drawing/2014/main" id="{044B2272-4CE2-49FD-B678-7B875CF55E7A}"/>
              </a:ext>
            </a:extLst>
          </p:cNvPr>
          <p:cNvSpPr>
            <a:spLocks noGrp="1"/>
          </p:cNvSpPr>
          <p:nvPr>
            <p:ph type="title"/>
          </p:nvPr>
        </p:nvSpPr>
        <p:spPr>
          <a:xfrm>
            <a:off x="762001" y="106686"/>
            <a:ext cx="10748804" cy="1866231"/>
          </a:xfrm>
        </p:spPr>
        <p:txBody>
          <a:bodyPr>
            <a:noAutofit/>
            <a:scene3d>
              <a:camera prst="orthographicFront"/>
              <a:lightRig rig="threePt" dir="t"/>
            </a:scene3d>
            <a:sp3d extrusionH="57150">
              <a:bevelT w="38100" h="38100" prst="angle"/>
              <a:bevelB w="38100" h="38100" prst="angle"/>
            </a:sp3d>
          </a:bodyPr>
          <a:lstStyle/>
          <a:p>
            <a:pPr algn="ctr"/>
            <a:r>
              <a:rPr lang="en-US" sz="6000" b="1" dirty="0">
                <a:solidFill>
                  <a:srgbClr val="FFCC99"/>
                </a:solidFill>
                <a:effectLst>
                  <a:outerShdw blurRad="38100" dist="38100" dir="2700000" algn="tl">
                    <a:srgbClr val="000000">
                      <a:alpha val="43137"/>
                    </a:srgbClr>
                  </a:outerShdw>
                </a:effectLst>
              </a:rPr>
              <a:t>First Abuses?</a:t>
            </a:r>
            <a:br>
              <a:rPr lang="en-US" sz="6000" b="1" dirty="0">
                <a:solidFill>
                  <a:srgbClr val="FFCC99"/>
                </a:solidFill>
                <a:effectLst>
                  <a:outerShdw blurRad="38100" dist="38100" dir="2700000" algn="tl">
                    <a:srgbClr val="000000">
                      <a:alpha val="43137"/>
                    </a:srgbClr>
                  </a:outerShdw>
                </a:effectLst>
              </a:rPr>
            </a:br>
            <a:r>
              <a:rPr lang="en-US" sz="6000" b="1" dirty="0">
                <a:solidFill>
                  <a:srgbClr val="FFCC99"/>
                </a:solidFill>
                <a:effectLst>
                  <a:outerShdw blurRad="38100" dist="38100" dir="2700000" algn="tl">
                    <a:srgbClr val="000000">
                      <a:alpha val="43137"/>
                    </a:srgbClr>
                  </a:outerShdw>
                </a:effectLst>
              </a:rPr>
              <a:t>Phossy Jaw, Radium Jaw</a:t>
            </a:r>
            <a:endParaRPr lang="en-US" sz="4800" b="1" dirty="0">
              <a:solidFill>
                <a:srgbClr val="FFCC99"/>
              </a:solidFill>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7C8A7284-C8F5-44F7-A9A7-285462EFDA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820333" y="1578823"/>
            <a:ext cx="2932333" cy="3886200"/>
          </a:xfrm>
          <a:prstGeom prst="rect">
            <a:avLst/>
          </a:prstGeom>
          <a:ln>
            <a:solidFill>
              <a:schemeClr val="accent1"/>
            </a:solidFill>
          </a:ln>
          <a:effectLst>
            <a:reflection blurRad="6350" stA="50000" endA="300" endPos="38500" dist="50800" dir="5400000" sy="-100000" algn="bl" rotWithShape="0"/>
          </a:effectLst>
          <a:scene3d>
            <a:camera prst="orthographicFront"/>
            <a:lightRig rig="threePt" dir="t"/>
          </a:scene3d>
          <a:sp3d>
            <a:bevelT/>
            <a:bevelB/>
          </a:sp3d>
        </p:spPr>
      </p:pic>
      <p:sp>
        <p:nvSpPr>
          <p:cNvPr id="6" name="TextBox 5">
            <a:extLst>
              <a:ext uri="{FF2B5EF4-FFF2-40B4-BE49-F238E27FC236}">
                <a16:creationId xmlns:a16="http://schemas.microsoft.com/office/drawing/2014/main" id="{A9DB8E08-A581-40F0-905E-077DE98E6747}"/>
              </a:ext>
            </a:extLst>
          </p:cNvPr>
          <p:cNvSpPr txBox="1"/>
          <p:nvPr/>
        </p:nvSpPr>
        <p:spPr>
          <a:xfrm flipH="1">
            <a:off x="2392713" y="5272496"/>
            <a:ext cx="8229600" cy="584775"/>
          </a:xfrm>
          <a:prstGeom prst="rect">
            <a:avLst/>
          </a:prstGeom>
          <a:noFill/>
        </p:spPr>
        <p:txBody>
          <a:bodyPr wrap="square" rtlCol="0">
            <a:spAutoFit/>
          </a:bodyPr>
          <a:lstStyle/>
          <a:p>
            <a:pPr algn="ctr"/>
            <a:r>
              <a:rPr lang="en-US" sz="1600" b="1" dirty="0"/>
              <a:t>Actually, the first abuse probably started with farming, 12,000 years ago: </a:t>
            </a:r>
          </a:p>
          <a:p>
            <a:pPr algn="ctr"/>
            <a:r>
              <a:rPr lang="en-US" sz="1600" b="1" dirty="0"/>
              <a:t>severe, generalized abrasion from chewing lots of grains, with dust</a:t>
            </a:r>
          </a:p>
        </p:txBody>
      </p:sp>
    </p:spTree>
    <p:extLst>
      <p:ext uri="{BB962C8B-B14F-4D97-AF65-F5344CB8AC3E}">
        <p14:creationId xmlns:p14="http://schemas.microsoft.com/office/powerpoint/2010/main" val="243875914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752600" y="76200"/>
            <a:ext cx="5943600" cy="914400"/>
          </a:xfrm>
        </p:spPr>
        <p:txBody>
          <a:bodyPr>
            <a:normAutofit/>
          </a:bodyPr>
          <a:lstStyle/>
          <a:p>
            <a:pPr algn="ctr"/>
            <a:r>
              <a:rPr lang="en-US" sz="3100" dirty="0">
                <a:latin typeface="Arial" pitchFamily="34" charset="0"/>
                <a:cs typeface="Arial" pitchFamily="34" charset="0"/>
              </a:rPr>
              <a:t>Cocaine Abuse</a:t>
            </a:r>
            <a:br>
              <a:rPr lang="en-US" dirty="0">
                <a:latin typeface="Arial" pitchFamily="34" charset="0"/>
                <a:cs typeface="Arial" pitchFamily="34" charset="0"/>
              </a:rPr>
            </a:br>
            <a:r>
              <a:rPr lang="en-US" sz="2000" dirty="0">
                <a:latin typeface="Arial" pitchFamily="34" charset="0"/>
                <a:cs typeface="Arial" pitchFamily="34" charset="0"/>
              </a:rPr>
              <a:t> Maxillofacial Consequences</a:t>
            </a:r>
          </a:p>
        </p:txBody>
      </p:sp>
      <p:pic>
        <p:nvPicPr>
          <p:cNvPr id="541697" name="Picture 1" descr="http://www.nida.nih.gov/images/spacer.gif"/>
          <p:cNvPicPr>
            <a:picLocks noChangeAspect="1" noChangeArrowheads="1"/>
          </p:cNvPicPr>
          <p:nvPr/>
        </p:nvPicPr>
        <p:blipFill>
          <a:blip r:embed="rId2"/>
          <a:srcRect/>
          <a:stretch>
            <a:fillRect/>
          </a:stretch>
        </p:blipFill>
        <p:spPr bwMode="auto">
          <a:xfrm>
            <a:off x="1524000" y="1"/>
            <a:ext cx="95250" cy="9525"/>
          </a:xfrm>
          <a:prstGeom prst="rect">
            <a:avLst/>
          </a:prstGeom>
          <a:noFill/>
        </p:spPr>
      </p:pic>
      <p:sp>
        <p:nvSpPr>
          <p:cNvPr id="5" name="Rectangle 3"/>
          <p:cNvSpPr txBox="1">
            <a:spLocks noChangeArrowheads="1"/>
          </p:cNvSpPr>
          <p:nvPr/>
        </p:nvSpPr>
        <p:spPr bwMode="auto">
          <a:xfrm>
            <a:off x="1920507" y="989109"/>
            <a:ext cx="5463530" cy="5257800"/>
          </a:xfrm>
          <a:prstGeom prst="rect">
            <a:avLst/>
          </a:prstGeom>
          <a:noFill/>
          <a:ln w="9525">
            <a:noFill/>
            <a:miter lim="800000"/>
            <a:headEnd/>
            <a:tailEnd/>
          </a:ln>
          <a:effectLst/>
        </p:spPr>
        <p:txBody>
          <a:bodyPr/>
          <a:lstStyle/>
          <a:p>
            <a:pPr marL="342900" indent="-342900" eaLnBrk="1" hangingPunct="1">
              <a:spcBef>
                <a:spcPct val="20000"/>
              </a:spcBef>
              <a:buClr>
                <a:schemeClr val="tx1"/>
              </a:buClr>
              <a:buSzPct val="90000"/>
              <a:buFont typeface="Wingdings" pitchFamily="2" charset="2"/>
              <a:buChar char="q"/>
              <a:defRPr/>
            </a:pPr>
            <a:r>
              <a:rPr lang="en-US" kern="0" dirty="0">
                <a:latin typeface="Arial" pitchFamily="34" charset="0"/>
                <a:cs typeface="Arial" pitchFamily="34" charset="0"/>
              </a:rPr>
              <a:t>Contact ischemia</a:t>
            </a:r>
          </a:p>
          <a:p>
            <a:pPr marL="342900" indent="-342900" eaLnBrk="1" hangingPunct="1">
              <a:spcBef>
                <a:spcPct val="20000"/>
              </a:spcBef>
              <a:buClr>
                <a:schemeClr val="tx1"/>
              </a:buClr>
              <a:buSzPct val="90000"/>
              <a:defRPr/>
            </a:pPr>
            <a:r>
              <a:rPr lang="en-US" kern="0" dirty="0">
                <a:latin typeface="Arial" pitchFamily="34" charset="0"/>
                <a:cs typeface="Arial" pitchFamily="34" charset="0"/>
              </a:rPr>
              <a:t>      -- Perforated septum (no blood flow to cartilage)</a:t>
            </a:r>
          </a:p>
          <a:p>
            <a:pPr marL="342900" indent="-342900" eaLnBrk="1" hangingPunct="1">
              <a:spcBef>
                <a:spcPct val="20000"/>
              </a:spcBef>
              <a:buClr>
                <a:schemeClr val="tx1"/>
              </a:buClr>
              <a:buSzPct val="90000"/>
              <a:defRPr/>
            </a:pPr>
            <a:r>
              <a:rPr lang="en-US" kern="0" dirty="0">
                <a:latin typeface="Arial" pitchFamily="34" charset="0"/>
                <a:cs typeface="Arial" pitchFamily="34" charset="0"/>
              </a:rPr>
              <a:t>      -- Perforated hard palate (eventually)</a:t>
            </a:r>
          </a:p>
          <a:p>
            <a:pPr marL="342900" indent="-342900" eaLnBrk="1" hangingPunct="1">
              <a:spcBef>
                <a:spcPct val="20000"/>
              </a:spcBef>
              <a:buClr>
                <a:schemeClr val="tx1"/>
              </a:buClr>
              <a:buSzPct val="90000"/>
              <a:buFont typeface="Wingdings" pitchFamily="2" charset="2"/>
              <a:buChar char="q"/>
              <a:defRPr/>
            </a:pPr>
            <a:r>
              <a:rPr lang="en-US" kern="0" dirty="0">
                <a:latin typeface="Arial" pitchFamily="34" charset="0"/>
                <a:cs typeface="Arial" pitchFamily="34" charset="0"/>
              </a:rPr>
              <a:t> Cocaine osteonecrosis</a:t>
            </a:r>
          </a:p>
          <a:p>
            <a:pPr marL="342900" indent="-342900" eaLnBrk="1" hangingPunct="1">
              <a:spcBef>
                <a:spcPct val="20000"/>
              </a:spcBef>
              <a:buClr>
                <a:schemeClr val="tx1"/>
              </a:buClr>
              <a:buSzPct val="90000"/>
              <a:buFont typeface="Wingdings" pitchFamily="2" charset="2"/>
              <a:buChar char="q"/>
              <a:defRPr/>
            </a:pPr>
            <a:r>
              <a:rPr lang="en-US" kern="0" dirty="0">
                <a:latin typeface="Arial" pitchFamily="34" charset="0"/>
                <a:cs typeface="Arial" pitchFamily="34" charset="0"/>
              </a:rPr>
              <a:t> Cocaine excoriation</a:t>
            </a:r>
          </a:p>
          <a:p>
            <a:pPr marL="342900" indent="-342900" eaLnBrk="1" hangingPunct="1">
              <a:spcBef>
                <a:spcPct val="20000"/>
              </a:spcBef>
              <a:buClr>
                <a:schemeClr val="tx1"/>
              </a:buClr>
              <a:buSzPct val="90000"/>
              <a:buFont typeface="Wingdings" pitchFamily="2" charset="2"/>
              <a:buChar char="q"/>
              <a:defRPr/>
            </a:pPr>
            <a:r>
              <a:rPr lang="en-US" kern="0" dirty="0">
                <a:latin typeface="Arial" pitchFamily="34" charset="0"/>
                <a:cs typeface="Arial" pitchFamily="34" charset="0"/>
              </a:rPr>
              <a:t> Cocaine keratosis</a:t>
            </a:r>
          </a:p>
          <a:p>
            <a:pPr marL="342900" indent="-342900" eaLnBrk="1" hangingPunct="1">
              <a:spcBef>
                <a:spcPct val="20000"/>
              </a:spcBef>
              <a:buClr>
                <a:schemeClr val="tx1"/>
              </a:buClr>
              <a:buSzPct val="90000"/>
              <a:buFont typeface="Wingdings" pitchFamily="2" charset="2"/>
              <a:buChar char="q"/>
              <a:defRPr/>
            </a:pPr>
            <a:r>
              <a:rPr lang="en-US" kern="0" dirty="0">
                <a:latin typeface="Arial" pitchFamily="34" charset="0"/>
                <a:cs typeface="Arial" pitchFamily="34" charset="0"/>
              </a:rPr>
              <a:t> Cocaine blister</a:t>
            </a:r>
          </a:p>
          <a:p>
            <a:pPr marL="342900" indent="-342900" eaLnBrk="1" hangingPunct="1">
              <a:spcBef>
                <a:spcPct val="20000"/>
              </a:spcBef>
              <a:buClr>
                <a:schemeClr val="tx1"/>
              </a:buClr>
              <a:buSzPct val="90000"/>
              <a:buFont typeface="Wingdings" pitchFamily="2" charset="2"/>
              <a:buChar char="q"/>
              <a:defRPr/>
            </a:pPr>
            <a:r>
              <a:rPr lang="en-US" kern="0" dirty="0">
                <a:latin typeface="Arial" pitchFamily="34" charset="0"/>
                <a:cs typeface="Arial" pitchFamily="34" charset="0"/>
              </a:rPr>
              <a:t> Crack pipe cheilosis</a:t>
            </a:r>
          </a:p>
          <a:p>
            <a:pPr marL="342900" indent="-342900" eaLnBrk="1" hangingPunct="1">
              <a:spcBef>
                <a:spcPct val="20000"/>
              </a:spcBef>
              <a:buClr>
                <a:schemeClr val="tx1"/>
              </a:buClr>
              <a:buSzPct val="90000"/>
              <a:buFont typeface="Wingdings" pitchFamily="2" charset="2"/>
              <a:buChar char="q"/>
              <a:defRPr/>
            </a:pPr>
            <a:r>
              <a:rPr lang="en-US" kern="0" dirty="0">
                <a:latin typeface="Arial" pitchFamily="34" charset="0"/>
                <a:cs typeface="Arial" pitchFamily="34" charset="0"/>
              </a:rPr>
              <a:t> Crack pipe abrasion</a:t>
            </a:r>
          </a:p>
          <a:p>
            <a:pPr marL="342900" indent="-342900" eaLnBrk="1" hangingPunct="1">
              <a:spcBef>
                <a:spcPct val="20000"/>
              </a:spcBef>
              <a:buClr>
                <a:schemeClr val="tx1"/>
              </a:buClr>
              <a:buSzPct val="90000"/>
              <a:buFont typeface="Wingdings" pitchFamily="2" charset="2"/>
              <a:buChar char="q"/>
              <a:defRPr/>
            </a:pPr>
            <a:r>
              <a:rPr lang="en-US" kern="0" dirty="0">
                <a:latin typeface="Arial" pitchFamily="34" charset="0"/>
                <a:cs typeface="Arial" pitchFamily="34" charset="0"/>
              </a:rPr>
              <a:t> Crack pipe burn</a:t>
            </a:r>
          </a:p>
          <a:p>
            <a:pPr marL="342900" indent="-342900" eaLnBrk="1" hangingPunct="1">
              <a:spcBef>
                <a:spcPct val="20000"/>
              </a:spcBef>
              <a:buClr>
                <a:schemeClr val="tx1"/>
              </a:buClr>
              <a:buSzPct val="90000"/>
              <a:buFont typeface="Wingdings" pitchFamily="2" charset="2"/>
              <a:buChar char="q"/>
              <a:defRPr/>
            </a:pPr>
            <a:r>
              <a:rPr lang="en-US" kern="0" dirty="0">
                <a:latin typeface="Arial" pitchFamily="34" charset="0"/>
                <a:cs typeface="Arial" pitchFamily="34" charset="0"/>
              </a:rPr>
              <a:t> Loss of sense of smell</a:t>
            </a:r>
          </a:p>
          <a:p>
            <a:pPr marL="342900" indent="-342900" eaLnBrk="1" hangingPunct="1">
              <a:spcBef>
                <a:spcPct val="20000"/>
              </a:spcBef>
              <a:buClr>
                <a:schemeClr val="tx1"/>
              </a:buClr>
              <a:buSzPct val="90000"/>
              <a:buFont typeface="Wingdings" pitchFamily="2" charset="2"/>
              <a:buChar char="q"/>
              <a:defRPr/>
            </a:pPr>
            <a:r>
              <a:rPr lang="en-US" kern="0" dirty="0">
                <a:latin typeface="Arial" pitchFamily="34" charset="0"/>
                <a:cs typeface="Arial" pitchFamily="34" charset="0"/>
              </a:rPr>
              <a:t> Nosebleeds</a:t>
            </a:r>
          </a:p>
          <a:p>
            <a:pPr marL="342900" indent="-342900" eaLnBrk="1" hangingPunct="1">
              <a:spcBef>
                <a:spcPct val="20000"/>
              </a:spcBef>
              <a:buClr>
                <a:schemeClr val="tx1"/>
              </a:buClr>
              <a:buSzPct val="90000"/>
              <a:buFont typeface="Wingdings" pitchFamily="2" charset="2"/>
              <a:buChar char="q"/>
              <a:defRPr/>
            </a:pPr>
            <a:r>
              <a:rPr lang="en-US" kern="0" dirty="0">
                <a:latin typeface="Arial" pitchFamily="34" charset="0"/>
                <a:cs typeface="Arial" pitchFamily="34" charset="0"/>
              </a:rPr>
              <a:t> Dysphagia (difficult swallowing)</a:t>
            </a:r>
          </a:p>
          <a:p>
            <a:pPr marL="342900" indent="-342900" eaLnBrk="1" hangingPunct="1">
              <a:spcBef>
                <a:spcPct val="20000"/>
              </a:spcBef>
              <a:buClr>
                <a:schemeClr val="tx1"/>
              </a:buClr>
              <a:buSzPct val="90000"/>
              <a:buFont typeface="Wingdings" pitchFamily="2" charset="2"/>
              <a:buChar char="q"/>
              <a:defRPr/>
            </a:pPr>
            <a:r>
              <a:rPr lang="en-US" kern="0" dirty="0">
                <a:latin typeface="Arial" pitchFamily="34" charset="0"/>
                <a:cs typeface="Arial" pitchFamily="34" charset="0"/>
              </a:rPr>
              <a:t> Hoarseness</a:t>
            </a:r>
          </a:p>
          <a:p>
            <a:pPr marL="342900" indent="-342900" eaLnBrk="1" hangingPunct="1">
              <a:spcBef>
                <a:spcPct val="20000"/>
              </a:spcBef>
              <a:buClr>
                <a:schemeClr val="tx1"/>
              </a:buClr>
              <a:buSzPct val="90000"/>
              <a:buFont typeface="Wingdings" pitchFamily="2" charset="2"/>
              <a:buChar char="q"/>
              <a:defRPr/>
            </a:pPr>
            <a:r>
              <a:rPr lang="en-US" kern="0" dirty="0">
                <a:latin typeface="Arial" pitchFamily="34" charset="0"/>
                <a:cs typeface="Arial" pitchFamily="34" charset="0"/>
              </a:rPr>
              <a:t> Chronic runny nose </a:t>
            </a:r>
          </a:p>
          <a:p>
            <a:pPr marL="342900" indent="-342900" eaLnBrk="1" hangingPunct="1">
              <a:spcBef>
                <a:spcPct val="20000"/>
              </a:spcBef>
              <a:buClr>
                <a:schemeClr val="tx1"/>
              </a:buClr>
              <a:buSzPct val="90000"/>
              <a:buFont typeface="Wingdings" pitchFamily="2" charset="2"/>
              <a:buChar char="q"/>
              <a:defRPr/>
            </a:pPr>
            <a:r>
              <a:rPr lang="en-US" kern="0" dirty="0">
                <a:latin typeface="Arial" pitchFamily="34" charset="0"/>
                <a:cs typeface="Arial" pitchFamily="34" charset="0"/>
              </a:rPr>
              <a:t> Allergic reaction (lichenoid)</a:t>
            </a:r>
          </a:p>
        </p:txBody>
      </p:sp>
      <p:grpSp>
        <p:nvGrpSpPr>
          <p:cNvPr id="11" name="Group 10">
            <a:extLst>
              <a:ext uri="{FF2B5EF4-FFF2-40B4-BE49-F238E27FC236}">
                <a16:creationId xmlns:a16="http://schemas.microsoft.com/office/drawing/2014/main" id="{091E1C5C-BAFA-4D5C-952A-8A695387F206}"/>
              </a:ext>
            </a:extLst>
          </p:cNvPr>
          <p:cNvGrpSpPr/>
          <p:nvPr/>
        </p:nvGrpSpPr>
        <p:grpSpPr>
          <a:xfrm>
            <a:off x="7391400" y="593998"/>
            <a:ext cx="2998838" cy="5806801"/>
            <a:chOff x="5867400" y="593997"/>
            <a:chExt cx="2998838" cy="5806801"/>
          </a:xfrm>
        </p:grpSpPr>
        <p:grpSp>
          <p:nvGrpSpPr>
            <p:cNvPr id="2" name="Group 1"/>
            <p:cNvGrpSpPr/>
            <p:nvPr/>
          </p:nvGrpSpPr>
          <p:grpSpPr>
            <a:xfrm>
              <a:off x="5867400" y="2438399"/>
              <a:ext cx="2971800" cy="3962399"/>
              <a:chOff x="4724400" y="1089797"/>
              <a:chExt cx="4267200" cy="5615802"/>
            </a:xfrm>
          </p:grpSpPr>
          <p:pic>
            <p:nvPicPr>
              <p:cNvPr id="6" name="Picture 5" descr="Scan110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24400" y="1089797"/>
                <a:ext cx="4267199" cy="2796403"/>
              </a:xfrm>
              <a:prstGeom prst="rect">
                <a:avLst/>
              </a:prstGeom>
              <a:ln>
                <a:solidFill>
                  <a:schemeClr val="accent3">
                    <a:lumMod val="40000"/>
                    <a:lumOff val="60000"/>
                  </a:schemeClr>
                </a:solidFill>
              </a:ln>
            </p:spPr>
          </p:pic>
          <p:pic>
            <p:nvPicPr>
              <p:cNvPr id="7" name="Picture 3" descr="Cocain-perforation"/>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724400" y="3962399"/>
                <a:ext cx="4267200" cy="2743200"/>
              </a:xfrm>
              <a:prstGeom prst="rect">
                <a:avLst/>
              </a:prstGeom>
              <a:noFill/>
              <a:ln w="9525">
                <a:solidFill>
                  <a:schemeClr val="accent3">
                    <a:lumMod val="40000"/>
                    <a:lumOff val="60000"/>
                  </a:schemeClr>
                </a:solidFill>
                <a:miter lim="800000"/>
                <a:headEnd/>
                <a:tailEnd/>
              </a:ln>
            </p:spPr>
          </p:pic>
        </p:grpSp>
        <p:pic>
          <p:nvPicPr>
            <p:cNvPr id="4" name="Picture 3">
              <a:extLst>
                <a:ext uri="{FF2B5EF4-FFF2-40B4-BE49-F238E27FC236}">
                  <a16:creationId xmlns:a16="http://schemas.microsoft.com/office/drawing/2014/main" id="{5FB890C2-7FE6-4593-9D7B-168480B19A02}"/>
                </a:ext>
              </a:extLst>
            </p:cNvPr>
            <p:cNvPicPr>
              <a:picLocks noChangeAspect="1"/>
            </p:cNvPicPr>
            <p:nvPr/>
          </p:nvPicPr>
          <p:blipFill rotWithShape="1">
            <a:blip r:embed="rId5">
              <a:extLst>
                <a:ext uri="{28A0092B-C50C-407E-A947-70E740481C1C}">
                  <a14:useLocalDpi xmlns:a14="http://schemas.microsoft.com/office/drawing/2010/main" val="0"/>
                </a:ext>
              </a:extLst>
            </a:blip>
            <a:srcRect b="20866"/>
            <a:stretch/>
          </p:blipFill>
          <p:spPr>
            <a:xfrm>
              <a:off x="5867400" y="593997"/>
              <a:ext cx="2998838" cy="1752476"/>
            </a:xfrm>
            <a:prstGeom prst="rect">
              <a:avLst/>
            </a:prstGeom>
            <a:ln>
              <a:solidFill>
                <a:schemeClr val="tx1"/>
              </a:solidFill>
            </a:ln>
          </p:spPr>
        </p:pic>
        <p:sp>
          <p:nvSpPr>
            <p:cNvPr id="9" name="Rectangle 8">
              <a:extLst>
                <a:ext uri="{FF2B5EF4-FFF2-40B4-BE49-F238E27FC236}">
                  <a16:creationId xmlns:a16="http://schemas.microsoft.com/office/drawing/2014/main" id="{D3BA8AB3-DE62-4F75-9444-920287CE5392}"/>
                </a:ext>
              </a:extLst>
            </p:cNvPr>
            <p:cNvSpPr/>
            <p:nvPr/>
          </p:nvSpPr>
          <p:spPr>
            <a:xfrm rot="736929">
              <a:off x="8165596" y="1680046"/>
              <a:ext cx="307380" cy="148351"/>
            </a:xfrm>
            <a:prstGeom prst="rect">
              <a:avLst/>
            </a:prstGeom>
            <a:solidFill>
              <a:srgbClr val="43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Arrow: Right 11">
            <a:extLst>
              <a:ext uri="{FF2B5EF4-FFF2-40B4-BE49-F238E27FC236}">
                <a16:creationId xmlns:a16="http://schemas.microsoft.com/office/drawing/2014/main" id="{3A350645-0CB2-4CB6-9DF0-DB1F81A7CE5B}"/>
              </a:ext>
            </a:extLst>
          </p:cNvPr>
          <p:cNvSpPr/>
          <p:nvPr/>
        </p:nvSpPr>
        <p:spPr>
          <a:xfrm>
            <a:off x="8610600" y="1447800"/>
            <a:ext cx="323428" cy="152818"/>
          </a:xfrm>
          <a:prstGeom prst="rightArrow">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58E5648-2B35-4A28-9D2B-07947364DFBC}"/>
              </a:ext>
            </a:extLst>
          </p:cNvPr>
          <p:cNvSpPr txBox="1"/>
          <p:nvPr/>
        </p:nvSpPr>
        <p:spPr>
          <a:xfrm>
            <a:off x="7703563" y="570273"/>
            <a:ext cx="2460930" cy="307777"/>
          </a:xfrm>
          <a:prstGeom prst="rect">
            <a:avLst/>
          </a:prstGeom>
          <a:noFill/>
        </p:spPr>
        <p:txBody>
          <a:bodyPr wrap="none" rtlCol="0">
            <a:spAutoFit/>
          </a:bodyPr>
          <a:lstStyle/>
          <a:p>
            <a:r>
              <a:rPr lang="en-US" sz="1400" b="1" dirty="0">
                <a:latin typeface="+mn-lt"/>
              </a:rPr>
              <a:t>Edge of perforated septum</a:t>
            </a:r>
          </a:p>
        </p:txBody>
      </p:sp>
      <p:sp>
        <p:nvSpPr>
          <p:cNvPr id="15" name="TextBox 14">
            <a:extLst>
              <a:ext uri="{FF2B5EF4-FFF2-40B4-BE49-F238E27FC236}">
                <a16:creationId xmlns:a16="http://schemas.microsoft.com/office/drawing/2014/main" id="{3C2FC29A-A5BD-46CA-9B50-0402C85FE326}"/>
              </a:ext>
            </a:extLst>
          </p:cNvPr>
          <p:cNvSpPr txBox="1"/>
          <p:nvPr/>
        </p:nvSpPr>
        <p:spPr>
          <a:xfrm>
            <a:off x="7835187" y="2411624"/>
            <a:ext cx="2084225" cy="307777"/>
          </a:xfrm>
          <a:prstGeom prst="rect">
            <a:avLst/>
          </a:prstGeom>
          <a:noFill/>
        </p:spPr>
        <p:txBody>
          <a:bodyPr wrap="none" rtlCol="0">
            <a:spAutoFit/>
          </a:bodyPr>
          <a:lstStyle/>
          <a:p>
            <a:r>
              <a:rPr lang="en-US" sz="1400" b="1" dirty="0">
                <a:latin typeface="+mn-lt"/>
              </a:rPr>
              <a:t>Perforated hard palate</a:t>
            </a:r>
          </a:p>
        </p:txBody>
      </p:sp>
      <p:sp>
        <p:nvSpPr>
          <p:cNvPr id="16" name="TextBox 15">
            <a:extLst>
              <a:ext uri="{FF2B5EF4-FFF2-40B4-BE49-F238E27FC236}">
                <a16:creationId xmlns:a16="http://schemas.microsoft.com/office/drawing/2014/main" id="{3C924E71-31E2-460E-8A8D-79CC52C47282}"/>
              </a:ext>
            </a:extLst>
          </p:cNvPr>
          <p:cNvSpPr txBox="1"/>
          <p:nvPr/>
        </p:nvSpPr>
        <p:spPr>
          <a:xfrm>
            <a:off x="7664246" y="6093022"/>
            <a:ext cx="2084225" cy="307777"/>
          </a:xfrm>
          <a:prstGeom prst="rect">
            <a:avLst/>
          </a:prstGeom>
          <a:noFill/>
        </p:spPr>
        <p:txBody>
          <a:bodyPr wrap="none" rtlCol="0">
            <a:spAutoFit/>
          </a:bodyPr>
          <a:lstStyle/>
          <a:p>
            <a:r>
              <a:rPr lang="en-US" sz="1400" b="1" dirty="0">
                <a:latin typeface="+mn-lt"/>
              </a:rPr>
              <a:t>Perforated hard palate</a:t>
            </a:r>
          </a:p>
        </p:txBody>
      </p:sp>
      <p:grpSp>
        <p:nvGrpSpPr>
          <p:cNvPr id="24" name="Group 23">
            <a:extLst>
              <a:ext uri="{FF2B5EF4-FFF2-40B4-BE49-F238E27FC236}">
                <a16:creationId xmlns:a16="http://schemas.microsoft.com/office/drawing/2014/main" id="{3BD5FAD8-4D8A-471C-880F-AD43B0DCDD44}"/>
              </a:ext>
            </a:extLst>
          </p:cNvPr>
          <p:cNvGrpSpPr/>
          <p:nvPr/>
        </p:nvGrpSpPr>
        <p:grpSpPr>
          <a:xfrm>
            <a:off x="4876800" y="2438399"/>
            <a:ext cx="2439500" cy="1973086"/>
            <a:chOff x="3352800" y="2438399"/>
            <a:chExt cx="2439500" cy="1973086"/>
          </a:xfrm>
        </p:grpSpPr>
        <p:grpSp>
          <p:nvGrpSpPr>
            <p:cNvPr id="18" name="Group 17">
              <a:extLst>
                <a:ext uri="{FF2B5EF4-FFF2-40B4-BE49-F238E27FC236}">
                  <a16:creationId xmlns:a16="http://schemas.microsoft.com/office/drawing/2014/main" id="{6FC228B6-60C4-473C-B57B-76C5C1771A4F}"/>
                </a:ext>
              </a:extLst>
            </p:cNvPr>
            <p:cNvGrpSpPr/>
            <p:nvPr/>
          </p:nvGrpSpPr>
          <p:grpSpPr>
            <a:xfrm>
              <a:off x="3352800" y="2438399"/>
              <a:ext cx="2439500" cy="1973086"/>
              <a:chOff x="3352800" y="2438399"/>
              <a:chExt cx="2439500" cy="1973086"/>
            </a:xfrm>
          </p:grpSpPr>
          <p:pic>
            <p:nvPicPr>
              <p:cNvPr id="17" name="Picture 16">
                <a:extLst>
                  <a:ext uri="{FF2B5EF4-FFF2-40B4-BE49-F238E27FC236}">
                    <a16:creationId xmlns:a16="http://schemas.microsoft.com/office/drawing/2014/main" id="{A748DC9F-D7E4-4113-9200-C2E3FF4FCC84}"/>
                  </a:ext>
                </a:extLst>
              </p:cNvPr>
              <p:cNvPicPr>
                <a:picLocks noChangeAspect="1"/>
              </p:cNvPicPr>
              <p:nvPr/>
            </p:nvPicPr>
            <p:blipFill rotWithShape="1">
              <a:blip r:embed="rId6">
                <a:extLst>
                  <a:ext uri="{28A0092B-C50C-407E-A947-70E740481C1C}">
                    <a14:useLocalDpi xmlns:a14="http://schemas.microsoft.com/office/drawing/2010/main" val="0"/>
                  </a:ext>
                </a:extLst>
              </a:blip>
              <a:srcRect l="16201" t="15196" r="22504" b="29081"/>
              <a:stretch/>
            </p:blipFill>
            <p:spPr>
              <a:xfrm>
                <a:off x="3352800" y="2438399"/>
                <a:ext cx="2439500" cy="1973086"/>
              </a:xfrm>
              <a:prstGeom prst="rect">
                <a:avLst/>
              </a:prstGeom>
              <a:ln>
                <a:solidFill>
                  <a:schemeClr val="tx1"/>
                </a:solidFill>
              </a:ln>
            </p:spPr>
          </p:pic>
          <p:sp>
            <p:nvSpPr>
              <p:cNvPr id="20" name="TextBox 19">
                <a:extLst>
                  <a:ext uri="{FF2B5EF4-FFF2-40B4-BE49-F238E27FC236}">
                    <a16:creationId xmlns:a16="http://schemas.microsoft.com/office/drawing/2014/main" id="{E0943CDE-47A1-4207-94C1-663979355D33}"/>
                  </a:ext>
                </a:extLst>
              </p:cNvPr>
              <p:cNvSpPr txBox="1"/>
              <p:nvPr/>
            </p:nvSpPr>
            <p:spPr>
              <a:xfrm>
                <a:off x="4494241" y="2672090"/>
                <a:ext cx="1112015" cy="523220"/>
              </a:xfrm>
              <a:prstGeom prst="rect">
                <a:avLst/>
              </a:prstGeom>
              <a:noFill/>
            </p:spPr>
            <p:txBody>
              <a:bodyPr wrap="square" rtlCol="0">
                <a:spAutoFit/>
              </a:bodyPr>
              <a:lstStyle/>
              <a:p>
                <a:pPr algn="r"/>
                <a:r>
                  <a:rPr lang="en-US" sz="1400" b="1" dirty="0">
                    <a:latin typeface="+mn-lt"/>
                  </a:rPr>
                  <a:t>Perforated septum</a:t>
                </a:r>
              </a:p>
            </p:txBody>
          </p:sp>
          <p:sp>
            <p:nvSpPr>
              <p:cNvPr id="23" name="Rectangle 22">
                <a:extLst>
                  <a:ext uri="{FF2B5EF4-FFF2-40B4-BE49-F238E27FC236}">
                    <a16:creationId xmlns:a16="http://schemas.microsoft.com/office/drawing/2014/main" id="{3661FFEC-6165-4FF7-8C67-95AEE8162A9D}"/>
                  </a:ext>
                </a:extLst>
              </p:cNvPr>
              <p:cNvSpPr/>
              <p:nvPr/>
            </p:nvSpPr>
            <p:spPr>
              <a:xfrm rot="2240868">
                <a:off x="5452565" y="3812221"/>
                <a:ext cx="307380" cy="148351"/>
              </a:xfrm>
              <a:prstGeom prst="rect">
                <a:avLst/>
              </a:prstGeom>
              <a:solidFill>
                <a:srgbClr val="43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Arrow: Right 18">
              <a:extLst>
                <a:ext uri="{FF2B5EF4-FFF2-40B4-BE49-F238E27FC236}">
                  <a16:creationId xmlns:a16="http://schemas.microsoft.com/office/drawing/2014/main" id="{CA007D3A-5F97-4FCE-9FC7-C29F477E4F2E}"/>
                </a:ext>
              </a:extLst>
            </p:cNvPr>
            <p:cNvSpPr/>
            <p:nvPr/>
          </p:nvSpPr>
          <p:spPr>
            <a:xfrm rot="8603322">
              <a:off x="4524037" y="3053169"/>
              <a:ext cx="323428" cy="152818"/>
            </a:xfrm>
            <a:prstGeom prst="rightArrow">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530" name="Rectangle 2"/>
          <p:cNvSpPr>
            <a:spLocks noGrp="1" noRot="1" noChangeArrowheads="1"/>
          </p:cNvSpPr>
          <p:nvPr>
            <p:ph type="title"/>
          </p:nvPr>
        </p:nvSpPr>
        <p:spPr>
          <a:xfrm>
            <a:off x="1905000" y="198438"/>
            <a:ext cx="8458200" cy="792163"/>
          </a:xfrm>
          <a:noFill/>
          <a:ln>
            <a:noFill/>
          </a:ln>
        </p:spPr>
        <p:txBody>
          <a:bodyPr>
            <a:normAutofit fontScale="90000"/>
          </a:bodyPr>
          <a:lstStyle/>
          <a:p>
            <a:pPr algn="ctr">
              <a:defRPr/>
            </a:pPr>
            <a:r>
              <a:rPr lang="en-US" sz="3100" dirty="0">
                <a:solidFill>
                  <a:srgbClr val="FFC000"/>
                </a:solidFill>
                <a:latin typeface="Arial" pitchFamily="34" charset="0"/>
              </a:rPr>
              <a:t>Cocaine Osteonecrosis</a:t>
            </a:r>
            <a:br>
              <a:rPr lang="en-US" dirty="0">
                <a:solidFill>
                  <a:srgbClr val="FFC000"/>
                </a:solidFill>
                <a:latin typeface="Arial" pitchFamily="34" charset="0"/>
              </a:rPr>
            </a:br>
            <a:r>
              <a:rPr lang="en-US" dirty="0">
                <a:solidFill>
                  <a:srgbClr val="FFC000"/>
                </a:solidFill>
                <a:latin typeface="Arial" pitchFamily="34" charset="0"/>
              </a:rPr>
              <a:t>At</a:t>
            </a:r>
            <a:r>
              <a:rPr lang="en-US" sz="2200" dirty="0">
                <a:solidFill>
                  <a:srgbClr val="FFC000"/>
                </a:solidFill>
                <a:latin typeface="Arial" pitchFamily="34" charset="0"/>
              </a:rPr>
              <a:t> Point of Constant Contact with the Paste/Rocks</a:t>
            </a:r>
          </a:p>
        </p:txBody>
      </p:sp>
      <p:sp>
        <p:nvSpPr>
          <p:cNvPr id="7" name="Text Box 4"/>
          <p:cNvSpPr txBox="1">
            <a:spLocks noChangeArrowheads="1"/>
          </p:cNvSpPr>
          <p:nvPr/>
        </p:nvSpPr>
        <p:spPr bwMode="auto">
          <a:xfrm>
            <a:off x="1524001" y="0"/>
            <a:ext cx="3671197" cy="215444"/>
          </a:xfrm>
          <a:prstGeom prst="rect">
            <a:avLst/>
          </a:prstGeom>
          <a:noFill/>
          <a:ln w="9525">
            <a:noFill/>
            <a:miter lim="800000"/>
            <a:headEnd/>
            <a:tailEnd/>
          </a:ln>
        </p:spPr>
        <p:txBody>
          <a:bodyPr wrap="none">
            <a:spAutoFit/>
          </a:bodyPr>
          <a:lstStyle/>
          <a:p>
            <a:pPr algn="ctr" eaLnBrk="0" hangingPunct="0"/>
            <a:r>
              <a:rPr lang="en-US" sz="800" dirty="0">
                <a:latin typeface="Arial" pitchFamily="34" charset="0"/>
              </a:rPr>
              <a:t>© Photo(s): Dr. C.D. Johnson, University of Texas Dental Branch at Houston</a:t>
            </a:r>
          </a:p>
        </p:txBody>
      </p:sp>
      <p:grpSp>
        <p:nvGrpSpPr>
          <p:cNvPr id="3" name="Group 2"/>
          <p:cNvGrpSpPr/>
          <p:nvPr/>
        </p:nvGrpSpPr>
        <p:grpSpPr>
          <a:xfrm>
            <a:off x="2131292" y="1189037"/>
            <a:ext cx="8003309" cy="5135563"/>
            <a:chOff x="152400" y="282802"/>
            <a:chExt cx="8308109" cy="5571696"/>
          </a:xfrm>
        </p:grpSpPr>
        <p:pic>
          <p:nvPicPr>
            <p:cNvPr id="9"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2400" y="282802"/>
              <a:ext cx="4188794" cy="2730044"/>
            </a:xfrm>
            <a:prstGeom prst="rect">
              <a:avLst/>
            </a:prstGeom>
            <a:noFill/>
            <a:ln w="9525">
              <a:solidFill>
                <a:schemeClr val="tx2"/>
              </a:solidFill>
              <a:miter lim="800000"/>
              <a:headEnd/>
              <a:tailEnd/>
            </a:ln>
            <a:effectLst/>
          </p:spPr>
        </p:pic>
        <p:pic>
          <p:nvPicPr>
            <p:cNvPr id="6" name="Picture 8" descr="http://www.canpages.ca/blog/wp-content/uploads/2009/02/image-of-cocaine.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373520" y="3043708"/>
              <a:ext cx="4086989" cy="2810790"/>
            </a:xfrm>
            <a:prstGeom prst="rect">
              <a:avLst/>
            </a:prstGeom>
            <a:noFill/>
            <a:ln>
              <a:solidFill>
                <a:schemeClr val="tx2"/>
              </a:solidFill>
            </a:ln>
          </p:spPr>
        </p:pic>
        <p:pic>
          <p:nvPicPr>
            <p:cNvPr id="5" name="Picture 43" descr="515955b"/>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400" y="3043708"/>
              <a:ext cx="4188794" cy="2810790"/>
            </a:xfrm>
            <a:prstGeom prst="rect">
              <a:avLst/>
            </a:prstGeom>
            <a:noFill/>
            <a:ln w="9525">
              <a:solidFill>
                <a:schemeClr val="accent3">
                  <a:lumMod val="40000"/>
                  <a:lumOff val="60000"/>
                </a:schemeClr>
              </a:solidFill>
              <a:miter lim="800000"/>
              <a:headEnd/>
              <a:tailEnd/>
            </a:ln>
          </p:spPr>
        </p:pic>
        <p:pic>
          <p:nvPicPr>
            <p:cNvPr id="10" name="Picture 3" descr="110612_followup2PP.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bwMode="auto">
            <a:xfrm>
              <a:off x="4373520" y="282802"/>
              <a:ext cx="4084680" cy="2730044"/>
            </a:xfrm>
            <a:prstGeom prst="rect">
              <a:avLst/>
            </a:prstGeom>
            <a:noFill/>
            <a:ln w="9525">
              <a:solidFill>
                <a:schemeClr val="accent3">
                  <a:lumMod val="40000"/>
                  <a:lumOff val="60000"/>
                </a:schemeClr>
              </a:solidFill>
              <a:miter lim="800000"/>
              <a:headEnd/>
              <a:tailEnd/>
            </a:ln>
          </p:spPr>
        </p:pic>
        <p:sp>
          <p:nvSpPr>
            <p:cNvPr id="11" name="Right Arrow 10"/>
            <p:cNvSpPr/>
            <p:nvPr/>
          </p:nvSpPr>
          <p:spPr>
            <a:xfrm>
              <a:off x="7086600" y="717677"/>
              <a:ext cx="576808" cy="245214"/>
            </a:xfrm>
            <a:prstGeom prst="rightArrow">
              <a:avLst/>
            </a:prstGeom>
            <a:solidFill>
              <a:srgbClr val="FFC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02" name="Rectangle 2"/>
          <p:cNvSpPr>
            <a:spLocks noGrp="1" noRot="1" noChangeArrowheads="1"/>
          </p:cNvSpPr>
          <p:nvPr>
            <p:ph type="title"/>
          </p:nvPr>
        </p:nvSpPr>
        <p:spPr>
          <a:xfrm>
            <a:off x="1981200" y="152400"/>
            <a:ext cx="8305800" cy="762000"/>
          </a:xfrm>
          <a:noFill/>
          <a:ln>
            <a:noFill/>
          </a:ln>
        </p:spPr>
        <p:txBody>
          <a:bodyPr>
            <a:normAutofit/>
          </a:bodyPr>
          <a:lstStyle/>
          <a:p>
            <a:pPr algn="ctr" eaLnBrk="1" hangingPunct="1">
              <a:defRPr/>
            </a:pPr>
            <a:r>
              <a:rPr lang="en-US" dirty="0">
                <a:solidFill>
                  <a:srgbClr val="FFC000"/>
                </a:solidFill>
                <a:latin typeface="Arial" charset="0"/>
              </a:rPr>
              <a:t>Bisphosphonate-Like Osteonecrosis</a:t>
            </a:r>
            <a:br>
              <a:rPr lang="en-US" sz="3200" dirty="0">
                <a:solidFill>
                  <a:srgbClr val="FFC000"/>
                </a:solidFill>
                <a:latin typeface="Arial" charset="0"/>
              </a:rPr>
            </a:br>
            <a:r>
              <a:rPr lang="en-US" sz="1800" dirty="0">
                <a:solidFill>
                  <a:srgbClr val="FFC000"/>
                </a:solidFill>
                <a:latin typeface="Arial" charset="0"/>
              </a:rPr>
              <a:t>Exposed Bone without Bisphosphonates in 17 y/o Female</a:t>
            </a:r>
          </a:p>
        </p:txBody>
      </p:sp>
      <p:pic>
        <p:nvPicPr>
          <p:cNvPr id="49156" name="Picture 4" descr="gsg-276c bony sequestrum"/>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90800" y="1143000"/>
            <a:ext cx="7086600" cy="4724400"/>
          </a:xfrm>
          <a:prstGeom prst="rect">
            <a:avLst/>
          </a:prstGeom>
          <a:noFill/>
          <a:ln w="9525">
            <a:solidFill>
              <a:schemeClr val="tx2"/>
            </a:solidFill>
            <a:miter lim="800000"/>
            <a:headEnd/>
            <a:tailEnd/>
          </a:ln>
        </p:spPr>
      </p:pic>
      <p:sp>
        <p:nvSpPr>
          <p:cNvPr id="39941" name="Text Box 5"/>
          <p:cNvSpPr txBox="1">
            <a:spLocks noChangeArrowheads="1"/>
          </p:cNvSpPr>
          <p:nvPr/>
        </p:nvSpPr>
        <p:spPr bwMode="auto">
          <a:xfrm>
            <a:off x="2755611" y="5837383"/>
            <a:ext cx="6756978" cy="584775"/>
          </a:xfrm>
          <a:prstGeom prst="rect">
            <a:avLst/>
          </a:prstGeom>
          <a:noFill/>
          <a:ln w="9525">
            <a:noFill/>
            <a:miter lim="800000"/>
            <a:headEnd/>
            <a:tailEnd/>
          </a:ln>
        </p:spPr>
        <p:txBody>
          <a:bodyPr wrap="none">
            <a:spAutoFit/>
          </a:bodyPr>
          <a:lstStyle/>
          <a:p>
            <a:pPr algn="ctr">
              <a:defRPr/>
            </a:pPr>
            <a:r>
              <a:rPr lang="en-US" sz="1600" dirty="0">
                <a:latin typeface="Arial" charset="0"/>
              </a:rPr>
              <a:t>Rubber dam clamp injury 2 week before photo; no healing after 7 years; </a:t>
            </a:r>
          </a:p>
          <a:p>
            <a:pPr algn="ctr">
              <a:defRPr/>
            </a:pPr>
            <a:r>
              <a:rPr lang="en-US" sz="1600" dirty="0">
                <a:latin typeface="Arial" charset="0"/>
              </a:rPr>
              <a:t>no sequestrum formation; no mucosal inflammation</a:t>
            </a:r>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cocaineburn2009Johnson.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2549686" y="1524000"/>
            <a:ext cx="7051515" cy="4724400"/>
          </a:xfrm>
          <a:prstGeom prst="rect">
            <a:avLst/>
          </a:prstGeom>
          <a:ln>
            <a:solidFill>
              <a:schemeClr val="tx2"/>
            </a:solidFill>
          </a:ln>
        </p:spPr>
      </p:pic>
      <p:sp>
        <p:nvSpPr>
          <p:cNvPr id="4" name="Title 3"/>
          <p:cNvSpPr>
            <a:spLocks noGrp="1"/>
          </p:cNvSpPr>
          <p:nvPr>
            <p:ph type="title"/>
          </p:nvPr>
        </p:nvSpPr>
        <p:spPr>
          <a:xfrm>
            <a:off x="2209800" y="225552"/>
            <a:ext cx="8458200" cy="841248"/>
          </a:xfrm>
        </p:spPr>
        <p:txBody>
          <a:bodyPr>
            <a:normAutofit/>
          </a:bodyPr>
          <a:lstStyle/>
          <a:p>
            <a:r>
              <a:rPr lang="en-US" sz="3100" dirty="0">
                <a:latin typeface="Arial" pitchFamily="34" charset="0"/>
                <a:cs typeface="Arial" pitchFamily="34" charset="0"/>
              </a:rPr>
              <a:t>Cocaine Erosion</a:t>
            </a:r>
            <a:br>
              <a:rPr lang="en-US" dirty="0">
                <a:latin typeface="Arial" pitchFamily="34" charset="0"/>
                <a:cs typeface="Arial" pitchFamily="34" charset="0"/>
              </a:rPr>
            </a:br>
            <a:r>
              <a:rPr lang="en-US" sz="2200" dirty="0">
                <a:latin typeface="Arial" pitchFamily="34" charset="0"/>
                <a:cs typeface="Arial" pitchFamily="34" charset="0"/>
              </a:rPr>
              <a:t>Gray (Ischemic) Mucosa Thinning</a:t>
            </a:r>
          </a:p>
        </p:txBody>
      </p:sp>
      <p:sp>
        <p:nvSpPr>
          <p:cNvPr id="5" name="Right Arrow 4"/>
          <p:cNvSpPr/>
          <p:nvPr/>
        </p:nvSpPr>
        <p:spPr>
          <a:xfrm rot="2052880">
            <a:off x="6725887" y="3117605"/>
            <a:ext cx="597408" cy="256032"/>
          </a:xfrm>
          <a:prstGeom prst="rightArrow">
            <a:avLst/>
          </a:prstGeom>
          <a:solidFill>
            <a:srgbClr val="FFC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33600" y="301752"/>
            <a:ext cx="8458200" cy="841248"/>
          </a:xfrm>
        </p:spPr>
        <p:txBody>
          <a:bodyPr>
            <a:normAutofit/>
          </a:bodyPr>
          <a:lstStyle/>
          <a:p>
            <a:r>
              <a:rPr lang="en-US" dirty="0">
                <a:latin typeface="Arial" pitchFamily="34" charset="0"/>
                <a:cs typeface="Arial" pitchFamily="34" charset="0"/>
              </a:rPr>
              <a:t>Cocaine Pseudomembrane/Burn</a:t>
            </a:r>
          </a:p>
        </p:txBody>
      </p:sp>
      <p:pic>
        <p:nvPicPr>
          <p:cNvPr id="7" name="Picture 2" descr="aspirinburn2009Bouquot.jpg"/>
          <p:cNvPicPr>
            <a:picLocks noChangeAspect="1" noChangeArrowheads="1"/>
          </p:cNvPicPr>
          <p:nvPr/>
        </p:nvPicPr>
        <p:blipFill>
          <a:blip r:embed="rId2" cstate="screen">
            <a:extLst>
              <a:ext uri="{28A0092B-C50C-407E-A947-70E740481C1C}">
                <a14:useLocalDpi xmlns:a14="http://schemas.microsoft.com/office/drawing/2010/main"/>
              </a:ext>
            </a:extLst>
          </a:blip>
          <a:srcRect b="-316"/>
          <a:stretch>
            <a:fillRect/>
          </a:stretch>
        </p:blipFill>
        <p:spPr bwMode="auto">
          <a:xfrm>
            <a:off x="2590800" y="1524001"/>
            <a:ext cx="7010400" cy="4648201"/>
          </a:xfrm>
          <a:prstGeom prst="rect">
            <a:avLst/>
          </a:prstGeom>
          <a:noFill/>
          <a:ln>
            <a:solidFill>
              <a:schemeClr val="tx2"/>
            </a:solidFill>
          </a:ln>
        </p:spPr>
      </p:pic>
      <p:sp>
        <p:nvSpPr>
          <p:cNvPr id="5" name="Right Arrow 4"/>
          <p:cNvSpPr/>
          <p:nvPr/>
        </p:nvSpPr>
        <p:spPr>
          <a:xfrm rot="13618602">
            <a:off x="7237690" y="4673504"/>
            <a:ext cx="597408" cy="256032"/>
          </a:xfrm>
          <a:prstGeom prst="rightArrow">
            <a:avLst/>
          </a:prstGeom>
          <a:solidFill>
            <a:srgbClr val="FFC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530" name="Rectangle 2"/>
          <p:cNvSpPr>
            <a:spLocks noGrp="1" noRot="1" noChangeArrowheads="1"/>
          </p:cNvSpPr>
          <p:nvPr>
            <p:ph type="title"/>
          </p:nvPr>
        </p:nvSpPr>
        <p:spPr>
          <a:xfrm>
            <a:off x="1828800" y="228601"/>
            <a:ext cx="8534400" cy="792163"/>
          </a:xfrm>
          <a:noFill/>
          <a:ln>
            <a:noFill/>
          </a:ln>
        </p:spPr>
        <p:txBody>
          <a:bodyPr>
            <a:normAutofit fontScale="90000"/>
          </a:bodyPr>
          <a:lstStyle/>
          <a:p>
            <a:pPr>
              <a:defRPr/>
            </a:pPr>
            <a:r>
              <a:rPr lang="en-US" sz="3100" dirty="0">
                <a:latin typeface="Arial" pitchFamily="34" charset="0"/>
              </a:rPr>
              <a:t>Cocaine Dehiscence</a:t>
            </a:r>
            <a:br>
              <a:rPr lang="en-US" sz="3100" dirty="0">
                <a:latin typeface="Arial" pitchFamily="34" charset="0"/>
              </a:rPr>
            </a:br>
            <a:r>
              <a:rPr lang="en-US" sz="2200" dirty="0">
                <a:latin typeface="Arial" pitchFamily="34" charset="0"/>
              </a:rPr>
              <a:t>Pallor and/or Hyperkeratosis of Frenum</a:t>
            </a:r>
          </a:p>
        </p:txBody>
      </p:sp>
      <p:sp>
        <p:nvSpPr>
          <p:cNvPr id="8" name="Text Box 4"/>
          <p:cNvSpPr txBox="1">
            <a:spLocks noChangeArrowheads="1"/>
          </p:cNvSpPr>
          <p:nvPr/>
        </p:nvSpPr>
        <p:spPr bwMode="auto">
          <a:xfrm>
            <a:off x="1524001" y="0"/>
            <a:ext cx="3671197" cy="215444"/>
          </a:xfrm>
          <a:prstGeom prst="rect">
            <a:avLst/>
          </a:prstGeom>
          <a:noFill/>
          <a:ln w="9525">
            <a:noFill/>
            <a:miter lim="800000"/>
            <a:headEnd/>
            <a:tailEnd/>
          </a:ln>
        </p:spPr>
        <p:txBody>
          <a:bodyPr wrap="none">
            <a:spAutoFit/>
          </a:bodyPr>
          <a:lstStyle/>
          <a:p>
            <a:pPr algn="ctr"/>
            <a:r>
              <a:rPr lang="en-US" sz="800" dirty="0">
                <a:latin typeface="Arial" pitchFamily="34" charset="0"/>
              </a:rPr>
              <a:t>© Photo(s): Dr. C.D. Johnson, University of Texas Dental Branch at Houston</a:t>
            </a:r>
          </a:p>
        </p:txBody>
      </p:sp>
      <p:grpSp>
        <p:nvGrpSpPr>
          <p:cNvPr id="2" name="Group 1"/>
          <p:cNvGrpSpPr/>
          <p:nvPr/>
        </p:nvGrpSpPr>
        <p:grpSpPr>
          <a:xfrm>
            <a:off x="2667000" y="1219200"/>
            <a:ext cx="7467600" cy="4944692"/>
            <a:chOff x="838200" y="1371600"/>
            <a:chExt cx="7467600" cy="4944692"/>
          </a:xfrm>
        </p:grpSpPr>
        <p:pic>
          <p:nvPicPr>
            <p:cNvPr id="12" name="Picture 4" descr="08-3997.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38200" y="1371600"/>
              <a:ext cx="7467600" cy="4944692"/>
            </a:xfrm>
            <a:prstGeom prst="rect">
              <a:avLst/>
            </a:prstGeom>
            <a:noFill/>
            <a:ln w="9525">
              <a:solidFill>
                <a:schemeClr val="tx2"/>
              </a:solidFill>
              <a:miter lim="800000"/>
              <a:headEnd/>
              <a:tailEnd/>
            </a:ln>
          </p:spPr>
        </p:pic>
        <p:sp>
          <p:nvSpPr>
            <p:cNvPr id="11" name="Right Arrow 10"/>
            <p:cNvSpPr/>
            <p:nvPr/>
          </p:nvSpPr>
          <p:spPr>
            <a:xfrm rot="19479115">
              <a:off x="4348381" y="3546046"/>
              <a:ext cx="447235" cy="185640"/>
            </a:xfrm>
            <a:prstGeom prst="rightArrow">
              <a:avLst/>
            </a:prstGeom>
            <a:solidFill>
              <a:srgbClr val="FFC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1804906" y="4267200"/>
            <a:ext cx="3390291" cy="2286000"/>
            <a:chOff x="304800" y="4495800"/>
            <a:chExt cx="3109384" cy="1981200"/>
          </a:xfrm>
        </p:grpSpPr>
        <p:pic>
          <p:nvPicPr>
            <p:cNvPr id="13" name="Picture 6" descr="STKrosenfeld48PP">
              <a:hlinkClick r:id="rId4" action="ppaction://hlinksldjump"/>
            </p:cNvPr>
            <p:cNvPicPr>
              <a:picLocks noChangeAspect="1" noChangeArrowheads="1"/>
            </p:cNvPicPr>
            <p:nvPr/>
          </p:nvPicPr>
          <p:blipFill>
            <a:blip r:embed="rId5" cstate="print">
              <a:lum bright="-10000"/>
              <a:extLst>
                <a:ext uri="{28A0092B-C50C-407E-A947-70E740481C1C}">
                  <a14:useLocalDpi xmlns:a14="http://schemas.microsoft.com/office/drawing/2010/main"/>
                </a:ext>
              </a:extLst>
            </a:blip>
            <a:srcRect/>
            <a:stretch>
              <a:fillRect/>
            </a:stretch>
          </p:blipFill>
          <p:spPr bwMode="auto">
            <a:xfrm>
              <a:off x="304800" y="4495800"/>
              <a:ext cx="3109384" cy="1981200"/>
            </a:xfrm>
            <a:prstGeom prst="rect">
              <a:avLst/>
            </a:prstGeom>
            <a:noFill/>
            <a:ln w="9525">
              <a:solidFill>
                <a:schemeClr val="tx2"/>
              </a:solidFill>
              <a:miter lim="800000"/>
              <a:headEnd/>
              <a:tailEnd/>
            </a:ln>
          </p:spPr>
        </p:pic>
        <p:sp>
          <p:nvSpPr>
            <p:cNvPr id="14" name="TextBox 13">
              <a:hlinkClick r:id="rId4" action="ppaction://hlinksldjump"/>
            </p:cNvPr>
            <p:cNvSpPr txBox="1"/>
            <p:nvPr/>
          </p:nvSpPr>
          <p:spPr>
            <a:xfrm>
              <a:off x="565808" y="5970195"/>
              <a:ext cx="2587368" cy="506805"/>
            </a:xfrm>
            <a:prstGeom prst="rect">
              <a:avLst/>
            </a:prstGeom>
            <a:noFill/>
          </p:spPr>
          <p:txBody>
            <a:bodyPr wrap="square">
              <a:spAutoFit/>
            </a:bodyPr>
            <a:lstStyle/>
            <a:p>
              <a:pPr algn="ctr">
                <a:defRPr/>
              </a:pPr>
              <a:r>
                <a:rPr lang="en-US" sz="1600" b="1" dirty="0">
                  <a:effectLst>
                    <a:outerShdw blurRad="38100" dist="38100" dir="2700000" algn="tl">
                      <a:srgbClr val="000000">
                        <a:alpha val="43137"/>
                      </a:srgbClr>
                    </a:outerShdw>
                  </a:effectLst>
                  <a:latin typeface="Arial" pitchFamily="34" charset="0"/>
                  <a:cs typeface="Arial" pitchFamily="34" charset="0"/>
                </a:rPr>
                <a:t>Bone loss in smokeless tobacco keratosis</a:t>
              </a:r>
            </a:p>
          </p:txBody>
        </p:sp>
      </p:gr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530" name="Rectangle 2"/>
          <p:cNvSpPr>
            <a:spLocks noGrp="1" noRot="1" noChangeArrowheads="1"/>
          </p:cNvSpPr>
          <p:nvPr>
            <p:ph type="title"/>
          </p:nvPr>
        </p:nvSpPr>
        <p:spPr>
          <a:xfrm>
            <a:off x="1600200" y="152401"/>
            <a:ext cx="8991600" cy="792163"/>
          </a:xfrm>
          <a:noFill/>
          <a:ln>
            <a:noFill/>
          </a:ln>
        </p:spPr>
        <p:txBody>
          <a:bodyPr>
            <a:normAutofit fontScale="90000"/>
          </a:bodyPr>
          <a:lstStyle/>
          <a:p>
            <a:pPr>
              <a:defRPr/>
            </a:pPr>
            <a:r>
              <a:rPr lang="en-US" sz="3100" dirty="0">
                <a:latin typeface="Arial" pitchFamily="34" charset="0"/>
              </a:rPr>
              <a:t>Cocaine Keratosis &amp; Cocaine Ulcer</a:t>
            </a:r>
            <a:br>
              <a:rPr lang="en-US" dirty="0">
                <a:latin typeface="Arial" pitchFamily="34" charset="0"/>
              </a:rPr>
            </a:br>
            <a:r>
              <a:rPr lang="en-US" sz="2200" dirty="0">
                <a:latin typeface="Arial" pitchFamily="34" charset="0"/>
              </a:rPr>
              <a:t>Chemical Burn + Frictional Keratosis at Site of Contact</a:t>
            </a:r>
          </a:p>
        </p:txBody>
      </p:sp>
      <p:pic>
        <p:nvPicPr>
          <p:cNvPr id="5" name="Picture 4" descr="113295dPP.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57601" y="1066801"/>
            <a:ext cx="4921797" cy="5233937"/>
          </a:xfrm>
          <a:prstGeom prst="rect">
            <a:avLst/>
          </a:prstGeom>
          <a:noFill/>
          <a:ln w="9525">
            <a:solidFill>
              <a:schemeClr val="tx2"/>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530" name="Rectangle 2"/>
          <p:cNvSpPr>
            <a:spLocks noGrp="1" noRot="1" noChangeArrowheads="1"/>
          </p:cNvSpPr>
          <p:nvPr>
            <p:ph type="title"/>
          </p:nvPr>
        </p:nvSpPr>
        <p:spPr>
          <a:xfrm>
            <a:off x="1981200" y="198438"/>
            <a:ext cx="8991600" cy="792163"/>
          </a:xfrm>
          <a:noFill/>
          <a:ln>
            <a:noFill/>
          </a:ln>
        </p:spPr>
        <p:txBody>
          <a:bodyPr>
            <a:normAutofit fontScale="90000"/>
          </a:bodyPr>
          <a:lstStyle/>
          <a:p>
            <a:pPr>
              <a:defRPr/>
            </a:pPr>
            <a:r>
              <a:rPr lang="en-US" sz="3100" dirty="0">
                <a:latin typeface="Arial" pitchFamily="34" charset="0"/>
              </a:rPr>
              <a:t>Cocaine Keratosis</a:t>
            </a:r>
            <a:br>
              <a:rPr lang="en-US" dirty="0">
                <a:latin typeface="Arial" pitchFamily="34" charset="0"/>
              </a:rPr>
            </a:br>
            <a:r>
              <a:rPr lang="en-US" sz="2200" dirty="0">
                <a:latin typeface="Arial" pitchFamily="34" charset="0"/>
              </a:rPr>
              <a:t>Chemical Burn + Frictional Keratosis at Site of Contact</a:t>
            </a:r>
          </a:p>
        </p:txBody>
      </p:sp>
      <p:pic>
        <p:nvPicPr>
          <p:cNvPr id="1230850"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76800" y="1295400"/>
            <a:ext cx="5588000" cy="4114800"/>
          </a:xfrm>
          <a:prstGeom prst="rect">
            <a:avLst/>
          </a:prstGeom>
          <a:noFill/>
          <a:ln w="9525">
            <a:solidFill>
              <a:schemeClr val="tx2"/>
            </a:solidFill>
            <a:miter lim="800000"/>
            <a:headEnd/>
            <a:tailEnd/>
          </a:ln>
          <a:effectLst/>
        </p:spPr>
      </p:pic>
      <p:pic>
        <p:nvPicPr>
          <p:cNvPr id="7" name="Picture 2" descr="cocainekeratosis2009Johnson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676401" y="3276600"/>
            <a:ext cx="5144308" cy="3352800"/>
          </a:xfrm>
          <a:prstGeom prst="rect">
            <a:avLst/>
          </a:prstGeom>
          <a:noFill/>
          <a:ln w="9525">
            <a:solidFill>
              <a:schemeClr val="tx2"/>
            </a:solid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530" name="Rectangle 2"/>
          <p:cNvSpPr>
            <a:spLocks noGrp="1" noRot="1" noChangeArrowheads="1"/>
          </p:cNvSpPr>
          <p:nvPr>
            <p:ph type="title"/>
          </p:nvPr>
        </p:nvSpPr>
        <p:spPr>
          <a:xfrm>
            <a:off x="1981200" y="198438"/>
            <a:ext cx="8305800" cy="792163"/>
          </a:xfrm>
          <a:noFill/>
          <a:ln>
            <a:noFill/>
          </a:ln>
        </p:spPr>
        <p:txBody>
          <a:bodyPr>
            <a:normAutofit fontScale="90000"/>
          </a:bodyPr>
          <a:lstStyle/>
          <a:p>
            <a:pPr>
              <a:defRPr/>
            </a:pPr>
            <a:r>
              <a:rPr lang="en-US" sz="3100" dirty="0">
                <a:latin typeface="Arial" pitchFamily="34" charset="0"/>
              </a:rPr>
              <a:t>Cocaine Excoriation</a:t>
            </a:r>
            <a:br>
              <a:rPr lang="en-US" dirty="0">
                <a:latin typeface="Arial" pitchFamily="34" charset="0"/>
              </a:rPr>
            </a:br>
            <a:r>
              <a:rPr lang="en-US" sz="2200" dirty="0">
                <a:latin typeface="Arial" pitchFamily="34" charset="0"/>
              </a:rPr>
              <a:t>”Moth-Eaten” Hyperkeratosis</a:t>
            </a:r>
          </a:p>
        </p:txBody>
      </p:sp>
      <p:pic>
        <p:nvPicPr>
          <p:cNvPr id="4" name="Picture 3" descr="CocaineErosion2007CDJohnsonPP"/>
          <p:cNvPicPr>
            <a:picLocks noChangeAspect="1" noChangeArrowheads="1"/>
          </p:cNvPicPr>
          <p:nvPr/>
        </p:nvPicPr>
        <p:blipFill>
          <a:blip r:embed="rId3" cstate="print">
            <a:lum bright="-6000" contrast="6000"/>
            <a:extLst>
              <a:ext uri="{28A0092B-C50C-407E-A947-70E740481C1C}">
                <a14:useLocalDpi xmlns:a14="http://schemas.microsoft.com/office/drawing/2010/main"/>
              </a:ext>
            </a:extLst>
          </a:blip>
          <a:srcRect/>
          <a:stretch>
            <a:fillRect/>
          </a:stretch>
        </p:blipFill>
        <p:spPr bwMode="auto">
          <a:xfrm>
            <a:off x="2514600" y="1295400"/>
            <a:ext cx="7239000" cy="4824000"/>
          </a:xfrm>
          <a:prstGeom prst="rect">
            <a:avLst/>
          </a:prstGeom>
          <a:noFill/>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44" name="Picture 4" descr="LichenoidCocaineReaction2007CDJohnso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486400" y="1143001"/>
            <a:ext cx="4876800" cy="3177177"/>
          </a:xfrm>
          <a:prstGeom prst="rect">
            <a:avLst/>
          </a:prstGeom>
          <a:noFill/>
          <a:ln w="9525">
            <a:solidFill>
              <a:schemeClr val="tx2"/>
            </a:solidFill>
            <a:miter lim="800000"/>
            <a:headEnd/>
            <a:tailEnd/>
          </a:ln>
        </p:spPr>
      </p:pic>
      <p:sp>
        <p:nvSpPr>
          <p:cNvPr id="1546242" name="Rectangle 2"/>
          <p:cNvSpPr>
            <a:spLocks noGrp="1" noRot="1" noChangeArrowheads="1"/>
          </p:cNvSpPr>
          <p:nvPr>
            <p:ph type="title"/>
          </p:nvPr>
        </p:nvSpPr>
        <p:spPr>
          <a:xfrm>
            <a:off x="2057400" y="152401"/>
            <a:ext cx="8229600" cy="792163"/>
          </a:xfrm>
          <a:noFill/>
          <a:ln>
            <a:noFill/>
          </a:ln>
        </p:spPr>
        <p:txBody>
          <a:bodyPr>
            <a:normAutofit/>
          </a:bodyPr>
          <a:lstStyle/>
          <a:p>
            <a:pPr eaLnBrk="1" hangingPunct="1">
              <a:defRPr/>
            </a:pPr>
            <a:r>
              <a:rPr lang="en-US" dirty="0">
                <a:latin typeface="Arial" charset="0"/>
              </a:rPr>
              <a:t>Lichenoid Reaction to Cocaine</a:t>
            </a:r>
          </a:p>
        </p:txBody>
      </p:sp>
      <p:pic>
        <p:nvPicPr>
          <p:cNvPr id="71683" name="Picture 3" descr="LichenoidCocaineReaction2007CDJohnson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676401" y="3276600"/>
            <a:ext cx="4914283" cy="3200400"/>
          </a:xfrm>
          <a:prstGeom prst="rect">
            <a:avLst/>
          </a:prstGeom>
          <a:noFill/>
          <a:ln w="9525">
            <a:solidFill>
              <a:schemeClr val="tx2"/>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A3134363-FDF4-47DB-AF29-2A7A6EA67C4C}"/>
              </a:ext>
            </a:extLst>
          </p:cNvPr>
          <p:cNvSpPr/>
          <p:nvPr/>
        </p:nvSpPr>
        <p:spPr bwMode="auto">
          <a:xfrm>
            <a:off x="0" y="-39211"/>
            <a:ext cx="12192000" cy="6888776"/>
          </a:xfrm>
          <a:prstGeom prst="rect">
            <a:avLst/>
          </a:prstGeom>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b="1" dirty="0">
                <a:solidFill>
                  <a:srgbClr val="FFFFFF"/>
                </a:solidFill>
                <a:effectLst>
                  <a:outerShdw blurRad="38100" dist="38100" dir="2700000" algn="tl">
                    <a:srgbClr val="000000">
                      <a:alpha val="43137"/>
                    </a:srgbClr>
                  </a:outerShdw>
                </a:effectLst>
                <a:latin typeface="Arial" charset="0"/>
                <a:cs typeface="Arial" charset="0"/>
              </a:rPr>
              <a:t> </a:t>
            </a:r>
          </a:p>
        </p:txBody>
      </p:sp>
      <p:grpSp>
        <p:nvGrpSpPr>
          <p:cNvPr id="25" name="Group 24">
            <a:extLst>
              <a:ext uri="{FF2B5EF4-FFF2-40B4-BE49-F238E27FC236}">
                <a16:creationId xmlns:a16="http://schemas.microsoft.com/office/drawing/2014/main" id="{C1A7B0B3-23EC-48E9-80AD-A953F7D6F900}"/>
              </a:ext>
            </a:extLst>
          </p:cNvPr>
          <p:cNvGrpSpPr/>
          <p:nvPr/>
        </p:nvGrpSpPr>
        <p:grpSpPr>
          <a:xfrm>
            <a:off x="10177983" y="6495394"/>
            <a:ext cx="1866222" cy="255921"/>
            <a:chOff x="7125378" y="6464808"/>
            <a:chExt cx="1866222" cy="274320"/>
          </a:xfrm>
        </p:grpSpPr>
        <p:sp>
          <p:nvSpPr>
            <p:cNvPr id="26" name="Action Button: Back or Previous 18">
              <a:hlinkClick r:id="" action="ppaction://hlinkshowjump?jump=previousslide" highlightClick="1"/>
              <a:extLst>
                <a:ext uri="{FF2B5EF4-FFF2-40B4-BE49-F238E27FC236}">
                  <a16:creationId xmlns:a16="http://schemas.microsoft.com/office/drawing/2014/main" id="{3E43B2B2-66B6-41F3-99CF-E795FCB8B91B}"/>
                </a:ext>
              </a:extLst>
            </p:cNvPr>
            <p:cNvSpPr/>
            <p:nvPr/>
          </p:nvSpPr>
          <p:spPr>
            <a:xfrm>
              <a:off x="8001000" y="6464808"/>
              <a:ext cx="457200" cy="274320"/>
            </a:xfrm>
            <a:prstGeom prst="actionButtonBackPrevious">
              <a:avLst/>
            </a:prstGeom>
            <a:solidFill>
              <a:schemeClr val="bg1">
                <a:alpha val="25000"/>
              </a:schemeClr>
            </a:solidFill>
            <a:ln w="3175">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dirty="0">
                <a:solidFill>
                  <a:prstClr val="white"/>
                </a:solidFill>
                <a:latin typeface="Arial" panose="020B0604020202020204"/>
              </a:endParaRPr>
            </a:p>
          </p:txBody>
        </p:sp>
        <p:sp>
          <p:nvSpPr>
            <p:cNvPr id="27" name="Action Button: Forward or Next 19">
              <a:hlinkClick r:id="" action="ppaction://hlinkshowjump?jump=nextslide" highlightClick="1"/>
              <a:extLst>
                <a:ext uri="{FF2B5EF4-FFF2-40B4-BE49-F238E27FC236}">
                  <a16:creationId xmlns:a16="http://schemas.microsoft.com/office/drawing/2014/main" id="{82DE5EC9-AB68-4E55-A804-11BA51C12D06}"/>
                </a:ext>
              </a:extLst>
            </p:cNvPr>
            <p:cNvSpPr/>
            <p:nvPr/>
          </p:nvSpPr>
          <p:spPr>
            <a:xfrm>
              <a:off x="8534400" y="6464808"/>
              <a:ext cx="457200" cy="274320"/>
            </a:xfrm>
            <a:prstGeom prst="actionButtonForwardNext">
              <a:avLst/>
            </a:prstGeom>
            <a:solidFill>
              <a:schemeClr val="bg1">
                <a:alpha val="25000"/>
              </a:schemeClr>
            </a:solidFill>
            <a:ln w="3175">
              <a:solidFill>
                <a:schemeClr val="tx1"/>
              </a:solid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dirty="0">
                <a:solidFill>
                  <a:prstClr val="white"/>
                </a:solidFill>
                <a:latin typeface="Arial" panose="020B0604020202020204"/>
              </a:endParaRPr>
            </a:p>
          </p:txBody>
        </p:sp>
        <p:sp>
          <p:nvSpPr>
            <p:cNvPr id="28" name="Action Button: Home 20">
              <a:hlinkClick r:id="" action="ppaction://hlinkshowjump?jump=firstslide" highlightClick="1"/>
              <a:extLst>
                <a:ext uri="{FF2B5EF4-FFF2-40B4-BE49-F238E27FC236}">
                  <a16:creationId xmlns:a16="http://schemas.microsoft.com/office/drawing/2014/main" id="{6C5C6FD7-6240-43D1-8C87-C5588FA9D405}"/>
                </a:ext>
              </a:extLst>
            </p:cNvPr>
            <p:cNvSpPr/>
            <p:nvPr/>
          </p:nvSpPr>
          <p:spPr>
            <a:xfrm>
              <a:off x="7569708" y="6464808"/>
              <a:ext cx="355092" cy="274320"/>
            </a:xfrm>
            <a:prstGeom prst="actionButtonHome">
              <a:avLst/>
            </a:prstGeom>
            <a:solidFill>
              <a:schemeClr val="bg1">
                <a:alpha val="25000"/>
              </a:schemeClr>
            </a:solidFill>
            <a:ln w="3175">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000" dirty="0">
                <a:solidFill>
                  <a:prstClr val="white"/>
                </a:solidFill>
                <a:latin typeface="Arial" panose="020B0604020202020204"/>
              </a:endParaRPr>
            </a:p>
          </p:txBody>
        </p:sp>
        <p:sp>
          <p:nvSpPr>
            <p:cNvPr id="29" name="Action Button: Return 28">
              <a:hlinkClick r:id="" action="ppaction://hlinkshowjump?jump=lastslideviewed" highlightClick="1"/>
              <a:extLst>
                <a:ext uri="{FF2B5EF4-FFF2-40B4-BE49-F238E27FC236}">
                  <a16:creationId xmlns:a16="http://schemas.microsoft.com/office/drawing/2014/main" id="{8BA28B29-4EB8-4DDC-9AC1-F6566D6A2CCF}"/>
                </a:ext>
              </a:extLst>
            </p:cNvPr>
            <p:cNvSpPr/>
            <p:nvPr/>
          </p:nvSpPr>
          <p:spPr>
            <a:xfrm>
              <a:off x="7125378" y="6464808"/>
              <a:ext cx="356452" cy="274320"/>
            </a:xfrm>
            <a:prstGeom prst="actionButtonReturn">
              <a:avLst/>
            </a:prstGeom>
            <a:solidFill>
              <a:schemeClr val="bg1">
                <a:alpha val="25000"/>
              </a:schemeClr>
            </a:solidFill>
            <a:ln w="3175">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000" dirty="0">
                <a:solidFill>
                  <a:prstClr val="white"/>
                </a:solidFill>
                <a:latin typeface="Arial" panose="020B0604020202020204"/>
              </a:endParaRPr>
            </a:p>
          </p:txBody>
        </p:sp>
      </p:grpSp>
      <p:sp>
        <p:nvSpPr>
          <p:cNvPr id="30" name="Rectangle 2">
            <a:extLst>
              <a:ext uri="{FF2B5EF4-FFF2-40B4-BE49-F238E27FC236}">
                <a16:creationId xmlns:a16="http://schemas.microsoft.com/office/drawing/2014/main" id="{8CDDAA3D-342C-42F8-831F-454980BAF01C}"/>
              </a:ext>
            </a:extLst>
          </p:cNvPr>
          <p:cNvSpPr txBox="1">
            <a:spLocks noRot="1" noChangeArrowheads="1"/>
          </p:cNvSpPr>
          <p:nvPr/>
        </p:nvSpPr>
        <p:spPr>
          <a:xfrm>
            <a:off x="1994379" y="974581"/>
            <a:ext cx="8382000" cy="516738"/>
          </a:xfrm>
          <a:prstGeom prst="rect">
            <a:avLst/>
          </a:prstGeom>
          <a:noFill/>
          <a:ln>
            <a:noFill/>
          </a:ln>
        </p:spPr>
        <p:txBody>
          <a:bodyPr vert="horz" lIns="91440" tIns="45720" rIns="91440" bIns="45720" rtlCol="0" anchor="ctr">
            <a:normAutofit fontScale="82500" lnSpcReduction="20000"/>
            <a:scene3d>
              <a:camera prst="orthographicFront"/>
              <a:lightRig rig="threePt" dir="t"/>
            </a:scene3d>
            <a:sp3d extrusionH="57150">
              <a:bevelT w="38100" h="38100" prst="angle"/>
              <a:bevelB w="38100" h="38100" prst="angle"/>
            </a:sp3d>
          </a:bodyPr>
          <a:lstStyle>
            <a:lvl1pPr algn="ctr" defTabSz="685800" rtl="0" eaLnBrk="1" latinLnBrk="0" hangingPunct="1">
              <a:lnSpc>
                <a:spcPct val="90000"/>
              </a:lnSpc>
              <a:spcBef>
                <a:spcPct val="0"/>
              </a:spcBef>
              <a:buNone/>
              <a:defRPr sz="28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defRPr/>
            </a:pPr>
            <a:endParaRPr lang="en-US" sz="4400" b="1" dirty="0">
              <a:solidFill>
                <a:srgbClr val="FFFF00"/>
              </a:solidFill>
              <a:effectLst>
                <a:outerShdw blurRad="38100" dist="38100" dir="2700000" algn="tl">
                  <a:srgbClr val="000000">
                    <a:alpha val="43137"/>
                  </a:srgbClr>
                </a:outerShdw>
              </a:effectLst>
              <a:latin typeface="Arial" charset="0"/>
            </a:endParaRPr>
          </a:p>
        </p:txBody>
      </p:sp>
      <p:sp>
        <p:nvSpPr>
          <p:cNvPr id="31" name="Title 30">
            <a:extLst>
              <a:ext uri="{FF2B5EF4-FFF2-40B4-BE49-F238E27FC236}">
                <a16:creationId xmlns:a16="http://schemas.microsoft.com/office/drawing/2014/main" id="{044B2272-4CE2-49FD-B678-7B875CF55E7A}"/>
              </a:ext>
            </a:extLst>
          </p:cNvPr>
          <p:cNvSpPr>
            <a:spLocks noGrp="1"/>
          </p:cNvSpPr>
          <p:nvPr>
            <p:ph type="title"/>
          </p:nvPr>
        </p:nvSpPr>
        <p:spPr>
          <a:xfrm>
            <a:off x="762001" y="106687"/>
            <a:ext cx="10748804" cy="1445868"/>
          </a:xfrm>
        </p:spPr>
        <p:txBody>
          <a:bodyPr>
            <a:noAutofit/>
            <a:scene3d>
              <a:camera prst="orthographicFront"/>
              <a:lightRig rig="threePt" dir="t"/>
            </a:scene3d>
            <a:sp3d extrusionH="57150">
              <a:bevelT w="38100" h="38100" prst="angle"/>
              <a:bevelB w="38100" h="38100" prst="angle"/>
            </a:sp3d>
          </a:bodyPr>
          <a:lstStyle/>
          <a:p>
            <a:pPr algn="ctr"/>
            <a:r>
              <a:rPr lang="en-US" sz="6000" b="1" dirty="0">
                <a:solidFill>
                  <a:schemeClr val="accent1">
                    <a:lumMod val="95000"/>
                  </a:schemeClr>
                </a:solidFill>
                <a:effectLst>
                  <a:outerShdw blurRad="38100" dist="38100" dir="2700000" algn="tl">
                    <a:srgbClr val="000000">
                      <a:alpha val="43137"/>
                    </a:srgbClr>
                  </a:outerShdw>
                </a:effectLst>
              </a:rPr>
              <a:t>Phossy Jaw</a:t>
            </a:r>
            <a:endParaRPr lang="en-US" sz="4800" b="1" dirty="0">
              <a:solidFill>
                <a:schemeClr val="accent1">
                  <a:lumMod val="95000"/>
                </a:schemeClr>
              </a:solidFill>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F08FFD41-E2F1-4979-B71E-84A71597342F}"/>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r="5889"/>
          <a:stretch/>
        </p:blipFill>
        <p:spPr>
          <a:xfrm>
            <a:off x="4307681" y="1654958"/>
            <a:ext cx="3576638" cy="3500438"/>
          </a:xfrm>
          <a:prstGeom prst="rect">
            <a:avLst/>
          </a:prstGeom>
          <a:effectLst>
            <a:reflection blurRad="6350" stA="50000" endA="300" endPos="38500" dist="50800" dir="5400000" sy="-100000" algn="bl" rotWithShape="0"/>
          </a:effectLst>
          <a:scene3d>
            <a:camera prst="orthographicFront"/>
            <a:lightRig rig="threePt" dir="t"/>
          </a:scene3d>
          <a:sp3d>
            <a:bevelT/>
            <a:bevelB/>
          </a:sp3d>
        </p:spPr>
      </p:pic>
      <p:sp>
        <p:nvSpPr>
          <p:cNvPr id="13" name="TextBox 12">
            <a:extLst>
              <a:ext uri="{FF2B5EF4-FFF2-40B4-BE49-F238E27FC236}">
                <a16:creationId xmlns:a16="http://schemas.microsoft.com/office/drawing/2014/main" id="{B3F4EA3B-3B8C-4B2B-8B91-3243CC79CF85}"/>
              </a:ext>
            </a:extLst>
          </p:cNvPr>
          <p:cNvSpPr txBox="1"/>
          <p:nvPr/>
        </p:nvSpPr>
        <p:spPr>
          <a:xfrm flipH="1">
            <a:off x="2282132" y="5257800"/>
            <a:ext cx="8732487" cy="984885"/>
          </a:xfrm>
          <a:prstGeom prst="rect">
            <a:avLst/>
          </a:prstGeom>
          <a:noFill/>
        </p:spPr>
        <p:txBody>
          <a:bodyPr wrap="square" rtlCol="0">
            <a:spAutoFit/>
          </a:bodyPr>
          <a:lstStyle/>
          <a:p>
            <a:pPr marL="285750" indent="-285750">
              <a:spcAft>
                <a:spcPts val="600"/>
              </a:spcAft>
              <a:buClr>
                <a:schemeClr val="tx1"/>
              </a:buClr>
              <a:buSzPct val="84000"/>
              <a:buFont typeface="Wingdings" panose="05000000000000000000" pitchFamily="2" charset="2"/>
              <a:buChar char="q"/>
            </a:pPr>
            <a:r>
              <a:rPr lang="en-US" sz="1600" b="1" dirty="0"/>
              <a:t>Ranks 9</a:t>
            </a:r>
            <a:r>
              <a:rPr lang="en-US" sz="1600" b="1" baseline="30000" dirty="0"/>
              <a:t>th</a:t>
            </a:r>
            <a:r>
              <a:rPr lang="en-US" sz="1600" b="1" dirty="0"/>
              <a:t> amongst the 10 deadliest occupations in recent history</a:t>
            </a:r>
          </a:p>
          <a:p>
            <a:pPr marL="285750" indent="-285750">
              <a:spcAft>
                <a:spcPts val="600"/>
              </a:spcAft>
              <a:buClr>
                <a:schemeClr val="tx1"/>
              </a:buClr>
              <a:buSzPct val="84000"/>
              <a:buFont typeface="Wingdings" panose="05000000000000000000" pitchFamily="2" charset="2"/>
              <a:buChar char="q"/>
            </a:pPr>
            <a:r>
              <a:rPr lang="en-US" sz="1600" b="1" dirty="0"/>
              <a:t>1888 strike by the “London matchgirls” was first grass-roots public health protest</a:t>
            </a:r>
          </a:p>
          <a:p>
            <a:pPr marL="285750" indent="-285750">
              <a:spcAft>
                <a:spcPts val="600"/>
              </a:spcAft>
              <a:buClr>
                <a:schemeClr val="tx1"/>
              </a:buClr>
              <a:buSzPct val="84000"/>
              <a:buFont typeface="Wingdings" panose="05000000000000000000" pitchFamily="2" charset="2"/>
              <a:buChar char="q"/>
            </a:pPr>
            <a:endParaRPr lang="en-US" sz="1600" b="1" dirty="0"/>
          </a:p>
        </p:txBody>
      </p:sp>
      <p:sp>
        <p:nvSpPr>
          <p:cNvPr id="7" name="TextBox 6">
            <a:extLst>
              <a:ext uri="{FF2B5EF4-FFF2-40B4-BE49-F238E27FC236}">
                <a16:creationId xmlns:a16="http://schemas.microsoft.com/office/drawing/2014/main" id="{C4621622-F295-4855-B3C9-1BC3030483CC}"/>
              </a:ext>
            </a:extLst>
          </p:cNvPr>
          <p:cNvSpPr txBox="1"/>
          <p:nvPr/>
        </p:nvSpPr>
        <p:spPr>
          <a:xfrm>
            <a:off x="4025440" y="6495394"/>
            <a:ext cx="4221925" cy="307777"/>
          </a:xfrm>
          <a:prstGeom prst="rect">
            <a:avLst/>
          </a:prstGeom>
          <a:noFill/>
        </p:spPr>
        <p:txBody>
          <a:bodyPr wrap="none" rtlCol="0">
            <a:spAutoFit/>
          </a:bodyPr>
          <a:lstStyle/>
          <a:p>
            <a:r>
              <a:rPr lang="en-US" sz="1400" dirty="0"/>
              <a:t>William Howard Taft: 27th US President,1909-1913</a:t>
            </a:r>
          </a:p>
        </p:txBody>
      </p:sp>
    </p:spTree>
    <p:extLst>
      <p:ext uri="{BB962C8B-B14F-4D97-AF65-F5344CB8AC3E}">
        <p14:creationId xmlns:p14="http://schemas.microsoft.com/office/powerpoint/2010/main" val="287846022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074" name="Picture 2" descr="http://z.about.com/d/alcoholism/1/0/B/v/1/cocaine03.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400800" y="1219200"/>
            <a:ext cx="4038600" cy="2833534"/>
          </a:xfrm>
          <a:prstGeom prst="rect">
            <a:avLst/>
          </a:prstGeom>
          <a:noFill/>
          <a:ln>
            <a:solidFill>
              <a:schemeClr val="tx2"/>
            </a:solidFill>
          </a:ln>
        </p:spPr>
      </p:pic>
      <p:pic>
        <p:nvPicPr>
          <p:cNvPr id="26626" name="Picture 3" descr="FracturedToothfromCrackPipe2007CDJohnson"/>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676400" y="3181910"/>
            <a:ext cx="5410200" cy="3523690"/>
          </a:xfrm>
          <a:prstGeom prst="rect">
            <a:avLst/>
          </a:prstGeom>
          <a:noFill/>
          <a:ln w="9525">
            <a:solidFill>
              <a:schemeClr val="tx2"/>
            </a:solidFill>
            <a:miter lim="800000"/>
            <a:headEnd/>
            <a:tailEnd/>
          </a:ln>
        </p:spPr>
      </p:pic>
      <p:sp>
        <p:nvSpPr>
          <p:cNvPr id="1540098" name="Rectangle 2"/>
          <p:cNvSpPr>
            <a:spLocks noGrp="1" noRot="1" noChangeArrowheads="1"/>
          </p:cNvSpPr>
          <p:nvPr>
            <p:ph type="title"/>
          </p:nvPr>
        </p:nvSpPr>
        <p:spPr>
          <a:xfrm>
            <a:off x="2057400" y="304801"/>
            <a:ext cx="8229600" cy="792163"/>
          </a:xfrm>
          <a:noFill/>
          <a:ln>
            <a:noFill/>
          </a:ln>
        </p:spPr>
        <p:txBody>
          <a:bodyPr>
            <a:normAutofit/>
          </a:bodyPr>
          <a:lstStyle/>
          <a:p>
            <a:pPr eaLnBrk="1" hangingPunct="1">
              <a:defRPr/>
            </a:pPr>
            <a:r>
              <a:rPr lang="en-US" dirty="0">
                <a:latin typeface="Arial" charset="0"/>
              </a:rPr>
              <a:t>Fractured Incisal Edge from Crack Pipe</a:t>
            </a:r>
          </a:p>
        </p:txBody>
      </p:sp>
      <p:sp>
        <p:nvSpPr>
          <p:cNvPr id="6" name="Right Arrow 5"/>
          <p:cNvSpPr/>
          <p:nvPr/>
        </p:nvSpPr>
        <p:spPr>
          <a:xfrm rot="3331011">
            <a:off x="4776533" y="5296081"/>
            <a:ext cx="597408" cy="256032"/>
          </a:xfrm>
          <a:prstGeom prst="rightArrow">
            <a:avLst/>
          </a:prstGeom>
          <a:solidFill>
            <a:srgbClr val="FFC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8" name="Rectangle 2"/>
          <p:cNvSpPr>
            <a:spLocks noGrp="1" noRot="1" noChangeArrowheads="1"/>
          </p:cNvSpPr>
          <p:nvPr>
            <p:ph type="title"/>
          </p:nvPr>
        </p:nvSpPr>
        <p:spPr>
          <a:xfrm>
            <a:off x="2057400" y="152400"/>
            <a:ext cx="8229600" cy="838200"/>
          </a:xfrm>
          <a:noFill/>
          <a:ln>
            <a:noFill/>
          </a:ln>
        </p:spPr>
        <p:txBody>
          <a:bodyPr/>
          <a:lstStyle/>
          <a:p>
            <a:pPr eaLnBrk="1" hangingPunct="1">
              <a:defRPr/>
            </a:pPr>
            <a:r>
              <a:rPr lang="en-US" dirty="0">
                <a:latin typeface="Arial" charset="0"/>
              </a:rPr>
              <a:t>Abrasion from Crack Pipe</a:t>
            </a:r>
          </a:p>
        </p:txBody>
      </p:sp>
      <p:sp>
        <p:nvSpPr>
          <p:cNvPr id="65539" name="Text Box 4"/>
          <p:cNvSpPr txBox="1">
            <a:spLocks noChangeArrowheads="1"/>
          </p:cNvSpPr>
          <p:nvPr/>
        </p:nvSpPr>
        <p:spPr bwMode="auto">
          <a:xfrm>
            <a:off x="4030664" y="6629400"/>
            <a:ext cx="4046537" cy="228600"/>
          </a:xfrm>
          <a:prstGeom prst="rect">
            <a:avLst/>
          </a:prstGeom>
          <a:noFill/>
          <a:ln w="9525">
            <a:noFill/>
            <a:miter lim="800000"/>
            <a:headEnd/>
            <a:tailEnd/>
          </a:ln>
        </p:spPr>
        <p:txBody>
          <a:bodyPr wrap="none">
            <a:spAutoFit/>
          </a:bodyPr>
          <a:lstStyle/>
          <a:p>
            <a:pPr algn="ctr"/>
            <a:r>
              <a:rPr lang="en-US" sz="900">
                <a:latin typeface="Arial" charset="0"/>
              </a:rPr>
              <a:t>© Photo(s): Dr. C.D. Johnson, University of Texas Dental Branch at Houston</a:t>
            </a:r>
          </a:p>
        </p:txBody>
      </p:sp>
      <p:pic>
        <p:nvPicPr>
          <p:cNvPr id="4" name="Picture 3" descr="117655bPP.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76401" y="3200400"/>
            <a:ext cx="5146675" cy="3352800"/>
          </a:xfrm>
          <a:prstGeom prst="rect">
            <a:avLst/>
          </a:prstGeom>
          <a:ln>
            <a:solidFill>
              <a:schemeClr val="accent3">
                <a:lumMod val="40000"/>
                <a:lumOff val="60000"/>
              </a:schemeClr>
            </a:solidFill>
          </a:ln>
        </p:spPr>
      </p:pic>
      <p:grpSp>
        <p:nvGrpSpPr>
          <p:cNvPr id="2" name="Group 1"/>
          <p:cNvGrpSpPr/>
          <p:nvPr/>
        </p:nvGrpSpPr>
        <p:grpSpPr>
          <a:xfrm>
            <a:off x="5181601" y="1143000"/>
            <a:ext cx="5178425" cy="3373438"/>
            <a:chOff x="3810000" y="1295400"/>
            <a:chExt cx="5178425" cy="3373438"/>
          </a:xfrm>
        </p:grpSpPr>
        <p:pic>
          <p:nvPicPr>
            <p:cNvPr id="5" name="Picture 4" descr="117655cPP.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10000" y="1295400"/>
              <a:ext cx="5178425" cy="3373438"/>
            </a:xfrm>
            <a:prstGeom prst="rect">
              <a:avLst/>
            </a:prstGeom>
            <a:ln>
              <a:solidFill>
                <a:schemeClr val="accent3">
                  <a:lumMod val="40000"/>
                  <a:lumOff val="60000"/>
                </a:schemeClr>
              </a:solidFill>
            </a:ln>
          </p:spPr>
        </p:pic>
        <p:sp>
          <p:nvSpPr>
            <p:cNvPr id="6" name="TextBox 5"/>
            <p:cNvSpPr txBox="1"/>
            <p:nvPr/>
          </p:nvSpPr>
          <p:spPr>
            <a:xfrm>
              <a:off x="5638800" y="4267200"/>
              <a:ext cx="1292341" cy="338554"/>
            </a:xfrm>
            <a:prstGeom prst="rect">
              <a:avLst/>
            </a:prstGeom>
            <a:noFill/>
          </p:spPr>
          <p:txBody>
            <a:bodyPr wrap="none">
              <a:spAutoFit/>
            </a:bodyPr>
            <a:lstStyle/>
            <a:p>
              <a:pPr>
                <a:defRPr/>
              </a:pPr>
              <a:r>
                <a:rPr lang="en-US" sz="1600" b="1" dirty="0">
                  <a:effectLst>
                    <a:outerShdw blurRad="38100" dist="38100" dir="2700000" algn="tl">
                      <a:srgbClr val="000000">
                        <a:alpha val="43137"/>
                      </a:srgbClr>
                    </a:outerShdw>
                  </a:effectLst>
                  <a:latin typeface="Arial" pitchFamily="34" charset="0"/>
                  <a:cs typeface="Arial" pitchFamily="34" charset="0"/>
                </a:rPr>
                <a:t>After repair</a:t>
              </a:r>
            </a:p>
          </p:txBody>
        </p:sp>
      </p:grpSp>
      <p:sp>
        <p:nvSpPr>
          <p:cNvPr id="7" name="Right Arrow 6"/>
          <p:cNvSpPr/>
          <p:nvPr/>
        </p:nvSpPr>
        <p:spPr>
          <a:xfrm rot="3331011">
            <a:off x="4014534" y="4762682"/>
            <a:ext cx="597408" cy="256032"/>
          </a:xfrm>
          <a:prstGeom prst="rightArrow">
            <a:avLst/>
          </a:prstGeom>
          <a:solidFill>
            <a:srgbClr val="FFC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4674" name="Rectangle 2"/>
          <p:cNvSpPr>
            <a:spLocks noGrp="1" noRot="1" noChangeArrowheads="1"/>
          </p:cNvSpPr>
          <p:nvPr>
            <p:ph type="title"/>
          </p:nvPr>
        </p:nvSpPr>
        <p:spPr>
          <a:xfrm>
            <a:off x="1981200" y="152401"/>
            <a:ext cx="8229600" cy="792163"/>
          </a:xfrm>
          <a:noFill/>
          <a:ln>
            <a:noFill/>
          </a:ln>
        </p:spPr>
        <p:txBody>
          <a:bodyPr>
            <a:normAutofit/>
          </a:bodyPr>
          <a:lstStyle/>
          <a:p>
            <a:pPr eaLnBrk="1" hangingPunct="1">
              <a:defRPr/>
            </a:pPr>
            <a:r>
              <a:rPr lang="en-US" dirty="0">
                <a:latin typeface="Arial" charset="0"/>
              </a:rPr>
              <a:t>Thermal Ulcer from Crack Pipe</a:t>
            </a:r>
          </a:p>
        </p:txBody>
      </p:sp>
      <p:grpSp>
        <p:nvGrpSpPr>
          <p:cNvPr id="2" name="Group 1"/>
          <p:cNvGrpSpPr/>
          <p:nvPr/>
        </p:nvGrpSpPr>
        <p:grpSpPr>
          <a:xfrm>
            <a:off x="1905000" y="1066800"/>
            <a:ext cx="8305800" cy="5105400"/>
            <a:chOff x="228600" y="1219200"/>
            <a:chExt cx="8763000" cy="5507037"/>
          </a:xfrm>
        </p:grpSpPr>
        <p:pic>
          <p:nvPicPr>
            <p:cNvPr id="64515" name="Picture 3" descr="CrackPipeUlcer2007CDJohnson2"/>
            <p:cNvPicPr>
              <a:picLocks noChangeAspect="1" noChangeArrowheads="1"/>
            </p:cNvPicPr>
            <p:nvPr/>
          </p:nvPicPr>
          <p:blipFill>
            <a:blip r:embed="rId3" cstate="print">
              <a:lum bright="-12000" contrast="6000"/>
              <a:extLst>
                <a:ext uri="{28A0092B-C50C-407E-A947-70E740481C1C}">
                  <a14:useLocalDpi xmlns:a14="http://schemas.microsoft.com/office/drawing/2010/main"/>
                </a:ext>
              </a:extLst>
            </a:blip>
            <a:srcRect/>
            <a:stretch>
              <a:fillRect/>
            </a:stretch>
          </p:blipFill>
          <p:spPr bwMode="auto">
            <a:xfrm>
              <a:off x="3352800" y="1219200"/>
              <a:ext cx="5638800" cy="3672429"/>
            </a:xfrm>
            <a:prstGeom prst="rect">
              <a:avLst/>
            </a:prstGeom>
            <a:noFill/>
            <a:ln w="9525">
              <a:solidFill>
                <a:schemeClr val="tx2"/>
              </a:solidFill>
              <a:miter lim="800000"/>
              <a:headEnd/>
              <a:tailEnd/>
            </a:ln>
          </p:spPr>
        </p:pic>
        <p:pic>
          <p:nvPicPr>
            <p:cNvPr id="1564676" name="Picture 4" descr="CrackPipeUlcer2007CDJohnson"/>
            <p:cNvPicPr>
              <a:picLocks noChangeAspect="1" noChangeArrowheads="1"/>
            </p:cNvPicPr>
            <p:nvPr/>
          </p:nvPicPr>
          <p:blipFill>
            <a:blip r:embed="rId4" cstate="screen">
              <a:lum bright="-6000"/>
              <a:extLst>
                <a:ext uri="{28A0092B-C50C-407E-A947-70E740481C1C}">
                  <a14:useLocalDpi xmlns:a14="http://schemas.microsoft.com/office/drawing/2010/main"/>
                </a:ext>
              </a:extLst>
            </a:blip>
            <a:srcRect/>
            <a:stretch>
              <a:fillRect/>
            </a:stretch>
          </p:blipFill>
          <p:spPr bwMode="auto">
            <a:xfrm>
              <a:off x="228600" y="3581400"/>
              <a:ext cx="4800600" cy="3144837"/>
            </a:xfrm>
            <a:prstGeom prst="rect">
              <a:avLst/>
            </a:prstGeom>
            <a:noFill/>
            <a:ln w="9525">
              <a:solidFill>
                <a:schemeClr val="tx2"/>
              </a:solidFill>
              <a:miter lim="800000"/>
              <a:headEnd/>
              <a:tailEnd/>
            </a:ln>
          </p:spPr>
        </p:pic>
        <p:sp>
          <p:nvSpPr>
            <p:cNvPr id="6" name="Right Arrow 5"/>
            <p:cNvSpPr/>
            <p:nvPr/>
          </p:nvSpPr>
          <p:spPr>
            <a:xfrm rot="3331011">
              <a:off x="2719134" y="5372282"/>
              <a:ext cx="597408" cy="256032"/>
            </a:xfrm>
            <a:prstGeom prst="rightArrow">
              <a:avLst/>
            </a:prstGeom>
            <a:solidFill>
              <a:srgbClr val="FFC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8814979">
              <a:off x="6400756" y="3529413"/>
              <a:ext cx="597408" cy="256032"/>
            </a:xfrm>
            <a:prstGeom prst="rightArrow">
              <a:avLst/>
            </a:prstGeom>
            <a:solidFill>
              <a:srgbClr val="FFC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59170" name="Picture 2" descr="http://www.enterprisemobilitymatters.com/.a/6a00e008d27b938834011168451929970c-800wi"/>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05001" y="1610430"/>
            <a:ext cx="2909747" cy="158997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p lesionP6224219p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23568" y="990600"/>
            <a:ext cx="4942462" cy="3021806"/>
          </a:xfrm>
          <a:prstGeom prst="rect">
            <a:avLst/>
          </a:prstGeom>
          <a:noFill/>
          <a:ln w="9525">
            <a:solidFill>
              <a:schemeClr val="tx1"/>
            </a:solidFill>
            <a:miter lim="800000"/>
            <a:headEnd/>
            <a:tailEnd/>
          </a:ln>
        </p:spPr>
      </p:pic>
      <p:sp>
        <p:nvSpPr>
          <p:cNvPr id="2" name="Title 1"/>
          <p:cNvSpPr>
            <a:spLocks noGrp="1"/>
          </p:cNvSpPr>
          <p:nvPr>
            <p:ph type="title"/>
          </p:nvPr>
        </p:nvSpPr>
        <p:spPr>
          <a:xfrm>
            <a:off x="1676400" y="76200"/>
            <a:ext cx="8915400" cy="715962"/>
          </a:xfrm>
          <a:ln>
            <a:noFill/>
          </a:ln>
        </p:spPr>
        <p:txBody>
          <a:bodyPr>
            <a:normAutofit/>
          </a:bodyPr>
          <a:lstStyle/>
          <a:p>
            <a:pPr>
              <a:defRPr/>
            </a:pPr>
            <a:r>
              <a:rPr lang="en-US" dirty="0">
                <a:latin typeface="Arial" pitchFamily="34" charset="0"/>
                <a:cs typeface="Arial" pitchFamily="34" charset="0"/>
              </a:rPr>
              <a:t>Crack Pipe Cheilosis/Pipe Stem Callus</a:t>
            </a:r>
          </a:p>
        </p:txBody>
      </p:sp>
      <p:pic>
        <p:nvPicPr>
          <p:cNvPr id="206851" name="Picture 7" descr="chap8_burn_crack_pipe_lips_30WF"/>
          <p:cNvPicPr>
            <a:picLocks noGrp="1" noChangeAspect="1" noChangeArrowheads="1"/>
          </p:cNvPicPr>
          <p:nvPr>
            <p:ph sz="half" idx="1"/>
          </p:nvPr>
        </p:nvPicPr>
        <p:blipFill>
          <a:blip r:embed="rId4" cstate="screen">
            <a:lum bright="-6000"/>
            <a:extLst>
              <a:ext uri="{28A0092B-C50C-407E-A947-70E740481C1C}">
                <a14:useLocalDpi xmlns:a14="http://schemas.microsoft.com/office/drawing/2010/main"/>
              </a:ext>
            </a:extLst>
          </a:blip>
          <a:stretch>
            <a:fillRect/>
          </a:stretch>
        </p:blipFill>
        <p:spPr>
          <a:xfrm>
            <a:off x="881888" y="2241645"/>
            <a:ext cx="4840224" cy="3243072"/>
          </a:xfrm>
          <a:ln>
            <a:solidFill>
              <a:schemeClr val="tx1"/>
            </a:solidFill>
          </a:ln>
        </p:spPr>
      </p:pic>
      <p:pic>
        <p:nvPicPr>
          <p:cNvPr id="5" name="Picture 2" descr="D:\11370_oneill_b.jpg"/>
          <p:cNvPicPr>
            <a:picLocks noGrp="1" noChangeAspect="1" noChangeArrowheads="1"/>
          </p:cNvPicPr>
          <p:nvPr>
            <p:ph sz="quarter" idx="2"/>
          </p:nvPr>
        </p:nvPicPr>
        <p:blipFill>
          <a:blip r:embed="rId5" cstate="screen">
            <a:extLst>
              <a:ext uri="{28A0092B-C50C-407E-A947-70E740481C1C}">
                <a14:useLocalDpi xmlns:a14="http://schemas.microsoft.com/office/drawing/2010/main"/>
              </a:ext>
            </a:extLst>
          </a:blip>
          <a:stretch>
            <a:fillRect/>
          </a:stretch>
        </p:blipFill>
        <p:spPr>
          <a:xfrm>
            <a:off x="6833566" y="4100945"/>
            <a:ext cx="3453435" cy="2249277"/>
          </a:xfrm>
          <a:noFill/>
          <a:ln>
            <a:solidFill>
              <a:schemeClr val="tx1"/>
            </a:solidFill>
          </a:ln>
        </p:spPr>
      </p:pic>
      <p:pic>
        <p:nvPicPr>
          <p:cNvPr id="1160194" name="Picture 2" descr="http://www.dcclothesline.com/wp-content/uploads/2014/01/free-crack-pipe.jp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1904811" y="990600"/>
            <a:ext cx="3362514" cy="201930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7506" name="Rectangle 2"/>
          <p:cNvSpPr>
            <a:spLocks noGrp="1" noRot="1" noChangeArrowheads="1"/>
          </p:cNvSpPr>
          <p:nvPr>
            <p:ph type="title"/>
          </p:nvPr>
        </p:nvSpPr>
        <p:spPr>
          <a:xfrm>
            <a:off x="1981200" y="0"/>
            <a:ext cx="8229600" cy="914400"/>
          </a:xfrm>
          <a:noFill/>
          <a:ln>
            <a:noFill/>
          </a:ln>
        </p:spPr>
        <p:txBody>
          <a:bodyPr>
            <a:normAutofit/>
          </a:bodyPr>
          <a:lstStyle/>
          <a:p>
            <a:pPr eaLnBrk="1" hangingPunct="1">
              <a:defRPr/>
            </a:pPr>
            <a:r>
              <a:rPr lang="en-US" dirty="0">
                <a:latin typeface="Arial" charset="0"/>
              </a:rPr>
              <a:t>Thermal Tongue Burn</a:t>
            </a:r>
            <a:br>
              <a:rPr lang="en-US" dirty="0">
                <a:latin typeface="Arial" charset="0"/>
              </a:rPr>
            </a:br>
            <a:r>
              <a:rPr lang="en-US" sz="2000" dirty="0">
                <a:latin typeface="Arial" charset="0"/>
              </a:rPr>
              <a:t>From Use of Crack Pipe</a:t>
            </a:r>
          </a:p>
        </p:txBody>
      </p:sp>
      <p:pic>
        <p:nvPicPr>
          <p:cNvPr id="1022978" name="Picture 2" descr="http://www.dtsscreening.com/images/cocaine08.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629400" y="990601"/>
            <a:ext cx="3810000" cy="2983735"/>
          </a:xfrm>
          <a:prstGeom prst="rect">
            <a:avLst/>
          </a:prstGeom>
          <a:noFill/>
          <a:ln>
            <a:solidFill>
              <a:schemeClr val="tx1"/>
            </a:solidFill>
          </a:ln>
        </p:spPr>
      </p:pic>
      <p:grpSp>
        <p:nvGrpSpPr>
          <p:cNvPr id="2" name="Group 1"/>
          <p:cNvGrpSpPr/>
          <p:nvPr/>
        </p:nvGrpSpPr>
        <p:grpSpPr>
          <a:xfrm>
            <a:off x="1752601" y="2573338"/>
            <a:ext cx="5642015" cy="3675063"/>
            <a:chOff x="228600" y="2971800"/>
            <a:chExt cx="5642015" cy="3675063"/>
          </a:xfrm>
        </p:grpSpPr>
        <p:pic>
          <p:nvPicPr>
            <p:cNvPr id="76803" name="Picture 3" descr="CocaineUlcers2007CDJohnson"/>
            <p:cNvPicPr>
              <a:picLocks noChangeAspect="1" noChangeArrowheads="1"/>
            </p:cNvPicPr>
            <p:nvPr/>
          </p:nvPicPr>
          <p:blipFill>
            <a:blip r:embed="rId4" cstate="print">
              <a:lum bright="-6000"/>
              <a:extLst>
                <a:ext uri="{28A0092B-C50C-407E-A947-70E740481C1C}">
                  <a14:useLocalDpi xmlns:a14="http://schemas.microsoft.com/office/drawing/2010/main"/>
                </a:ext>
              </a:extLst>
            </a:blip>
            <a:srcRect/>
            <a:stretch>
              <a:fillRect/>
            </a:stretch>
          </p:blipFill>
          <p:spPr bwMode="auto">
            <a:xfrm>
              <a:off x="228600" y="2971800"/>
              <a:ext cx="5642015" cy="3675063"/>
            </a:xfrm>
            <a:prstGeom prst="rect">
              <a:avLst/>
            </a:prstGeom>
            <a:noFill/>
            <a:ln w="9525">
              <a:solidFill>
                <a:schemeClr val="tx1"/>
              </a:solidFill>
              <a:miter lim="800000"/>
              <a:headEnd/>
              <a:tailEnd/>
            </a:ln>
          </p:spPr>
        </p:pic>
        <p:sp>
          <p:nvSpPr>
            <p:cNvPr id="5" name="Right Arrow 4"/>
            <p:cNvSpPr/>
            <p:nvPr/>
          </p:nvSpPr>
          <p:spPr>
            <a:xfrm rot="3331011">
              <a:off x="2315340" y="4297495"/>
              <a:ext cx="490593" cy="144511"/>
            </a:xfrm>
            <a:prstGeom prst="right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61218" name="Picture 2" descr="http://thumbs.dreamstime.com/z/crack-pipe-1617203.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67601" y="4038601"/>
            <a:ext cx="2971800" cy="221137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1161220" name="Picture 4" descr="http://iduha.org/wp-content/uploads/2013/08/Crack-Pipe.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234698" y="990601"/>
            <a:ext cx="2318502" cy="1473503"/>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8" name="Rectangle 2"/>
          <p:cNvSpPr>
            <a:spLocks noGrp="1" noRot="1" noChangeArrowheads="1"/>
          </p:cNvSpPr>
          <p:nvPr>
            <p:ph type="title"/>
          </p:nvPr>
        </p:nvSpPr>
        <p:spPr>
          <a:xfrm>
            <a:off x="2057400" y="304800"/>
            <a:ext cx="8229600" cy="838200"/>
          </a:xfrm>
          <a:noFill/>
          <a:ln>
            <a:noFill/>
          </a:ln>
        </p:spPr>
        <p:txBody>
          <a:bodyPr>
            <a:normAutofit/>
          </a:bodyPr>
          <a:lstStyle/>
          <a:p>
            <a:pPr eaLnBrk="1" hangingPunct="1">
              <a:defRPr/>
            </a:pPr>
            <a:r>
              <a:rPr lang="en-US" dirty="0">
                <a:latin typeface="Arial" charset="0"/>
              </a:rPr>
              <a:t>Factitial Injury from “Coke Bugs”</a:t>
            </a:r>
          </a:p>
        </p:txBody>
      </p:sp>
      <p:sp>
        <p:nvSpPr>
          <p:cNvPr id="57347" name="Text Box 4"/>
          <p:cNvSpPr txBox="1">
            <a:spLocks noChangeArrowheads="1"/>
          </p:cNvSpPr>
          <p:nvPr/>
        </p:nvSpPr>
        <p:spPr bwMode="auto">
          <a:xfrm>
            <a:off x="1524001" y="0"/>
            <a:ext cx="3671197" cy="215444"/>
          </a:xfrm>
          <a:prstGeom prst="rect">
            <a:avLst/>
          </a:prstGeom>
          <a:noFill/>
          <a:ln w="9525">
            <a:noFill/>
            <a:miter lim="800000"/>
            <a:headEnd/>
            <a:tailEnd/>
          </a:ln>
        </p:spPr>
        <p:txBody>
          <a:bodyPr wrap="none">
            <a:spAutoFit/>
          </a:bodyPr>
          <a:lstStyle/>
          <a:p>
            <a:r>
              <a:rPr lang="en-US" sz="800">
                <a:latin typeface="Arial" charset="0"/>
              </a:rPr>
              <a:t>© Photo(s): Dr. C.D. Johnson, University of Texas Dental Branch at Houston</a:t>
            </a:r>
          </a:p>
        </p:txBody>
      </p:sp>
      <p:pic>
        <p:nvPicPr>
          <p:cNvPr id="4" name="Picture 3" descr="meth bugs on facePP.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6001" y="1143000"/>
            <a:ext cx="7605713" cy="4953000"/>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922" name="Rectangle 2"/>
          <p:cNvSpPr>
            <a:spLocks noGrp="1" noRot="1" noChangeArrowheads="1"/>
          </p:cNvSpPr>
          <p:nvPr>
            <p:ph type="title"/>
          </p:nvPr>
        </p:nvSpPr>
        <p:spPr>
          <a:xfrm>
            <a:off x="2057400" y="228601"/>
            <a:ext cx="8229600" cy="792163"/>
          </a:xfrm>
          <a:noFill/>
          <a:ln>
            <a:noFill/>
          </a:ln>
        </p:spPr>
        <p:txBody>
          <a:bodyPr>
            <a:normAutofit/>
          </a:bodyPr>
          <a:lstStyle/>
          <a:p>
            <a:pPr eaLnBrk="1" hangingPunct="1">
              <a:defRPr/>
            </a:pPr>
            <a:r>
              <a:rPr lang="en-US" dirty="0">
                <a:latin typeface="Arial" charset="0"/>
              </a:rPr>
              <a:t>Erosion/Abrasion on Right </a:t>
            </a:r>
            <a:br>
              <a:rPr lang="en-US" dirty="0">
                <a:latin typeface="Arial" charset="0"/>
              </a:rPr>
            </a:br>
            <a:r>
              <a:rPr lang="en-US" sz="2000" dirty="0">
                <a:latin typeface="Arial" charset="0"/>
              </a:rPr>
              <a:t>(Where Cocaine is Placed)</a:t>
            </a:r>
          </a:p>
        </p:txBody>
      </p:sp>
      <p:pic>
        <p:nvPicPr>
          <p:cNvPr id="22531" name="Picture 3" descr="AbrasionCDJohnsonPP"/>
          <p:cNvPicPr>
            <a:picLocks noChangeAspect="1" noChangeArrowheads="1"/>
          </p:cNvPicPr>
          <p:nvPr/>
        </p:nvPicPr>
        <p:blipFill>
          <a:blip r:embed="rId3" cstate="print">
            <a:lum bright="-6000" contrast="6000"/>
            <a:extLst>
              <a:ext uri="{28A0092B-C50C-407E-A947-70E740481C1C}">
                <a14:useLocalDpi xmlns:a14="http://schemas.microsoft.com/office/drawing/2010/main"/>
              </a:ext>
            </a:extLst>
          </a:blip>
          <a:srcRect/>
          <a:stretch>
            <a:fillRect/>
          </a:stretch>
        </p:blipFill>
        <p:spPr bwMode="auto">
          <a:xfrm>
            <a:off x="2667000" y="1371601"/>
            <a:ext cx="7086600" cy="4722813"/>
          </a:xfrm>
          <a:prstGeom prst="rect">
            <a:avLst/>
          </a:prstGeom>
          <a:noFill/>
          <a:ln w="9525">
            <a:solidFill>
              <a:schemeClr val="accent3">
                <a:lumMod val="40000"/>
                <a:lumOff val="60000"/>
              </a:schemeClr>
            </a:solidFill>
            <a:miter lim="800000"/>
            <a:headEnd/>
            <a:tailEnd/>
          </a:ln>
        </p:spPr>
      </p:pic>
      <p:sp>
        <p:nvSpPr>
          <p:cNvPr id="22532" name="Text Box 4"/>
          <p:cNvSpPr txBox="1">
            <a:spLocks noChangeArrowheads="1"/>
          </p:cNvSpPr>
          <p:nvPr/>
        </p:nvSpPr>
        <p:spPr bwMode="auto">
          <a:xfrm>
            <a:off x="4030664" y="6629400"/>
            <a:ext cx="4046537" cy="228600"/>
          </a:xfrm>
          <a:prstGeom prst="rect">
            <a:avLst/>
          </a:prstGeom>
          <a:noFill/>
          <a:ln w="9525">
            <a:noFill/>
            <a:miter lim="800000"/>
            <a:headEnd/>
            <a:tailEnd/>
          </a:ln>
        </p:spPr>
        <p:txBody>
          <a:bodyPr wrap="none">
            <a:spAutoFit/>
          </a:bodyPr>
          <a:lstStyle/>
          <a:p>
            <a:pPr algn="ctr" eaLnBrk="0" hangingPunct="0"/>
            <a:r>
              <a:rPr lang="en-US" sz="900">
                <a:latin typeface="Arial" pitchFamily="34" charset="0"/>
              </a:rPr>
              <a:t>© Photo(s): Dr. C.D. Johnson, University of Texas Dental Branch at Houston</a:t>
            </a:r>
          </a:p>
        </p:txBody>
      </p:sp>
      <p:sp>
        <p:nvSpPr>
          <p:cNvPr id="6" name="Right Arrow 5"/>
          <p:cNvSpPr/>
          <p:nvPr/>
        </p:nvSpPr>
        <p:spPr>
          <a:xfrm rot="3331011">
            <a:off x="2642934" y="1867082"/>
            <a:ext cx="597408" cy="256032"/>
          </a:xfrm>
          <a:prstGeom prst="rightArrow">
            <a:avLst/>
          </a:prstGeom>
          <a:solidFill>
            <a:srgbClr val="FFC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370" name="Rectangle 2"/>
          <p:cNvSpPr>
            <a:spLocks noGrp="1" noRot="1" noChangeArrowheads="1"/>
          </p:cNvSpPr>
          <p:nvPr>
            <p:ph type="title"/>
          </p:nvPr>
        </p:nvSpPr>
        <p:spPr>
          <a:xfrm>
            <a:off x="2133600" y="228601"/>
            <a:ext cx="8229600" cy="792163"/>
          </a:xfrm>
          <a:noFill/>
          <a:ln>
            <a:noFill/>
          </a:ln>
        </p:spPr>
        <p:txBody>
          <a:bodyPr>
            <a:normAutofit/>
          </a:bodyPr>
          <a:lstStyle/>
          <a:p>
            <a:pPr eaLnBrk="1" hangingPunct="1">
              <a:defRPr/>
            </a:pPr>
            <a:r>
              <a:rPr lang="en-US" dirty="0">
                <a:latin typeface="Arial" charset="0"/>
              </a:rPr>
              <a:t>Erosion from Gastric Reflux</a:t>
            </a:r>
            <a:br>
              <a:rPr lang="en-US" dirty="0">
                <a:latin typeface="Arial" charset="0"/>
              </a:rPr>
            </a:br>
            <a:r>
              <a:rPr lang="en-US" sz="2200" dirty="0">
                <a:latin typeface="Arial" charset="0"/>
              </a:rPr>
              <a:t>In Cocaine Abuser</a:t>
            </a:r>
          </a:p>
        </p:txBody>
      </p:sp>
      <p:sp>
        <p:nvSpPr>
          <p:cNvPr id="21508" name="Text Box 4"/>
          <p:cNvSpPr txBox="1">
            <a:spLocks noChangeArrowheads="1"/>
          </p:cNvSpPr>
          <p:nvPr/>
        </p:nvSpPr>
        <p:spPr bwMode="auto">
          <a:xfrm>
            <a:off x="1524001" y="0"/>
            <a:ext cx="3671197" cy="215444"/>
          </a:xfrm>
          <a:prstGeom prst="rect">
            <a:avLst/>
          </a:prstGeom>
          <a:noFill/>
          <a:ln w="9525">
            <a:noFill/>
            <a:miter lim="800000"/>
            <a:headEnd/>
            <a:tailEnd/>
          </a:ln>
        </p:spPr>
        <p:txBody>
          <a:bodyPr wrap="none">
            <a:spAutoFit/>
          </a:bodyPr>
          <a:lstStyle/>
          <a:p>
            <a:pPr algn="ctr" eaLnBrk="0" hangingPunct="0"/>
            <a:r>
              <a:rPr lang="en-US" sz="800">
                <a:latin typeface="Arial" pitchFamily="34" charset="0"/>
              </a:rPr>
              <a:t>© Photo(s): Dr. C.D. Johnson, University of Texas Dental Branch at Houston</a:t>
            </a:r>
          </a:p>
        </p:txBody>
      </p:sp>
      <p:grpSp>
        <p:nvGrpSpPr>
          <p:cNvPr id="2" name="Group 1"/>
          <p:cNvGrpSpPr/>
          <p:nvPr/>
        </p:nvGrpSpPr>
        <p:grpSpPr>
          <a:xfrm>
            <a:off x="2514601" y="1371600"/>
            <a:ext cx="7070725" cy="4605566"/>
            <a:chOff x="990600" y="1371600"/>
            <a:chExt cx="7070725" cy="4605566"/>
          </a:xfrm>
        </p:grpSpPr>
        <p:pic>
          <p:nvPicPr>
            <p:cNvPr id="21507" name="Picture 3" descr="Erosion2007CDJohnson"/>
            <p:cNvPicPr>
              <a:picLocks noChangeAspect="1" noChangeArrowheads="1"/>
            </p:cNvPicPr>
            <p:nvPr/>
          </p:nvPicPr>
          <p:blipFill>
            <a:blip r:embed="rId3" cstate="print">
              <a:lum bright="-6000"/>
              <a:extLst>
                <a:ext uri="{28A0092B-C50C-407E-A947-70E740481C1C}">
                  <a14:useLocalDpi xmlns:a14="http://schemas.microsoft.com/office/drawing/2010/main"/>
                </a:ext>
              </a:extLst>
            </a:blip>
            <a:srcRect/>
            <a:stretch>
              <a:fillRect/>
            </a:stretch>
          </p:blipFill>
          <p:spPr bwMode="auto">
            <a:xfrm>
              <a:off x="990600" y="1371600"/>
              <a:ext cx="7070725" cy="4605566"/>
            </a:xfrm>
            <a:prstGeom prst="rect">
              <a:avLst/>
            </a:prstGeom>
            <a:noFill/>
            <a:ln w="9525">
              <a:solidFill>
                <a:schemeClr val="tx1"/>
              </a:solidFill>
              <a:miter lim="800000"/>
              <a:headEnd/>
              <a:tailEnd/>
            </a:ln>
          </p:spPr>
        </p:pic>
        <p:sp>
          <p:nvSpPr>
            <p:cNvPr id="5" name="Right Arrow 4"/>
            <p:cNvSpPr/>
            <p:nvPr/>
          </p:nvSpPr>
          <p:spPr>
            <a:xfrm rot="13552641">
              <a:off x="2668150" y="5435834"/>
              <a:ext cx="597408" cy="256032"/>
            </a:xfrm>
            <a:prstGeom prst="rightArrow">
              <a:avLst/>
            </a:prstGeom>
            <a:solidFill>
              <a:srgbClr val="FFC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8674067">
              <a:off x="6166655" y="5277972"/>
              <a:ext cx="597408" cy="256032"/>
            </a:xfrm>
            <a:prstGeom prst="rightArrow">
              <a:avLst/>
            </a:prstGeom>
            <a:solidFill>
              <a:srgbClr val="FFC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8" name="Rectangle 2"/>
          <p:cNvSpPr>
            <a:spLocks noGrp="1" noRot="1" noChangeArrowheads="1"/>
          </p:cNvSpPr>
          <p:nvPr>
            <p:ph type="title"/>
          </p:nvPr>
        </p:nvSpPr>
        <p:spPr>
          <a:xfrm>
            <a:off x="1939131" y="152400"/>
            <a:ext cx="8229600" cy="838200"/>
          </a:xfrm>
          <a:noFill/>
          <a:ln>
            <a:noFill/>
          </a:ln>
        </p:spPr>
        <p:txBody>
          <a:bodyPr>
            <a:normAutofit/>
          </a:bodyPr>
          <a:lstStyle/>
          <a:p>
            <a:pPr eaLnBrk="1" hangingPunct="1">
              <a:defRPr/>
            </a:pPr>
            <a:r>
              <a:rPr lang="en-US" dirty="0">
                <a:latin typeface="Arial" charset="0"/>
              </a:rPr>
              <a:t>Dry Mouth in Cocaine Abuser</a:t>
            </a:r>
          </a:p>
        </p:txBody>
      </p:sp>
      <p:pic>
        <p:nvPicPr>
          <p:cNvPr id="6" name="Picture 3" descr="17-28 candidiasis"/>
          <p:cNvPicPr>
            <a:picLocks noGrp="1" noChangeAspect="1" noChangeArrowheads="1"/>
          </p:cNvPicPr>
          <p:nvPr>
            <p:ph idx="1"/>
          </p:nvPr>
        </p:nvPicPr>
        <p:blipFill>
          <a:blip r:embed="rId3" cstate="print">
            <a:extLst>
              <a:ext uri="{28A0092B-C50C-407E-A947-70E740481C1C}">
                <a14:useLocalDpi xmlns:a14="http://schemas.microsoft.com/office/drawing/2010/main"/>
              </a:ext>
            </a:extLst>
          </a:blip>
          <a:srcRect/>
          <a:stretch>
            <a:fillRect/>
          </a:stretch>
        </p:blipFill>
        <p:spPr>
          <a:xfrm>
            <a:off x="5943600" y="990600"/>
            <a:ext cx="4495800" cy="2993454"/>
          </a:xfrm>
          <a:noFill/>
          <a:ln>
            <a:solidFill>
              <a:schemeClr val="accent3">
                <a:lumMod val="40000"/>
                <a:lumOff val="60000"/>
              </a:schemeClr>
            </a:solidFill>
          </a:ln>
        </p:spPr>
      </p:pic>
      <p:sp>
        <p:nvSpPr>
          <p:cNvPr id="193539" name="Text Box 4"/>
          <p:cNvSpPr txBox="1">
            <a:spLocks noChangeArrowheads="1"/>
          </p:cNvSpPr>
          <p:nvPr/>
        </p:nvSpPr>
        <p:spPr bwMode="auto">
          <a:xfrm>
            <a:off x="1524001" y="6578"/>
            <a:ext cx="3671197" cy="215444"/>
          </a:xfrm>
          <a:prstGeom prst="rect">
            <a:avLst/>
          </a:prstGeom>
          <a:noFill/>
          <a:ln w="9525">
            <a:noFill/>
            <a:miter lim="800000"/>
            <a:headEnd/>
            <a:tailEnd/>
          </a:ln>
        </p:spPr>
        <p:txBody>
          <a:bodyPr wrap="none">
            <a:spAutoFit/>
          </a:bodyPr>
          <a:lstStyle/>
          <a:p>
            <a:pPr algn="ctr" eaLnBrk="0" hangingPunct="0"/>
            <a:r>
              <a:rPr lang="en-US" sz="800" dirty="0">
                <a:latin typeface="Arial" pitchFamily="34" charset="0"/>
              </a:rPr>
              <a:t>© Photo(s): Dr. C.D. Johnson, University of Texas Dental Branch at Houston</a:t>
            </a:r>
          </a:p>
        </p:txBody>
      </p:sp>
      <p:pic>
        <p:nvPicPr>
          <p:cNvPr id="7" name="Content Placeholder 3" descr="D:\DSC_2961.jpg"/>
          <p:cNvPicPr>
            <a:picLocks/>
          </p:cNvPicPr>
          <p:nvPr/>
        </p:nvPicPr>
        <p:blipFill>
          <a:blip r:embed="rId4" cstate="screen">
            <a:extLst>
              <a:ext uri="{28A0092B-C50C-407E-A947-70E740481C1C}">
                <a14:useLocalDpi xmlns:a14="http://schemas.microsoft.com/office/drawing/2010/main"/>
              </a:ext>
            </a:extLst>
          </a:blip>
          <a:srcRect/>
          <a:stretch>
            <a:fillRect/>
          </a:stretch>
        </p:blipFill>
        <p:spPr>
          <a:xfrm>
            <a:off x="6858000" y="4038600"/>
            <a:ext cx="3581400" cy="2286000"/>
          </a:xfrm>
          <a:prstGeom prst="rect">
            <a:avLst/>
          </a:prstGeom>
          <a:ln>
            <a:solidFill>
              <a:schemeClr val="tx2"/>
            </a:solidFill>
          </a:ln>
        </p:spPr>
      </p:pic>
      <p:pic>
        <p:nvPicPr>
          <p:cNvPr id="193540" name="Picture 3" descr="Scan1161PP.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55880" y="2971800"/>
            <a:ext cx="5027482" cy="3374706"/>
          </a:xfrm>
          <a:prstGeom prst="rect">
            <a:avLst/>
          </a:prstGeom>
          <a:noFill/>
          <a:ln w="9525">
            <a:solidFill>
              <a:schemeClr val="accent3">
                <a:lumMod val="40000"/>
                <a:lumOff val="60000"/>
              </a:schemeClr>
            </a:solidFill>
            <a:miter lim="800000"/>
            <a:headEnd/>
            <a:tailEnd/>
          </a:ln>
        </p:spPr>
      </p:pic>
      <p:sp>
        <p:nvSpPr>
          <p:cNvPr id="8" name="Text Box 4"/>
          <p:cNvSpPr txBox="1">
            <a:spLocks noChangeArrowheads="1"/>
          </p:cNvSpPr>
          <p:nvPr/>
        </p:nvSpPr>
        <p:spPr bwMode="auto">
          <a:xfrm>
            <a:off x="7521900" y="5955268"/>
            <a:ext cx="2111475" cy="338554"/>
          </a:xfrm>
          <a:prstGeom prst="rect">
            <a:avLst/>
          </a:prstGeom>
          <a:noFill/>
          <a:ln w="9525">
            <a:noFill/>
            <a:miter lim="800000"/>
            <a:headEnd/>
            <a:tailEnd/>
          </a:ln>
        </p:spPr>
        <p:txBody>
          <a:bodyPr wrap="none">
            <a:spAutoFit/>
          </a:bodyPr>
          <a:lstStyle/>
          <a:p>
            <a:pPr algn="ctr" eaLnBrk="0" hangingPunct="0"/>
            <a:r>
              <a:rPr lang="en-US" sz="1600" b="1" dirty="0">
                <a:effectLst>
                  <a:outerShdw blurRad="38100" dist="38100" dir="2700000" algn="tl">
                    <a:srgbClr val="000000">
                      <a:alpha val="43137"/>
                    </a:srgbClr>
                  </a:outerShdw>
                </a:effectLst>
                <a:latin typeface="Arial" pitchFamily="34" charset="0"/>
              </a:rPr>
              <a:t>Brown hairy tongue</a:t>
            </a:r>
          </a:p>
        </p:txBody>
      </p:sp>
      <p:pic>
        <p:nvPicPr>
          <p:cNvPr id="9" name="Picture 2" descr="16-7 00-3576PP"/>
          <p:cNvPicPr>
            <a:picLocks noChangeAspect="1" noChangeArrowheads="1"/>
          </p:cNvPicPr>
          <p:nvPr/>
        </p:nvPicPr>
        <p:blipFill>
          <a:blip r:embed="rId6" cstate="screen">
            <a:lum bright="-10000"/>
            <a:extLst>
              <a:ext uri="{28A0092B-C50C-407E-A947-70E740481C1C}">
                <a14:useLocalDpi xmlns:a14="http://schemas.microsoft.com/office/drawing/2010/main"/>
              </a:ext>
            </a:extLst>
          </a:blip>
          <a:srcRect/>
          <a:stretch>
            <a:fillRect/>
          </a:stretch>
        </p:blipFill>
        <p:spPr bwMode="auto">
          <a:xfrm flipH="1">
            <a:off x="4232058" y="990600"/>
            <a:ext cx="1635342" cy="1905000"/>
          </a:xfrm>
          <a:prstGeom prst="rect">
            <a:avLst/>
          </a:prstGeom>
          <a:noFill/>
          <a:ln w="9525">
            <a:solidFill>
              <a:schemeClr val="tx2"/>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8" name="Rectangle 2"/>
          <p:cNvSpPr>
            <a:spLocks noGrp="1" noRot="1" noChangeArrowheads="1"/>
          </p:cNvSpPr>
          <p:nvPr>
            <p:ph type="title"/>
          </p:nvPr>
        </p:nvSpPr>
        <p:spPr>
          <a:xfrm>
            <a:off x="2057400" y="304800"/>
            <a:ext cx="8229600" cy="838200"/>
          </a:xfrm>
          <a:noFill/>
          <a:ln>
            <a:noFill/>
          </a:ln>
        </p:spPr>
        <p:txBody>
          <a:bodyPr/>
          <a:lstStyle/>
          <a:p>
            <a:pPr eaLnBrk="1" hangingPunct="1">
              <a:defRPr/>
            </a:pPr>
            <a:r>
              <a:rPr lang="en-US" dirty="0">
                <a:latin typeface="Arial" charset="0"/>
              </a:rPr>
              <a:t>Caries in Cocaine User</a:t>
            </a:r>
          </a:p>
        </p:txBody>
      </p:sp>
      <p:sp>
        <p:nvSpPr>
          <p:cNvPr id="65539" name="Text Box 4"/>
          <p:cNvSpPr txBox="1">
            <a:spLocks noChangeArrowheads="1"/>
          </p:cNvSpPr>
          <p:nvPr/>
        </p:nvSpPr>
        <p:spPr bwMode="auto">
          <a:xfrm>
            <a:off x="1524001" y="-12700"/>
            <a:ext cx="4046537" cy="228600"/>
          </a:xfrm>
          <a:prstGeom prst="rect">
            <a:avLst/>
          </a:prstGeom>
          <a:noFill/>
          <a:ln w="9525">
            <a:noFill/>
            <a:miter lim="800000"/>
            <a:headEnd/>
            <a:tailEnd/>
          </a:ln>
        </p:spPr>
        <p:txBody>
          <a:bodyPr wrap="none">
            <a:spAutoFit/>
          </a:bodyPr>
          <a:lstStyle/>
          <a:p>
            <a:pPr algn="ctr" eaLnBrk="0" hangingPunct="0"/>
            <a:r>
              <a:rPr lang="en-US" sz="900" dirty="0">
                <a:latin typeface="Arial" pitchFamily="34" charset="0"/>
              </a:rPr>
              <a:t>© Photo(s): Dr. C.D. Johnson, University of Texas Dental Branch at Houston</a:t>
            </a:r>
          </a:p>
        </p:txBody>
      </p:sp>
      <p:pic>
        <p:nvPicPr>
          <p:cNvPr id="4" name="Picture 3" descr="514824gPP.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76800" y="1295400"/>
            <a:ext cx="2438400" cy="1587500"/>
          </a:xfrm>
          <a:prstGeom prst="rect">
            <a:avLst/>
          </a:prstGeom>
          <a:ln>
            <a:solidFill>
              <a:schemeClr val="accent3">
                <a:lumMod val="40000"/>
                <a:lumOff val="60000"/>
              </a:schemeClr>
            </a:solidFill>
          </a:ln>
        </p:spPr>
      </p:pic>
      <p:pic>
        <p:nvPicPr>
          <p:cNvPr id="5" name="Picture 4" descr="514824hPP.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76800" y="2971800"/>
            <a:ext cx="2438400" cy="1587500"/>
          </a:xfrm>
          <a:prstGeom prst="rect">
            <a:avLst/>
          </a:prstGeom>
          <a:ln>
            <a:solidFill>
              <a:schemeClr val="accent3">
                <a:lumMod val="40000"/>
                <a:lumOff val="60000"/>
              </a:schemeClr>
            </a:solidFill>
          </a:ln>
        </p:spPr>
      </p:pic>
      <p:pic>
        <p:nvPicPr>
          <p:cNvPr id="6" name="Picture 5" descr="514824iPP.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86000" y="1295400"/>
            <a:ext cx="2438400" cy="1587500"/>
          </a:xfrm>
          <a:prstGeom prst="rect">
            <a:avLst/>
          </a:prstGeom>
          <a:ln>
            <a:solidFill>
              <a:schemeClr val="accent3">
                <a:lumMod val="40000"/>
                <a:lumOff val="60000"/>
              </a:schemeClr>
            </a:solidFill>
          </a:ln>
        </p:spPr>
      </p:pic>
      <p:pic>
        <p:nvPicPr>
          <p:cNvPr id="7" name="Picture 6" descr="514824jPP.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86000" y="2971800"/>
            <a:ext cx="2438400" cy="1587500"/>
          </a:xfrm>
          <a:prstGeom prst="rect">
            <a:avLst/>
          </a:prstGeom>
          <a:ln>
            <a:solidFill>
              <a:schemeClr val="accent3">
                <a:lumMod val="40000"/>
                <a:lumOff val="60000"/>
              </a:schemeClr>
            </a:solidFill>
          </a:ln>
        </p:spPr>
      </p:pic>
      <p:pic>
        <p:nvPicPr>
          <p:cNvPr id="8" name="Picture 7" descr="514824L-2pp.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67600" y="1295400"/>
            <a:ext cx="2438400" cy="1587500"/>
          </a:xfrm>
          <a:prstGeom prst="rect">
            <a:avLst/>
          </a:prstGeom>
          <a:ln>
            <a:solidFill>
              <a:schemeClr val="accent3">
                <a:lumMod val="40000"/>
                <a:lumOff val="60000"/>
              </a:schemeClr>
            </a:solidFill>
          </a:ln>
        </p:spPr>
      </p:pic>
      <p:pic>
        <p:nvPicPr>
          <p:cNvPr id="9" name="Picture 8" descr="cocaine teethPP.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67600" y="2984500"/>
            <a:ext cx="2438400" cy="1587500"/>
          </a:xfrm>
          <a:prstGeom prst="rect">
            <a:avLst/>
          </a:prstGeom>
          <a:ln>
            <a:solidFill>
              <a:schemeClr val="accent3">
                <a:lumMod val="40000"/>
                <a:lumOff val="60000"/>
              </a:schemeClr>
            </a:solidFill>
          </a:ln>
        </p:spPr>
      </p:pic>
      <p:pic>
        <p:nvPicPr>
          <p:cNvPr id="1012738" name="Picture 2" descr="http://upload.wikimedia.org/wikipedia/en/1/10/Cocaine_tooth_drops.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191000" y="4291446"/>
            <a:ext cx="3810000" cy="2337955"/>
          </a:xfrm>
          <a:prstGeom prst="rect">
            <a:avLst/>
          </a:prstGeom>
          <a:noFill/>
          <a:ln>
            <a:solidFill>
              <a:schemeClr val="tx2"/>
            </a:solidFill>
          </a:ln>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Depth">
  <a:themeElements>
    <a:clrScheme name="Custom 28">
      <a:dk1>
        <a:srgbClr val="000000"/>
      </a:dk1>
      <a:lt1>
        <a:srgbClr val="FFFFFF"/>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Depth</Template>
  <TotalTime>376</TotalTime>
  <Words>15132</Words>
  <Application>Microsoft Office PowerPoint</Application>
  <PresentationFormat>Widescreen</PresentationFormat>
  <Paragraphs>2377</Paragraphs>
  <Slides>273</Slides>
  <Notes>203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273</vt:i4>
      </vt:variant>
    </vt:vector>
  </HeadingPairs>
  <TitlesOfParts>
    <vt:vector size="280" baseType="lpstr">
      <vt:lpstr>Arial</vt:lpstr>
      <vt:lpstr>Calibri</vt:lpstr>
      <vt:lpstr>Garamond</vt:lpstr>
      <vt:lpstr>Times New Roman</vt:lpstr>
      <vt:lpstr>Wingdings</vt:lpstr>
      <vt:lpstr>Wingdings 2</vt:lpstr>
      <vt:lpstr>Depth</vt:lpstr>
      <vt:lpstr>PowerPoint Presentation</vt:lpstr>
      <vt:lpstr>PowerPoint Presentation</vt:lpstr>
      <vt:lpstr>PowerPoint Presentation</vt:lpstr>
      <vt:lpstr>PowerPoint Presentation</vt:lpstr>
      <vt:lpstr>PowerPoint Presentation</vt:lpstr>
      <vt:lpstr>This presentation is dedicated to Dr. Bouquot’s prime mentors,  both from the first generation of Oral &amp; Maxillofacial Pathologists,  both premier experts in teaching, clinical research and the diagnostic arts   Dr. Robert Gorlin, Minneapolis, Minnesota (right) Dr. Jens Pindborg, Copenhagen, Denmark (left)</vt:lpstr>
      <vt:lpstr>Start of Seminar</vt:lpstr>
      <vt:lpstr>First Abuses? Phossy Jaw, Radium Jaw</vt:lpstr>
      <vt:lpstr>Phossy Jaw</vt:lpstr>
      <vt:lpstr>Phossy Jaw Phosphorus Necrosis of Jaws; Phosphorimus Chronicus</vt:lpstr>
      <vt:lpstr>Bisphosphonate-Associated Osteonecrosis BONJ, BRONJ, MRONJ</vt:lpstr>
      <vt:lpstr>Bisphosphonate-like Osteonecrosis Spontaneous Sequestration</vt:lpstr>
      <vt:lpstr>Radium Jaw</vt:lpstr>
      <vt:lpstr>Radium Jaw</vt:lpstr>
      <vt:lpstr>Radium was Sold as a Healing Therapy</vt:lpstr>
      <vt:lpstr>Tobacco, Vaping,  Marijuana Use</vt:lpstr>
      <vt:lpstr>Tobacco Smoking</vt:lpstr>
      <vt:lpstr>Effects of Tobacco Smoking</vt:lpstr>
      <vt:lpstr>Squamous Cell Carcinoma Oral Cancer Risk</vt:lpstr>
      <vt:lpstr>PowerPoint Presentation</vt:lpstr>
      <vt:lpstr>Vaping</vt:lpstr>
      <vt:lpstr>Vaping – Adverse Effects? Vapes, vaporizers, vape pens, hookah pens, electronic cigarettes,e-cigarettes , e-cigs), e-pipes, ENDS (Electronic Nicotine Delivery System), JUULs</vt:lpstr>
      <vt:lpstr>Tobacco’s Sad Effects</vt:lpstr>
      <vt:lpstr>Major Causes Of Oral Cancer Tobacco &amp; Alcohol</vt:lpstr>
      <vt:lpstr>Oral Cancer = 90% SCC Oral Cancer: One of the H&amp;N Cancers</vt:lpstr>
      <vt:lpstr>The 53 Most Common Oral Lesions Based on examination of ~25,000 adults</vt:lpstr>
      <vt:lpstr>Squamous Cell Carcinoma Oral Cancer Risk</vt:lpstr>
      <vt:lpstr>Oral Cancer Etiologies </vt:lpstr>
      <vt:lpstr>Squamous Cell Carcinoma Oral Cancer: Clinical Features</vt:lpstr>
      <vt:lpstr>Squamous Cell Carcinoma Oral Cancer: Clinical Photos</vt:lpstr>
      <vt:lpstr>Squamous Cell Carcinoma Oral Cancer</vt:lpstr>
      <vt:lpstr>Lip Squamous Cell Carcinoma Oral Cancer: Lip Cancer</vt:lpstr>
      <vt:lpstr>Be Suspicious, Be Very Suspicious</vt:lpstr>
      <vt:lpstr>Oral Carcinoma It’s Almost all Superficial</vt:lpstr>
      <vt:lpstr>Other Oral Effects of Tobacco</vt:lpstr>
      <vt:lpstr>Gingivitis/Periodontitis, Stained Teeth, Etc. Non-Malignant Changes from Tobacco Use</vt:lpstr>
      <vt:lpstr>Nicotine Palatinus Keratosis Induced by the Heat of Smoked Tobacco </vt:lpstr>
      <vt:lpstr>Leukoplakia</vt:lpstr>
      <vt:lpstr>Leukoplakia 85% of all Oral Precancers</vt:lpstr>
      <vt:lpstr>Oral Leukoplakia &amp; Cancer  Tobacco’s Legacy to Dentistry</vt:lpstr>
      <vt:lpstr>Auto-fluorescence Devices Black Is Bad</vt:lpstr>
      <vt:lpstr>Smokeless Tobacco</vt:lpstr>
      <vt:lpstr>Smokeless Tobacco Use  It’s a cultural thing (advertising helps)</vt:lpstr>
      <vt:lpstr>Smokeless Tobacco Keratosis 20th most common oral lesion, in Minnesota Whites</vt:lpstr>
      <vt:lpstr>Smokeless Tobacco Effects Biggest Problems: Vasoconstriction, Gingival Recession</vt:lpstr>
      <vt:lpstr>Betel Quid Chewing in Indian Subcontinent Quid: Betel Leaf, Areca Nut, Tobacco Leaf, Slake Lime</vt:lpstr>
      <vt:lpstr>Smokeless Tobacco  Things Are Different In India/Southeast Asia</vt:lpstr>
      <vt:lpstr>Verrucous Carcinoma  Snuff Dipper’s Cancer; Oral Florid Papillomatosis</vt:lpstr>
      <vt:lpstr>Hookah</vt:lpstr>
      <vt:lpstr>Hookah Is it a Problem?</vt:lpstr>
      <vt:lpstr>Marijuana</vt:lpstr>
      <vt:lpstr>Marijuana  </vt:lpstr>
      <vt:lpstr>Marijuana The Good Side  </vt:lpstr>
      <vt:lpstr>Marijuana  The Bad Side – Neural Health Problems </vt:lpstr>
      <vt:lpstr>Marijuana Health Problems</vt:lpstr>
      <vt:lpstr>Marijuana Keratosis Leukoplakia Or Just Hyperkeratosis?</vt:lpstr>
      <vt:lpstr>Hashish</vt:lpstr>
      <vt:lpstr>Hashish The Good Side</vt:lpstr>
      <vt:lpstr>Hashish The Bad Side</vt:lpstr>
      <vt:lpstr>Methamphetamines</vt:lpstr>
      <vt:lpstr>Methamphetamine A Club Drug &amp; a Street Drug</vt:lpstr>
      <vt:lpstr>Methamphetamine A Club Drug</vt:lpstr>
      <vt:lpstr>Making Methamphetamine Typical Equipment Used</vt:lpstr>
      <vt:lpstr>Making Methamphetamine Typical Chemicals Used</vt:lpstr>
      <vt:lpstr>Methamphetamine  Adverse Effects </vt:lpstr>
      <vt:lpstr>Methamphetamine  Adverse Effects on the Face</vt:lpstr>
      <vt:lpstr>Methamphetamine  Adverse Effects </vt:lpstr>
      <vt:lpstr>Methamphetamine  Meth Pipes</vt:lpstr>
      <vt:lpstr>Methamphetamine  Adverse Oral Effects </vt:lpstr>
      <vt:lpstr>Meth Mouth Severe Cervical Caries of Facial Surfaces</vt:lpstr>
      <vt:lpstr>Meth Mouth</vt:lpstr>
      <vt:lpstr>Meth Mouth Rodent-Eaten Effect on Teeth</vt:lpstr>
      <vt:lpstr>Radiation Caries A Look-Alike Lesion</vt:lpstr>
      <vt:lpstr>Self-Made Paraffin “Bridge”  To Cover Meth Mouth Caries</vt:lpstr>
      <vt:lpstr>Cocaine &amp; Crack</vt:lpstr>
      <vt:lpstr>Cocaine</vt:lpstr>
      <vt:lpstr>Cocaine</vt:lpstr>
      <vt:lpstr>Cocaine Use</vt:lpstr>
      <vt:lpstr>Crack/Cocaine  </vt:lpstr>
      <vt:lpstr>Cocaine Abuse  Maxillofacial Consequences</vt:lpstr>
      <vt:lpstr>Cocaine Osteonecrosis At Point of Constant Contact with the Paste/Rocks</vt:lpstr>
      <vt:lpstr>Bisphosphonate-Like Osteonecrosis Exposed Bone without Bisphosphonates in 17 y/o Female</vt:lpstr>
      <vt:lpstr>Cocaine Erosion Gray (Ischemic) Mucosa Thinning</vt:lpstr>
      <vt:lpstr>Cocaine Pseudomembrane/Burn</vt:lpstr>
      <vt:lpstr>Cocaine Dehiscence Pallor and/or Hyperkeratosis of Frenum</vt:lpstr>
      <vt:lpstr>Cocaine Keratosis &amp; Cocaine Ulcer Chemical Burn + Frictional Keratosis at Site of Contact</vt:lpstr>
      <vt:lpstr>Cocaine Keratosis Chemical Burn + Frictional Keratosis at Site of Contact</vt:lpstr>
      <vt:lpstr>Cocaine Excoriation ”Moth-Eaten” Hyperkeratosis</vt:lpstr>
      <vt:lpstr>Lichenoid Reaction to Cocaine</vt:lpstr>
      <vt:lpstr>Fractured Incisal Edge from Crack Pipe</vt:lpstr>
      <vt:lpstr>Abrasion from Crack Pipe</vt:lpstr>
      <vt:lpstr>Thermal Ulcer from Crack Pipe</vt:lpstr>
      <vt:lpstr>Crack Pipe Cheilosis/Pipe Stem Callus</vt:lpstr>
      <vt:lpstr>Thermal Tongue Burn From Use of Crack Pipe</vt:lpstr>
      <vt:lpstr>Factitial Injury from “Coke Bugs”</vt:lpstr>
      <vt:lpstr>Erosion/Abrasion on Right  (Where Cocaine is Placed)</vt:lpstr>
      <vt:lpstr>Erosion from Gastric Reflux In Cocaine Abuser</vt:lpstr>
      <vt:lpstr>Dry Mouth in Cocaine Abuser</vt:lpstr>
      <vt:lpstr>Caries in Cocaine User</vt:lpstr>
      <vt:lpstr>Bulimia &amp;  Tooth-Damaging Habits</vt:lpstr>
      <vt:lpstr>Bulimia Nervosa</vt:lpstr>
      <vt:lpstr>Bulimia Nervosa Adverse Effects</vt:lpstr>
      <vt:lpstr>Bulimia</vt:lpstr>
      <vt:lpstr>Bulimia Prevalence Amongst College Students</vt:lpstr>
      <vt:lpstr>Bulimia vs. Esophageal Reflux</vt:lpstr>
      <vt:lpstr>Bulimia Enamel Erosion </vt:lpstr>
      <vt:lpstr>Bulimia Bulimic Sialadenosis</vt:lpstr>
      <vt:lpstr>Erosion Patterns Fruit Juice/Acids make the Mouth feel Clean</vt:lpstr>
      <vt:lpstr>Erosion, from Soft Drinks</vt:lpstr>
      <vt:lpstr>Mouth Jewelry, Tattoos  &amp; “Surgery”</vt:lpstr>
      <vt:lpstr>Mouth Tattoos</vt:lpstr>
      <vt:lpstr>Tattoos Are No Longer Part of The Drug Culture They’ve Gone Mainstream</vt:lpstr>
      <vt:lpstr>Many Tattoos are Works of Art</vt:lpstr>
      <vt:lpstr>The Drug Culture Tattoos can hide the needle marks</vt:lpstr>
      <vt:lpstr>Tattoos Cosmetic &amp; Message Tattoos</vt:lpstr>
      <vt:lpstr>Oral Tattoos Outside the Mouth</vt:lpstr>
      <vt:lpstr>Oral Tattoos Outside the Mouth</vt:lpstr>
      <vt:lpstr>The Kylie Jenner Look Large Lips for Beauty</vt:lpstr>
      <vt:lpstr>PowerPoint Presentation</vt:lpstr>
      <vt:lpstr>PowerPoint Presentation</vt:lpstr>
      <vt:lpstr>PowerPoint Presentation</vt:lpstr>
      <vt:lpstr>Cultural Tattoos</vt:lpstr>
      <vt:lpstr>Oral Tattoos</vt:lpstr>
      <vt:lpstr>Oral Tattoos</vt:lpstr>
      <vt:lpstr>Oral Tattoos</vt:lpstr>
      <vt:lpstr>Oral Tattoos</vt:lpstr>
      <vt:lpstr>Oral Tattoos Can Be Pasted On</vt:lpstr>
      <vt:lpstr>Oral Tattoos</vt:lpstr>
      <vt:lpstr>Dentistry has its Own Tattoos Amalgam Tattoo</vt:lpstr>
      <vt:lpstr>Autofluorescence: Amalgam Tattoo</vt:lpstr>
      <vt:lpstr>Mouth Jewelry</vt:lpstr>
      <vt:lpstr>Ear Jewelry</vt:lpstr>
      <vt:lpstr>Nose &amp; Eyebrow Barbells</vt:lpstr>
      <vt:lpstr>Oral Jewelry: Tongue Balls/Barbells Originality and Beauty</vt:lpstr>
      <vt:lpstr>Oral Jewelry: Tongue Balls/Barbells Combined with Tattoos</vt:lpstr>
      <vt:lpstr>Tongue Ball/Barbell Groove Posterior to Ball is From Rubbing Habit</vt:lpstr>
      <vt:lpstr>Barbell-Induced Pyogenic Granuloma</vt:lpstr>
      <vt:lpstr>Pyogenic Granuloma &amp; Barbell Fistula From Tongue Barbell</vt:lpstr>
      <vt:lpstr>Lip Barbell</vt:lpstr>
      <vt:lpstr>Barbell-Induced Dehiscence</vt:lpstr>
      <vt:lpstr>Oral Jewelry</vt:lpstr>
      <vt:lpstr>Oral Jewelry</vt:lpstr>
      <vt:lpstr>Oral Jewelry</vt:lpstr>
      <vt:lpstr>Oral Jewelry</vt:lpstr>
      <vt:lpstr>Oral Jewelry</vt:lpstr>
      <vt:lpstr>Oral Jewelry</vt:lpstr>
      <vt:lpstr>Artistic Tooth Changes</vt:lpstr>
      <vt:lpstr>Mouth Jewelry</vt:lpstr>
      <vt:lpstr>Tooth Jewelry The “Real” Esthetic Dentistry</vt:lpstr>
      <vt:lpstr>Tooth Jewelry The “Real” Esthetic Dentistry</vt:lpstr>
      <vt:lpstr>Tooth Jewelry vs. Crown &amp; Bridge</vt:lpstr>
      <vt:lpstr>Removable Prosthodontics, in “Gold”</vt:lpstr>
      <vt:lpstr>Removable Prosthodontics, in Stainless Steel</vt:lpstr>
      <vt:lpstr>Removable Prosthodontics, in Stainless Steel Oh, the Occlusion it is Wonderful</vt:lpstr>
      <vt:lpstr>Denture Jewelry</vt:lpstr>
      <vt:lpstr>Caries &amp; Oral Hygiene in Cocaine User</vt:lpstr>
      <vt:lpstr>Overly Aggressive Oral Hygiene Effects Toothbrush Abrasion</vt:lpstr>
      <vt:lpstr>Injectable Drug Culture &amp; Oral Diseases Kaposi’s Sarcoma &amp; Candidiasis in HIV+/AIDS</vt:lpstr>
      <vt:lpstr>Side Effects of Dental Product &amp; Treatments</vt:lpstr>
      <vt:lpstr>Baby Bottle Caries Too Much of a Good Thing</vt:lpstr>
      <vt:lpstr>Amalgam: Cause of Trouble?</vt:lpstr>
      <vt:lpstr>Amalgam: Cause of Trouble?</vt:lpstr>
      <vt:lpstr>Amalgam: Cause of Trouble?</vt:lpstr>
      <vt:lpstr>Amalgam/Metal Tattoos</vt:lpstr>
      <vt:lpstr>Amalgam Tattoo Localized Argyrosis</vt:lpstr>
      <vt:lpstr>Intramedullary Amalgam Tattoo Localized Argyrosis; Reactive Fibrosis</vt:lpstr>
      <vt:lpstr>Autofluorescence of Amalgam Tattoo It’s a Positive Test, so Don’t Confuse it with Dysplasia!</vt:lpstr>
      <vt:lpstr>Non-Amalgam Tattoo Cosmetic &amp; Message Tattoos</vt:lpstr>
      <vt:lpstr>Endodontic Treatment</vt:lpstr>
      <vt:lpstr>Dental Implants -- Cause for Concern?</vt:lpstr>
      <vt:lpstr>Fluorosis: Are We Overdoing It? Mottled Enamel</vt:lpstr>
      <vt:lpstr>Spot Decalcification</vt:lpstr>
      <vt:lpstr>Amelogenesis Imperfecta Snow Capped Teeth</vt:lpstr>
      <vt:lpstr>Tetracycline Stain</vt:lpstr>
      <vt:lpstr>Tetracycline Stain</vt:lpstr>
      <vt:lpstr>Toothbrush Abrasion</vt:lpstr>
      <vt:lpstr>Abrasion from Malocclusion</vt:lpstr>
      <vt:lpstr>Denture Stomatitis Denture Sore Mouth</vt:lpstr>
      <vt:lpstr>Lichenoid Reaction</vt:lpstr>
      <vt:lpstr>Listerine: Cause of Leukoplakia? Slime Mouth?</vt:lpstr>
      <vt:lpstr>TIME (Toothpaste-Induced Mucosal Etching) Slime Mouth Syndrome</vt:lpstr>
      <vt:lpstr>TIME (Toothpaste-Induced Mucosal Etching) Slime Mouth Syndrome</vt:lpstr>
      <vt:lpstr>Toothpaste Reaction TIME (Toothpaste-Induced Mucosal Etching)</vt:lpstr>
      <vt:lpstr>Sanguinaria Keratosis Sanguinaria Leukoplakia</vt:lpstr>
      <vt:lpstr>Contact Stomatitis (Lichenoid Reaction) From Artificial Cinnamon Flavoring</vt:lpstr>
      <vt:lpstr>Aspirin Burn Acids Necrose Surface Epithelium: White, Partially Sloughing)</vt:lpstr>
      <vt:lpstr>Vitamin C Burn</vt:lpstr>
      <vt:lpstr>Antibiotic Use: Cause of Candidiasis</vt:lpstr>
      <vt:lpstr>Side Effects of Prescribed Drugs</vt:lpstr>
      <vt:lpstr>Substance Abuse: Prescription Drugs</vt:lpstr>
      <vt:lpstr>Drug-Induced Oral Changes Recreational Drugs, Rx Drugs, Oral Hygiene, Habits, etc.</vt:lpstr>
      <vt:lpstr>Current Use of Rx Drugs for Nonmedical Purposes</vt:lpstr>
      <vt:lpstr>Prescription Drug Abuse: Opioids</vt:lpstr>
      <vt:lpstr>Prescription Drug Abuse Opioids &amp; Morphine Derivatives</vt:lpstr>
      <vt:lpstr>Prescription Drug Abuse: Stimulants</vt:lpstr>
      <vt:lpstr>Prescription Drug Abuse: Barbiturates  (Sedatives; CNS Depressant)</vt:lpstr>
      <vt:lpstr>Prescription Drug Abuse:  Benzodiazepines (Tranquilizers; CNS Depressants)</vt:lpstr>
      <vt:lpstr>Drug abuse amongst doctors</vt:lpstr>
      <vt:lpstr>Allergies to Stuff</vt:lpstr>
      <vt:lpstr>Alcohol Abuse</vt:lpstr>
      <vt:lpstr>Alcohol  </vt:lpstr>
      <vt:lpstr>Alcoholism  </vt:lpstr>
      <vt:lpstr>Alcoholic’s Mucosa Blotchy (Pallor/Erythema); Atrophic Mucositis</vt:lpstr>
      <vt:lpstr>Jaundice Yellow Discoloration of Skin, Eyes</vt:lpstr>
      <vt:lpstr>Early Sign of Jaundice Yellow Discoloration of Soft Palate, Ventral Tongue, Oral Floor</vt:lpstr>
      <vt:lpstr>Heroine/Opium</vt:lpstr>
      <vt:lpstr>Heroine An Opiate</vt:lpstr>
      <vt:lpstr>Heroine</vt:lpstr>
      <vt:lpstr>Opium in History</vt:lpstr>
      <vt:lpstr>Heroine/Laudanum/Opium Once a Major Medication</vt:lpstr>
      <vt:lpstr>Heroine Addiction Mouth Problems</vt:lpstr>
      <vt:lpstr>OxyContin</vt:lpstr>
      <vt:lpstr>OxyContin Hillbilly Heroine</vt:lpstr>
      <vt:lpstr>Ecstasy &amp; Inhalants</vt:lpstr>
      <vt:lpstr>Ecstasy MDMA</vt:lpstr>
      <vt:lpstr>Ecstasy: the Up Side MDMA</vt:lpstr>
      <vt:lpstr>Ecstasy: the Down Side MDMA</vt:lpstr>
      <vt:lpstr>Ecstasy Oral Effects  </vt:lpstr>
      <vt:lpstr>Dextromethorphan DXM</vt:lpstr>
      <vt:lpstr>Inhalants</vt:lpstr>
      <vt:lpstr>Inhalants</vt:lpstr>
      <vt:lpstr>Inhalants</vt:lpstr>
      <vt:lpstr>The Dry Mouth  of Drug Use</vt:lpstr>
      <vt:lpstr>Xerostomia  Dry Mouth; Ropy Saliva; Atrophic Candidiasis</vt:lpstr>
      <vt:lpstr>Anemia Decreased O2-Carrying Capacity or Numbers of Erythrocytes </vt:lpstr>
      <vt:lpstr>Statin Use Improvement in Oral Problems with Discontinued Use</vt:lpstr>
      <vt:lpstr>Atrophic Candidiasis In AIDS</vt:lpstr>
      <vt:lpstr>Drug-Induced  Oral Pigmentation</vt:lpstr>
      <vt:lpstr>Drug-Induced Pigmentation</vt:lpstr>
      <vt:lpstr>AZT-Induced Pigmentation Rx AIDS</vt:lpstr>
      <vt:lpstr>Tetracycline in Alveolar Bone</vt:lpstr>
      <vt:lpstr>Minocin-Induced Bone Pigmentation</vt:lpstr>
      <vt:lpstr>Quinacrine-Induced Pigmentation Rx Lupus Erythematosus</vt:lpstr>
      <vt:lpstr>Plaquenil-Induced Bone Pigmentation Rx for malaria, rheumatoid arthritis</vt:lpstr>
      <vt:lpstr>Phenolphthalein-Induced Melanosis</vt:lpstr>
      <vt:lpstr>Lead-Induced Gingival Pigmentation Lead Line</vt:lpstr>
      <vt:lpstr>Silver-Induced  Pigmentation Argeria</vt:lpstr>
      <vt:lpstr>Mercury-Induced  Changes Acrodynia</vt:lpstr>
      <vt:lpstr>Pilocarpine Melanosis Rx of Xerostomia, Glaucoma</vt:lpstr>
      <vt:lpstr>Drug-Melanosis Look-Alikes</vt:lpstr>
      <vt:lpstr>Smoker’s Melanosis With thin leukoplakia</vt:lpstr>
      <vt:lpstr>Drug Metabolite Pigmentation </vt:lpstr>
      <vt:lpstr>AZT Pigmentation Drug-induced pigmentation in AIDS</vt:lpstr>
      <vt:lpstr>Drug-Induced Pigmentation</vt:lpstr>
      <vt:lpstr>Black Hairy Tongue</vt:lpstr>
      <vt:lpstr>Lead line lead poisoning</vt:lpstr>
      <vt:lpstr>Perioral Dermatitis Corticosteroid-Induced Acne</vt:lpstr>
      <vt:lpstr>Drug-Induced  Gingival Hyperplasia</vt:lpstr>
      <vt:lpstr>Drugs Known to Induce  Gingival Fibromatosis</vt:lpstr>
      <vt:lpstr>Exposed Bone</vt:lpstr>
      <vt:lpstr>Acute Alveolar Osteitis Dry Socket; Ischemic Osteonecrosis</vt:lpstr>
      <vt:lpstr>Bisphosphonate-Associated Osteonecrosis </vt:lpstr>
      <vt:lpstr>Bisphosphonate-Associated Residual Sockets Zometa; ghost outlines of sockets 1 year after extractions</vt:lpstr>
      <vt:lpstr>Linear Lingual Mandibular Ulcer First Report of Ischemic Osteonecrosis, 1992?</vt:lpstr>
      <vt:lpstr>Bisphosphonate-Like Osteonecrosis Exposed Bone without the Bisphosphonates</vt:lpstr>
      <vt:lpstr>Radiation-induced osteonecrosis Osteoradionecrosis; Post-Irradiation Necrosis</vt:lpstr>
      <vt:lpstr>Tertiary Syphilis Palatal Perforation; Syphilitic Osteonecrosis</vt:lpstr>
      <vt:lpstr>Midline Lethal Granuloma Angiocentric T-Cell Lymphoma</vt:lpstr>
      <vt:lpstr>Wegener’s Granulomatosum Wegener’s osteonecrosis</vt:lpstr>
      <vt:lpstr>Allergies with Drug Use</vt:lpstr>
      <vt:lpstr>Allergic Reaction to Antibiotic</vt:lpstr>
      <vt:lpstr>Erythema Multiforme Stevens-Johnson Syndrome</vt:lpstr>
      <vt:lpstr>Erythema Multiforme Stevens-Johnson Syndrome</vt:lpstr>
      <vt:lpstr>Contact Stomatitis (Lichenoid Reaction) From Artificial Cinnamon Flavoring</vt:lpstr>
      <vt:lpstr>Lichenoid Reaction</vt:lpstr>
      <vt:lpstr>Lichenoid Reaction</vt:lpstr>
      <vt:lpstr>Lichenoid Reaction vs. Lichen Planus</vt:lpstr>
      <vt:lpstr>Lichen Planus Many Faces</vt:lpstr>
      <vt:lpstr>Hyperplastic Lichen Planus</vt:lpstr>
      <vt:lpstr>Lichen Planus</vt:lpstr>
      <vt:lpstr>Contact Stomatitis (Lichenoid Reaction) May give False Positive Test with Autofluorescence</vt:lpstr>
      <vt:lpstr>Reactive Melanosis In Lichen Planus</vt:lpstr>
      <vt:lpstr>The End</vt:lpstr>
    </vt:vector>
  </TitlesOfParts>
  <Company>The Maxillofacial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Radiographs: Angulate</dc:title>
  <dc:creator>Bouquot</dc:creator>
  <cp:lastModifiedBy>Jerry Bouquot</cp:lastModifiedBy>
  <cp:revision>793</cp:revision>
  <dcterms:created xsi:type="dcterms:W3CDTF">2002-08-22T02:09:38Z</dcterms:created>
  <dcterms:modified xsi:type="dcterms:W3CDTF">2022-02-16T22:15:42Z</dcterms:modified>
</cp:coreProperties>
</file>