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6" r:id="rId23"/>
    <p:sldId id="274" r:id="rId24"/>
    <p:sldId id="289" r:id="rId25"/>
    <p:sldId id="293" r:id="rId26"/>
    <p:sldId id="294" r:id="rId27"/>
    <p:sldId id="299" r:id="rId28"/>
    <p:sldId id="300" r:id="rId29"/>
    <p:sldId id="301" r:id="rId30"/>
    <p:sldId id="302" r:id="rId31"/>
    <p:sldId id="303" r:id="rId32"/>
    <p:sldId id="304" r:id="rId33"/>
    <p:sldId id="305" r:id="rId34"/>
    <p:sldId id="306"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p:restoredTop sz="94660"/>
  </p:normalViewPr>
  <p:slideViewPr>
    <p:cSldViewPr snapToGrid="0" snapToObjects="1">
      <p:cViewPr varScale="1">
        <p:scale>
          <a:sx n="91" d="100"/>
          <a:sy n="91" d="100"/>
        </p:scale>
        <p:origin x="51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2EEDB-8ACA-A641-BEC6-8E9ECACE4B9F}"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0EADE-343F-084D-9021-99DA7F848959}" type="slidenum">
              <a:rPr lang="en-US" smtClean="0"/>
              <a:t>‹#›</a:t>
            </a:fld>
            <a:endParaRPr lang="en-US"/>
          </a:p>
        </p:txBody>
      </p:sp>
    </p:spTree>
    <p:extLst>
      <p:ext uri="{BB962C8B-B14F-4D97-AF65-F5344CB8AC3E}">
        <p14:creationId xmlns:p14="http://schemas.microsoft.com/office/powerpoint/2010/main" val="111984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5A1B3-B083-7540-811E-787450017CF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72217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5A1B3-B083-7540-811E-787450017CF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9591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5A1B3-B083-7540-811E-787450017CF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65568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E2D39DB-4C33-488B-AAD1-6231D9B90094}" type="datetime1">
              <a:rPr lang="en-US" altLang="en-US"/>
              <a:pPr>
                <a:defRPr/>
              </a:pPr>
              <a:t>10/25/2017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E50727-1F2B-4DA2-ABB1-25074F8D2AB0}" type="slidenum">
              <a:rPr lang="en-US" altLang="en-US"/>
              <a:pPr>
                <a:defRPr/>
              </a:pPr>
              <a:t>‹#›</a:t>
            </a:fld>
            <a:endParaRPr lang="en-US" altLang="en-US"/>
          </a:p>
        </p:txBody>
      </p:sp>
    </p:spTree>
    <p:extLst>
      <p:ext uri="{BB962C8B-B14F-4D97-AF65-F5344CB8AC3E}">
        <p14:creationId xmlns:p14="http://schemas.microsoft.com/office/powerpoint/2010/main" val="77401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5A1B3-B083-7540-811E-787450017CF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85148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5A1B3-B083-7540-811E-787450017CFB}"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3705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5A1B3-B083-7540-811E-787450017CF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34812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5A1B3-B083-7540-811E-787450017CFB}"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98371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5A1B3-B083-7540-811E-787450017CFB}"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53140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5A1B3-B083-7540-811E-787450017CFB}"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93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5A1B3-B083-7540-811E-787450017CF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63274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5A1B3-B083-7540-811E-787450017CFB}"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A24FE-E5E1-B443-B053-E85D05BF725E}" type="slidenum">
              <a:rPr lang="en-US" smtClean="0"/>
              <a:t>‹#›</a:t>
            </a:fld>
            <a:endParaRPr lang="en-US"/>
          </a:p>
        </p:txBody>
      </p:sp>
    </p:spTree>
    <p:extLst>
      <p:ext uri="{BB962C8B-B14F-4D97-AF65-F5344CB8AC3E}">
        <p14:creationId xmlns:p14="http://schemas.microsoft.com/office/powerpoint/2010/main" val="19933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5A1B3-B083-7540-811E-787450017CFB}" type="datetimeFigureOut">
              <a:rPr lang="en-US" smtClean="0"/>
              <a:t>10/25/2017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A24FE-E5E1-B443-B053-E85D05BF725E}" type="slidenum">
              <a:rPr lang="en-US" smtClean="0"/>
              <a:t>‹#›</a:t>
            </a:fld>
            <a:endParaRPr lang="en-US"/>
          </a:p>
        </p:txBody>
      </p:sp>
    </p:spTree>
    <p:extLst>
      <p:ext uri="{BB962C8B-B14F-4D97-AF65-F5344CB8AC3E}">
        <p14:creationId xmlns:p14="http://schemas.microsoft.com/office/powerpoint/2010/main" val="86116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nccdphp/ACE/index.htm"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dc.gov/violenceprevention/acestud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Identifying Tomorrow's Issues </a:t>
            </a:r>
            <a:br>
              <a:rPr lang="en-US" sz="4000" dirty="0" smtClean="0"/>
            </a:br>
            <a:r>
              <a:rPr lang="en-US" sz="4000" dirty="0" smtClean="0"/>
              <a:t>in Students Today: </a:t>
            </a:r>
            <a:br>
              <a:rPr lang="en-US" sz="4000" dirty="0" smtClean="0"/>
            </a:br>
            <a:r>
              <a:rPr lang="en-US" sz="4000" dirty="0" smtClean="0"/>
              <a:t>Adverse Childhood Experiences</a:t>
            </a:r>
            <a:endParaRPr lang="en-US" sz="4000" dirty="0"/>
          </a:p>
        </p:txBody>
      </p:sp>
      <p:sp>
        <p:nvSpPr>
          <p:cNvPr id="3" name="Subtitle 2"/>
          <p:cNvSpPr>
            <a:spLocks noGrp="1"/>
          </p:cNvSpPr>
          <p:nvPr>
            <p:ph type="subTitle" idx="1"/>
          </p:nvPr>
        </p:nvSpPr>
        <p:spPr/>
        <p:txBody>
          <a:bodyPr/>
          <a:lstStyle/>
          <a:p>
            <a:r>
              <a:rPr lang="en-US" dirty="0" smtClean="0"/>
              <a:t>Michael R. Brumage, MD, MPH, FACP</a:t>
            </a:r>
          </a:p>
          <a:p>
            <a:r>
              <a:rPr lang="en-US" dirty="0" smtClean="0"/>
              <a:t>Kanawha-Charleston Health Department</a:t>
            </a:r>
          </a:p>
          <a:p>
            <a:r>
              <a:rPr lang="en-US" dirty="0" smtClean="0"/>
              <a:t>WVU School of Public Health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55" y="263636"/>
            <a:ext cx="1972433" cy="19864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 y="5769033"/>
            <a:ext cx="12203094" cy="1088967"/>
          </a:xfrm>
          <a:prstGeom prst="rect">
            <a:avLst/>
          </a:prstGeom>
        </p:spPr>
      </p:pic>
    </p:spTree>
    <p:extLst>
      <p:ext uri="{BB962C8B-B14F-4D97-AF65-F5344CB8AC3E}">
        <p14:creationId xmlns:p14="http://schemas.microsoft.com/office/powerpoint/2010/main" val="3826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D23C21FB-06E4-4B44-ADEF-DB148322514C}" type="datetime1">
              <a:rPr lang="en-US" altLang="en-US" sz="1400"/>
              <a:pPr eaLnBrk="1" hangingPunct="1">
                <a:spcBef>
                  <a:spcPct val="0"/>
                </a:spcBef>
                <a:buFontTx/>
                <a:buNone/>
              </a:pPr>
              <a:t>10/25/2017</a:t>
            </a:fld>
            <a:endParaRPr lang="en-US" altLang="en-US" sz="1400"/>
          </a:p>
        </p:txBody>
      </p:sp>
      <p:sp>
        <p:nvSpPr>
          <p:cNvPr id="81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C3DC8C68-4435-494C-8358-277F5D09A846}" type="slidenum">
              <a:rPr lang="en-US" altLang="en-US" sz="1400"/>
              <a:pPr eaLnBrk="1" hangingPunct="1">
                <a:spcBef>
                  <a:spcPct val="0"/>
                </a:spcBef>
                <a:buFontTx/>
                <a:buNone/>
              </a:pPr>
              <a:t>10</a:t>
            </a:fld>
            <a:endParaRPr lang="en-US" altLang="en-US" sz="1400"/>
          </a:p>
        </p:txBody>
      </p:sp>
      <p:pic>
        <p:nvPicPr>
          <p:cNvPr id="8196" name="Picture 3" descr="Slide2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1752601" y="6248401"/>
            <a:ext cx="3484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a:solidFill>
                  <a:srgbClr val="FFFF00"/>
                </a:solidFill>
              </a:rPr>
              <a:t>Slide courtesy of Robert Anda and Vincent Felitti</a:t>
            </a:r>
          </a:p>
        </p:txBody>
      </p:sp>
      <p:sp>
        <p:nvSpPr>
          <p:cNvPr id="8198" name="TextBox 5"/>
          <p:cNvSpPr txBox="1">
            <a:spLocks noChangeArrowheads="1"/>
          </p:cNvSpPr>
          <p:nvPr/>
        </p:nvSpPr>
        <p:spPr bwMode="auto">
          <a:xfrm>
            <a:off x="4038601" y="349250"/>
            <a:ext cx="392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a:solidFill>
                  <a:schemeClr val="bg1"/>
                </a:solidFill>
                <a:latin typeface="Calibri" pitchFamily="34" charset="0"/>
              </a:rPr>
              <a:t>Information from the original ACE Study</a:t>
            </a:r>
          </a:p>
        </p:txBody>
      </p:sp>
    </p:spTree>
    <p:extLst>
      <p:ext uri="{BB962C8B-B14F-4D97-AF65-F5344CB8AC3E}">
        <p14:creationId xmlns:p14="http://schemas.microsoft.com/office/powerpoint/2010/main" val="123271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153363A4-2FFD-47D8-B3E1-F42BCFC94F1C}" type="datetime1">
              <a:rPr lang="en-US" altLang="en-US" sz="1400"/>
              <a:pPr eaLnBrk="1" hangingPunct="1">
                <a:spcBef>
                  <a:spcPct val="0"/>
                </a:spcBef>
                <a:buFontTx/>
                <a:buNone/>
              </a:pPr>
              <a:t>10/25/2017</a:t>
            </a:fld>
            <a:endParaRPr lang="en-US" altLang="en-US" sz="1400"/>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46B82A03-8525-4F19-AAFE-A1D1DD9EE07F}" type="slidenum">
              <a:rPr lang="en-US" altLang="en-US" sz="1400"/>
              <a:pPr eaLnBrk="1" hangingPunct="1">
                <a:spcBef>
                  <a:spcPct val="0"/>
                </a:spcBef>
                <a:buFontTx/>
                <a:buNone/>
              </a:pPr>
              <a:t>11</a:t>
            </a:fld>
            <a:endParaRPr lang="en-US" altLang="en-US" sz="1400"/>
          </a:p>
        </p:txBody>
      </p:sp>
      <p:pic>
        <p:nvPicPr>
          <p:cNvPr id="10244" name="Picture 3" descr="Slide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4038601" y="349250"/>
            <a:ext cx="392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a:solidFill>
                  <a:schemeClr val="bg1"/>
                </a:solidFill>
                <a:latin typeface="Calibri" pitchFamily="34" charset="0"/>
              </a:rPr>
              <a:t>Information from the original ACE Study</a:t>
            </a:r>
          </a:p>
        </p:txBody>
      </p:sp>
    </p:spTree>
    <p:extLst>
      <p:ext uri="{BB962C8B-B14F-4D97-AF65-F5344CB8AC3E}">
        <p14:creationId xmlns:p14="http://schemas.microsoft.com/office/powerpoint/2010/main" val="145873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9E71C212-13A4-4342-B104-26AC950DCC40}" type="datetime1">
              <a:rPr lang="en-US" altLang="en-US" sz="1400"/>
              <a:pPr eaLnBrk="1" hangingPunct="1">
                <a:spcBef>
                  <a:spcPct val="0"/>
                </a:spcBef>
                <a:buFontTx/>
                <a:buNone/>
              </a:pPr>
              <a:t>10/25/2017</a:t>
            </a:fld>
            <a:endParaRPr lang="en-US" altLang="en-US" sz="1400"/>
          </a:p>
        </p:txBody>
      </p:sp>
      <p:sp>
        <p:nvSpPr>
          <p:cNvPr id="1126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AF8EE271-B1AF-4F1C-96DD-8D48A14C775F}" type="slidenum">
              <a:rPr lang="en-US" altLang="en-US" sz="1400"/>
              <a:pPr eaLnBrk="1" hangingPunct="1">
                <a:spcBef>
                  <a:spcPct val="0"/>
                </a:spcBef>
                <a:buFontTx/>
                <a:buNone/>
              </a:pPr>
              <a:t>12</a:t>
            </a:fld>
            <a:endParaRPr lang="en-US" altLang="en-US" sz="1400"/>
          </a:p>
        </p:txBody>
      </p:sp>
      <p:pic>
        <p:nvPicPr>
          <p:cNvPr id="11268" name="Picture 3" descr="Slide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77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2648DCB7-902F-471F-B8AF-65D5847014FA}" type="datetime1">
              <a:rPr lang="en-US" altLang="en-US" sz="1400"/>
              <a:pPr eaLnBrk="1" hangingPunct="1">
                <a:spcBef>
                  <a:spcPct val="0"/>
                </a:spcBef>
                <a:buFontTx/>
                <a:buNone/>
              </a:pPr>
              <a:t>10/25/2017</a:t>
            </a:fld>
            <a:endParaRPr lang="en-US" altLang="en-US" sz="1400"/>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30FDAB55-DFCF-4E66-9D2E-1CE890EC3473}" type="slidenum">
              <a:rPr lang="en-US" altLang="en-US" sz="1400"/>
              <a:pPr eaLnBrk="1" hangingPunct="1">
                <a:spcBef>
                  <a:spcPct val="0"/>
                </a:spcBef>
                <a:buFontTx/>
                <a:buNone/>
              </a:pPr>
              <a:t>13</a:t>
            </a:fld>
            <a:endParaRPr lang="en-US" altLang="en-US" sz="1400"/>
          </a:p>
        </p:txBody>
      </p:sp>
      <p:pic>
        <p:nvPicPr>
          <p:cNvPr id="12292" name="Picture 3" descr="Slide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0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45377"/>
            <a:ext cx="9144000" cy="5167247"/>
          </a:xfrm>
          <a:prstGeom prst="rect">
            <a:avLst/>
          </a:prstGeom>
        </p:spPr>
      </p:pic>
    </p:spTree>
    <p:extLst>
      <p:ext uri="{BB962C8B-B14F-4D97-AF65-F5344CB8AC3E}">
        <p14:creationId xmlns:p14="http://schemas.microsoft.com/office/powerpoint/2010/main" val="193006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8677"/>
            <a:ext cx="9144000" cy="6360647"/>
          </a:xfrm>
          <a:prstGeom prst="rect">
            <a:avLst/>
          </a:prstGeom>
        </p:spPr>
      </p:pic>
    </p:spTree>
    <p:extLst>
      <p:ext uri="{BB962C8B-B14F-4D97-AF65-F5344CB8AC3E}">
        <p14:creationId xmlns:p14="http://schemas.microsoft.com/office/powerpoint/2010/main" val="83068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Correlation: </a:t>
            </a:r>
            <a:r>
              <a:rPr lang="en-US" sz="3600" dirty="0" err="1"/>
              <a:t>Opioid</a:t>
            </a:r>
            <a:r>
              <a:rPr lang="en-US" sz="3600" dirty="0"/>
              <a:t>/Heroin Use and </a:t>
            </a:r>
            <a:r>
              <a:rPr lang="en-US" sz="3600" dirty="0" err="1"/>
              <a:t>ACEs</a:t>
            </a:r>
            <a:endParaRPr lang="en-US" sz="3600" dirty="0"/>
          </a:p>
        </p:txBody>
      </p:sp>
      <p:sp>
        <p:nvSpPr>
          <p:cNvPr id="3" name="Content Placeholder 2"/>
          <p:cNvSpPr>
            <a:spLocks noGrp="1"/>
          </p:cNvSpPr>
          <p:nvPr>
            <p:ph idx="1"/>
          </p:nvPr>
        </p:nvSpPr>
        <p:spPr>
          <a:xfrm>
            <a:off x="1981200" y="1341438"/>
            <a:ext cx="8229600" cy="4525963"/>
          </a:xfrm>
        </p:spPr>
        <p:txBody>
          <a:bodyPr>
            <a:normAutofit fontScale="25000" lnSpcReduction="20000"/>
          </a:bodyPr>
          <a:lstStyle/>
          <a:p>
            <a:r>
              <a:rPr lang="en-US" sz="9600" dirty="0"/>
              <a:t>1998 ACE study Kaiser Permanente and CDC </a:t>
            </a:r>
          </a:p>
          <a:p>
            <a:pPr lvl="1"/>
            <a:r>
              <a:rPr lang="en-US" sz="7200" dirty="0"/>
              <a:t>People with ACE ≥ 3: much greater likelihood of engaging in substance abuse, domestic violence and suicidal attempts, were more likely to be obese, to have dropped out of school, be divorced and to have diabetes, cancer and heart disease.</a:t>
            </a:r>
            <a:r>
              <a:rPr lang="en-US" sz="6400" dirty="0"/>
              <a:t> </a:t>
            </a:r>
            <a:r>
              <a:rPr lang="en-US" sz="6600" dirty="0"/>
              <a:t>ACE ≥ 6: 4600% more likely to use intravenous drugs relative to ACE of zero.</a:t>
            </a:r>
            <a:endParaRPr lang="en-US" sz="6400" dirty="0"/>
          </a:p>
          <a:p>
            <a:pPr>
              <a:spcAft>
                <a:spcPts val="600"/>
              </a:spcAft>
            </a:pPr>
            <a:r>
              <a:rPr lang="en-US" sz="9600" dirty="0"/>
              <a:t>2016 study</a:t>
            </a:r>
          </a:p>
          <a:p>
            <a:pPr lvl="1">
              <a:spcAft>
                <a:spcPts val="600"/>
              </a:spcAft>
            </a:pPr>
            <a:r>
              <a:rPr lang="en-US" sz="7200" dirty="0"/>
              <a:t>People with ACE ≥ 5, were 3x more likely to misuse prescription pain medication and 5x more likely to engage in injection drug use. </a:t>
            </a:r>
          </a:p>
          <a:p>
            <a:pPr>
              <a:spcAft>
                <a:spcPts val="600"/>
              </a:spcAft>
            </a:pPr>
            <a:r>
              <a:rPr lang="en-US" sz="9600" dirty="0"/>
              <a:t>2009 study </a:t>
            </a:r>
          </a:p>
          <a:p>
            <a:pPr lvl="1">
              <a:spcAft>
                <a:spcPts val="600"/>
              </a:spcAft>
            </a:pPr>
            <a:r>
              <a:rPr lang="en-US" sz="7200" dirty="0"/>
              <a:t>over 80% of patients seeking treatment for </a:t>
            </a:r>
            <a:r>
              <a:rPr lang="en-US" sz="7200" dirty="0" err="1"/>
              <a:t>opioid</a:t>
            </a:r>
            <a:r>
              <a:rPr lang="en-US" sz="7200" dirty="0"/>
              <a:t> addiction had at least one form of childhood trauma, with almost 2/3 reporting having witnessed violence in childhood.</a:t>
            </a:r>
          </a:p>
          <a:p>
            <a:endParaRPr lang="en-US" sz="4800" dirty="0"/>
          </a:p>
          <a:p>
            <a:r>
              <a:rPr lang="en-US" sz="4800" dirty="0" err="1"/>
              <a:t>Felitti</a:t>
            </a:r>
            <a:r>
              <a:rPr lang="en-US" sz="4800" dirty="0"/>
              <a:t>, V.J. (2003) The origins of addiction: Evidence from the Adverse Childhood Experiences study.  </a:t>
            </a:r>
            <a:r>
              <a:rPr lang="en-US" sz="4800" i="1" dirty="0"/>
              <a:t>Praxis </a:t>
            </a:r>
            <a:r>
              <a:rPr lang="en-US" sz="4800" i="1" dirty="0" err="1"/>
              <a:t>der</a:t>
            </a:r>
            <a:r>
              <a:rPr lang="en-US" sz="4800" i="1" dirty="0"/>
              <a:t> </a:t>
            </a:r>
            <a:r>
              <a:rPr lang="en-US" sz="4800" i="1" dirty="0" err="1"/>
              <a:t>Kinderpsychologie</a:t>
            </a:r>
            <a:r>
              <a:rPr lang="en-US" sz="4800" i="1" dirty="0"/>
              <a:t> und </a:t>
            </a:r>
            <a:r>
              <a:rPr lang="en-US" sz="4800" i="1" dirty="0" err="1"/>
              <a:t>Kinderspychiatrie</a:t>
            </a:r>
            <a:r>
              <a:rPr lang="en-US" sz="4800" i="1" dirty="0"/>
              <a:t>, 52,</a:t>
            </a:r>
            <a:r>
              <a:rPr lang="en-US" sz="4800" dirty="0"/>
              <a:t> 547 – 559. </a:t>
            </a:r>
          </a:p>
          <a:p>
            <a:r>
              <a:rPr lang="en-US" sz="4800" dirty="0"/>
              <a:t>Quinn, K., Boone, L., </a:t>
            </a:r>
            <a:r>
              <a:rPr lang="en-US" sz="4800" dirty="0" err="1"/>
              <a:t>Scheidell</a:t>
            </a:r>
            <a:r>
              <a:rPr lang="en-US" sz="4800" dirty="0"/>
              <a:t>, J.D., </a:t>
            </a:r>
            <a:r>
              <a:rPr lang="en-US" sz="4800" dirty="0" err="1"/>
              <a:t>Mateau-Gelabert</a:t>
            </a:r>
            <a:r>
              <a:rPr lang="en-US" sz="4800" dirty="0"/>
              <a:t>, P., </a:t>
            </a:r>
            <a:r>
              <a:rPr lang="en-US" sz="4800" dirty="0" err="1"/>
              <a:t>Mcgorray</a:t>
            </a:r>
            <a:r>
              <a:rPr lang="en-US" sz="4800" dirty="0"/>
              <a:t>, </a:t>
            </a:r>
            <a:r>
              <a:rPr lang="en-US" sz="4800" dirty="0" err="1"/>
              <a:t>S.Sp</a:t>
            </a:r>
            <a:r>
              <a:rPr lang="en-US" sz="4800" dirty="0"/>
              <a:t>., </a:t>
            </a:r>
            <a:r>
              <a:rPr lang="en-US" sz="4800" dirty="0" err="1"/>
              <a:t>Beharie</a:t>
            </a:r>
            <a:r>
              <a:rPr lang="en-US" sz="4800" dirty="0"/>
              <a:t>, </a:t>
            </a:r>
            <a:r>
              <a:rPr lang="en-US" sz="4800" dirty="0" err="1"/>
              <a:t>N.,Cottler</a:t>
            </a:r>
            <a:r>
              <a:rPr lang="en-US" sz="4800" dirty="0"/>
              <a:t>, L.B, and Kahn, M.R (2016) The relationship of childhood trauma and adult prescription pain reliever misuse and injection drug use. </a:t>
            </a:r>
            <a:r>
              <a:rPr lang="en-US" sz="4800" i="1" dirty="0"/>
              <a:t>Drug and Alcohol Dependence</a:t>
            </a:r>
            <a:r>
              <a:rPr lang="en-US" sz="4800" dirty="0"/>
              <a:t>, 169, 190-198. </a:t>
            </a:r>
          </a:p>
          <a:p>
            <a:r>
              <a:rPr lang="en-US" sz="4800" dirty="0" err="1"/>
              <a:t>Sansone</a:t>
            </a:r>
            <a:r>
              <a:rPr lang="en-US" sz="4800" dirty="0"/>
              <a:t>, R.A., </a:t>
            </a:r>
            <a:r>
              <a:rPr lang="en-US" sz="4800" dirty="0" err="1"/>
              <a:t>Whitecar</a:t>
            </a:r>
            <a:r>
              <a:rPr lang="en-US" sz="4800" dirty="0"/>
              <a:t>, P., and </a:t>
            </a:r>
            <a:r>
              <a:rPr lang="en-US" sz="4800" dirty="0" err="1"/>
              <a:t>Wiederman</a:t>
            </a:r>
            <a:r>
              <a:rPr lang="en-US" sz="4800" dirty="0"/>
              <a:t>, M.W. (2009) The prevalence of childhood trauma among those seeking </a:t>
            </a:r>
            <a:r>
              <a:rPr lang="en-US" sz="4800" dirty="0" err="1"/>
              <a:t>buprenorphine</a:t>
            </a:r>
            <a:r>
              <a:rPr lang="en-US" sz="4800" dirty="0"/>
              <a:t> treatment.  </a:t>
            </a:r>
            <a:r>
              <a:rPr lang="en-US" sz="4800" i="1" dirty="0"/>
              <a:t>Journal of Addictive Diseases, 28(1),</a:t>
            </a:r>
            <a:r>
              <a:rPr lang="en-US" sz="4800" dirty="0"/>
              <a:t> 64-67</a:t>
            </a:r>
            <a:r>
              <a:rPr lang="en-US" sz="1600" dirty="0"/>
              <a:t>.</a:t>
            </a:r>
            <a:endParaRPr lang="en-US" sz="1412" dirty="0"/>
          </a:p>
        </p:txBody>
      </p:sp>
    </p:spTree>
    <p:extLst>
      <p:ext uri="{BB962C8B-B14F-4D97-AF65-F5344CB8AC3E}">
        <p14:creationId xmlns:p14="http://schemas.microsoft.com/office/powerpoint/2010/main" val="60283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dirty="0">
                <a:latin typeface="Calibri" pitchFamily="34" charset="0"/>
              </a:rPr>
              <a:t>Important Points</a:t>
            </a:r>
          </a:p>
        </p:txBody>
      </p:sp>
      <p:sp>
        <p:nvSpPr>
          <p:cNvPr id="4099" name="Content Placeholder 2"/>
          <p:cNvSpPr>
            <a:spLocks noGrp="1"/>
          </p:cNvSpPr>
          <p:nvPr>
            <p:ph idx="1"/>
          </p:nvPr>
        </p:nvSpPr>
        <p:spPr/>
        <p:txBody>
          <a:bodyPr/>
          <a:lstStyle/>
          <a:p>
            <a:r>
              <a:rPr lang="en-US" altLang="en-US" sz="2400" dirty="0">
                <a:latin typeface="Calibri" pitchFamily="34" charset="0"/>
              </a:rPr>
              <a:t>Relevance of </a:t>
            </a:r>
            <a:r>
              <a:rPr lang="en-US" altLang="en-US" sz="2400" dirty="0" err="1">
                <a:latin typeface="Calibri" pitchFamily="34" charset="0"/>
              </a:rPr>
              <a:t>ACEs</a:t>
            </a:r>
            <a:r>
              <a:rPr lang="en-US" altLang="en-US" sz="2400" dirty="0">
                <a:latin typeface="Calibri" pitchFamily="34" charset="0"/>
              </a:rPr>
              <a:t> to public health problems.  What this means and what it doesn’t mean.</a:t>
            </a:r>
          </a:p>
          <a:p>
            <a:r>
              <a:rPr lang="en-US" altLang="en-US" sz="2400" dirty="0">
                <a:latin typeface="Calibri" pitchFamily="34" charset="0"/>
              </a:rPr>
              <a:t>Think of ACE score the social equivalent of cholesterol level</a:t>
            </a:r>
          </a:p>
          <a:p>
            <a:pPr lvl="1"/>
            <a:r>
              <a:rPr lang="en-US" altLang="en-US" sz="2000" b="1" dirty="0">
                <a:solidFill>
                  <a:srgbClr val="FF0000"/>
                </a:solidFill>
                <a:latin typeface="Calibri" pitchFamily="34" charset="0"/>
              </a:rPr>
              <a:t>Drug and alcohol use can happen in families with an ACE score of zero.  </a:t>
            </a:r>
          </a:p>
          <a:p>
            <a:pPr lvl="1"/>
            <a:r>
              <a:rPr lang="en-US" altLang="en-US" sz="2000" b="1" u="sng" dirty="0">
                <a:solidFill>
                  <a:srgbClr val="FF0000"/>
                </a:solidFill>
                <a:latin typeface="Calibri" pitchFamily="34" charset="0"/>
              </a:rPr>
              <a:t>We do not want people to blame or shame parents for these issues. </a:t>
            </a:r>
          </a:p>
          <a:p>
            <a:pPr lvl="1"/>
            <a:r>
              <a:rPr lang="en-US" altLang="en-US" sz="2000" b="1" dirty="0">
                <a:solidFill>
                  <a:srgbClr val="FF0000"/>
                </a:solidFill>
                <a:latin typeface="Calibri" pitchFamily="34" charset="0"/>
              </a:rPr>
              <a:t>On a population level, there is a clear correlation and biological connection between </a:t>
            </a:r>
            <a:r>
              <a:rPr lang="en-US" altLang="en-US" sz="2000" b="1" dirty="0" err="1">
                <a:solidFill>
                  <a:srgbClr val="FF0000"/>
                </a:solidFill>
                <a:latin typeface="Calibri" pitchFamily="34" charset="0"/>
              </a:rPr>
              <a:t>ACEs</a:t>
            </a:r>
            <a:r>
              <a:rPr lang="en-US" altLang="en-US" sz="2000" b="1" dirty="0">
                <a:solidFill>
                  <a:srgbClr val="FF0000"/>
                </a:solidFill>
                <a:latin typeface="Calibri" pitchFamily="34" charset="0"/>
              </a:rPr>
              <a:t> and health outcomes in adults.</a:t>
            </a:r>
          </a:p>
        </p:txBody>
      </p:sp>
      <p:sp>
        <p:nvSpPr>
          <p:cNvPr id="4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F19EC0FC-19C8-411C-B0F1-F8E86F6EFFB3}" type="datetime1">
              <a:rPr lang="en-US" altLang="en-US"/>
              <a:pPr eaLnBrk="1" hangingPunct="1"/>
              <a:t>10/25/2017</a:t>
            </a:fld>
            <a:endParaRPr lang="en-US" altLang="en-US"/>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C152997-0295-4F74-A9EA-069C5F0F1693}" type="slidenum">
              <a:rPr lang="en-US" altLang="en-US"/>
              <a:pPr eaLnBrk="1" hangingPunct="1"/>
              <a:t>17</a:t>
            </a:fld>
            <a:endParaRPr lang="en-US" altLang="en-US"/>
          </a:p>
        </p:txBody>
      </p:sp>
    </p:spTree>
    <p:extLst>
      <p:ext uri="{BB962C8B-B14F-4D97-AF65-F5344CB8AC3E}">
        <p14:creationId xmlns:p14="http://schemas.microsoft.com/office/powerpoint/2010/main" val="128009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3"/>
          <p:cNvSpPr>
            <a:spLocks/>
          </p:cNvSpPr>
          <p:nvPr/>
        </p:nvSpPr>
        <p:spPr bwMode="auto">
          <a:xfrm rot="568768">
            <a:off x="5540376" y="3460750"/>
            <a:ext cx="523875" cy="635000"/>
          </a:xfrm>
          <a:custGeom>
            <a:avLst/>
            <a:gdLst>
              <a:gd name="T0" fmla="*/ 2147483647 w 132"/>
              <a:gd name="T1" fmla="*/ 0 h 160"/>
              <a:gd name="T2" fmla="*/ 2147483647 w 132"/>
              <a:gd name="T3" fmla="*/ 2147483647 h 160"/>
              <a:gd name="T4" fmla="*/ 2147483647 w 132"/>
              <a:gd name="T5" fmla="*/ 2147483647 h 160"/>
              <a:gd name="T6" fmla="*/ 2147483647 w 132"/>
              <a:gd name="T7" fmla="*/ 2147483647 h 160"/>
              <a:gd name="T8" fmla="*/ 2147483647 w 132"/>
              <a:gd name="T9" fmla="*/ 2147483647 h 160"/>
              <a:gd name="T10" fmla="*/ 2147483647 w 132"/>
              <a:gd name="T11" fmla="*/ 2147483647 h 160"/>
              <a:gd name="T12" fmla="*/ 2147483647 w 132"/>
              <a:gd name="T13" fmla="*/ 2147483647 h 160"/>
              <a:gd name="T14" fmla="*/ 2147483647 w 132"/>
              <a:gd name="T15" fmla="*/ 2147483647 h 160"/>
              <a:gd name="T16" fmla="*/ 2147483647 w 132"/>
              <a:gd name="T17" fmla="*/ 2147483647 h 160"/>
              <a:gd name="T18" fmla="*/ 2147483647 w 132"/>
              <a:gd name="T19" fmla="*/ 2147483647 h 160"/>
              <a:gd name="T20" fmla="*/ 0 w 132"/>
              <a:gd name="T21" fmla="*/ 2147483647 h 160"/>
              <a:gd name="T22" fmla="*/ 2147483647 w 132"/>
              <a:gd name="T23" fmla="*/ 2147483647 h 160"/>
              <a:gd name="T24" fmla="*/ 2147483647 w 132"/>
              <a:gd name="T25" fmla="*/ 2147483647 h 160"/>
              <a:gd name="T26" fmla="*/ 2147483647 w 132"/>
              <a:gd name="T27" fmla="*/ 2147483647 h 160"/>
              <a:gd name="T28" fmla="*/ 2147483647 w 132"/>
              <a:gd name="T29" fmla="*/ 2147483647 h 160"/>
              <a:gd name="T30" fmla="*/ 2147483647 w 132"/>
              <a:gd name="T31" fmla="*/ 0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2"/>
              <a:gd name="T49" fmla="*/ 0 h 160"/>
              <a:gd name="T50" fmla="*/ 132 w 132"/>
              <a:gd name="T51" fmla="*/ 160 h 1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2" h="160">
                <a:moveTo>
                  <a:pt x="54" y="0"/>
                </a:moveTo>
                <a:lnTo>
                  <a:pt x="70" y="8"/>
                </a:lnTo>
                <a:lnTo>
                  <a:pt x="78" y="20"/>
                </a:lnTo>
                <a:lnTo>
                  <a:pt x="94" y="24"/>
                </a:lnTo>
                <a:lnTo>
                  <a:pt x="98" y="36"/>
                </a:lnTo>
                <a:lnTo>
                  <a:pt x="114" y="46"/>
                </a:lnTo>
                <a:lnTo>
                  <a:pt x="126" y="48"/>
                </a:lnTo>
                <a:lnTo>
                  <a:pt x="132" y="56"/>
                </a:lnTo>
                <a:lnTo>
                  <a:pt x="102" y="90"/>
                </a:lnTo>
                <a:lnTo>
                  <a:pt x="26" y="160"/>
                </a:lnTo>
                <a:lnTo>
                  <a:pt x="0" y="86"/>
                </a:lnTo>
                <a:lnTo>
                  <a:pt x="18" y="58"/>
                </a:lnTo>
                <a:lnTo>
                  <a:pt x="22" y="48"/>
                </a:lnTo>
                <a:lnTo>
                  <a:pt x="44" y="32"/>
                </a:lnTo>
                <a:lnTo>
                  <a:pt x="46" y="18"/>
                </a:lnTo>
                <a:lnTo>
                  <a:pt x="54" y="0"/>
                </a:lnTo>
                <a:close/>
              </a:path>
            </a:pathLst>
          </a:custGeom>
          <a:solidFill>
            <a:srgbClr val="00B050"/>
          </a:solidFill>
          <a:ln w="6350">
            <a:solidFill>
              <a:schemeClr val="tx1"/>
            </a:solidFill>
            <a:round/>
            <a:headEnd/>
            <a:tailEnd/>
          </a:ln>
        </p:spPr>
        <p:txBody>
          <a:bodyPr/>
          <a:lstStyle/>
          <a:p>
            <a:endParaRPr lang="en-US"/>
          </a:p>
        </p:txBody>
      </p:sp>
      <p:sp>
        <p:nvSpPr>
          <p:cNvPr id="13315" name="Freeform 4"/>
          <p:cNvSpPr>
            <a:spLocks/>
          </p:cNvSpPr>
          <p:nvPr/>
        </p:nvSpPr>
        <p:spPr bwMode="auto">
          <a:xfrm>
            <a:off x="5805488" y="3060701"/>
            <a:ext cx="684212" cy="614363"/>
          </a:xfrm>
          <a:custGeom>
            <a:avLst/>
            <a:gdLst>
              <a:gd name="T0" fmla="*/ 0 w 431"/>
              <a:gd name="T1" fmla="*/ 2147483647 h 387"/>
              <a:gd name="T2" fmla="*/ 2147483647 w 431"/>
              <a:gd name="T3" fmla="*/ 2147483647 h 387"/>
              <a:gd name="T4" fmla="*/ 2147483647 w 431"/>
              <a:gd name="T5" fmla="*/ 2147483647 h 387"/>
              <a:gd name="T6" fmla="*/ 2147483647 w 431"/>
              <a:gd name="T7" fmla="*/ 2147483647 h 387"/>
              <a:gd name="T8" fmla="*/ 2147483647 w 431"/>
              <a:gd name="T9" fmla="*/ 2147483647 h 387"/>
              <a:gd name="T10" fmla="*/ 2147483647 w 431"/>
              <a:gd name="T11" fmla="*/ 2147483647 h 387"/>
              <a:gd name="T12" fmla="*/ 2147483647 w 431"/>
              <a:gd name="T13" fmla="*/ 2147483647 h 387"/>
              <a:gd name="T14" fmla="*/ 2147483647 w 431"/>
              <a:gd name="T15" fmla="*/ 2147483647 h 387"/>
              <a:gd name="T16" fmla="*/ 2147483647 w 431"/>
              <a:gd name="T17" fmla="*/ 2147483647 h 387"/>
              <a:gd name="T18" fmla="*/ 2147483647 w 431"/>
              <a:gd name="T19" fmla="*/ 2147483647 h 387"/>
              <a:gd name="T20" fmla="*/ 2147483647 w 431"/>
              <a:gd name="T21" fmla="*/ 2147483647 h 387"/>
              <a:gd name="T22" fmla="*/ 2147483647 w 431"/>
              <a:gd name="T23" fmla="*/ 2147483647 h 387"/>
              <a:gd name="T24" fmla="*/ 2147483647 w 431"/>
              <a:gd name="T25" fmla="*/ 2147483647 h 387"/>
              <a:gd name="T26" fmla="*/ 2147483647 w 431"/>
              <a:gd name="T27" fmla="*/ 2147483647 h 387"/>
              <a:gd name="T28" fmla="*/ 2147483647 w 431"/>
              <a:gd name="T29" fmla="*/ 2147483647 h 387"/>
              <a:gd name="T30" fmla="*/ 2147483647 w 431"/>
              <a:gd name="T31" fmla="*/ 2147483647 h 387"/>
              <a:gd name="T32" fmla="*/ 2147483647 w 431"/>
              <a:gd name="T33" fmla="*/ 2147483647 h 387"/>
              <a:gd name="T34" fmla="*/ 2147483647 w 431"/>
              <a:gd name="T35" fmla="*/ 2147483647 h 387"/>
              <a:gd name="T36" fmla="*/ 2147483647 w 431"/>
              <a:gd name="T37" fmla="*/ 2147483647 h 387"/>
              <a:gd name="T38" fmla="*/ 2147483647 w 431"/>
              <a:gd name="T39" fmla="*/ 2147483647 h 387"/>
              <a:gd name="T40" fmla="*/ 2147483647 w 431"/>
              <a:gd name="T41" fmla="*/ 2147483647 h 387"/>
              <a:gd name="T42" fmla="*/ 2147483647 w 431"/>
              <a:gd name="T43" fmla="*/ 2147483647 h 387"/>
              <a:gd name="T44" fmla="*/ 2147483647 w 431"/>
              <a:gd name="T45" fmla="*/ 2147483647 h 387"/>
              <a:gd name="T46" fmla="*/ 2147483647 w 431"/>
              <a:gd name="T47" fmla="*/ 2147483647 h 387"/>
              <a:gd name="T48" fmla="*/ 2147483647 w 431"/>
              <a:gd name="T49" fmla="*/ 0 h 387"/>
              <a:gd name="T50" fmla="*/ 2147483647 w 431"/>
              <a:gd name="T51" fmla="*/ 2147483647 h 387"/>
              <a:gd name="T52" fmla="*/ 2147483647 w 431"/>
              <a:gd name="T53" fmla="*/ 2147483647 h 387"/>
              <a:gd name="T54" fmla="*/ 2147483647 w 431"/>
              <a:gd name="T55" fmla="*/ 2147483647 h 387"/>
              <a:gd name="T56" fmla="*/ 2147483647 w 431"/>
              <a:gd name="T57" fmla="*/ 2147483647 h 387"/>
              <a:gd name="T58" fmla="*/ 2147483647 w 431"/>
              <a:gd name="T59" fmla="*/ 2147483647 h 387"/>
              <a:gd name="T60" fmla="*/ 0 w 431"/>
              <a:gd name="T61" fmla="*/ 2147483647 h 3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1"/>
              <a:gd name="T94" fmla="*/ 0 h 387"/>
              <a:gd name="T95" fmla="*/ 431 w 431"/>
              <a:gd name="T96" fmla="*/ 387 h 3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1" h="387">
                <a:moveTo>
                  <a:pt x="0" y="249"/>
                </a:moveTo>
                <a:lnTo>
                  <a:pt x="37" y="275"/>
                </a:lnTo>
                <a:lnTo>
                  <a:pt x="51" y="308"/>
                </a:lnTo>
                <a:lnTo>
                  <a:pt x="89" y="324"/>
                </a:lnTo>
                <a:lnTo>
                  <a:pt x="94" y="356"/>
                </a:lnTo>
                <a:lnTo>
                  <a:pt x="129" y="387"/>
                </a:lnTo>
                <a:lnTo>
                  <a:pt x="194" y="332"/>
                </a:lnTo>
                <a:lnTo>
                  <a:pt x="194" y="337"/>
                </a:lnTo>
                <a:lnTo>
                  <a:pt x="192" y="347"/>
                </a:lnTo>
                <a:lnTo>
                  <a:pt x="195" y="357"/>
                </a:lnTo>
                <a:lnTo>
                  <a:pt x="214" y="366"/>
                </a:lnTo>
                <a:lnTo>
                  <a:pt x="244" y="371"/>
                </a:lnTo>
                <a:lnTo>
                  <a:pt x="264" y="369"/>
                </a:lnTo>
                <a:lnTo>
                  <a:pt x="285" y="367"/>
                </a:lnTo>
                <a:lnTo>
                  <a:pt x="296" y="364"/>
                </a:lnTo>
                <a:lnTo>
                  <a:pt x="349" y="317"/>
                </a:lnTo>
                <a:lnTo>
                  <a:pt x="379" y="287"/>
                </a:lnTo>
                <a:lnTo>
                  <a:pt x="393" y="264"/>
                </a:lnTo>
                <a:lnTo>
                  <a:pt x="431" y="149"/>
                </a:lnTo>
                <a:lnTo>
                  <a:pt x="428" y="107"/>
                </a:lnTo>
                <a:lnTo>
                  <a:pt x="421" y="66"/>
                </a:lnTo>
                <a:lnTo>
                  <a:pt x="388" y="50"/>
                </a:lnTo>
                <a:lnTo>
                  <a:pt x="328" y="50"/>
                </a:lnTo>
                <a:lnTo>
                  <a:pt x="323" y="19"/>
                </a:lnTo>
                <a:lnTo>
                  <a:pt x="301" y="0"/>
                </a:lnTo>
                <a:lnTo>
                  <a:pt x="277" y="21"/>
                </a:lnTo>
                <a:lnTo>
                  <a:pt x="268" y="15"/>
                </a:lnTo>
                <a:lnTo>
                  <a:pt x="264" y="9"/>
                </a:lnTo>
                <a:lnTo>
                  <a:pt x="254" y="7"/>
                </a:lnTo>
                <a:lnTo>
                  <a:pt x="25" y="192"/>
                </a:lnTo>
                <a:lnTo>
                  <a:pt x="0" y="249"/>
                </a:lnTo>
                <a:close/>
              </a:path>
            </a:pathLst>
          </a:custGeom>
          <a:solidFill>
            <a:srgbClr val="FFFF99"/>
          </a:solidFill>
          <a:ln w="6350">
            <a:solidFill>
              <a:schemeClr val="tx1"/>
            </a:solidFill>
            <a:round/>
            <a:headEnd/>
            <a:tailEnd/>
          </a:ln>
        </p:spPr>
        <p:txBody>
          <a:bodyPr/>
          <a:lstStyle/>
          <a:p>
            <a:endParaRPr lang="en-US"/>
          </a:p>
        </p:txBody>
      </p:sp>
      <p:sp>
        <p:nvSpPr>
          <p:cNvPr id="13316" name="Freeform 5"/>
          <p:cNvSpPr>
            <a:spLocks/>
          </p:cNvSpPr>
          <p:nvPr/>
        </p:nvSpPr>
        <p:spPr bwMode="auto">
          <a:xfrm>
            <a:off x="5778501" y="2730500"/>
            <a:ext cx="504825" cy="635000"/>
          </a:xfrm>
          <a:custGeom>
            <a:avLst/>
            <a:gdLst>
              <a:gd name="T0" fmla="*/ 2147483647 w 318"/>
              <a:gd name="T1" fmla="*/ 2147483647 h 400"/>
              <a:gd name="T2" fmla="*/ 0 w 318"/>
              <a:gd name="T3" fmla="*/ 2147483647 h 400"/>
              <a:gd name="T4" fmla="*/ 2147483647 w 318"/>
              <a:gd name="T5" fmla="*/ 2147483647 h 400"/>
              <a:gd name="T6" fmla="*/ 2147483647 w 318"/>
              <a:gd name="T7" fmla="*/ 2147483647 h 400"/>
              <a:gd name="T8" fmla="*/ 2147483647 w 318"/>
              <a:gd name="T9" fmla="*/ 2147483647 h 400"/>
              <a:gd name="T10" fmla="*/ 2147483647 w 318"/>
              <a:gd name="T11" fmla="*/ 2147483647 h 400"/>
              <a:gd name="T12" fmla="*/ 2147483647 w 318"/>
              <a:gd name="T13" fmla="*/ 2147483647 h 400"/>
              <a:gd name="T14" fmla="*/ 2147483647 w 318"/>
              <a:gd name="T15" fmla="*/ 2147483647 h 400"/>
              <a:gd name="T16" fmla="*/ 2147483647 w 318"/>
              <a:gd name="T17" fmla="*/ 2147483647 h 400"/>
              <a:gd name="T18" fmla="*/ 2147483647 w 318"/>
              <a:gd name="T19" fmla="*/ 0 h 400"/>
              <a:gd name="T20" fmla="*/ 2147483647 w 318"/>
              <a:gd name="T21" fmla="*/ 2147483647 h 400"/>
              <a:gd name="T22" fmla="*/ 2147483647 w 318"/>
              <a:gd name="T23" fmla="*/ 2147483647 h 400"/>
              <a:gd name="T24" fmla="*/ 2147483647 w 318"/>
              <a:gd name="T25" fmla="*/ 2147483647 h 400"/>
              <a:gd name="T26" fmla="*/ 2147483647 w 318"/>
              <a:gd name="T27" fmla="*/ 2147483647 h 400"/>
              <a:gd name="T28" fmla="*/ 2147483647 w 318"/>
              <a:gd name="T29" fmla="*/ 2147483647 h 400"/>
              <a:gd name="T30" fmla="*/ 2147483647 w 318"/>
              <a:gd name="T31" fmla="*/ 2147483647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8"/>
              <a:gd name="T49" fmla="*/ 0 h 400"/>
              <a:gd name="T50" fmla="*/ 318 w 318"/>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8" h="400">
                <a:moveTo>
                  <a:pt x="43" y="400"/>
                </a:moveTo>
                <a:lnTo>
                  <a:pt x="0" y="322"/>
                </a:lnTo>
                <a:lnTo>
                  <a:pt x="28" y="276"/>
                </a:lnTo>
                <a:lnTo>
                  <a:pt x="11" y="147"/>
                </a:lnTo>
                <a:lnTo>
                  <a:pt x="13" y="121"/>
                </a:lnTo>
                <a:lnTo>
                  <a:pt x="51" y="107"/>
                </a:lnTo>
                <a:lnTo>
                  <a:pt x="96" y="79"/>
                </a:lnTo>
                <a:lnTo>
                  <a:pt x="133" y="40"/>
                </a:lnTo>
                <a:lnTo>
                  <a:pt x="158" y="44"/>
                </a:lnTo>
                <a:lnTo>
                  <a:pt x="165" y="0"/>
                </a:lnTo>
                <a:lnTo>
                  <a:pt x="238" y="17"/>
                </a:lnTo>
                <a:lnTo>
                  <a:pt x="244" y="104"/>
                </a:lnTo>
                <a:lnTo>
                  <a:pt x="318" y="208"/>
                </a:lnTo>
                <a:lnTo>
                  <a:pt x="294" y="229"/>
                </a:lnTo>
                <a:lnTo>
                  <a:pt x="271" y="215"/>
                </a:lnTo>
                <a:lnTo>
                  <a:pt x="43" y="400"/>
                </a:lnTo>
                <a:close/>
              </a:path>
            </a:pathLst>
          </a:custGeom>
          <a:solidFill>
            <a:srgbClr val="FFFF99"/>
          </a:solidFill>
          <a:ln w="6350">
            <a:solidFill>
              <a:schemeClr val="tx1"/>
            </a:solidFill>
            <a:round/>
            <a:headEnd/>
            <a:tailEnd/>
          </a:ln>
        </p:spPr>
        <p:txBody>
          <a:bodyPr/>
          <a:lstStyle/>
          <a:p>
            <a:endParaRPr lang="en-US"/>
          </a:p>
        </p:txBody>
      </p:sp>
      <p:sp>
        <p:nvSpPr>
          <p:cNvPr id="13317" name="Freeform 6"/>
          <p:cNvSpPr>
            <a:spLocks/>
          </p:cNvSpPr>
          <p:nvPr/>
        </p:nvSpPr>
        <p:spPr bwMode="auto">
          <a:xfrm rot="568768">
            <a:off x="5502276" y="2862264"/>
            <a:ext cx="373063" cy="642937"/>
          </a:xfrm>
          <a:custGeom>
            <a:avLst/>
            <a:gdLst>
              <a:gd name="T0" fmla="*/ 2147483647 w 94"/>
              <a:gd name="T1" fmla="*/ 2147483647 h 162"/>
              <a:gd name="T2" fmla="*/ 2147483647 w 94"/>
              <a:gd name="T3" fmla="*/ 2147483647 h 162"/>
              <a:gd name="T4" fmla="*/ 2147483647 w 94"/>
              <a:gd name="T5" fmla="*/ 2147483647 h 162"/>
              <a:gd name="T6" fmla="*/ 2147483647 w 94"/>
              <a:gd name="T7" fmla="*/ 2147483647 h 162"/>
              <a:gd name="T8" fmla="*/ 2147483647 w 94"/>
              <a:gd name="T9" fmla="*/ 2147483647 h 162"/>
              <a:gd name="T10" fmla="*/ 2147483647 w 94"/>
              <a:gd name="T11" fmla="*/ 2147483647 h 162"/>
              <a:gd name="T12" fmla="*/ 2147483647 w 94"/>
              <a:gd name="T13" fmla="*/ 2147483647 h 162"/>
              <a:gd name="T14" fmla="*/ 2147483647 w 94"/>
              <a:gd name="T15" fmla="*/ 2147483647 h 162"/>
              <a:gd name="T16" fmla="*/ 2147483647 w 94"/>
              <a:gd name="T17" fmla="*/ 2147483647 h 162"/>
              <a:gd name="T18" fmla="*/ 0 w 94"/>
              <a:gd name="T19" fmla="*/ 2147483647 h 162"/>
              <a:gd name="T20" fmla="*/ 2147483647 w 94"/>
              <a:gd name="T21" fmla="*/ 2147483647 h 162"/>
              <a:gd name="T22" fmla="*/ 2147483647 w 94"/>
              <a:gd name="T23" fmla="*/ 0 h 162"/>
              <a:gd name="T24" fmla="*/ 2147483647 w 94"/>
              <a:gd name="T25" fmla="*/ 2147483647 h 162"/>
              <a:gd name="T26" fmla="*/ 2147483647 w 94"/>
              <a:gd name="T27" fmla="*/ 2147483647 h 162"/>
              <a:gd name="T28" fmla="*/ 2147483647 w 94"/>
              <a:gd name="T29" fmla="*/ 2147483647 h 162"/>
              <a:gd name="T30" fmla="*/ 2147483647 w 94"/>
              <a:gd name="T31" fmla="*/ 2147483647 h 162"/>
              <a:gd name="T32" fmla="*/ 2147483647 w 94"/>
              <a:gd name="T33" fmla="*/ 2147483647 h 162"/>
              <a:gd name="T34" fmla="*/ 2147483647 w 94"/>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162"/>
              <a:gd name="T56" fmla="*/ 94 w 94"/>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162">
                <a:moveTo>
                  <a:pt x="80" y="162"/>
                </a:moveTo>
                <a:lnTo>
                  <a:pt x="70" y="156"/>
                </a:lnTo>
                <a:lnTo>
                  <a:pt x="56" y="160"/>
                </a:lnTo>
                <a:lnTo>
                  <a:pt x="52" y="154"/>
                </a:lnTo>
                <a:lnTo>
                  <a:pt x="48" y="148"/>
                </a:lnTo>
                <a:lnTo>
                  <a:pt x="46" y="144"/>
                </a:lnTo>
                <a:lnTo>
                  <a:pt x="42" y="116"/>
                </a:lnTo>
                <a:lnTo>
                  <a:pt x="24" y="100"/>
                </a:lnTo>
                <a:lnTo>
                  <a:pt x="20" y="88"/>
                </a:lnTo>
                <a:lnTo>
                  <a:pt x="0" y="58"/>
                </a:lnTo>
                <a:lnTo>
                  <a:pt x="20" y="6"/>
                </a:lnTo>
                <a:lnTo>
                  <a:pt x="36" y="0"/>
                </a:lnTo>
                <a:lnTo>
                  <a:pt x="44" y="8"/>
                </a:lnTo>
                <a:lnTo>
                  <a:pt x="64" y="12"/>
                </a:lnTo>
                <a:lnTo>
                  <a:pt x="80" y="72"/>
                </a:lnTo>
                <a:lnTo>
                  <a:pt x="72" y="92"/>
                </a:lnTo>
                <a:lnTo>
                  <a:pt x="94" y="120"/>
                </a:lnTo>
                <a:lnTo>
                  <a:pt x="80" y="162"/>
                </a:lnTo>
                <a:close/>
              </a:path>
            </a:pathLst>
          </a:custGeom>
          <a:solidFill>
            <a:srgbClr val="00B050"/>
          </a:solidFill>
          <a:ln w="6350">
            <a:solidFill>
              <a:schemeClr val="tx1"/>
            </a:solidFill>
            <a:round/>
            <a:headEnd/>
            <a:tailEnd/>
          </a:ln>
        </p:spPr>
        <p:txBody>
          <a:bodyPr/>
          <a:lstStyle/>
          <a:p>
            <a:endParaRPr lang="en-US"/>
          </a:p>
        </p:txBody>
      </p:sp>
      <p:sp>
        <p:nvSpPr>
          <p:cNvPr id="13318" name="Freeform 7"/>
          <p:cNvSpPr>
            <a:spLocks/>
          </p:cNvSpPr>
          <p:nvPr/>
        </p:nvSpPr>
        <p:spPr bwMode="auto">
          <a:xfrm rot="568768">
            <a:off x="6134100" y="363538"/>
            <a:ext cx="254000" cy="373062"/>
          </a:xfrm>
          <a:custGeom>
            <a:avLst/>
            <a:gdLst>
              <a:gd name="T0" fmla="*/ 2147483647 w 64"/>
              <a:gd name="T1" fmla="*/ 2147483647 h 94"/>
              <a:gd name="T2" fmla="*/ 2147483647 w 64"/>
              <a:gd name="T3" fmla="*/ 2147483647 h 94"/>
              <a:gd name="T4" fmla="*/ 2147483647 w 64"/>
              <a:gd name="T5" fmla="*/ 2147483647 h 94"/>
              <a:gd name="T6" fmla="*/ 0 w 64"/>
              <a:gd name="T7" fmla="*/ 2147483647 h 94"/>
              <a:gd name="T8" fmla="*/ 2147483647 w 64"/>
              <a:gd name="T9" fmla="*/ 2147483647 h 94"/>
              <a:gd name="T10" fmla="*/ 2147483647 w 64"/>
              <a:gd name="T11" fmla="*/ 0 h 94"/>
              <a:gd name="T12" fmla="*/ 2147483647 w 64"/>
              <a:gd name="T13" fmla="*/ 2147483647 h 94"/>
              <a:gd name="T14" fmla="*/ 2147483647 w 64"/>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94"/>
              <a:gd name="T26" fmla="*/ 64 w 64"/>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94">
                <a:moveTo>
                  <a:pt x="64" y="94"/>
                </a:moveTo>
                <a:lnTo>
                  <a:pt x="24" y="94"/>
                </a:lnTo>
                <a:lnTo>
                  <a:pt x="24" y="62"/>
                </a:lnTo>
                <a:lnTo>
                  <a:pt x="0" y="34"/>
                </a:lnTo>
                <a:lnTo>
                  <a:pt x="2" y="20"/>
                </a:lnTo>
                <a:lnTo>
                  <a:pt x="42" y="0"/>
                </a:lnTo>
                <a:lnTo>
                  <a:pt x="56" y="60"/>
                </a:lnTo>
                <a:lnTo>
                  <a:pt x="64" y="94"/>
                </a:lnTo>
                <a:close/>
              </a:path>
            </a:pathLst>
          </a:custGeom>
          <a:solidFill>
            <a:srgbClr val="00B050"/>
          </a:solidFill>
          <a:ln w="6350">
            <a:solidFill>
              <a:schemeClr val="tx1"/>
            </a:solidFill>
            <a:round/>
            <a:headEnd/>
            <a:tailEnd/>
          </a:ln>
        </p:spPr>
        <p:txBody>
          <a:bodyPr/>
          <a:lstStyle/>
          <a:p>
            <a:endParaRPr lang="en-US"/>
          </a:p>
        </p:txBody>
      </p:sp>
      <p:sp>
        <p:nvSpPr>
          <p:cNvPr id="13319" name="Freeform 8"/>
          <p:cNvSpPr>
            <a:spLocks/>
          </p:cNvSpPr>
          <p:nvPr/>
        </p:nvSpPr>
        <p:spPr bwMode="auto">
          <a:xfrm rot="568768">
            <a:off x="6088063" y="1082675"/>
            <a:ext cx="285750" cy="254000"/>
          </a:xfrm>
          <a:custGeom>
            <a:avLst/>
            <a:gdLst>
              <a:gd name="T0" fmla="*/ 2147483647 w 72"/>
              <a:gd name="T1" fmla="*/ 2147483647 h 64"/>
              <a:gd name="T2" fmla="*/ 2147483647 w 72"/>
              <a:gd name="T3" fmla="*/ 2147483647 h 64"/>
              <a:gd name="T4" fmla="*/ 0 w 72"/>
              <a:gd name="T5" fmla="*/ 2147483647 h 64"/>
              <a:gd name="T6" fmla="*/ 2147483647 w 72"/>
              <a:gd name="T7" fmla="*/ 0 h 64"/>
              <a:gd name="T8" fmla="*/ 2147483647 w 72"/>
              <a:gd name="T9" fmla="*/ 2147483647 h 64"/>
              <a:gd name="T10" fmla="*/ 2147483647 w 72"/>
              <a:gd name="T11" fmla="*/ 2147483647 h 64"/>
              <a:gd name="T12" fmla="*/ 0 60000 65536"/>
              <a:gd name="T13" fmla="*/ 0 60000 65536"/>
              <a:gd name="T14" fmla="*/ 0 60000 65536"/>
              <a:gd name="T15" fmla="*/ 0 60000 65536"/>
              <a:gd name="T16" fmla="*/ 0 60000 65536"/>
              <a:gd name="T17" fmla="*/ 0 60000 65536"/>
              <a:gd name="T18" fmla="*/ 0 w 72"/>
              <a:gd name="T19" fmla="*/ 0 h 64"/>
              <a:gd name="T20" fmla="*/ 72 w 7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72" h="64">
                <a:moveTo>
                  <a:pt x="72" y="60"/>
                </a:moveTo>
                <a:lnTo>
                  <a:pt x="4" y="64"/>
                </a:lnTo>
                <a:lnTo>
                  <a:pt x="0" y="52"/>
                </a:lnTo>
                <a:lnTo>
                  <a:pt x="12" y="0"/>
                </a:lnTo>
                <a:lnTo>
                  <a:pt x="64" y="4"/>
                </a:lnTo>
                <a:lnTo>
                  <a:pt x="72" y="60"/>
                </a:lnTo>
                <a:close/>
              </a:path>
            </a:pathLst>
          </a:custGeom>
          <a:solidFill>
            <a:srgbClr val="FF8000"/>
          </a:solidFill>
          <a:ln w="6350">
            <a:solidFill>
              <a:schemeClr val="tx1"/>
            </a:solidFill>
            <a:round/>
            <a:headEnd/>
            <a:tailEnd/>
          </a:ln>
        </p:spPr>
        <p:txBody>
          <a:bodyPr/>
          <a:lstStyle/>
          <a:p>
            <a:endParaRPr lang="en-US"/>
          </a:p>
        </p:txBody>
      </p:sp>
      <p:sp>
        <p:nvSpPr>
          <p:cNvPr id="13320" name="Freeform 9"/>
          <p:cNvSpPr>
            <a:spLocks/>
          </p:cNvSpPr>
          <p:nvPr/>
        </p:nvSpPr>
        <p:spPr bwMode="auto">
          <a:xfrm rot="568768">
            <a:off x="5995988" y="1320800"/>
            <a:ext cx="412750" cy="508000"/>
          </a:xfrm>
          <a:custGeom>
            <a:avLst/>
            <a:gdLst>
              <a:gd name="T0" fmla="*/ 2147483647 w 104"/>
              <a:gd name="T1" fmla="*/ 2147483647 h 128"/>
              <a:gd name="T2" fmla="*/ 2147483647 w 104"/>
              <a:gd name="T3" fmla="*/ 2147483647 h 128"/>
              <a:gd name="T4" fmla="*/ 2147483647 w 104"/>
              <a:gd name="T5" fmla="*/ 2147483647 h 128"/>
              <a:gd name="T6" fmla="*/ 0 w 104"/>
              <a:gd name="T7" fmla="*/ 2147483647 h 128"/>
              <a:gd name="T8" fmla="*/ 2147483647 w 104"/>
              <a:gd name="T9" fmla="*/ 2147483647 h 128"/>
              <a:gd name="T10" fmla="*/ 2147483647 w 104"/>
              <a:gd name="T11" fmla="*/ 2147483647 h 128"/>
              <a:gd name="T12" fmla="*/ 2147483647 w 104"/>
              <a:gd name="T13" fmla="*/ 2147483647 h 128"/>
              <a:gd name="T14" fmla="*/ 2147483647 w 104"/>
              <a:gd name="T15" fmla="*/ 2147483647 h 128"/>
              <a:gd name="T16" fmla="*/ 2147483647 w 104"/>
              <a:gd name="T17" fmla="*/ 2147483647 h 128"/>
              <a:gd name="T18" fmla="*/ 2147483647 w 104"/>
              <a:gd name="T19" fmla="*/ 2147483647 h 128"/>
              <a:gd name="T20" fmla="*/ 2147483647 w 104"/>
              <a:gd name="T21" fmla="*/ 2147483647 h 128"/>
              <a:gd name="T22" fmla="*/ 2147483647 w 104"/>
              <a:gd name="T23" fmla="*/ 0 h 128"/>
              <a:gd name="T24" fmla="*/ 2147483647 w 104"/>
              <a:gd name="T25" fmla="*/ 2147483647 h 128"/>
              <a:gd name="T26" fmla="*/ 2147483647 w 104"/>
              <a:gd name="T27" fmla="*/ 2147483647 h 1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28"/>
              <a:gd name="T44" fmla="*/ 104 w 104"/>
              <a:gd name="T45" fmla="*/ 128 h 1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28">
                <a:moveTo>
                  <a:pt x="104" y="114"/>
                </a:moveTo>
                <a:lnTo>
                  <a:pt x="12" y="128"/>
                </a:lnTo>
                <a:lnTo>
                  <a:pt x="2" y="108"/>
                </a:lnTo>
                <a:lnTo>
                  <a:pt x="0" y="76"/>
                </a:lnTo>
                <a:lnTo>
                  <a:pt x="8" y="68"/>
                </a:lnTo>
                <a:lnTo>
                  <a:pt x="2" y="50"/>
                </a:lnTo>
                <a:lnTo>
                  <a:pt x="8" y="50"/>
                </a:lnTo>
                <a:lnTo>
                  <a:pt x="12" y="48"/>
                </a:lnTo>
                <a:lnTo>
                  <a:pt x="14" y="46"/>
                </a:lnTo>
                <a:lnTo>
                  <a:pt x="14" y="24"/>
                </a:lnTo>
                <a:lnTo>
                  <a:pt x="12" y="4"/>
                </a:lnTo>
                <a:lnTo>
                  <a:pt x="80" y="0"/>
                </a:lnTo>
                <a:lnTo>
                  <a:pt x="88" y="28"/>
                </a:lnTo>
                <a:lnTo>
                  <a:pt x="104" y="114"/>
                </a:lnTo>
                <a:close/>
              </a:path>
            </a:pathLst>
          </a:custGeom>
          <a:solidFill>
            <a:srgbClr val="FFFF99"/>
          </a:solidFill>
          <a:ln w="6350">
            <a:solidFill>
              <a:schemeClr val="tx1"/>
            </a:solidFill>
            <a:round/>
            <a:headEnd/>
            <a:tailEnd/>
          </a:ln>
        </p:spPr>
        <p:txBody>
          <a:bodyPr/>
          <a:lstStyle/>
          <a:p>
            <a:endParaRPr lang="en-US"/>
          </a:p>
        </p:txBody>
      </p:sp>
      <p:sp>
        <p:nvSpPr>
          <p:cNvPr id="13321" name="Freeform 10"/>
          <p:cNvSpPr>
            <a:spLocks/>
          </p:cNvSpPr>
          <p:nvPr/>
        </p:nvSpPr>
        <p:spPr bwMode="auto">
          <a:xfrm rot="568768">
            <a:off x="5910263" y="1773238"/>
            <a:ext cx="603250" cy="444500"/>
          </a:xfrm>
          <a:custGeom>
            <a:avLst/>
            <a:gdLst>
              <a:gd name="T0" fmla="*/ 0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0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2147483647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0 w 152"/>
              <a:gd name="T29" fmla="*/ 2147483647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12"/>
              <a:gd name="T47" fmla="*/ 152 w 152"/>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12">
                <a:moveTo>
                  <a:pt x="0" y="66"/>
                </a:moveTo>
                <a:lnTo>
                  <a:pt x="8" y="56"/>
                </a:lnTo>
                <a:lnTo>
                  <a:pt x="16" y="16"/>
                </a:lnTo>
                <a:lnTo>
                  <a:pt x="108" y="2"/>
                </a:lnTo>
                <a:lnTo>
                  <a:pt x="144" y="0"/>
                </a:lnTo>
                <a:lnTo>
                  <a:pt x="152" y="24"/>
                </a:lnTo>
                <a:lnTo>
                  <a:pt x="128" y="52"/>
                </a:lnTo>
                <a:lnTo>
                  <a:pt x="144" y="96"/>
                </a:lnTo>
                <a:lnTo>
                  <a:pt x="132" y="98"/>
                </a:lnTo>
                <a:lnTo>
                  <a:pt x="128" y="112"/>
                </a:lnTo>
                <a:lnTo>
                  <a:pt x="94" y="106"/>
                </a:lnTo>
                <a:lnTo>
                  <a:pt x="46" y="88"/>
                </a:lnTo>
                <a:lnTo>
                  <a:pt x="28" y="70"/>
                </a:lnTo>
                <a:lnTo>
                  <a:pt x="14" y="78"/>
                </a:lnTo>
                <a:lnTo>
                  <a:pt x="0" y="66"/>
                </a:lnTo>
                <a:close/>
              </a:path>
            </a:pathLst>
          </a:custGeom>
          <a:solidFill>
            <a:srgbClr val="00B050"/>
          </a:solidFill>
          <a:ln w="6350">
            <a:solidFill>
              <a:schemeClr val="tx1"/>
            </a:solidFill>
            <a:round/>
            <a:headEnd/>
            <a:tailEnd/>
          </a:ln>
        </p:spPr>
        <p:txBody>
          <a:bodyPr/>
          <a:lstStyle/>
          <a:p>
            <a:endParaRPr lang="en-US"/>
          </a:p>
        </p:txBody>
      </p:sp>
      <p:sp>
        <p:nvSpPr>
          <p:cNvPr id="13322" name="Freeform 11"/>
          <p:cNvSpPr>
            <a:spLocks/>
          </p:cNvSpPr>
          <p:nvPr/>
        </p:nvSpPr>
        <p:spPr bwMode="auto">
          <a:xfrm rot="568768">
            <a:off x="6488113" y="1714501"/>
            <a:ext cx="730250" cy="468313"/>
          </a:xfrm>
          <a:custGeom>
            <a:avLst/>
            <a:gdLst>
              <a:gd name="T0" fmla="*/ 0 w 184"/>
              <a:gd name="T1" fmla="*/ 2147483647 h 118"/>
              <a:gd name="T2" fmla="*/ 2147483647 w 184"/>
              <a:gd name="T3" fmla="*/ 2147483647 h 118"/>
              <a:gd name="T4" fmla="*/ 2147483647 w 184"/>
              <a:gd name="T5" fmla="*/ 0 h 118"/>
              <a:gd name="T6" fmla="*/ 2147483647 w 184"/>
              <a:gd name="T7" fmla="*/ 2147483647 h 118"/>
              <a:gd name="T8" fmla="*/ 2147483647 w 184"/>
              <a:gd name="T9" fmla="*/ 2147483647 h 118"/>
              <a:gd name="T10" fmla="*/ 2147483647 w 184"/>
              <a:gd name="T11" fmla="*/ 2147483647 h 118"/>
              <a:gd name="T12" fmla="*/ 2147483647 w 184"/>
              <a:gd name="T13" fmla="*/ 2147483647 h 118"/>
              <a:gd name="T14" fmla="*/ 2147483647 w 184"/>
              <a:gd name="T15" fmla="*/ 2147483647 h 118"/>
              <a:gd name="T16" fmla="*/ 2147483647 w 184"/>
              <a:gd name="T17" fmla="*/ 2147483647 h 118"/>
              <a:gd name="T18" fmla="*/ 2147483647 w 184"/>
              <a:gd name="T19" fmla="*/ 2147483647 h 118"/>
              <a:gd name="T20" fmla="*/ 2147483647 w 184"/>
              <a:gd name="T21" fmla="*/ 2147483647 h 118"/>
              <a:gd name="T22" fmla="*/ 0 w 184"/>
              <a:gd name="T23" fmla="*/ 2147483647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8"/>
              <a:gd name="T38" fmla="*/ 184 w 184"/>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8">
                <a:moveTo>
                  <a:pt x="0" y="44"/>
                </a:moveTo>
                <a:lnTo>
                  <a:pt x="144" y="4"/>
                </a:lnTo>
                <a:lnTo>
                  <a:pt x="184" y="0"/>
                </a:lnTo>
                <a:lnTo>
                  <a:pt x="184" y="28"/>
                </a:lnTo>
                <a:lnTo>
                  <a:pt x="164" y="86"/>
                </a:lnTo>
                <a:lnTo>
                  <a:pt x="168" y="118"/>
                </a:lnTo>
                <a:lnTo>
                  <a:pt x="152" y="116"/>
                </a:lnTo>
                <a:lnTo>
                  <a:pt x="88" y="76"/>
                </a:lnTo>
                <a:lnTo>
                  <a:pt x="84" y="64"/>
                </a:lnTo>
                <a:lnTo>
                  <a:pt x="22" y="76"/>
                </a:lnTo>
                <a:lnTo>
                  <a:pt x="8" y="68"/>
                </a:lnTo>
                <a:lnTo>
                  <a:pt x="0" y="44"/>
                </a:lnTo>
                <a:close/>
              </a:path>
            </a:pathLst>
          </a:custGeom>
          <a:solidFill>
            <a:srgbClr val="FF8000"/>
          </a:solidFill>
          <a:ln w="6350">
            <a:solidFill>
              <a:schemeClr val="tx1"/>
            </a:solidFill>
            <a:round/>
            <a:headEnd/>
            <a:tailEnd/>
          </a:ln>
        </p:spPr>
        <p:txBody>
          <a:bodyPr/>
          <a:lstStyle/>
          <a:p>
            <a:endParaRPr lang="en-US"/>
          </a:p>
        </p:txBody>
      </p:sp>
      <p:sp>
        <p:nvSpPr>
          <p:cNvPr id="13323" name="Freeform 12"/>
          <p:cNvSpPr>
            <a:spLocks/>
          </p:cNvSpPr>
          <p:nvPr/>
        </p:nvSpPr>
        <p:spPr bwMode="auto">
          <a:xfrm rot="568768">
            <a:off x="7124700" y="1747838"/>
            <a:ext cx="547688" cy="793750"/>
          </a:xfrm>
          <a:custGeom>
            <a:avLst/>
            <a:gdLst>
              <a:gd name="T0" fmla="*/ 2147483647 w 138"/>
              <a:gd name="T1" fmla="*/ 2147483647 h 200"/>
              <a:gd name="T2" fmla="*/ 2147483647 w 138"/>
              <a:gd name="T3" fmla="*/ 0 h 200"/>
              <a:gd name="T4" fmla="*/ 2147483647 w 138"/>
              <a:gd name="T5" fmla="*/ 2147483647 h 200"/>
              <a:gd name="T6" fmla="*/ 2147483647 w 138"/>
              <a:gd name="T7" fmla="*/ 2147483647 h 200"/>
              <a:gd name="T8" fmla="*/ 2147483647 w 138"/>
              <a:gd name="T9" fmla="*/ 2147483647 h 200"/>
              <a:gd name="T10" fmla="*/ 2147483647 w 138"/>
              <a:gd name="T11" fmla="*/ 2147483647 h 200"/>
              <a:gd name="T12" fmla="*/ 2147483647 w 138"/>
              <a:gd name="T13" fmla="*/ 2147483647 h 200"/>
              <a:gd name="T14" fmla="*/ 0 w 138"/>
              <a:gd name="T15" fmla="*/ 2147483647 h 200"/>
              <a:gd name="T16" fmla="*/ 2147483647 w 138"/>
              <a:gd name="T17" fmla="*/ 2147483647 h 200"/>
              <a:gd name="T18" fmla="*/ 2147483647 w 138"/>
              <a:gd name="T19" fmla="*/ 2147483647 h 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00"/>
              <a:gd name="T32" fmla="*/ 138 w 138"/>
              <a:gd name="T33" fmla="*/ 200 h 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00">
                <a:moveTo>
                  <a:pt x="20" y="12"/>
                </a:moveTo>
                <a:lnTo>
                  <a:pt x="100" y="0"/>
                </a:lnTo>
                <a:lnTo>
                  <a:pt x="138" y="192"/>
                </a:lnTo>
                <a:lnTo>
                  <a:pt x="76" y="180"/>
                </a:lnTo>
                <a:lnTo>
                  <a:pt x="48" y="200"/>
                </a:lnTo>
                <a:lnTo>
                  <a:pt x="16" y="180"/>
                </a:lnTo>
                <a:lnTo>
                  <a:pt x="4" y="130"/>
                </a:lnTo>
                <a:lnTo>
                  <a:pt x="0" y="98"/>
                </a:lnTo>
                <a:lnTo>
                  <a:pt x="20" y="40"/>
                </a:lnTo>
                <a:lnTo>
                  <a:pt x="20" y="12"/>
                </a:lnTo>
                <a:close/>
              </a:path>
            </a:pathLst>
          </a:custGeom>
          <a:solidFill>
            <a:srgbClr val="00B050"/>
          </a:solidFill>
          <a:ln w="6350">
            <a:solidFill>
              <a:schemeClr val="tx1"/>
            </a:solidFill>
            <a:round/>
            <a:headEnd/>
            <a:tailEnd/>
          </a:ln>
        </p:spPr>
        <p:txBody>
          <a:bodyPr/>
          <a:lstStyle/>
          <a:p>
            <a:endParaRPr lang="en-US"/>
          </a:p>
        </p:txBody>
      </p:sp>
      <p:sp>
        <p:nvSpPr>
          <p:cNvPr id="13324" name="Freeform 13"/>
          <p:cNvSpPr>
            <a:spLocks/>
          </p:cNvSpPr>
          <p:nvPr/>
        </p:nvSpPr>
        <p:spPr bwMode="auto">
          <a:xfrm rot="568768">
            <a:off x="7224714" y="2495551"/>
            <a:ext cx="650875" cy="428625"/>
          </a:xfrm>
          <a:custGeom>
            <a:avLst/>
            <a:gdLst>
              <a:gd name="T0" fmla="*/ 0 w 164"/>
              <a:gd name="T1" fmla="*/ 2147483647 h 108"/>
              <a:gd name="T2" fmla="*/ 2147483647 w 164"/>
              <a:gd name="T3" fmla="*/ 0 h 108"/>
              <a:gd name="T4" fmla="*/ 2147483647 w 164"/>
              <a:gd name="T5" fmla="*/ 2147483647 h 108"/>
              <a:gd name="T6" fmla="*/ 2147483647 w 164"/>
              <a:gd name="T7" fmla="*/ 2147483647 h 108"/>
              <a:gd name="T8" fmla="*/ 2147483647 w 164"/>
              <a:gd name="T9" fmla="*/ 2147483647 h 108"/>
              <a:gd name="T10" fmla="*/ 2147483647 w 164"/>
              <a:gd name="T11" fmla="*/ 0 h 108"/>
              <a:gd name="T12" fmla="*/ 2147483647 w 164"/>
              <a:gd name="T13" fmla="*/ 2147483647 h 108"/>
              <a:gd name="T14" fmla="*/ 2147483647 w 164"/>
              <a:gd name="T15" fmla="*/ 2147483647 h 108"/>
              <a:gd name="T16" fmla="*/ 2147483647 w 164"/>
              <a:gd name="T17" fmla="*/ 2147483647 h 108"/>
              <a:gd name="T18" fmla="*/ 2147483647 w 164"/>
              <a:gd name="T19" fmla="*/ 2147483647 h 108"/>
              <a:gd name="T20" fmla="*/ 2147483647 w 164"/>
              <a:gd name="T21" fmla="*/ 2147483647 h 108"/>
              <a:gd name="T22" fmla="*/ 2147483647 w 164"/>
              <a:gd name="T23" fmla="*/ 2147483647 h 108"/>
              <a:gd name="T24" fmla="*/ 2147483647 w 164"/>
              <a:gd name="T25" fmla="*/ 2147483647 h 108"/>
              <a:gd name="T26" fmla="*/ 2147483647 w 164"/>
              <a:gd name="T27" fmla="*/ 2147483647 h 108"/>
              <a:gd name="T28" fmla="*/ 2147483647 w 164"/>
              <a:gd name="T29" fmla="*/ 2147483647 h 108"/>
              <a:gd name="T30" fmla="*/ 0 w 164"/>
              <a:gd name="T31" fmla="*/ 2147483647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8"/>
              <a:gd name="T50" fmla="*/ 164 w 164"/>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8">
                <a:moveTo>
                  <a:pt x="0" y="20"/>
                </a:moveTo>
                <a:lnTo>
                  <a:pt x="28" y="0"/>
                </a:lnTo>
                <a:lnTo>
                  <a:pt x="90" y="12"/>
                </a:lnTo>
                <a:lnTo>
                  <a:pt x="112" y="24"/>
                </a:lnTo>
                <a:lnTo>
                  <a:pt x="120" y="10"/>
                </a:lnTo>
                <a:lnTo>
                  <a:pt x="142" y="0"/>
                </a:lnTo>
                <a:lnTo>
                  <a:pt x="156" y="8"/>
                </a:lnTo>
                <a:lnTo>
                  <a:pt x="142" y="48"/>
                </a:lnTo>
                <a:lnTo>
                  <a:pt x="164" y="56"/>
                </a:lnTo>
                <a:lnTo>
                  <a:pt x="152" y="96"/>
                </a:lnTo>
                <a:lnTo>
                  <a:pt x="126" y="96"/>
                </a:lnTo>
                <a:lnTo>
                  <a:pt x="106" y="108"/>
                </a:lnTo>
                <a:lnTo>
                  <a:pt x="26" y="92"/>
                </a:lnTo>
                <a:lnTo>
                  <a:pt x="26" y="76"/>
                </a:lnTo>
                <a:lnTo>
                  <a:pt x="6" y="68"/>
                </a:lnTo>
                <a:lnTo>
                  <a:pt x="0" y="20"/>
                </a:lnTo>
                <a:close/>
              </a:path>
            </a:pathLst>
          </a:custGeom>
          <a:solidFill>
            <a:srgbClr val="00B050"/>
          </a:solidFill>
          <a:ln w="6350">
            <a:solidFill>
              <a:schemeClr val="tx1"/>
            </a:solidFill>
            <a:round/>
            <a:headEnd/>
            <a:tailEnd/>
          </a:ln>
        </p:spPr>
        <p:txBody>
          <a:bodyPr/>
          <a:lstStyle/>
          <a:p>
            <a:endParaRPr lang="en-US"/>
          </a:p>
        </p:txBody>
      </p:sp>
      <p:sp>
        <p:nvSpPr>
          <p:cNvPr id="13325" name="Freeform 14"/>
          <p:cNvSpPr>
            <a:spLocks/>
          </p:cNvSpPr>
          <p:nvPr/>
        </p:nvSpPr>
        <p:spPr bwMode="auto">
          <a:xfrm rot="568768">
            <a:off x="7585075" y="2344739"/>
            <a:ext cx="611188" cy="746125"/>
          </a:xfrm>
          <a:custGeom>
            <a:avLst/>
            <a:gdLst>
              <a:gd name="T0" fmla="*/ 0 w 154"/>
              <a:gd name="T1" fmla="*/ 2147483647 h 188"/>
              <a:gd name="T2" fmla="*/ 2147483647 w 154"/>
              <a:gd name="T3" fmla="*/ 2147483647 h 188"/>
              <a:gd name="T4" fmla="*/ 2147483647 w 154"/>
              <a:gd name="T5" fmla="*/ 2147483647 h 188"/>
              <a:gd name="T6" fmla="*/ 2147483647 w 154"/>
              <a:gd name="T7" fmla="*/ 2147483647 h 188"/>
              <a:gd name="T8" fmla="*/ 2147483647 w 154"/>
              <a:gd name="T9" fmla="*/ 2147483647 h 188"/>
              <a:gd name="T10" fmla="*/ 2147483647 w 154"/>
              <a:gd name="T11" fmla="*/ 0 h 188"/>
              <a:gd name="T12" fmla="*/ 2147483647 w 154"/>
              <a:gd name="T13" fmla="*/ 2147483647 h 188"/>
              <a:gd name="T14" fmla="*/ 2147483647 w 154"/>
              <a:gd name="T15" fmla="*/ 2147483647 h 188"/>
              <a:gd name="T16" fmla="*/ 2147483647 w 154"/>
              <a:gd name="T17" fmla="*/ 2147483647 h 188"/>
              <a:gd name="T18" fmla="*/ 2147483647 w 154"/>
              <a:gd name="T19" fmla="*/ 2147483647 h 188"/>
              <a:gd name="T20" fmla="*/ 2147483647 w 154"/>
              <a:gd name="T21" fmla="*/ 2147483647 h 188"/>
              <a:gd name="T22" fmla="*/ 2147483647 w 154"/>
              <a:gd name="T23" fmla="*/ 2147483647 h 188"/>
              <a:gd name="T24" fmla="*/ 2147483647 w 154"/>
              <a:gd name="T25" fmla="*/ 2147483647 h 188"/>
              <a:gd name="T26" fmla="*/ 2147483647 w 154"/>
              <a:gd name="T27" fmla="*/ 2147483647 h 188"/>
              <a:gd name="T28" fmla="*/ 2147483647 w 154"/>
              <a:gd name="T29" fmla="*/ 2147483647 h 188"/>
              <a:gd name="T30" fmla="*/ 2147483647 w 154"/>
              <a:gd name="T31" fmla="*/ 2147483647 h 188"/>
              <a:gd name="T32" fmla="*/ 2147483647 w 154"/>
              <a:gd name="T33" fmla="*/ 2147483647 h 188"/>
              <a:gd name="T34" fmla="*/ 2147483647 w 154"/>
              <a:gd name="T35" fmla="*/ 2147483647 h 188"/>
              <a:gd name="T36" fmla="*/ 2147483647 w 154"/>
              <a:gd name="T37" fmla="*/ 2147483647 h 188"/>
              <a:gd name="T38" fmla="*/ 0 w 154"/>
              <a:gd name="T39" fmla="*/ 2147483647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4"/>
              <a:gd name="T61" fmla="*/ 0 h 188"/>
              <a:gd name="T62" fmla="*/ 154 w 154"/>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4" h="188">
                <a:moveTo>
                  <a:pt x="0" y="64"/>
                </a:moveTo>
                <a:lnTo>
                  <a:pt x="24" y="40"/>
                </a:lnTo>
                <a:lnTo>
                  <a:pt x="36" y="18"/>
                </a:lnTo>
                <a:lnTo>
                  <a:pt x="54" y="10"/>
                </a:lnTo>
                <a:lnTo>
                  <a:pt x="58" y="2"/>
                </a:lnTo>
                <a:lnTo>
                  <a:pt x="100" y="0"/>
                </a:lnTo>
                <a:lnTo>
                  <a:pt x="150" y="20"/>
                </a:lnTo>
                <a:lnTo>
                  <a:pt x="142" y="44"/>
                </a:lnTo>
                <a:lnTo>
                  <a:pt x="146" y="64"/>
                </a:lnTo>
                <a:lnTo>
                  <a:pt x="134" y="92"/>
                </a:lnTo>
                <a:lnTo>
                  <a:pt x="154" y="130"/>
                </a:lnTo>
                <a:lnTo>
                  <a:pt x="142" y="188"/>
                </a:lnTo>
                <a:lnTo>
                  <a:pt x="62" y="148"/>
                </a:lnTo>
                <a:lnTo>
                  <a:pt x="74" y="108"/>
                </a:lnTo>
                <a:lnTo>
                  <a:pt x="52" y="100"/>
                </a:lnTo>
                <a:lnTo>
                  <a:pt x="66" y="60"/>
                </a:lnTo>
                <a:lnTo>
                  <a:pt x="52" y="52"/>
                </a:lnTo>
                <a:lnTo>
                  <a:pt x="30" y="62"/>
                </a:lnTo>
                <a:lnTo>
                  <a:pt x="22" y="76"/>
                </a:lnTo>
                <a:lnTo>
                  <a:pt x="0" y="64"/>
                </a:lnTo>
                <a:close/>
              </a:path>
            </a:pathLst>
          </a:custGeom>
          <a:solidFill>
            <a:srgbClr val="FFFF99"/>
          </a:solidFill>
          <a:ln w="6350">
            <a:solidFill>
              <a:schemeClr val="tx1"/>
            </a:solidFill>
            <a:round/>
            <a:headEnd/>
            <a:tailEnd/>
          </a:ln>
        </p:spPr>
        <p:txBody>
          <a:bodyPr/>
          <a:lstStyle/>
          <a:p>
            <a:endParaRPr lang="en-US"/>
          </a:p>
        </p:txBody>
      </p:sp>
      <p:sp>
        <p:nvSpPr>
          <p:cNvPr id="13326" name="Freeform 15"/>
          <p:cNvSpPr>
            <a:spLocks/>
          </p:cNvSpPr>
          <p:nvPr/>
        </p:nvSpPr>
        <p:spPr bwMode="auto">
          <a:xfrm rot="568768">
            <a:off x="7913689" y="1814513"/>
            <a:ext cx="650875" cy="658812"/>
          </a:xfrm>
          <a:custGeom>
            <a:avLst/>
            <a:gdLst>
              <a:gd name="T0" fmla="*/ 0 w 164"/>
              <a:gd name="T1" fmla="*/ 2147483647 h 166"/>
              <a:gd name="T2" fmla="*/ 2147483647 w 164"/>
              <a:gd name="T3" fmla="*/ 2147483647 h 166"/>
              <a:gd name="T4" fmla="*/ 2147483647 w 164"/>
              <a:gd name="T5" fmla="*/ 2147483647 h 166"/>
              <a:gd name="T6" fmla="*/ 2147483647 w 164"/>
              <a:gd name="T7" fmla="*/ 2147483647 h 166"/>
              <a:gd name="T8" fmla="*/ 2147483647 w 164"/>
              <a:gd name="T9" fmla="*/ 2147483647 h 166"/>
              <a:gd name="T10" fmla="*/ 2147483647 w 164"/>
              <a:gd name="T11" fmla="*/ 2147483647 h 166"/>
              <a:gd name="T12" fmla="*/ 2147483647 w 164"/>
              <a:gd name="T13" fmla="*/ 2147483647 h 166"/>
              <a:gd name="T14" fmla="*/ 2147483647 w 164"/>
              <a:gd name="T15" fmla="*/ 0 h 166"/>
              <a:gd name="T16" fmla="*/ 2147483647 w 164"/>
              <a:gd name="T17" fmla="*/ 0 h 166"/>
              <a:gd name="T18" fmla="*/ 2147483647 w 164"/>
              <a:gd name="T19" fmla="*/ 2147483647 h 166"/>
              <a:gd name="T20" fmla="*/ 2147483647 w 164"/>
              <a:gd name="T21" fmla="*/ 2147483647 h 166"/>
              <a:gd name="T22" fmla="*/ 2147483647 w 164"/>
              <a:gd name="T23" fmla="*/ 2147483647 h 166"/>
              <a:gd name="T24" fmla="*/ 2147483647 w 164"/>
              <a:gd name="T25" fmla="*/ 2147483647 h 166"/>
              <a:gd name="T26" fmla="*/ 2147483647 w 164"/>
              <a:gd name="T27" fmla="*/ 2147483647 h 166"/>
              <a:gd name="T28" fmla="*/ 2147483647 w 164"/>
              <a:gd name="T29" fmla="*/ 2147483647 h 166"/>
              <a:gd name="T30" fmla="*/ 2147483647 w 164"/>
              <a:gd name="T31" fmla="*/ 2147483647 h 166"/>
              <a:gd name="T32" fmla="*/ 2147483647 w 164"/>
              <a:gd name="T33" fmla="*/ 2147483647 h 166"/>
              <a:gd name="T34" fmla="*/ 0 w 164"/>
              <a:gd name="T35" fmla="*/ 2147483647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66"/>
              <a:gd name="T56" fmla="*/ 164 w 164"/>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66">
                <a:moveTo>
                  <a:pt x="0" y="148"/>
                </a:moveTo>
                <a:lnTo>
                  <a:pt x="8" y="126"/>
                </a:lnTo>
                <a:lnTo>
                  <a:pt x="32" y="108"/>
                </a:lnTo>
                <a:lnTo>
                  <a:pt x="50" y="80"/>
                </a:lnTo>
                <a:lnTo>
                  <a:pt x="62" y="86"/>
                </a:lnTo>
                <a:lnTo>
                  <a:pt x="82" y="82"/>
                </a:lnTo>
                <a:lnTo>
                  <a:pt x="114" y="30"/>
                </a:lnTo>
                <a:lnTo>
                  <a:pt x="120" y="0"/>
                </a:lnTo>
                <a:lnTo>
                  <a:pt x="130" y="0"/>
                </a:lnTo>
                <a:lnTo>
                  <a:pt x="128" y="20"/>
                </a:lnTo>
                <a:lnTo>
                  <a:pt x="164" y="34"/>
                </a:lnTo>
                <a:lnTo>
                  <a:pt x="132" y="74"/>
                </a:lnTo>
                <a:lnTo>
                  <a:pt x="132" y="98"/>
                </a:lnTo>
                <a:lnTo>
                  <a:pt x="104" y="138"/>
                </a:lnTo>
                <a:lnTo>
                  <a:pt x="104" y="152"/>
                </a:lnTo>
                <a:lnTo>
                  <a:pt x="92" y="166"/>
                </a:lnTo>
                <a:lnTo>
                  <a:pt x="42" y="146"/>
                </a:lnTo>
                <a:lnTo>
                  <a:pt x="0" y="148"/>
                </a:lnTo>
                <a:close/>
              </a:path>
            </a:pathLst>
          </a:custGeom>
          <a:solidFill>
            <a:srgbClr val="FFFF99"/>
          </a:solidFill>
          <a:ln w="6350">
            <a:solidFill>
              <a:schemeClr val="tx1"/>
            </a:solidFill>
            <a:round/>
            <a:headEnd/>
            <a:tailEnd/>
          </a:ln>
        </p:spPr>
        <p:txBody>
          <a:bodyPr/>
          <a:lstStyle/>
          <a:p>
            <a:endParaRPr lang="en-US"/>
          </a:p>
        </p:txBody>
      </p:sp>
      <p:sp>
        <p:nvSpPr>
          <p:cNvPr id="13327" name="Freeform 16"/>
          <p:cNvSpPr>
            <a:spLocks/>
          </p:cNvSpPr>
          <p:nvPr/>
        </p:nvSpPr>
        <p:spPr bwMode="auto">
          <a:xfrm rot="568768">
            <a:off x="8809039" y="1708150"/>
            <a:ext cx="484187" cy="452438"/>
          </a:xfrm>
          <a:custGeom>
            <a:avLst/>
            <a:gdLst>
              <a:gd name="T0" fmla="*/ 0 w 122"/>
              <a:gd name="T1" fmla="*/ 2147483647 h 114"/>
              <a:gd name="T2" fmla="*/ 2147483647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0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0 w 122"/>
              <a:gd name="T29" fmla="*/ 2147483647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14"/>
              <a:gd name="T47" fmla="*/ 122 w 122"/>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14">
                <a:moveTo>
                  <a:pt x="0" y="86"/>
                </a:moveTo>
                <a:lnTo>
                  <a:pt x="10" y="56"/>
                </a:lnTo>
                <a:lnTo>
                  <a:pt x="2" y="46"/>
                </a:lnTo>
                <a:lnTo>
                  <a:pt x="8" y="38"/>
                </a:lnTo>
                <a:lnTo>
                  <a:pt x="20" y="44"/>
                </a:lnTo>
                <a:lnTo>
                  <a:pt x="32" y="32"/>
                </a:lnTo>
                <a:lnTo>
                  <a:pt x="58" y="28"/>
                </a:lnTo>
                <a:lnTo>
                  <a:pt x="62" y="12"/>
                </a:lnTo>
                <a:lnTo>
                  <a:pt x="90" y="0"/>
                </a:lnTo>
                <a:lnTo>
                  <a:pt x="122" y="18"/>
                </a:lnTo>
                <a:lnTo>
                  <a:pt x="114" y="38"/>
                </a:lnTo>
                <a:lnTo>
                  <a:pt x="98" y="38"/>
                </a:lnTo>
                <a:lnTo>
                  <a:pt x="84" y="114"/>
                </a:lnTo>
                <a:lnTo>
                  <a:pt x="46" y="100"/>
                </a:lnTo>
                <a:lnTo>
                  <a:pt x="0" y="86"/>
                </a:lnTo>
                <a:close/>
              </a:path>
            </a:pathLst>
          </a:custGeom>
          <a:solidFill>
            <a:srgbClr val="00B050"/>
          </a:solidFill>
          <a:ln w="6350">
            <a:solidFill>
              <a:schemeClr val="tx1"/>
            </a:solidFill>
            <a:round/>
            <a:headEnd/>
            <a:tailEnd/>
          </a:ln>
        </p:spPr>
        <p:txBody>
          <a:bodyPr/>
          <a:lstStyle/>
          <a:p>
            <a:endParaRPr lang="en-US"/>
          </a:p>
        </p:txBody>
      </p:sp>
      <p:sp>
        <p:nvSpPr>
          <p:cNvPr id="13328" name="Freeform 17"/>
          <p:cNvSpPr>
            <a:spLocks/>
          </p:cNvSpPr>
          <p:nvPr/>
        </p:nvSpPr>
        <p:spPr bwMode="auto">
          <a:xfrm rot="568768">
            <a:off x="9121775" y="1782763"/>
            <a:ext cx="452438" cy="595312"/>
          </a:xfrm>
          <a:custGeom>
            <a:avLst/>
            <a:gdLst>
              <a:gd name="T0" fmla="*/ 2147483647 w 114"/>
              <a:gd name="T1" fmla="*/ 2147483647 h 150"/>
              <a:gd name="T2" fmla="*/ 2147483647 w 114"/>
              <a:gd name="T3" fmla="*/ 2147483647 h 150"/>
              <a:gd name="T4" fmla="*/ 2147483647 w 114"/>
              <a:gd name="T5" fmla="*/ 2147483647 h 150"/>
              <a:gd name="T6" fmla="*/ 2147483647 w 114"/>
              <a:gd name="T7" fmla="*/ 2147483647 h 150"/>
              <a:gd name="T8" fmla="*/ 2147483647 w 114"/>
              <a:gd name="T9" fmla="*/ 0 h 150"/>
              <a:gd name="T10" fmla="*/ 2147483647 w 114"/>
              <a:gd name="T11" fmla="*/ 2147483647 h 150"/>
              <a:gd name="T12" fmla="*/ 2147483647 w 114"/>
              <a:gd name="T13" fmla="*/ 2147483647 h 150"/>
              <a:gd name="T14" fmla="*/ 2147483647 w 114"/>
              <a:gd name="T15" fmla="*/ 2147483647 h 150"/>
              <a:gd name="T16" fmla="*/ 2147483647 w 114"/>
              <a:gd name="T17" fmla="*/ 2147483647 h 150"/>
              <a:gd name="T18" fmla="*/ 2147483647 w 114"/>
              <a:gd name="T19" fmla="*/ 2147483647 h 150"/>
              <a:gd name="T20" fmla="*/ 2147483647 w 114"/>
              <a:gd name="T21" fmla="*/ 2147483647 h 150"/>
              <a:gd name="T22" fmla="*/ 0 w 114"/>
              <a:gd name="T23" fmla="*/ 2147483647 h 150"/>
              <a:gd name="T24" fmla="*/ 2147483647 w 114"/>
              <a:gd name="T25" fmla="*/ 2147483647 h 150"/>
              <a:gd name="T26" fmla="*/ 2147483647 w 114"/>
              <a:gd name="T27" fmla="*/ 2147483647 h 150"/>
              <a:gd name="T28" fmla="*/ 2147483647 w 114"/>
              <a:gd name="T29" fmla="*/ 2147483647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50"/>
              <a:gd name="T47" fmla="*/ 114 w 114"/>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50">
                <a:moveTo>
                  <a:pt x="38" y="12"/>
                </a:moveTo>
                <a:lnTo>
                  <a:pt x="48" y="20"/>
                </a:lnTo>
                <a:lnTo>
                  <a:pt x="78" y="12"/>
                </a:lnTo>
                <a:lnTo>
                  <a:pt x="80" y="4"/>
                </a:lnTo>
                <a:lnTo>
                  <a:pt x="94" y="0"/>
                </a:lnTo>
                <a:lnTo>
                  <a:pt x="104" y="14"/>
                </a:lnTo>
                <a:lnTo>
                  <a:pt x="96" y="26"/>
                </a:lnTo>
                <a:lnTo>
                  <a:pt x="114" y="46"/>
                </a:lnTo>
                <a:lnTo>
                  <a:pt x="78" y="106"/>
                </a:lnTo>
                <a:lnTo>
                  <a:pt x="80" y="124"/>
                </a:lnTo>
                <a:lnTo>
                  <a:pt x="66" y="150"/>
                </a:lnTo>
                <a:lnTo>
                  <a:pt x="0" y="108"/>
                </a:lnTo>
                <a:lnTo>
                  <a:pt x="14" y="32"/>
                </a:lnTo>
                <a:lnTo>
                  <a:pt x="30" y="32"/>
                </a:lnTo>
                <a:lnTo>
                  <a:pt x="38" y="12"/>
                </a:lnTo>
                <a:close/>
              </a:path>
            </a:pathLst>
          </a:custGeom>
          <a:solidFill>
            <a:srgbClr val="00B050"/>
          </a:solidFill>
          <a:ln w="6350">
            <a:solidFill>
              <a:schemeClr val="tx1"/>
            </a:solidFill>
            <a:round/>
            <a:headEnd/>
            <a:tailEnd/>
          </a:ln>
        </p:spPr>
        <p:txBody>
          <a:bodyPr/>
          <a:lstStyle/>
          <a:p>
            <a:endParaRPr lang="en-US"/>
          </a:p>
        </p:txBody>
      </p:sp>
      <p:sp>
        <p:nvSpPr>
          <p:cNvPr id="13329" name="Freeform 18"/>
          <p:cNvSpPr>
            <a:spLocks/>
          </p:cNvSpPr>
          <p:nvPr/>
        </p:nvSpPr>
        <p:spPr bwMode="auto">
          <a:xfrm rot="568768">
            <a:off x="9359901" y="1974850"/>
            <a:ext cx="365125" cy="547688"/>
          </a:xfrm>
          <a:custGeom>
            <a:avLst/>
            <a:gdLst>
              <a:gd name="T0" fmla="*/ 2147483647 w 92"/>
              <a:gd name="T1" fmla="*/ 2147483647 h 138"/>
              <a:gd name="T2" fmla="*/ 2147483647 w 92"/>
              <a:gd name="T3" fmla="*/ 0 h 138"/>
              <a:gd name="T4" fmla="*/ 2147483647 w 92"/>
              <a:gd name="T5" fmla="*/ 2147483647 h 138"/>
              <a:gd name="T6" fmla="*/ 2147483647 w 92"/>
              <a:gd name="T7" fmla="*/ 2147483647 h 138"/>
              <a:gd name="T8" fmla="*/ 2147483647 w 92"/>
              <a:gd name="T9" fmla="*/ 2147483647 h 138"/>
              <a:gd name="T10" fmla="*/ 2147483647 w 92"/>
              <a:gd name="T11" fmla="*/ 2147483647 h 138"/>
              <a:gd name="T12" fmla="*/ 2147483647 w 92"/>
              <a:gd name="T13" fmla="*/ 2147483647 h 138"/>
              <a:gd name="T14" fmla="*/ 2147483647 w 92"/>
              <a:gd name="T15" fmla="*/ 2147483647 h 138"/>
              <a:gd name="T16" fmla="*/ 0 w 92"/>
              <a:gd name="T17" fmla="*/ 2147483647 h 138"/>
              <a:gd name="T18" fmla="*/ 2147483647 w 92"/>
              <a:gd name="T19" fmla="*/ 2147483647 h 138"/>
              <a:gd name="T20" fmla="*/ 2147483647 w 92"/>
              <a:gd name="T21" fmla="*/ 2147483647 h 138"/>
              <a:gd name="T22" fmla="*/ 2147483647 w 92"/>
              <a:gd name="T23" fmla="*/ 2147483647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138"/>
              <a:gd name="T38" fmla="*/ 92 w 92"/>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138">
                <a:moveTo>
                  <a:pt x="48" y="6"/>
                </a:moveTo>
                <a:lnTo>
                  <a:pt x="60" y="0"/>
                </a:lnTo>
                <a:lnTo>
                  <a:pt x="66" y="6"/>
                </a:lnTo>
                <a:lnTo>
                  <a:pt x="58" y="18"/>
                </a:lnTo>
                <a:lnTo>
                  <a:pt x="80" y="36"/>
                </a:lnTo>
                <a:lnTo>
                  <a:pt x="82" y="56"/>
                </a:lnTo>
                <a:lnTo>
                  <a:pt x="92" y="62"/>
                </a:lnTo>
                <a:lnTo>
                  <a:pt x="68" y="138"/>
                </a:lnTo>
                <a:lnTo>
                  <a:pt x="0" y="110"/>
                </a:lnTo>
                <a:lnTo>
                  <a:pt x="14" y="84"/>
                </a:lnTo>
                <a:lnTo>
                  <a:pt x="12" y="66"/>
                </a:lnTo>
                <a:lnTo>
                  <a:pt x="48" y="6"/>
                </a:lnTo>
                <a:close/>
              </a:path>
            </a:pathLst>
          </a:custGeom>
          <a:solidFill>
            <a:srgbClr val="00B050"/>
          </a:solidFill>
          <a:ln w="6350">
            <a:solidFill>
              <a:schemeClr val="tx1"/>
            </a:solidFill>
            <a:round/>
            <a:headEnd/>
            <a:tailEnd/>
          </a:ln>
        </p:spPr>
        <p:txBody>
          <a:bodyPr/>
          <a:lstStyle/>
          <a:p>
            <a:endParaRPr lang="en-US"/>
          </a:p>
        </p:txBody>
      </p:sp>
      <p:sp>
        <p:nvSpPr>
          <p:cNvPr id="13330" name="Freeform 19"/>
          <p:cNvSpPr>
            <a:spLocks/>
          </p:cNvSpPr>
          <p:nvPr/>
        </p:nvSpPr>
        <p:spPr bwMode="auto">
          <a:xfrm rot="568768">
            <a:off x="8256588" y="1979613"/>
            <a:ext cx="690562" cy="666750"/>
          </a:xfrm>
          <a:custGeom>
            <a:avLst/>
            <a:gdLst>
              <a:gd name="T0" fmla="*/ 0 w 174"/>
              <a:gd name="T1" fmla="*/ 2147483647 h 168"/>
              <a:gd name="T2" fmla="*/ 2147483647 w 174"/>
              <a:gd name="T3" fmla="*/ 2147483647 h 168"/>
              <a:gd name="T4" fmla="*/ 2147483647 w 174"/>
              <a:gd name="T5" fmla="*/ 2147483647 h 168"/>
              <a:gd name="T6" fmla="*/ 2147483647 w 174"/>
              <a:gd name="T7" fmla="*/ 2147483647 h 168"/>
              <a:gd name="T8" fmla="*/ 2147483647 w 174"/>
              <a:gd name="T9" fmla="*/ 2147483647 h 168"/>
              <a:gd name="T10" fmla="*/ 2147483647 w 174"/>
              <a:gd name="T11" fmla="*/ 2147483647 h 168"/>
              <a:gd name="T12" fmla="*/ 2147483647 w 174"/>
              <a:gd name="T13" fmla="*/ 2147483647 h 168"/>
              <a:gd name="T14" fmla="*/ 2147483647 w 174"/>
              <a:gd name="T15" fmla="*/ 0 h 168"/>
              <a:gd name="T16" fmla="*/ 2147483647 w 174"/>
              <a:gd name="T17" fmla="*/ 2147483647 h 168"/>
              <a:gd name="T18" fmla="*/ 2147483647 w 174"/>
              <a:gd name="T19" fmla="*/ 2147483647 h 168"/>
              <a:gd name="T20" fmla="*/ 2147483647 w 174"/>
              <a:gd name="T21" fmla="*/ 2147483647 h 168"/>
              <a:gd name="T22" fmla="*/ 2147483647 w 174"/>
              <a:gd name="T23" fmla="*/ 2147483647 h 168"/>
              <a:gd name="T24" fmla="*/ 2147483647 w 174"/>
              <a:gd name="T25" fmla="*/ 2147483647 h 168"/>
              <a:gd name="T26" fmla="*/ 2147483647 w 174"/>
              <a:gd name="T27" fmla="*/ 2147483647 h 168"/>
              <a:gd name="T28" fmla="*/ 2147483647 w 174"/>
              <a:gd name="T29" fmla="*/ 2147483647 h 168"/>
              <a:gd name="T30" fmla="*/ 2147483647 w 174"/>
              <a:gd name="T31" fmla="*/ 2147483647 h 168"/>
              <a:gd name="T32" fmla="*/ 2147483647 w 174"/>
              <a:gd name="T33" fmla="*/ 2147483647 h 168"/>
              <a:gd name="T34" fmla="*/ 2147483647 w 174"/>
              <a:gd name="T35" fmla="*/ 2147483647 h 168"/>
              <a:gd name="T36" fmla="*/ 2147483647 w 174"/>
              <a:gd name="T37" fmla="*/ 2147483647 h 168"/>
              <a:gd name="T38" fmla="*/ 0 w 174"/>
              <a:gd name="T39" fmla="*/ 2147483647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68"/>
              <a:gd name="T62" fmla="*/ 174 w 174"/>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68">
                <a:moveTo>
                  <a:pt x="0" y="140"/>
                </a:moveTo>
                <a:lnTo>
                  <a:pt x="12" y="126"/>
                </a:lnTo>
                <a:lnTo>
                  <a:pt x="12" y="112"/>
                </a:lnTo>
                <a:lnTo>
                  <a:pt x="40" y="72"/>
                </a:lnTo>
                <a:lnTo>
                  <a:pt x="40" y="48"/>
                </a:lnTo>
                <a:lnTo>
                  <a:pt x="72" y="8"/>
                </a:lnTo>
                <a:lnTo>
                  <a:pt x="106" y="6"/>
                </a:lnTo>
                <a:lnTo>
                  <a:pt x="122" y="0"/>
                </a:lnTo>
                <a:lnTo>
                  <a:pt x="168" y="14"/>
                </a:lnTo>
                <a:lnTo>
                  <a:pt x="170" y="52"/>
                </a:lnTo>
                <a:lnTo>
                  <a:pt x="160" y="116"/>
                </a:lnTo>
                <a:lnTo>
                  <a:pt x="172" y="122"/>
                </a:lnTo>
                <a:lnTo>
                  <a:pt x="174" y="132"/>
                </a:lnTo>
                <a:lnTo>
                  <a:pt x="164" y="138"/>
                </a:lnTo>
                <a:lnTo>
                  <a:pt x="150" y="168"/>
                </a:lnTo>
                <a:lnTo>
                  <a:pt x="136" y="152"/>
                </a:lnTo>
                <a:lnTo>
                  <a:pt x="120" y="148"/>
                </a:lnTo>
                <a:lnTo>
                  <a:pt x="90" y="154"/>
                </a:lnTo>
                <a:lnTo>
                  <a:pt x="36" y="152"/>
                </a:lnTo>
                <a:lnTo>
                  <a:pt x="0" y="140"/>
                </a:lnTo>
                <a:close/>
              </a:path>
            </a:pathLst>
          </a:custGeom>
          <a:solidFill>
            <a:srgbClr val="00B050"/>
          </a:solidFill>
          <a:ln w="6350">
            <a:solidFill>
              <a:schemeClr val="tx1"/>
            </a:solidFill>
            <a:round/>
            <a:headEnd/>
            <a:tailEnd/>
          </a:ln>
        </p:spPr>
        <p:txBody>
          <a:bodyPr/>
          <a:lstStyle/>
          <a:p>
            <a:endParaRPr lang="en-US"/>
          </a:p>
        </p:txBody>
      </p:sp>
      <p:sp>
        <p:nvSpPr>
          <p:cNvPr id="13331" name="Freeform 20"/>
          <p:cNvSpPr>
            <a:spLocks/>
          </p:cNvSpPr>
          <p:nvPr/>
        </p:nvSpPr>
        <p:spPr bwMode="auto">
          <a:xfrm rot="568768">
            <a:off x="8099426" y="2514601"/>
            <a:ext cx="658813" cy="714375"/>
          </a:xfrm>
          <a:custGeom>
            <a:avLst/>
            <a:gdLst>
              <a:gd name="T0" fmla="*/ 2147483647 w 166"/>
              <a:gd name="T1" fmla="*/ 2147483647 h 180"/>
              <a:gd name="T2" fmla="*/ 2147483647 w 166"/>
              <a:gd name="T3" fmla="*/ 2147483647 h 180"/>
              <a:gd name="T4" fmla="*/ 2147483647 w 166"/>
              <a:gd name="T5" fmla="*/ 2147483647 h 180"/>
              <a:gd name="T6" fmla="*/ 0 w 166"/>
              <a:gd name="T7" fmla="*/ 2147483647 h 180"/>
              <a:gd name="T8" fmla="*/ 2147483647 w 166"/>
              <a:gd name="T9" fmla="*/ 2147483647 h 180"/>
              <a:gd name="T10" fmla="*/ 2147483647 w 166"/>
              <a:gd name="T11" fmla="*/ 2147483647 h 180"/>
              <a:gd name="T12" fmla="*/ 2147483647 w 166"/>
              <a:gd name="T13" fmla="*/ 0 h 180"/>
              <a:gd name="T14" fmla="*/ 2147483647 w 166"/>
              <a:gd name="T15" fmla="*/ 2147483647 h 180"/>
              <a:gd name="T16" fmla="*/ 2147483647 w 166"/>
              <a:gd name="T17" fmla="*/ 2147483647 h 180"/>
              <a:gd name="T18" fmla="*/ 2147483647 w 166"/>
              <a:gd name="T19" fmla="*/ 2147483647 h 180"/>
              <a:gd name="T20" fmla="*/ 2147483647 w 166"/>
              <a:gd name="T21" fmla="*/ 2147483647 h 180"/>
              <a:gd name="T22" fmla="*/ 2147483647 w 166"/>
              <a:gd name="T23" fmla="*/ 2147483647 h 180"/>
              <a:gd name="T24" fmla="*/ 2147483647 w 166"/>
              <a:gd name="T25" fmla="*/ 2147483647 h 180"/>
              <a:gd name="T26" fmla="*/ 2147483647 w 166"/>
              <a:gd name="T27" fmla="*/ 2147483647 h 180"/>
              <a:gd name="T28" fmla="*/ 2147483647 w 166"/>
              <a:gd name="T29" fmla="*/ 2147483647 h 180"/>
              <a:gd name="T30" fmla="*/ 2147483647 w 166"/>
              <a:gd name="T31" fmla="*/ 2147483647 h 180"/>
              <a:gd name="T32" fmla="*/ 2147483647 w 166"/>
              <a:gd name="T33" fmla="*/ 2147483647 h 180"/>
              <a:gd name="T34" fmla="*/ 2147483647 w 166"/>
              <a:gd name="T35" fmla="*/ 2147483647 h 180"/>
              <a:gd name="T36" fmla="*/ 2147483647 w 166"/>
              <a:gd name="T37" fmla="*/ 2147483647 h 180"/>
              <a:gd name="T38" fmla="*/ 2147483647 w 166"/>
              <a:gd name="T39" fmla="*/ 2147483647 h 180"/>
              <a:gd name="T40" fmla="*/ 2147483647 w 166"/>
              <a:gd name="T41" fmla="*/ 2147483647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180"/>
              <a:gd name="T65" fmla="*/ 166 w 166"/>
              <a:gd name="T66" fmla="*/ 180 h 1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180">
                <a:moveTo>
                  <a:pt x="26" y="180"/>
                </a:moveTo>
                <a:lnTo>
                  <a:pt x="8" y="168"/>
                </a:lnTo>
                <a:lnTo>
                  <a:pt x="20" y="110"/>
                </a:lnTo>
                <a:lnTo>
                  <a:pt x="0" y="72"/>
                </a:lnTo>
                <a:lnTo>
                  <a:pt x="12" y="44"/>
                </a:lnTo>
                <a:lnTo>
                  <a:pt x="8" y="24"/>
                </a:lnTo>
                <a:lnTo>
                  <a:pt x="16" y="0"/>
                </a:lnTo>
                <a:lnTo>
                  <a:pt x="52" y="12"/>
                </a:lnTo>
                <a:lnTo>
                  <a:pt x="110" y="14"/>
                </a:lnTo>
                <a:lnTo>
                  <a:pt x="136" y="8"/>
                </a:lnTo>
                <a:lnTo>
                  <a:pt x="152" y="12"/>
                </a:lnTo>
                <a:lnTo>
                  <a:pt x="166" y="28"/>
                </a:lnTo>
                <a:lnTo>
                  <a:pt x="150" y="44"/>
                </a:lnTo>
                <a:lnTo>
                  <a:pt x="156" y="50"/>
                </a:lnTo>
                <a:lnTo>
                  <a:pt x="148" y="72"/>
                </a:lnTo>
                <a:lnTo>
                  <a:pt x="140" y="68"/>
                </a:lnTo>
                <a:lnTo>
                  <a:pt x="124" y="96"/>
                </a:lnTo>
                <a:lnTo>
                  <a:pt x="106" y="100"/>
                </a:lnTo>
                <a:lnTo>
                  <a:pt x="88" y="172"/>
                </a:lnTo>
                <a:lnTo>
                  <a:pt x="48" y="148"/>
                </a:lnTo>
                <a:lnTo>
                  <a:pt x="26" y="180"/>
                </a:lnTo>
                <a:close/>
              </a:path>
            </a:pathLst>
          </a:custGeom>
          <a:solidFill>
            <a:srgbClr val="FFFF99"/>
          </a:solidFill>
          <a:ln w="6350">
            <a:solidFill>
              <a:schemeClr val="tx1"/>
            </a:solidFill>
            <a:round/>
            <a:headEnd/>
            <a:tailEnd/>
          </a:ln>
        </p:spPr>
        <p:txBody>
          <a:bodyPr/>
          <a:lstStyle/>
          <a:p>
            <a:endParaRPr lang="en-US"/>
          </a:p>
        </p:txBody>
      </p:sp>
      <p:sp>
        <p:nvSpPr>
          <p:cNvPr id="13332" name="Freeform 21"/>
          <p:cNvSpPr>
            <a:spLocks/>
          </p:cNvSpPr>
          <p:nvPr/>
        </p:nvSpPr>
        <p:spPr bwMode="auto">
          <a:xfrm rot="568768">
            <a:off x="7513639" y="2928938"/>
            <a:ext cx="611187" cy="825500"/>
          </a:xfrm>
          <a:custGeom>
            <a:avLst/>
            <a:gdLst>
              <a:gd name="T0" fmla="*/ 2147483647 w 154"/>
              <a:gd name="T1" fmla="*/ 2147483647 h 208"/>
              <a:gd name="T2" fmla="*/ 0 w 154"/>
              <a:gd name="T3" fmla="*/ 2147483647 h 208"/>
              <a:gd name="T4" fmla="*/ 2147483647 w 154"/>
              <a:gd name="T5" fmla="*/ 2147483647 h 208"/>
              <a:gd name="T6" fmla="*/ 2147483647 w 154"/>
              <a:gd name="T7" fmla="*/ 2147483647 h 208"/>
              <a:gd name="T8" fmla="*/ 2147483647 w 154"/>
              <a:gd name="T9" fmla="*/ 2147483647 h 208"/>
              <a:gd name="T10" fmla="*/ 2147483647 w 154"/>
              <a:gd name="T11" fmla="*/ 2147483647 h 208"/>
              <a:gd name="T12" fmla="*/ 2147483647 w 154"/>
              <a:gd name="T13" fmla="*/ 2147483647 h 208"/>
              <a:gd name="T14" fmla="*/ 2147483647 w 154"/>
              <a:gd name="T15" fmla="*/ 0 h 208"/>
              <a:gd name="T16" fmla="*/ 2147483647 w 154"/>
              <a:gd name="T17" fmla="*/ 2147483647 h 208"/>
              <a:gd name="T18" fmla="*/ 2147483647 w 154"/>
              <a:gd name="T19" fmla="*/ 2147483647 h 208"/>
              <a:gd name="T20" fmla="*/ 2147483647 w 154"/>
              <a:gd name="T21" fmla="*/ 2147483647 h 208"/>
              <a:gd name="T22" fmla="*/ 2147483647 w 154"/>
              <a:gd name="T23" fmla="*/ 2147483647 h 208"/>
              <a:gd name="T24" fmla="*/ 2147483647 w 154"/>
              <a:gd name="T25" fmla="*/ 2147483647 h 208"/>
              <a:gd name="T26" fmla="*/ 2147483647 w 154"/>
              <a:gd name="T27" fmla="*/ 2147483647 h 208"/>
              <a:gd name="T28" fmla="*/ 2147483647 w 154"/>
              <a:gd name="T29" fmla="*/ 2147483647 h 208"/>
              <a:gd name="T30" fmla="*/ 2147483647 w 154"/>
              <a:gd name="T31" fmla="*/ 2147483647 h 208"/>
              <a:gd name="T32" fmla="*/ 2147483647 w 154"/>
              <a:gd name="T33" fmla="*/ 2147483647 h 208"/>
              <a:gd name="T34" fmla="*/ 2147483647 w 154"/>
              <a:gd name="T35" fmla="*/ 2147483647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208"/>
              <a:gd name="T56" fmla="*/ 154 w 154"/>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208">
                <a:moveTo>
                  <a:pt x="2" y="156"/>
                </a:moveTo>
                <a:lnTo>
                  <a:pt x="0" y="136"/>
                </a:lnTo>
                <a:lnTo>
                  <a:pt x="18" y="86"/>
                </a:lnTo>
                <a:lnTo>
                  <a:pt x="8" y="58"/>
                </a:lnTo>
                <a:lnTo>
                  <a:pt x="14" y="32"/>
                </a:lnTo>
                <a:lnTo>
                  <a:pt x="32" y="16"/>
                </a:lnTo>
                <a:lnTo>
                  <a:pt x="44" y="22"/>
                </a:lnTo>
                <a:lnTo>
                  <a:pt x="54" y="0"/>
                </a:lnTo>
                <a:lnTo>
                  <a:pt x="134" y="40"/>
                </a:lnTo>
                <a:lnTo>
                  <a:pt x="152" y="52"/>
                </a:lnTo>
                <a:lnTo>
                  <a:pt x="154" y="92"/>
                </a:lnTo>
                <a:lnTo>
                  <a:pt x="138" y="112"/>
                </a:lnTo>
                <a:lnTo>
                  <a:pt x="128" y="178"/>
                </a:lnTo>
                <a:lnTo>
                  <a:pt x="114" y="204"/>
                </a:lnTo>
                <a:lnTo>
                  <a:pt x="92" y="208"/>
                </a:lnTo>
                <a:lnTo>
                  <a:pt x="54" y="200"/>
                </a:lnTo>
                <a:lnTo>
                  <a:pt x="38" y="168"/>
                </a:lnTo>
                <a:lnTo>
                  <a:pt x="2" y="156"/>
                </a:lnTo>
                <a:close/>
              </a:path>
            </a:pathLst>
          </a:custGeom>
          <a:solidFill>
            <a:srgbClr val="FFFF99"/>
          </a:solidFill>
          <a:ln w="6350">
            <a:solidFill>
              <a:schemeClr val="tx1"/>
            </a:solidFill>
            <a:round/>
            <a:headEnd/>
            <a:tailEnd/>
          </a:ln>
        </p:spPr>
        <p:txBody>
          <a:bodyPr/>
          <a:lstStyle/>
          <a:p>
            <a:endParaRPr lang="en-US"/>
          </a:p>
        </p:txBody>
      </p:sp>
      <p:sp>
        <p:nvSpPr>
          <p:cNvPr id="13333" name="Freeform 22"/>
          <p:cNvSpPr>
            <a:spLocks/>
          </p:cNvSpPr>
          <p:nvPr/>
        </p:nvSpPr>
        <p:spPr bwMode="auto">
          <a:xfrm rot="568768">
            <a:off x="6724651" y="2719388"/>
            <a:ext cx="1000125" cy="1166812"/>
          </a:xfrm>
          <a:custGeom>
            <a:avLst/>
            <a:gdLst>
              <a:gd name="T0" fmla="*/ 2147483647 w 252"/>
              <a:gd name="T1" fmla="*/ 2147483647 h 294"/>
              <a:gd name="T2" fmla="*/ 2147483647 w 252"/>
              <a:gd name="T3" fmla="*/ 2147483647 h 294"/>
              <a:gd name="T4" fmla="*/ 2147483647 w 252"/>
              <a:gd name="T5" fmla="*/ 2147483647 h 294"/>
              <a:gd name="T6" fmla="*/ 2147483647 w 252"/>
              <a:gd name="T7" fmla="*/ 0 h 294"/>
              <a:gd name="T8" fmla="*/ 2147483647 w 252"/>
              <a:gd name="T9" fmla="*/ 2147483647 h 294"/>
              <a:gd name="T10" fmla="*/ 2147483647 w 252"/>
              <a:gd name="T11" fmla="*/ 2147483647 h 294"/>
              <a:gd name="T12" fmla="*/ 2147483647 w 252"/>
              <a:gd name="T13" fmla="*/ 2147483647 h 294"/>
              <a:gd name="T14" fmla="*/ 2147483647 w 252"/>
              <a:gd name="T15" fmla="*/ 2147483647 h 294"/>
              <a:gd name="T16" fmla="*/ 2147483647 w 252"/>
              <a:gd name="T17" fmla="*/ 2147483647 h 294"/>
              <a:gd name="T18" fmla="*/ 2147483647 w 252"/>
              <a:gd name="T19" fmla="*/ 2147483647 h 294"/>
              <a:gd name="T20" fmla="*/ 2147483647 w 252"/>
              <a:gd name="T21" fmla="*/ 2147483647 h 294"/>
              <a:gd name="T22" fmla="*/ 2147483647 w 252"/>
              <a:gd name="T23" fmla="*/ 2147483647 h 294"/>
              <a:gd name="T24" fmla="*/ 2147483647 w 252"/>
              <a:gd name="T25" fmla="*/ 2147483647 h 294"/>
              <a:gd name="T26" fmla="*/ 2147483647 w 252"/>
              <a:gd name="T27" fmla="*/ 2147483647 h 294"/>
              <a:gd name="T28" fmla="*/ 2147483647 w 252"/>
              <a:gd name="T29" fmla="*/ 2147483647 h 294"/>
              <a:gd name="T30" fmla="*/ 2147483647 w 252"/>
              <a:gd name="T31" fmla="*/ 2147483647 h 294"/>
              <a:gd name="T32" fmla="*/ 2147483647 w 252"/>
              <a:gd name="T33" fmla="*/ 2147483647 h 294"/>
              <a:gd name="T34" fmla="*/ 2147483647 w 252"/>
              <a:gd name="T35" fmla="*/ 2147483647 h 294"/>
              <a:gd name="T36" fmla="*/ 2147483647 w 252"/>
              <a:gd name="T37" fmla="*/ 2147483647 h 294"/>
              <a:gd name="T38" fmla="*/ 2147483647 w 252"/>
              <a:gd name="T39" fmla="*/ 2147483647 h 294"/>
              <a:gd name="T40" fmla="*/ 2147483647 w 252"/>
              <a:gd name="T41" fmla="*/ 2147483647 h 294"/>
              <a:gd name="T42" fmla="*/ 2147483647 w 252"/>
              <a:gd name="T43" fmla="*/ 2147483647 h 294"/>
              <a:gd name="T44" fmla="*/ 2147483647 w 252"/>
              <a:gd name="T45" fmla="*/ 2147483647 h 294"/>
              <a:gd name="T46" fmla="*/ 2147483647 w 252"/>
              <a:gd name="T47" fmla="*/ 2147483647 h 294"/>
              <a:gd name="T48" fmla="*/ 2147483647 w 252"/>
              <a:gd name="T49" fmla="*/ 2147483647 h 294"/>
              <a:gd name="T50" fmla="*/ 0 w 252"/>
              <a:gd name="T51" fmla="*/ 2147483647 h 294"/>
              <a:gd name="T52" fmla="*/ 2147483647 w 252"/>
              <a:gd name="T53" fmla="*/ 2147483647 h 294"/>
              <a:gd name="T54" fmla="*/ 2147483647 w 252"/>
              <a:gd name="T55" fmla="*/ 2147483647 h 294"/>
              <a:gd name="T56" fmla="*/ 2147483647 w 252"/>
              <a:gd name="T57" fmla="*/ 2147483647 h 294"/>
              <a:gd name="T58" fmla="*/ 2147483647 w 252"/>
              <a:gd name="T59" fmla="*/ 2147483647 h 294"/>
              <a:gd name="T60" fmla="*/ 2147483647 w 252"/>
              <a:gd name="T61" fmla="*/ 2147483647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2"/>
              <a:gd name="T94" fmla="*/ 0 h 294"/>
              <a:gd name="T95" fmla="*/ 252 w 252"/>
              <a:gd name="T96" fmla="*/ 294 h 2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2" h="294">
                <a:moveTo>
                  <a:pt x="42" y="76"/>
                </a:moveTo>
                <a:lnTo>
                  <a:pt x="92" y="58"/>
                </a:lnTo>
                <a:lnTo>
                  <a:pt x="96" y="6"/>
                </a:lnTo>
                <a:lnTo>
                  <a:pt x="106" y="0"/>
                </a:lnTo>
                <a:lnTo>
                  <a:pt x="126" y="8"/>
                </a:lnTo>
                <a:lnTo>
                  <a:pt x="126" y="24"/>
                </a:lnTo>
                <a:lnTo>
                  <a:pt x="206" y="40"/>
                </a:lnTo>
                <a:lnTo>
                  <a:pt x="226" y="28"/>
                </a:lnTo>
                <a:lnTo>
                  <a:pt x="252" y="28"/>
                </a:lnTo>
                <a:lnTo>
                  <a:pt x="242" y="50"/>
                </a:lnTo>
                <a:lnTo>
                  <a:pt x="230" y="44"/>
                </a:lnTo>
                <a:lnTo>
                  <a:pt x="212" y="60"/>
                </a:lnTo>
                <a:lnTo>
                  <a:pt x="206" y="86"/>
                </a:lnTo>
                <a:lnTo>
                  <a:pt x="216" y="114"/>
                </a:lnTo>
                <a:lnTo>
                  <a:pt x="198" y="164"/>
                </a:lnTo>
                <a:lnTo>
                  <a:pt x="180" y="154"/>
                </a:lnTo>
                <a:lnTo>
                  <a:pt x="176" y="170"/>
                </a:lnTo>
                <a:lnTo>
                  <a:pt x="160" y="160"/>
                </a:lnTo>
                <a:lnTo>
                  <a:pt x="160" y="146"/>
                </a:lnTo>
                <a:lnTo>
                  <a:pt x="144" y="140"/>
                </a:lnTo>
                <a:lnTo>
                  <a:pt x="136" y="216"/>
                </a:lnTo>
                <a:lnTo>
                  <a:pt x="92" y="258"/>
                </a:lnTo>
                <a:lnTo>
                  <a:pt x="64" y="258"/>
                </a:lnTo>
                <a:lnTo>
                  <a:pt x="36" y="294"/>
                </a:lnTo>
                <a:lnTo>
                  <a:pt x="44" y="248"/>
                </a:lnTo>
                <a:lnTo>
                  <a:pt x="0" y="184"/>
                </a:lnTo>
                <a:lnTo>
                  <a:pt x="4" y="164"/>
                </a:lnTo>
                <a:lnTo>
                  <a:pt x="36" y="154"/>
                </a:lnTo>
                <a:lnTo>
                  <a:pt x="42" y="116"/>
                </a:lnTo>
                <a:lnTo>
                  <a:pt x="34" y="98"/>
                </a:lnTo>
                <a:lnTo>
                  <a:pt x="42" y="76"/>
                </a:lnTo>
                <a:close/>
              </a:path>
            </a:pathLst>
          </a:custGeom>
          <a:solidFill>
            <a:srgbClr val="00B050"/>
          </a:solidFill>
          <a:ln w="6350">
            <a:solidFill>
              <a:schemeClr val="tx1"/>
            </a:solidFill>
            <a:round/>
            <a:headEnd/>
            <a:tailEnd/>
          </a:ln>
        </p:spPr>
        <p:txBody>
          <a:bodyPr/>
          <a:lstStyle/>
          <a:p>
            <a:endParaRPr lang="en-US"/>
          </a:p>
        </p:txBody>
      </p:sp>
      <p:sp>
        <p:nvSpPr>
          <p:cNvPr id="13334" name="Freeform 23"/>
          <p:cNvSpPr>
            <a:spLocks/>
          </p:cNvSpPr>
          <p:nvPr/>
        </p:nvSpPr>
        <p:spPr bwMode="auto">
          <a:xfrm rot="568768">
            <a:off x="6407150" y="1941513"/>
            <a:ext cx="666750" cy="349250"/>
          </a:xfrm>
          <a:custGeom>
            <a:avLst/>
            <a:gdLst>
              <a:gd name="T0" fmla="*/ 2147483647 w 168"/>
              <a:gd name="T1" fmla="*/ 2147483647 h 88"/>
              <a:gd name="T2" fmla="*/ 0 w 168"/>
              <a:gd name="T3" fmla="*/ 2147483647 h 88"/>
              <a:gd name="T4" fmla="*/ 2147483647 w 168"/>
              <a:gd name="T5" fmla="*/ 2147483647 h 88"/>
              <a:gd name="T6" fmla="*/ 2147483647 w 168"/>
              <a:gd name="T7" fmla="*/ 2147483647 h 88"/>
              <a:gd name="T8" fmla="*/ 2147483647 w 168"/>
              <a:gd name="T9" fmla="*/ 0 h 88"/>
              <a:gd name="T10" fmla="*/ 2147483647 w 168"/>
              <a:gd name="T11" fmla="*/ 2147483647 h 88"/>
              <a:gd name="T12" fmla="*/ 2147483647 w 168"/>
              <a:gd name="T13" fmla="*/ 2147483647 h 88"/>
              <a:gd name="T14" fmla="*/ 2147483647 w 168"/>
              <a:gd name="T15" fmla="*/ 2147483647 h 88"/>
              <a:gd name="T16" fmla="*/ 2147483647 w 168"/>
              <a:gd name="T17" fmla="*/ 2147483647 h 88"/>
              <a:gd name="T18" fmla="*/ 2147483647 w 168"/>
              <a:gd name="T19" fmla="*/ 2147483647 h 88"/>
              <a:gd name="T20" fmla="*/ 2147483647 w 168"/>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88"/>
              <a:gd name="T35" fmla="*/ 168 w 168"/>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88">
                <a:moveTo>
                  <a:pt x="16" y="76"/>
                </a:moveTo>
                <a:lnTo>
                  <a:pt x="0" y="32"/>
                </a:lnTo>
                <a:lnTo>
                  <a:pt x="24" y="4"/>
                </a:lnTo>
                <a:lnTo>
                  <a:pt x="38" y="12"/>
                </a:lnTo>
                <a:lnTo>
                  <a:pt x="100" y="0"/>
                </a:lnTo>
                <a:lnTo>
                  <a:pt x="104" y="12"/>
                </a:lnTo>
                <a:lnTo>
                  <a:pt x="168" y="52"/>
                </a:lnTo>
                <a:lnTo>
                  <a:pt x="148" y="74"/>
                </a:lnTo>
                <a:lnTo>
                  <a:pt x="94" y="88"/>
                </a:lnTo>
                <a:lnTo>
                  <a:pt x="80" y="74"/>
                </a:lnTo>
                <a:lnTo>
                  <a:pt x="16" y="76"/>
                </a:lnTo>
                <a:close/>
              </a:path>
            </a:pathLst>
          </a:custGeom>
          <a:solidFill>
            <a:srgbClr val="00B050"/>
          </a:solidFill>
          <a:ln w="6350">
            <a:solidFill>
              <a:schemeClr val="tx1"/>
            </a:solidFill>
            <a:round/>
            <a:headEnd/>
            <a:tailEnd/>
          </a:ln>
        </p:spPr>
        <p:txBody>
          <a:bodyPr/>
          <a:lstStyle/>
          <a:p>
            <a:endParaRPr lang="en-US"/>
          </a:p>
        </p:txBody>
      </p:sp>
      <p:sp>
        <p:nvSpPr>
          <p:cNvPr id="13335" name="Freeform 24"/>
          <p:cNvSpPr>
            <a:spLocks/>
          </p:cNvSpPr>
          <p:nvPr/>
        </p:nvSpPr>
        <p:spPr bwMode="auto">
          <a:xfrm rot="568768">
            <a:off x="6742113" y="2184400"/>
            <a:ext cx="404812" cy="357188"/>
          </a:xfrm>
          <a:custGeom>
            <a:avLst/>
            <a:gdLst>
              <a:gd name="T0" fmla="*/ 0 w 102"/>
              <a:gd name="T1" fmla="*/ 2147483647 h 90"/>
              <a:gd name="T2" fmla="*/ 2147483647 w 102"/>
              <a:gd name="T3" fmla="*/ 2147483647 h 90"/>
              <a:gd name="T4" fmla="*/ 2147483647 w 102"/>
              <a:gd name="T5" fmla="*/ 0 h 90"/>
              <a:gd name="T6" fmla="*/ 2147483647 w 102"/>
              <a:gd name="T7" fmla="*/ 2147483647 h 90"/>
              <a:gd name="T8" fmla="*/ 2147483647 w 102"/>
              <a:gd name="T9" fmla="*/ 2147483647 h 90"/>
              <a:gd name="T10" fmla="*/ 2147483647 w 102"/>
              <a:gd name="T11" fmla="*/ 2147483647 h 90"/>
              <a:gd name="T12" fmla="*/ 2147483647 w 102"/>
              <a:gd name="T13" fmla="*/ 2147483647 h 90"/>
              <a:gd name="T14" fmla="*/ 2147483647 w 102"/>
              <a:gd name="T15" fmla="*/ 2147483647 h 90"/>
              <a:gd name="T16" fmla="*/ 2147483647 w 102"/>
              <a:gd name="T17" fmla="*/ 2147483647 h 90"/>
              <a:gd name="T18" fmla="*/ 0 w 102"/>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90"/>
              <a:gd name="T32" fmla="*/ 102 w 10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90">
                <a:moveTo>
                  <a:pt x="0" y="36"/>
                </a:moveTo>
                <a:lnTo>
                  <a:pt x="54" y="22"/>
                </a:lnTo>
                <a:lnTo>
                  <a:pt x="74" y="0"/>
                </a:lnTo>
                <a:lnTo>
                  <a:pt x="90" y="2"/>
                </a:lnTo>
                <a:lnTo>
                  <a:pt x="102" y="52"/>
                </a:lnTo>
                <a:lnTo>
                  <a:pt x="90" y="56"/>
                </a:lnTo>
                <a:lnTo>
                  <a:pt x="82" y="68"/>
                </a:lnTo>
                <a:lnTo>
                  <a:pt x="24" y="90"/>
                </a:lnTo>
                <a:lnTo>
                  <a:pt x="12" y="80"/>
                </a:lnTo>
                <a:lnTo>
                  <a:pt x="0" y="36"/>
                </a:lnTo>
                <a:close/>
              </a:path>
            </a:pathLst>
          </a:custGeom>
          <a:solidFill>
            <a:srgbClr val="00B050"/>
          </a:solidFill>
          <a:ln w="6350">
            <a:solidFill>
              <a:schemeClr val="tx1"/>
            </a:solidFill>
            <a:round/>
            <a:headEnd/>
            <a:tailEnd/>
          </a:ln>
        </p:spPr>
        <p:txBody>
          <a:bodyPr/>
          <a:lstStyle/>
          <a:p>
            <a:endParaRPr lang="en-US"/>
          </a:p>
        </p:txBody>
      </p:sp>
      <p:sp>
        <p:nvSpPr>
          <p:cNvPr id="13336" name="Freeform 25"/>
          <p:cNvSpPr>
            <a:spLocks/>
          </p:cNvSpPr>
          <p:nvPr/>
        </p:nvSpPr>
        <p:spPr bwMode="auto">
          <a:xfrm rot="568768">
            <a:off x="6735763" y="2401888"/>
            <a:ext cx="508000" cy="571500"/>
          </a:xfrm>
          <a:custGeom>
            <a:avLst/>
            <a:gdLst>
              <a:gd name="T0" fmla="*/ 2147483647 w 128"/>
              <a:gd name="T1" fmla="*/ 2147483647 h 144"/>
              <a:gd name="T2" fmla="*/ 0 w 128"/>
              <a:gd name="T3" fmla="*/ 2147483647 h 144"/>
              <a:gd name="T4" fmla="*/ 2147483647 w 128"/>
              <a:gd name="T5" fmla="*/ 2147483647 h 144"/>
              <a:gd name="T6" fmla="*/ 2147483647 w 128"/>
              <a:gd name="T7" fmla="*/ 2147483647 h 144"/>
              <a:gd name="T8" fmla="*/ 2147483647 w 128"/>
              <a:gd name="T9" fmla="*/ 2147483647 h 144"/>
              <a:gd name="T10" fmla="*/ 2147483647 w 128"/>
              <a:gd name="T11" fmla="*/ 0 h 144"/>
              <a:gd name="T12" fmla="*/ 2147483647 w 128"/>
              <a:gd name="T13" fmla="*/ 2147483647 h 144"/>
              <a:gd name="T14" fmla="*/ 2147483647 w 128"/>
              <a:gd name="T15" fmla="*/ 2147483647 h 144"/>
              <a:gd name="T16" fmla="*/ 2147483647 w 128"/>
              <a:gd name="T17" fmla="*/ 2147483647 h 144"/>
              <a:gd name="T18" fmla="*/ 2147483647 w 128"/>
              <a:gd name="T19" fmla="*/ 2147483647 h 144"/>
              <a:gd name="T20" fmla="*/ 2147483647 w 128"/>
              <a:gd name="T21" fmla="*/ 2147483647 h 144"/>
              <a:gd name="T22" fmla="*/ 2147483647 w 128"/>
              <a:gd name="T23" fmla="*/ 2147483647 h 144"/>
              <a:gd name="T24" fmla="*/ 2147483647 w 128"/>
              <a:gd name="T25" fmla="*/ 2147483647 h 144"/>
              <a:gd name="T26" fmla="*/ 2147483647 w 128"/>
              <a:gd name="T27" fmla="*/ 2147483647 h 144"/>
              <a:gd name="T28" fmla="*/ 2147483647 w 128"/>
              <a:gd name="T29" fmla="*/ 2147483647 h 144"/>
              <a:gd name="T30" fmla="*/ 2147483647 w 128"/>
              <a:gd name="T31" fmla="*/ 2147483647 h 144"/>
              <a:gd name="T32" fmla="*/ 2147483647 w 128"/>
              <a:gd name="T33" fmla="*/ 2147483647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44"/>
              <a:gd name="T53" fmla="*/ 128 w 12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44">
                <a:moveTo>
                  <a:pt x="4" y="90"/>
                </a:moveTo>
                <a:lnTo>
                  <a:pt x="0" y="70"/>
                </a:lnTo>
                <a:lnTo>
                  <a:pt x="12" y="38"/>
                </a:lnTo>
                <a:lnTo>
                  <a:pt x="70" y="16"/>
                </a:lnTo>
                <a:lnTo>
                  <a:pt x="78" y="4"/>
                </a:lnTo>
                <a:lnTo>
                  <a:pt x="90" y="0"/>
                </a:lnTo>
                <a:lnTo>
                  <a:pt x="122" y="20"/>
                </a:lnTo>
                <a:lnTo>
                  <a:pt x="128" y="68"/>
                </a:lnTo>
                <a:lnTo>
                  <a:pt x="118" y="74"/>
                </a:lnTo>
                <a:lnTo>
                  <a:pt x="114" y="126"/>
                </a:lnTo>
                <a:lnTo>
                  <a:pt x="64" y="144"/>
                </a:lnTo>
                <a:lnTo>
                  <a:pt x="62" y="134"/>
                </a:lnTo>
                <a:lnTo>
                  <a:pt x="70" y="128"/>
                </a:lnTo>
                <a:lnTo>
                  <a:pt x="62" y="112"/>
                </a:lnTo>
                <a:lnTo>
                  <a:pt x="42" y="116"/>
                </a:lnTo>
                <a:lnTo>
                  <a:pt x="36" y="102"/>
                </a:lnTo>
                <a:lnTo>
                  <a:pt x="4" y="90"/>
                </a:lnTo>
                <a:close/>
              </a:path>
            </a:pathLst>
          </a:custGeom>
          <a:solidFill>
            <a:srgbClr val="00B050"/>
          </a:solidFill>
          <a:ln w="6350">
            <a:solidFill>
              <a:schemeClr val="tx1"/>
            </a:solidFill>
            <a:round/>
            <a:headEnd/>
            <a:tailEnd/>
          </a:ln>
        </p:spPr>
        <p:txBody>
          <a:bodyPr/>
          <a:lstStyle/>
          <a:p>
            <a:endParaRPr lang="en-US"/>
          </a:p>
        </p:txBody>
      </p:sp>
      <p:sp>
        <p:nvSpPr>
          <p:cNvPr id="13337" name="Freeform 26"/>
          <p:cNvSpPr>
            <a:spLocks/>
          </p:cNvSpPr>
          <p:nvPr/>
        </p:nvSpPr>
        <p:spPr bwMode="auto">
          <a:xfrm rot="568768">
            <a:off x="6307138" y="2209800"/>
            <a:ext cx="508000" cy="50800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2147483647 h 128"/>
              <a:gd name="T10" fmla="*/ 0 w 128"/>
              <a:gd name="T11" fmla="*/ 2147483647 h 128"/>
              <a:gd name="T12" fmla="*/ 2147483647 w 128"/>
              <a:gd name="T13" fmla="*/ 2147483647 h 128"/>
              <a:gd name="T14" fmla="*/ 2147483647 w 128"/>
              <a:gd name="T15" fmla="*/ 2147483647 h 128"/>
              <a:gd name="T16" fmla="*/ 2147483647 w 128"/>
              <a:gd name="T17" fmla="*/ 2147483647 h 128"/>
              <a:gd name="T18" fmla="*/ 2147483647 w 128"/>
              <a:gd name="T19" fmla="*/ 2147483647 h 128"/>
              <a:gd name="T20" fmla="*/ 2147483647 w 128"/>
              <a:gd name="T21" fmla="*/ 0 h 128"/>
              <a:gd name="T22" fmla="*/ 2147483647 w 128"/>
              <a:gd name="T23" fmla="*/ 2147483647 h 128"/>
              <a:gd name="T24" fmla="*/ 2147483647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102" y="126"/>
                </a:moveTo>
                <a:lnTo>
                  <a:pt x="56" y="126"/>
                </a:lnTo>
                <a:lnTo>
                  <a:pt x="24" y="128"/>
                </a:lnTo>
                <a:lnTo>
                  <a:pt x="8" y="122"/>
                </a:lnTo>
                <a:lnTo>
                  <a:pt x="22" y="112"/>
                </a:lnTo>
                <a:lnTo>
                  <a:pt x="0" y="70"/>
                </a:lnTo>
                <a:lnTo>
                  <a:pt x="8" y="50"/>
                </a:lnTo>
                <a:lnTo>
                  <a:pt x="10" y="18"/>
                </a:lnTo>
                <a:lnTo>
                  <a:pt x="14" y="4"/>
                </a:lnTo>
                <a:lnTo>
                  <a:pt x="26" y="2"/>
                </a:lnTo>
                <a:lnTo>
                  <a:pt x="90" y="0"/>
                </a:lnTo>
                <a:lnTo>
                  <a:pt x="104" y="14"/>
                </a:lnTo>
                <a:lnTo>
                  <a:pt x="116" y="58"/>
                </a:lnTo>
                <a:lnTo>
                  <a:pt x="128" y="68"/>
                </a:lnTo>
                <a:lnTo>
                  <a:pt x="116" y="100"/>
                </a:lnTo>
                <a:lnTo>
                  <a:pt x="120" y="120"/>
                </a:lnTo>
                <a:lnTo>
                  <a:pt x="102" y="126"/>
                </a:lnTo>
                <a:close/>
              </a:path>
            </a:pathLst>
          </a:custGeom>
          <a:solidFill>
            <a:srgbClr val="00B050"/>
          </a:solidFill>
          <a:ln w="6350">
            <a:solidFill>
              <a:schemeClr val="tx1"/>
            </a:solidFill>
            <a:round/>
            <a:headEnd/>
            <a:tailEnd/>
          </a:ln>
        </p:spPr>
        <p:txBody>
          <a:bodyPr/>
          <a:lstStyle/>
          <a:p>
            <a:endParaRPr lang="en-US"/>
          </a:p>
        </p:txBody>
      </p:sp>
      <p:sp>
        <p:nvSpPr>
          <p:cNvPr id="13338" name="Freeform 27"/>
          <p:cNvSpPr>
            <a:spLocks/>
          </p:cNvSpPr>
          <p:nvPr/>
        </p:nvSpPr>
        <p:spPr bwMode="auto">
          <a:xfrm rot="568768">
            <a:off x="5926139" y="2190751"/>
            <a:ext cx="460375" cy="563563"/>
          </a:xfrm>
          <a:custGeom>
            <a:avLst/>
            <a:gdLst>
              <a:gd name="T0" fmla="*/ 2147483647 w 116"/>
              <a:gd name="T1" fmla="*/ 2147483647 h 142"/>
              <a:gd name="T2" fmla="*/ 2147483647 w 116"/>
              <a:gd name="T3" fmla="*/ 2147483647 h 142"/>
              <a:gd name="T4" fmla="*/ 0 w 116"/>
              <a:gd name="T5" fmla="*/ 2147483647 h 142"/>
              <a:gd name="T6" fmla="*/ 2147483647 w 116"/>
              <a:gd name="T7" fmla="*/ 2147483647 h 142"/>
              <a:gd name="T8" fmla="*/ 2147483647 w 116"/>
              <a:gd name="T9" fmla="*/ 2147483647 h 142"/>
              <a:gd name="T10" fmla="*/ 2147483647 w 116"/>
              <a:gd name="T11" fmla="*/ 2147483647 h 142"/>
              <a:gd name="T12" fmla="*/ 2147483647 w 116"/>
              <a:gd name="T13" fmla="*/ 0 h 142"/>
              <a:gd name="T14" fmla="*/ 2147483647 w 116"/>
              <a:gd name="T15" fmla="*/ 2147483647 h 142"/>
              <a:gd name="T16" fmla="*/ 2147483647 w 116"/>
              <a:gd name="T17" fmla="*/ 2147483647 h 142"/>
              <a:gd name="T18" fmla="*/ 2147483647 w 116"/>
              <a:gd name="T19" fmla="*/ 2147483647 h 142"/>
              <a:gd name="T20" fmla="*/ 2147483647 w 116"/>
              <a:gd name="T21" fmla="*/ 2147483647 h 142"/>
              <a:gd name="T22" fmla="*/ 2147483647 w 116"/>
              <a:gd name="T23" fmla="*/ 2147483647 h 142"/>
              <a:gd name="T24" fmla="*/ 2147483647 w 116"/>
              <a:gd name="T25" fmla="*/ 2147483647 h 142"/>
              <a:gd name="T26" fmla="*/ 2147483647 w 116"/>
              <a:gd name="T27" fmla="*/ 2147483647 h 142"/>
              <a:gd name="T28" fmla="*/ 2147483647 w 116"/>
              <a:gd name="T29" fmla="*/ 2147483647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42"/>
              <a:gd name="T47" fmla="*/ 116 w 116"/>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42">
                <a:moveTo>
                  <a:pt x="70" y="142"/>
                </a:moveTo>
                <a:lnTo>
                  <a:pt x="40" y="140"/>
                </a:lnTo>
                <a:lnTo>
                  <a:pt x="0" y="86"/>
                </a:lnTo>
                <a:lnTo>
                  <a:pt x="6" y="72"/>
                </a:lnTo>
                <a:lnTo>
                  <a:pt x="40" y="38"/>
                </a:lnTo>
                <a:lnTo>
                  <a:pt x="48" y="18"/>
                </a:lnTo>
                <a:lnTo>
                  <a:pt x="70" y="0"/>
                </a:lnTo>
                <a:lnTo>
                  <a:pt x="104" y="6"/>
                </a:lnTo>
                <a:lnTo>
                  <a:pt x="102" y="38"/>
                </a:lnTo>
                <a:lnTo>
                  <a:pt x="94" y="58"/>
                </a:lnTo>
                <a:lnTo>
                  <a:pt x="116" y="100"/>
                </a:lnTo>
                <a:lnTo>
                  <a:pt x="102" y="110"/>
                </a:lnTo>
                <a:lnTo>
                  <a:pt x="88" y="122"/>
                </a:lnTo>
                <a:lnTo>
                  <a:pt x="80" y="140"/>
                </a:lnTo>
                <a:lnTo>
                  <a:pt x="70" y="142"/>
                </a:lnTo>
                <a:close/>
              </a:path>
            </a:pathLst>
          </a:custGeom>
          <a:solidFill>
            <a:srgbClr val="FFFF99"/>
          </a:solidFill>
          <a:ln w="6350">
            <a:solidFill>
              <a:schemeClr val="tx1"/>
            </a:solidFill>
            <a:round/>
            <a:headEnd/>
            <a:tailEnd/>
          </a:ln>
        </p:spPr>
        <p:txBody>
          <a:bodyPr/>
          <a:lstStyle/>
          <a:p>
            <a:endParaRPr lang="en-US"/>
          </a:p>
        </p:txBody>
      </p:sp>
      <p:sp>
        <p:nvSpPr>
          <p:cNvPr id="13339" name="Freeform 28"/>
          <p:cNvSpPr>
            <a:spLocks/>
          </p:cNvSpPr>
          <p:nvPr/>
        </p:nvSpPr>
        <p:spPr bwMode="auto">
          <a:xfrm rot="568768">
            <a:off x="6264276" y="3311526"/>
            <a:ext cx="563563" cy="754063"/>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2147483647 h 190"/>
              <a:gd name="T10" fmla="*/ 2147483647 w 142"/>
              <a:gd name="T11" fmla="*/ 2147483647 h 190"/>
              <a:gd name="T12" fmla="*/ 2147483647 w 142"/>
              <a:gd name="T13" fmla="*/ 2147483647 h 190"/>
              <a:gd name="T14" fmla="*/ 2147483647 w 142"/>
              <a:gd name="T15" fmla="*/ 2147483647 h 190"/>
              <a:gd name="T16" fmla="*/ 2147483647 w 142"/>
              <a:gd name="T17" fmla="*/ 0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14" y="190"/>
                </a:moveTo>
                <a:lnTo>
                  <a:pt x="86" y="184"/>
                </a:lnTo>
                <a:lnTo>
                  <a:pt x="32" y="160"/>
                </a:lnTo>
                <a:lnTo>
                  <a:pt x="0" y="108"/>
                </a:lnTo>
                <a:lnTo>
                  <a:pt x="2" y="94"/>
                </a:lnTo>
                <a:lnTo>
                  <a:pt x="34" y="48"/>
                </a:lnTo>
                <a:lnTo>
                  <a:pt x="42" y="2"/>
                </a:lnTo>
                <a:lnTo>
                  <a:pt x="66" y="4"/>
                </a:lnTo>
                <a:lnTo>
                  <a:pt x="84" y="0"/>
                </a:lnTo>
                <a:lnTo>
                  <a:pt x="90" y="12"/>
                </a:lnTo>
                <a:lnTo>
                  <a:pt x="98" y="8"/>
                </a:lnTo>
                <a:lnTo>
                  <a:pt x="142" y="72"/>
                </a:lnTo>
                <a:lnTo>
                  <a:pt x="134" y="118"/>
                </a:lnTo>
                <a:lnTo>
                  <a:pt x="110" y="150"/>
                </a:lnTo>
                <a:lnTo>
                  <a:pt x="114" y="190"/>
                </a:lnTo>
                <a:close/>
              </a:path>
            </a:pathLst>
          </a:custGeom>
          <a:solidFill>
            <a:srgbClr val="FFFF99"/>
          </a:solidFill>
          <a:ln w="6350">
            <a:solidFill>
              <a:schemeClr val="tx1"/>
            </a:solidFill>
            <a:round/>
            <a:headEnd/>
            <a:tailEnd/>
          </a:ln>
        </p:spPr>
        <p:txBody>
          <a:bodyPr/>
          <a:lstStyle/>
          <a:p>
            <a:endParaRPr lang="en-US"/>
          </a:p>
        </p:txBody>
      </p:sp>
      <p:sp>
        <p:nvSpPr>
          <p:cNvPr id="13340" name="Freeform 29"/>
          <p:cNvSpPr>
            <a:spLocks/>
          </p:cNvSpPr>
          <p:nvPr/>
        </p:nvSpPr>
        <p:spPr bwMode="auto">
          <a:xfrm rot="568768">
            <a:off x="6681789" y="3254375"/>
            <a:ext cx="746125" cy="1174750"/>
          </a:xfrm>
          <a:custGeom>
            <a:avLst/>
            <a:gdLst>
              <a:gd name="T0" fmla="*/ 2147483647 w 188"/>
              <a:gd name="T1" fmla="*/ 2147483647 h 296"/>
              <a:gd name="T2" fmla="*/ 2147483647 w 188"/>
              <a:gd name="T3" fmla="*/ 2147483647 h 296"/>
              <a:gd name="T4" fmla="*/ 2147483647 w 188"/>
              <a:gd name="T5" fmla="*/ 2147483647 h 296"/>
              <a:gd name="T6" fmla="*/ 0 w 188"/>
              <a:gd name="T7" fmla="*/ 2147483647 h 296"/>
              <a:gd name="T8" fmla="*/ 2147483647 w 188"/>
              <a:gd name="T9" fmla="*/ 2147483647 h 296"/>
              <a:gd name="T10" fmla="*/ 2147483647 w 188"/>
              <a:gd name="T11" fmla="*/ 2147483647 h 296"/>
              <a:gd name="T12" fmla="*/ 2147483647 w 188"/>
              <a:gd name="T13" fmla="*/ 2147483647 h 296"/>
              <a:gd name="T14" fmla="*/ 2147483647 w 188"/>
              <a:gd name="T15" fmla="*/ 2147483647 h 296"/>
              <a:gd name="T16" fmla="*/ 2147483647 w 188"/>
              <a:gd name="T17" fmla="*/ 0 h 296"/>
              <a:gd name="T18" fmla="*/ 2147483647 w 188"/>
              <a:gd name="T19" fmla="*/ 2147483647 h 296"/>
              <a:gd name="T20" fmla="*/ 2147483647 w 188"/>
              <a:gd name="T21" fmla="*/ 2147483647 h 296"/>
              <a:gd name="T22" fmla="*/ 2147483647 w 188"/>
              <a:gd name="T23" fmla="*/ 2147483647 h 296"/>
              <a:gd name="T24" fmla="*/ 2147483647 w 188"/>
              <a:gd name="T25" fmla="*/ 2147483647 h 296"/>
              <a:gd name="T26" fmla="*/ 2147483647 w 188"/>
              <a:gd name="T27" fmla="*/ 2147483647 h 296"/>
              <a:gd name="T28" fmla="*/ 2147483647 w 188"/>
              <a:gd name="T29" fmla="*/ 2147483647 h 296"/>
              <a:gd name="T30" fmla="*/ 2147483647 w 188"/>
              <a:gd name="T31" fmla="*/ 2147483647 h 296"/>
              <a:gd name="T32" fmla="*/ 2147483647 w 188"/>
              <a:gd name="T33" fmla="*/ 2147483647 h 296"/>
              <a:gd name="T34" fmla="*/ 2147483647 w 188"/>
              <a:gd name="T35" fmla="*/ 2147483647 h 296"/>
              <a:gd name="T36" fmla="*/ 2147483647 w 188"/>
              <a:gd name="T37" fmla="*/ 2147483647 h 296"/>
              <a:gd name="T38" fmla="*/ 2147483647 w 188"/>
              <a:gd name="T39" fmla="*/ 2147483647 h 296"/>
              <a:gd name="T40" fmla="*/ 2147483647 w 188"/>
              <a:gd name="T41" fmla="*/ 2147483647 h 296"/>
              <a:gd name="T42" fmla="*/ 2147483647 w 188"/>
              <a:gd name="T43" fmla="*/ 2147483647 h 296"/>
              <a:gd name="T44" fmla="*/ 2147483647 w 188"/>
              <a:gd name="T45" fmla="*/ 2147483647 h 296"/>
              <a:gd name="T46" fmla="*/ 2147483647 w 188"/>
              <a:gd name="T47" fmla="*/ 2147483647 h 296"/>
              <a:gd name="T48" fmla="*/ 2147483647 w 188"/>
              <a:gd name="T49" fmla="*/ 2147483647 h 296"/>
              <a:gd name="T50" fmla="*/ 2147483647 w 188"/>
              <a:gd name="T51" fmla="*/ 2147483647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296"/>
              <a:gd name="T80" fmla="*/ 188 w 18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296">
                <a:moveTo>
                  <a:pt x="64" y="296"/>
                </a:moveTo>
                <a:lnTo>
                  <a:pt x="12" y="270"/>
                </a:lnTo>
                <a:lnTo>
                  <a:pt x="4" y="226"/>
                </a:lnTo>
                <a:lnTo>
                  <a:pt x="0" y="186"/>
                </a:lnTo>
                <a:lnTo>
                  <a:pt x="24" y="154"/>
                </a:lnTo>
                <a:lnTo>
                  <a:pt x="52" y="118"/>
                </a:lnTo>
                <a:lnTo>
                  <a:pt x="80" y="118"/>
                </a:lnTo>
                <a:lnTo>
                  <a:pt x="124" y="76"/>
                </a:lnTo>
                <a:lnTo>
                  <a:pt x="132" y="0"/>
                </a:lnTo>
                <a:lnTo>
                  <a:pt x="148" y="6"/>
                </a:lnTo>
                <a:lnTo>
                  <a:pt x="148" y="20"/>
                </a:lnTo>
                <a:lnTo>
                  <a:pt x="164" y="30"/>
                </a:lnTo>
                <a:lnTo>
                  <a:pt x="168" y="14"/>
                </a:lnTo>
                <a:lnTo>
                  <a:pt x="186" y="24"/>
                </a:lnTo>
                <a:lnTo>
                  <a:pt x="188" y="44"/>
                </a:lnTo>
                <a:lnTo>
                  <a:pt x="182" y="50"/>
                </a:lnTo>
                <a:lnTo>
                  <a:pt x="174" y="78"/>
                </a:lnTo>
                <a:lnTo>
                  <a:pt x="182" y="112"/>
                </a:lnTo>
                <a:lnTo>
                  <a:pt x="176" y="138"/>
                </a:lnTo>
                <a:lnTo>
                  <a:pt x="160" y="152"/>
                </a:lnTo>
                <a:lnTo>
                  <a:pt x="156" y="168"/>
                </a:lnTo>
                <a:lnTo>
                  <a:pt x="160" y="180"/>
                </a:lnTo>
                <a:lnTo>
                  <a:pt x="140" y="206"/>
                </a:lnTo>
                <a:lnTo>
                  <a:pt x="130" y="274"/>
                </a:lnTo>
                <a:lnTo>
                  <a:pt x="92" y="274"/>
                </a:lnTo>
                <a:lnTo>
                  <a:pt x="64" y="296"/>
                </a:lnTo>
                <a:close/>
              </a:path>
            </a:pathLst>
          </a:custGeom>
          <a:solidFill>
            <a:srgbClr val="00B050"/>
          </a:solidFill>
          <a:ln w="6350">
            <a:solidFill>
              <a:schemeClr val="tx1"/>
            </a:solidFill>
            <a:round/>
            <a:headEnd/>
            <a:tailEnd/>
          </a:ln>
        </p:spPr>
        <p:txBody>
          <a:bodyPr/>
          <a:lstStyle/>
          <a:p>
            <a:endParaRPr lang="en-US"/>
          </a:p>
        </p:txBody>
      </p:sp>
      <p:sp>
        <p:nvSpPr>
          <p:cNvPr id="13341" name="Freeform 30"/>
          <p:cNvSpPr>
            <a:spLocks/>
          </p:cNvSpPr>
          <p:nvPr/>
        </p:nvSpPr>
        <p:spPr bwMode="auto">
          <a:xfrm rot="568768">
            <a:off x="5375275" y="2198688"/>
            <a:ext cx="420688" cy="309562"/>
          </a:xfrm>
          <a:custGeom>
            <a:avLst/>
            <a:gdLst>
              <a:gd name="T0" fmla="*/ 2147483647 w 106"/>
              <a:gd name="T1" fmla="*/ 2147483647 h 78"/>
              <a:gd name="T2" fmla="*/ 2147483647 w 106"/>
              <a:gd name="T3" fmla="*/ 2147483647 h 78"/>
              <a:gd name="T4" fmla="*/ 2147483647 w 106"/>
              <a:gd name="T5" fmla="*/ 2147483647 h 78"/>
              <a:gd name="T6" fmla="*/ 2147483647 w 106"/>
              <a:gd name="T7" fmla="*/ 2147483647 h 78"/>
              <a:gd name="T8" fmla="*/ 0 w 106"/>
              <a:gd name="T9" fmla="*/ 2147483647 h 78"/>
              <a:gd name="T10" fmla="*/ 2147483647 w 106"/>
              <a:gd name="T11" fmla="*/ 2147483647 h 78"/>
              <a:gd name="T12" fmla="*/ 2147483647 w 106"/>
              <a:gd name="T13" fmla="*/ 0 h 78"/>
              <a:gd name="T14" fmla="*/ 2147483647 w 106"/>
              <a:gd name="T15" fmla="*/ 0 h 78"/>
              <a:gd name="T16" fmla="*/ 2147483647 w 106"/>
              <a:gd name="T17" fmla="*/ 214748364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78"/>
              <a:gd name="T29" fmla="*/ 106 w 10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78">
                <a:moveTo>
                  <a:pt x="106" y="40"/>
                </a:moveTo>
                <a:lnTo>
                  <a:pt x="86" y="52"/>
                </a:lnTo>
                <a:lnTo>
                  <a:pt x="52" y="70"/>
                </a:lnTo>
                <a:lnTo>
                  <a:pt x="22" y="78"/>
                </a:lnTo>
                <a:lnTo>
                  <a:pt x="0" y="54"/>
                </a:lnTo>
                <a:lnTo>
                  <a:pt x="42" y="32"/>
                </a:lnTo>
                <a:lnTo>
                  <a:pt x="70" y="0"/>
                </a:lnTo>
                <a:lnTo>
                  <a:pt x="94" y="0"/>
                </a:lnTo>
                <a:lnTo>
                  <a:pt x="106" y="40"/>
                </a:lnTo>
                <a:close/>
              </a:path>
            </a:pathLst>
          </a:custGeom>
          <a:solidFill>
            <a:srgbClr val="FFFF99"/>
          </a:solidFill>
          <a:ln w="6350">
            <a:solidFill>
              <a:schemeClr val="tx1"/>
            </a:solidFill>
            <a:round/>
            <a:headEnd/>
            <a:tailEnd/>
          </a:ln>
        </p:spPr>
        <p:txBody>
          <a:bodyPr/>
          <a:lstStyle/>
          <a:p>
            <a:endParaRPr lang="en-US"/>
          </a:p>
        </p:txBody>
      </p:sp>
      <p:sp>
        <p:nvSpPr>
          <p:cNvPr id="13342" name="Freeform 31"/>
          <p:cNvSpPr>
            <a:spLocks/>
          </p:cNvSpPr>
          <p:nvPr/>
        </p:nvSpPr>
        <p:spPr bwMode="auto">
          <a:xfrm rot="568768">
            <a:off x="4948239" y="2303463"/>
            <a:ext cx="587375" cy="603250"/>
          </a:xfrm>
          <a:custGeom>
            <a:avLst/>
            <a:gdLst>
              <a:gd name="T0" fmla="*/ 2147483647 w 148"/>
              <a:gd name="T1" fmla="*/ 2147483647 h 152"/>
              <a:gd name="T2" fmla="*/ 2147483647 w 148"/>
              <a:gd name="T3" fmla="*/ 2147483647 h 152"/>
              <a:gd name="T4" fmla="*/ 0 w 148"/>
              <a:gd name="T5" fmla="*/ 2147483647 h 152"/>
              <a:gd name="T6" fmla="*/ 2147483647 w 148"/>
              <a:gd name="T7" fmla="*/ 2147483647 h 152"/>
              <a:gd name="T8" fmla="*/ 2147483647 w 148"/>
              <a:gd name="T9" fmla="*/ 2147483647 h 152"/>
              <a:gd name="T10" fmla="*/ 2147483647 w 148"/>
              <a:gd name="T11" fmla="*/ 2147483647 h 152"/>
              <a:gd name="T12" fmla="*/ 2147483647 w 148"/>
              <a:gd name="T13" fmla="*/ 2147483647 h 152"/>
              <a:gd name="T14" fmla="*/ 2147483647 w 148"/>
              <a:gd name="T15" fmla="*/ 0 h 152"/>
              <a:gd name="T16" fmla="*/ 2147483647 w 148"/>
              <a:gd name="T17" fmla="*/ 2147483647 h 152"/>
              <a:gd name="T18" fmla="*/ 2147483647 w 148"/>
              <a:gd name="T19" fmla="*/ 2147483647 h 152"/>
              <a:gd name="T20" fmla="*/ 2147483647 w 148"/>
              <a:gd name="T21" fmla="*/ 2147483647 h 152"/>
              <a:gd name="T22" fmla="*/ 2147483647 w 148"/>
              <a:gd name="T23" fmla="*/ 2147483647 h 152"/>
              <a:gd name="T24" fmla="*/ 2147483647 w 148"/>
              <a:gd name="T25" fmla="*/ 2147483647 h 152"/>
              <a:gd name="T26" fmla="*/ 2147483647 w 148"/>
              <a:gd name="T27" fmla="*/ 2147483647 h 152"/>
              <a:gd name="T28" fmla="*/ 2147483647 w 148"/>
              <a:gd name="T29" fmla="*/ 2147483647 h 152"/>
              <a:gd name="T30" fmla="*/ 2147483647 w 148"/>
              <a:gd name="T31" fmla="*/ 2147483647 h 152"/>
              <a:gd name="T32" fmla="*/ 2147483647 w 148"/>
              <a:gd name="T33" fmla="*/ 2147483647 h 152"/>
              <a:gd name="T34" fmla="*/ 2147483647 w 148"/>
              <a:gd name="T35" fmla="*/ 2147483647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52"/>
              <a:gd name="T56" fmla="*/ 148 w 148"/>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52">
                <a:moveTo>
                  <a:pt x="62" y="152"/>
                </a:moveTo>
                <a:lnTo>
                  <a:pt x="6" y="132"/>
                </a:lnTo>
                <a:lnTo>
                  <a:pt x="0" y="104"/>
                </a:lnTo>
                <a:lnTo>
                  <a:pt x="6" y="88"/>
                </a:lnTo>
                <a:lnTo>
                  <a:pt x="10" y="64"/>
                </a:lnTo>
                <a:lnTo>
                  <a:pt x="42" y="56"/>
                </a:lnTo>
                <a:lnTo>
                  <a:pt x="48" y="28"/>
                </a:lnTo>
                <a:lnTo>
                  <a:pt x="72" y="0"/>
                </a:lnTo>
                <a:lnTo>
                  <a:pt x="86" y="2"/>
                </a:lnTo>
                <a:lnTo>
                  <a:pt x="96" y="14"/>
                </a:lnTo>
                <a:lnTo>
                  <a:pt x="118" y="38"/>
                </a:lnTo>
                <a:lnTo>
                  <a:pt x="148" y="30"/>
                </a:lnTo>
                <a:lnTo>
                  <a:pt x="146" y="40"/>
                </a:lnTo>
                <a:lnTo>
                  <a:pt x="130" y="48"/>
                </a:lnTo>
                <a:lnTo>
                  <a:pt x="134" y="68"/>
                </a:lnTo>
                <a:lnTo>
                  <a:pt x="124" y="82"/>
                </a:lnTo>
                <a:lnTo>
                  <a:pt x="102" y="102"/>
                </a:lnTo>
                <a:lnTo>
                  <a:pt x="62" y="152"/>
                </a:lnTo>
                <a:close/>
              </a:path>
            </a:pathLst>
          </a:custGeom>
          <a:solidFill>
            <a:srgbClr val="00B050"/>
          </a:solidFill>
          <a:ln w="6350">
            <a:solidFill>
              <a:schemeClr val="tx1"/>
            </a:solidFill>
            <a:round/>
            <a:headEnd/>
            <a:tailEnd/>
          </a:ln>
        </p:spPr>
        <p:txBody>
          <a:bodyPr/>
          <a:lstStyle/>
          <a:p>
            <a:endParaRPr lang="en-US"/>
          </a:p>
        </p:txBody>
      </p:sp>
      <p:sp>
        <p:nvSpPr>
          <p:cNvPr id="13343" name="Freeform 32"/>
          <p:cNvSpPr>
            <a:spLocks/>
          </p:cNvSpPr>
          <p:nvPr/>
        </p:nvSpPr>
        <p:spPr bwMode="auto">
          <a:xfrm rot="568768">
            <a:off x="5445125" y="2324101"/>
            <a:ext cx="611188" cy="587375"/>
          </a:xfrm>
          <a:custGeom>
            <a:avLst/>
            <a:gdLst>
              <a:gd name="T0" fmla="*/ 2147483647 w 154"/>
              <a:gd name="T1" fmla="*/ 2147483647 h 148"/>
              <a:gd name="T2" fmla="*/ 2147483647 w 154"/>
              <a:gd name="T3" fmla="*/ 2147483647 h 148"/>
              <a:gd name="T4" fmla="*/ 2147483647 w 154"/>
              <a:gd name="T5" fmla="*/ 2147483647 h 148"/>
              <a:gd name="T6" fmla="*/ 2147483647 w 154"/>
              <a:gd name="T7" fmla="*/ 2147483647 h 148"/>
              <a:gd name="T8" fmla="*/ 2147483647 w 154"/>
              <a:gd name="T9" fmla="*/ 2147483647 h 148"/>
              <a:gd name="T10" fmla="*/ 0 w 154"/>
              <a:gd name="T11" fmla="*/ 2147483647 h 148"/>
              <a:gd name="T12" fmla="*/ 2147483647 w 154"/>
              <a:gd name="T13" fmla="*/ 2147483647 h 148"/>
              <a:gd name="T14" fmla="*/ 2147483647 w 154"/>
              <a:gd name="T15" fmla="*/ 2147483647 h 148"/>
              <a:gd name="T16" fmla="*/ 2147483647 w 154"/>
              <a:gd name="T17" fmla="*/ 2147483647 h 148"/>
              <a:gd name="T18" fmla="*/ 2147483647 w 154"/>
              <a:gd name="T19" fmla="*/ 2147483647 h 148"/>
              <a:gd name="T20" fmla="*/ 2147483647 w 154"/>
              <a:gd name="T21" fmla="*/ 2147483647 h 148"/>
              <a:gd name="T22" fmla="*/ 2147483647 w 154"/>
              <a:gd name="T23" fmla="*/ 2147483647 h 148"/>
              <a:gd name="T24" fmla="*/ 2147483647 w 154"/>
              <a:gd name="T25" fmla="*/ 0 h 148"/>
              <a:gd name="T26" fmla="*/ 2147483647 w 154"/>
              <a:gd name="T27" fmla="*/ 2147483647 h 148"/>
              <a:gd name="T28" fmla="*/ 2147483647 w 154"/>
              <a:gd name="T29" fmla="*/ 2147483647 h 148"/>
              <a:gd name="T30" fmla="*/ 2147483647 w 154"/>
              <a:gd name="T31" fmla="*/ 2147483647 h 148"/>
              <a:gd name="T32" fmla="*/ 2147483647 w 154"/>
              <a:gd name="T33" fmla="*/ 2147483647 h 148"/>
              <a:gd name="T34" fmla="*/ 2147483647 w 154"/>
              <a:gd name="T35" fmla="*/ 2147483647 h 148"/>
              <a:gd name="T36" fmla="*/ 2147483647 w 154"/>
              <a:gd name="T37" fmla="*/ 2147483647 h 148"/>
              <a:gd name="T38" fmla="*/ 2147483647 w 154"/>
              <a:gd name="T39" fmla="*/ 2147483647 h 148"/>
              <a:gd name="T40" fmla="*/ 2147483647 w 154"/>
              <a:gd name="T41" fmla="*/ 2147483647 h 148"/>
              <a:gd name="T42" fmla="*/ 2147483647 w 154"/>
              <a:gd name="T43" fmla="*/ 2147483647 h 148"/>
              <a:gd name="T44" fmla="*/ 2147483647 w 154"/>
              <a:gd name="T45" fmla="*/ 2147483647 h 148"/>
              <a:gd name="T46" fmla="*/ 2147483647 w 154"/>
              <a:gd name="T47" fmla="*/ 2147483647 h 1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48"/>
              <a:gd name="T74" fmla="*/ 154 w 154"/>
              <a:gd name="T75" fmla="*/ 148 h 1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48">
                <a:moveTo>
                  <a:pt x="58" y="142"/>
                </a:moveTo>
                <a:lnTo>
                  <a:pt x="50" y="140"/>
                </a:lnTo>
                <a:lnTo>
                  <a:pt x="42" y="148"/>
                </a:lnTo>
                <a:lnTo>
                  <a:pt x="26" y="136"/>
                </a:lnTo>
                <a:lnTo>
                  <a:pt x="34" y="126"/>
                </a:lnTo>
                <a:lnTo>
                  <a:pt x="0" y="98"/>
                </a:lnTo>
                <a:lnTo>
                  <a:pt x="10" y="84"/>
                </a:lnTo>
                <a:lnTo>
                  <a:pt x="6" y="64"/>
                </a:lnTo>
                <a:lnTo>
                  <a:pt x="22" y="56"/>
                </a:lnTo>
                <a:lnTo>
                  <a:pt x="24" y="46"/>
                </a:lnTo>
                <a:lnTo>
                  <a:pt x="78" y="16"/>
                </a:lnTo>
                <a:lnTo>
                  <a:pt x="100" y="12"/>
                </a:lnTo>
                <a:lnTo>
                  <a:pt x="100" y="0"/>
                </a:lnTo>
                <a:lnTo>
                  <a:pt x="118" y="2"/>
                </a:lnTo>
                <a:lnTo>
                  <a:pt x="120" y="22"/>
                </a:lnTo>
                <a:lnTo>
                  <a:pt x="114" y="36"/>
                </a:lnTo>
                <a:lnTo>
                  <a:pt x="154" y="90"/>
                </a:lnTo>
                <a:lnTo>
                  <a:pt x="154" y="108"/>
                </a:lnTo>
                <a:lnTo>
                  <a:pt x="144" y="108"/>
                </a:lnTo>
                <a:lnTo>
                  <a:pt x="132" y="126"/>
                </a:lnTo>
                <a:lnTo>
                  <a:pt x="102" y="148"/>
                </a:lnTo>
                <a:lnTo>
                  <a:pt x="82" y="144"/>
                </a:lnTo>
                <a:lnTo>
                  <a:pt x="74" y="136"/>
                </a:lnTo>
                <a:lnTo>
                  <a:pt x="58" y="142"/>
                </a:lnTo>
                <a:close/>
              </a:path>
            </a:pathLst>
          </a:custGeom>
          <a:solidFill>
            <a:srgbClr val="00B050"/>
          </a:solidFill>
          <a:ln w="6350">
            <a:solidFill>
              <a:schemeClr val="tx1"/>
            </a:solidFill>
            <a:round/>
            <a:headEnd/>
            <a:tailEnd/>
          </a:ln>
        </p:spPr>
        <p:txBody>
          <a:bodyPr/>
          <a:lstStyle/>
          <a:p>
            <a:endParaRPr lang="en-US"/>
          </a:p>
        </p:txBody>
      </p:sp>
      <p:sp>
        <p:nvSpPr>
          <p:cNvPr id="13344" name="Freeform 33"/>
          <p:cNvSpPr>
            <a:spLocks/>
          </p:cNvSpPr>
          <p:nvPr/>
        </p:nvSpPr>
        <p:spPr bwMode="auto">
          <a:xfrm rot="568768">
            <a:off x="5151438" y="2657476"/>
            <a:ext cx="476250" cy="436563"/>
          </a:xfrm>
          <a:custGeom>
            <a:avLst/>
            <a:gdLst>
              <a:gd name="T0" fmla="*/ 2147483647 w 120"/>
              <a:gd name="T1" fmla="*/ 2147483647 h 110"/>
              <a:gd name="T2" fmla="*/ 2147483647 w 120"/>
              <a:gd name="T3" fmla="*/ 2147483647 h 110"/>
              <a:gd name="T4" fmla="*/ 2147483647 w 120"/>
              <a:gd name="T5" fmla="*/ 2147483647 h 110"/>
              <a:gd name="T6" fmla="*/ 2147483647 w 120"/>
              <a:gd name="T7" fmla="*/ 2147483647 h 110"/>
              <a:gd name="T8" fmla="*/ 2147483647 w 120"/>
              <a:gd name="T9" fmla="*/ 2147483647 h 110"/>
              <a:gd name="T10" fmla="*/ 2147483647 w 120"/>
              <a:gd name="T11" fmla="*/ 2147483647 h 110"/>
              <a:gd name="T12" fmla="*/ 0 w 120"/>
              <a:gd name="T13" fmla="*/ 2147483647 h 110"/>
              <a:gd name="T14" fmla="*/ 2147483647 w 120"/>
              <a:gd name="T15" fmla="*/ 2147483647 h 110"/>
              <a:gd name="T16" fmla="*/ 2147483647 w 120"/>
              <a:gd name="T17" fmla="*/ 0 h 110"/>
              <a:gd name="T18" fmla="*/ 2147483647 w 120"/>
              <a:gd name="T19" fmla="*/ 2147483647 h 110"/>
              <a:gd name="T20" fmla="*/ 2147483647 w 120"/>
              <a:gd name="T21" fmla="*/ 2147483647 h 110"/>
              <a:gd name="T22" fmla="*/ 2147483647 w 120"/>
              <a:gd name="T23" fmla="*/ 2147483647 h 110"/>
              <a:gd name="T24" fmla="*/ 2147483647 w 120"/>
              <a:gd name="T25" fmla="*/ 2147483647 h 110"/>
              <a:gd name="T26" fmla="*/ 2147483647 w 120"/>
              <a:gd name="T27" fmla="*/ 2147483647 h 110"/>
              <a:gd name="T28" fmla="*/ 2147483647 w 120"/>
              <a:gd name="T29" fmla="*/ 2147483647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10"/>
              <a:gd name="T47" fmla="*/ 120 w 120"/>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10">
                <a:moveTo>
                  <a:pt x="100" y="96"/>
                </a:moveTo>
                <a:lnTo>
                  <a:pt x="76" y="110"/>
                </a:lnTo>
                <a:lnTo>
                  <a:pt x="52" y="100"/>
                </a:lnTo>
                <a:lnTo>
                  <a:pt x="30" y="110"/>
                </a:lnTo>
                <a:lnTo>
                  <a:pt x="12" y="94"/>
                </a:lnTo>
                <a:lnTo>
                  <a:pt x="14" y="76"/>
                </a:lnTo>
                <a:lnTo>
                  <a:pt x="0" y="70"/>
                </a:lnTo>
                <a:lnTo>
                  <a:pt x="40" y="20"/>
                </a:lnTo>
                <a:lnTo>
                  <a:pt x="62" y="0"/>
                </a:lnTo>
                <a:lnTo>
                  <a:pt x="96" y="28"/>
                </a:lnTo>
                <a:lnTo>
                  <a:pt x="88" y="38"/>
                </a:lnTo>
                <a:lnTo>
                  <a:pt x="104" y="50"/>
                </a:lnTo>
                <a:lnTo>
                  <a:pt x="112" y="42"/>
                </a:lnTo>
                <a:lnTo>
                  <a:pt x="120" y="44"/>
                </a:lnTo>
                <a:lnTo>
                  <a:pt x="100" y="96"/>
                </a:lnTo>
                <a:close/>
              </a:path>
            </a:pathLst>
          </a:custGeom>
          <a:solidFill>
            <a:srgbClr val="FFFF99"/>
          </a:solidFill>
          <a:ln w="6350">
            <a:solidFill>
              <a:schemeClr val="tx1"/>
            </a:solidFill>
            <a:round/>
            <a:headEnd/>
            <a:tailEnd/>
          </a:ln>
        </p:spPr>
        <p:txBody>
          <a:bodyPr/>
          <a:lstStyle/>
          <a:p>
            <a:endParaRPr lang="en-US"/>
          </a:p>
        </p:txBody>
      </p:sp>
      <p:sp>
        <p:nvSpPr>
          <p:cNvPr id="13345" name="Freeform 34"/>
          <p:cNvSpPr>
            <a:spLocks/>
          </p:cNvSpPr>
          <p:nvPr/>
        </p:nvSpPr>
        <p:spPr bwMode="auto">
          <a:xfrm rot="568768">
            <a:off x="4759326" y="2800351"/>
            <a:ext cx="523875" cy="809625"/>
          </a:xfrm>
          <a:custGeom>
            <a:avLst/>
            <a:gdLst>
              <a:gd name="T0" fmla="*/ 2147483647 w 132"/>
              <a:gd name="T1" fmla="*/ 2147483647 h 204"/>
              <a:gd name="T2" fmla="*/ 2147483647 w 132"/>
              <a:gd name="T3" fmla="*/ 2147483647 h 204"/>
              <a:gd name="T4" fmla="*/ 2147483647 w 132"/>
              <a:gd name="T5" fmla="*/ 2147483647 h 204"/>
              <a:gd name="T6" fmla="*/ 2147483647 w 132"/>
              <a:gd name="T7" fmla="*/ 2147483647 h 204"/>
              <a:gd name="T8" fmla="*/ 2147483647 w 132"/>
              <a:gd name="T9" fmla="*/ 2147483647 h 204"/>
              <a:gd name="T10" fmla="*/ 2147483647 w 132"/>
              <a:gd name="T11" fmla="*/ 2147483647 h 204"/>
              <a:gd name="T12" fmla="*/ 0 w 132"/>
              <a:gd name="T13" fmla="*/ 2147483647 h 204"/>
              <a:gd name="T14" fmla="*/ 2147483647 w 132"/>
              <a:gd name="T15" fmla="*/ 2147483647 h 204"/>
              <a:gd name="T16" fmla="*/ 2147483647 w 132"/>
              <a:gd name="T17" fmla="*/ 2147483647 h 204"/>
              <a:gd name="T18" fmla="*/ 2147483647 w 132"/>
              <a:gd name="T19" fmla="*/ 2147483647 h 204"/>
              <a:gd name="T20" fmla="*/ 2147483647 w 132"/>
              <a:gd name="T21" fmla="*/ 2147483647 h 204"/>
              <a:gd name="T22" fmla="*/ 2147483647 w 132"/>
              <a:gd name="T23" fmla="*/ 2147483647 h 204"/>
              <a:gd name="T24" fmla="*/ 2147483647 w 132"/>
              <a:gd name="T25" fmla="*/ 0 h 204"/>
              <a:gd name="T26" fmla="*/ 2147483647 w 132"/>
              <a:gd name="T27" fmla="*/ 2147483647 h 204"/>
              <a:gd name="T28" fmla="*/ 2147483647 w 132"/>
              <a:gd name="T29" fmla="*/ 2147483647 h 204"/>
              <a:gd name="T30" fmla="*/ 2147483647 w 132"/>
              <a:gd name="T31" fmla="*/ 2147483647 h 204"/>
              <a:gd name="T32" fmla="*/ 2147483647 w 132"/>
              <a:gd name="T33" fmla="*/ 2147483647 h 204"/>
              <a:gd name="T34" fmla="*/ 2147483647 w 132"/>
              <a:gd name="T35" fmla="*/ 2147483647 h 204"/>
              <a:gd name="T36" fmla="*/ 2147483647 w 132"/>
              <a:gd name="T37" fmla="*/ 2147483647 h 204"/>
              <a:gd name="T38" fmla="*/ 2147483647 w 132"/>
              <a:gd name="T39" fmla="*/ 2147483647 h 204"/>
              <a:gd name="T40" fmla="*/ 2147483647 w 132"/>
              <a:gd name="T41" fmla="*/ 2147483647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204"/>
              <a:gd name="T65" fmla="*/ 132 w 132"/>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204">
                <a:moveTo>
                  <a:pt x="132" y="180"/>
                </a:moveTo>
                <a:lnTo>
                  <a:pt x="112" y="204"/>
                </a:lnTo>
                <a:lnTo>
                  <a:pt x="84" y="180"/>
                </a:lnTo>
                <a:lnTo>
                  <a:pt x="58" y="164"/>
                </a:lnTo>
                <a:lnTo>
                  <a:pt x="42" y="154"/>
                </a:lnTo>
                <a:lnTo>
                  <a:pt x="50" y="148"/>
                </a:lnTo>
                <a:lnTo>
                  <a:pt x="0" y="88"/>
                </a:lnTo>
                <a:lnTo>
                  <a:pt x="8" y="86"/>
                </a:lnTo>
                <a:lnTo>
                  <a:pt x="10" y="68"/>
                </a:lnTo>
                <a:lnTo>
                  <a:pt x="34" y="64"/>
                </a:lnTo>
                <a:lnTo>
                  <a:pt x="24" y="40"/>
                </a:lnTo>
                <a:lnTo>
                  <a:pt x="12" y="18"/>
                </a:lnTo>
                <a:lnTo>
                  <a:pt x="28" y="0"/>
                </a:lnTo>
                <a:lnTo>
                  <a:pt x="84" y="20"/>
                </a:lnTo>
                <a:lnTo>
                  <a:pt x="98" y="26"/>
                </a:lnTo>
                <a:lnTo>
                  <a:pt x="96" y="44"/>
                </a:lnTo>
                <a:lnTo>
                  <a:pt x="114" y="60"/>
                </a:lnTo>
                <a:lnTo>
                  <a:pt x="104" y="72"/>
                </a:lnTo>
                <a:lnTo>
                  <a:pt x="118" y="96"/>
                </a:lnTo>
                <a:lnTo>
                  <a:pt x="124" y="158"/>
                </a:lnTo>
                <a:lnTo>
                  <a:pt x="132" y="180"/>
                </a:lnTo>
                <a:close/>
              </a:path>
            </a:pathLst>
          </a:custGeom>
          <a:solidFill>
            <a:srgbClr val="00B050"/>
          </a:solidFill>
          <a:ln w="6350">
            <a:solidFill>
              <a:schemeClr val="tx1"/>
            </a:solidFill>
            <a:round/>
            <a:headEnd/>
            <a:tailEnd/>
          </a:ln>
        </p:spPr>
        <p:txBody>
          <a:bodyPr/>
          <a:lstStyle/>
          <a:p>
            <a:endParaRPr lang="en-US"/>
          </a:p>
        </p:txBody>
      </p:sp>
      <p:sp>
        <p:nvSpPr>
          <p:cNvPr id="13346" name="Freeform 35"/>
          <p:cNvSpPr>
            <a:spLocks/>
          </p:cNvSpPr>
          <p:nvPr/>
        </p:nvSpPr>
        <p:spPr bwMode="auto">
          <a:xfrm rot="568768">
            <a:off x="5151438" y="3057525"/>
            <a:ext cx="635000" cy="611188"/>
          </a:xfrm>
          <a:custGeom>
            <a:avLst/>
            <a:gdLst>
              <a:gd name="T0" fmla="*/ 2147483647 w 160"/>
              <a:gd name="T1" fmla="*/ 2147483647 h 154"/>
              <a:gd name="T2" fmla="*/ 2147483647 w 160"/>
              <a:gd name="T3" fmla="*/ 2147483647 h 154"/>
              <a:gd name="T4" fmla="*/ 2147483647 w 160"/>
              <a:gd name="T5" fmla="*/ 2147483647 h 154"/>
              <a:gd name="T6" fmla="*/ 2147483647 w 160"/>
              <a:gd name="T7" fmla="*/ 2147483647 h 154"/>
              <a:gd name="T8" fmla="*/ 0 w 160"/>
              <a:gd name="T9" fmla="*/ 2147483647 h 154"/>
              <a:gd name="T10" fmla="*/ 2147483647 w 160"/>
              <a:gd name="T11" fmla="*/ 2147483647 h 154"/>
              <a:gd name="T12" fmla="*/ 2147483647 w 160"/>
              <a:gd name="T13" fmla="*/ 2147483647 h 154"/>
              <a:gd name="T14" fmla="*/ 2147483647 w 160"/>
              <a:gd name="T15" fmla="*/ 2147483647 h 154"/>
              <a:gd name="T16" fmla="*/ 2147483647 w 160"/>
              <a:gd name="T17" fmla="*/ 0 h 154"/>
              <a:gd name="T18" fmla="*/ 2147483647 w 160"/>
              <a:gd name="T19" fmla="*/ 2147483647 h 154"/>
              <a:gd name="T20" fmla="*/ 2147483647 w 160"/>
              <a:gd name="T21" fmla="*/ 2147483647 h 154"/>
              <a:gd name="T22" fmla="*/ 2147483647 w 160"/>
              <a:gd name="T23" fmla="*/ 2147483647 h 154"/>
              <a:gd name="T24" fmla="*/ 2147483647 w 160"/>
              <a:gd name="T25" fmla="*/ 2147483647 h 154"/>
              <a:gd name="T26" fmla="*/ 2147483647 w 160"/>
              <a:gd name="T27" fmla="*/ 2147483647 h 154"/>
              <a:gd name="T28" fmla="*/ 2147483647 w 160"/>
              <a:gd name="T29" fmla="*/ 2147483647 h 154"/>
              <a:gd name="T30" fmla="*/ 2147483647 w 160"/>
              <a:gd name="T31" fmla="*/ 2147483647 h 154"/>
              <a:gd name="T32" fmla="*/ 2147483647 w 160"/>
              <a:gd name="T33" fmla="*/ 2147483647 h 154"/>
              <a:gd name="T34" fmla="*/ 2147483647 w 160"/>
              <a:gd name="T35" fmla="*/ 2147483647 h 154"/>
              <a:gd name="T36" fmla="*/ 2147483647 w 160"/>
              <a:gd name="T37" fmla="*/ 2147483647 h 154"/>
              <a:gd name="T38" fmla="*/ 2147483647 w 160"/>
              <a:gd name="T39" fmla="*/ 2147483647 h 154"/>
              <a:gd name="T40" fmla="*/ 2147483647 w 160"/>
              <a:gd name="T41" fmla="*/ 2147483647 h 154"/>
              <a:gd name="T42" fmla="*/ 2147483647 w 160"/>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154"/>
              <a:gd name="T68" fmla="*/ 160 w 160"/>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154">
                <a:moveTo>
                  <a:pt x="48" y="154"/>
                </a:moveTo>
                <a:lnTo>
                  <a:pt x="28" y="134"/>
                </a:lnTo>
                <a:lnTo>
                  <a:pt x="20" y="112"/>
                </a:lnTo>
                <a:lnTo>
                  <a:pt x="14" y="50"/>
                </a:lnTo>
                <a:lnTo>
                  <a:pt x="0" y="26"/>
                </a:lnTo>
                <a:lnTo>
                  <a:pt x="10" y="14"/>
                </a:lnTo>
                <a:lnTo>
                  <a:pt x="32" y="4"/>
                </a:lnTo>
                <a:lnTo>
                  <a:pt x="56" y="14"/>
                </a:lnTo>
                <a:lnTo>
                  <a:pt x="80" y="0"/>
                </a:lnTo>
                <a:lnTo>
                  <a:pt x="100" y="30"/>
                </a:lnTo>
                <a:lnTo>
                  <a:pt x="104" y="42"/>
                </a:lnTo>
                <a:lnTo>
                  <a:pt x="122" y="58"/>
                </a:lnTo>
                <a:lnTo>
                  <a:pt x="126" y="90"/>
                </a:lnTo>
                <a:lnTo>
                  <a:pt x="136" y="102"/>
                </a:lnTo>
                <a:lnTo>
                  <a:pt x="150" y="98"/>
                </a:lnTo>
                <a:lnTo>
                  <a:pt x="160" y="104"/>
                </a:lnTo>
                <a:lnTo>
                  <a:pt x="158" y="118"/>
                </a:lnTo>
                <a:lnTo>
                  <a:pt x="136" y="134"/>
                </a:lnTo>
                <a:lnTo>
                  <a:pt x="132" y="144"/>
                </a:lnTo>
                <a:lnTo>
                  <a:pt x="100" y="152"/>
                </a:lnTo>
                <a:lnTo>
                  <a:pt x="92" y="146"/>
                </a:lnTo>
                <a:lnTo>
                  <a:pt x="48" y="154"/>
                </a:lnTo>
                <a:close/>
              </a:path>
            </a:pathLst>
          </a:custGeom>
          <a:solidFill>
            <a:srgbClr val="00B050"/>
          </a:solidFill>
          <a:ln w="6350">
            <a:solidFill>
              <a:schemeClr val="tx1"/>
            </a:solidFill>
            <a:round/>
            <a:headEnd/>
            <a:tailEnd/>
          </a:ln>
        </p:spPr>
        <p:txBody>
          <a:bodyPr/>
          <a:lstStyle/>
          <a:p>
            <a:endParaRPr lang="en-US"/>
          </a:p>
        </p:txBody>
      </p:sp>
      <p:sp>
        <p:nvSpPr>
          <p:cNvPr id="13347" name="Freeform 36"/>
          <p:cNvSpPr>
            <a:spLocks/>
          </p:cNvSpPr>
          <p:nvPr/>
        </p:nvSpPr>
        <p:spPr bwMode="auto">
          <a:xfrm rot="568768">
            <a:off x="4364038" y="2925763"/>
            <a:ext cx="595312" cy="857250"/>
          </a:xfrm>
          <a:custGeom>
            <a:avLst/>
            <a:gdLst>
              <a:gd name="T0" fmla="*/ 2147483647 w 150"/>
              <a:gd name="T1" fmla="*/ 2147483647 h 216"/>
              <a:gd name="T2" fmla="*/ 2147483647 w 150"/>
              <a:gd name="T3" fmla="*/ 2147483647 h 216"/>
              <a:gd name="T4" fmla="*/ 2147483647 w 150"/>
              <a:gd name="T5" fmla="*/ 2147483647 h 216"/>
              <a:gd name="T6" fmla="*/ 2147483647 w 150"/>
              <a:gd name="T7" fmla="*/ 2147483647 h 216"/>
              <a:gd name="T8" fmla="*/ 0 w 150"/>
              <a:gd name="T9" fmla="*/ 2147483647 h 216"/>
              <a:gd name="T10" fmla="*/ 2147483647 w 150"/>
              <a:gd name="T11" fmla="*/ 2147483647 h 216"/>
              <a:gd name="T12" fmla="*/ 2147483647 w 150"/>
              <a:gd name="T13" fmla="*/ 2147483647 h 216"/>
              <a:gd name="T14" fmla="*/ 2147483647 w 150"/>
              <a:gd name="T15" fmla="*/ 0 h 216"/>
              <a:gd name="T16" fmla="*/ 2147483647 w 150"/>
              <a:gd name="T17" fmla="*/ 2147483647 h 216"/>
              <a:gd name="T18" fmla="*/ 2147483647 w 150"/>
              <a:gd name="T19" fmla="*/ 2147483647 h 216"/>
              <a:gd name="T20" fmla="*/ 2147483647 w 150"/>
              <a:gd name="T21" fmla="*/ 2147483647 h 216"/>
              <a:gd name="T22" fmla="*/ 2147483647 w 150"/>
              <a:gd name="T23" fmla="*/ 2147483647 h 216"/>
              <a:gd name="T24" fmla="*/ 2147483647 w 150"/>
              <a:gd name="T25" fmla="*/ 2147483647 h 216"/>
              <a:gd name="T26" fmla="*/ 2147483647 w 150"/>
              <a:gd name="T27" fmla="*/ 2147483647 h 216"/>
              <a:gd name="T28" fmla="*/ 2147483647 w 150"/>
              <a:gd name="T29" fmla="*/ 2147483647 h 216"/>
              <a:gd name="T30" fmla="*/ 2147483647 w 150"/>
              <a:gd name="T31" fmla="*/ 2147483647 h 216"/>
              <a:gd name="T32" fmla="*/ 2147483647 w 150"/>
              <a:gd name="T33" fmla="*/ 2147483647 h 2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0"/>
              <a:gd name="T52" fmla="*/ 0 h 216"/>
              <a:gd name="T53" fmla="*/ 150 w 150"/>
              <a:gd name="T54" fmla="*/ 216 h 2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0" h="216">
                <a:moveTo>
                  <a:pt x="68" y="216"/>
                </a:moveTo>
                <a:lnTo>
                  <a:pt x="16" y="176"/>
                </a:lnTo>
                <a:lnTo>
                  <a:pt x="20" y="168"/>
                </a:lnTo>
                <a:lnTo>
                  <a:pt x="14" y="122"/>
                </a:lnTo>
                <a:lnTo>
                  <a:pt x="0" y="94"/>
                </a:lnTo>
                <a:lnTo>
                  <a:pt x="18" y="78"/>
                </a:lnTo>
                <a:lnTo>
                  <a:pt x="20" y="30"/>
                </a:lnTo>
                <a:lnTo>
                  <a:pt x="44" y="0"/>
                </a:lnTo>
                <a:lnTo>
                  <a:pt x="80" y="18"/>
                </a:lnTo>
                <a:lnTo>
                  <a:pt x="80" y="44"/>
                </a:lnTo>
                <a:lnTo>
                  <a:pt x="92" y="42"/>
                </a:lnTo>
                <a:lnTo>
                  <a:pt x="142" y="102"/>
                </a:lnTo>
                <a:lnTo>
                  <a:pt x="134" y="108"/>
                </a:lnTo>
                <a:lnTo>
                  <a:pt x="150" y="118"/>
                </a:lnTo>
                <a:lnTo>
                  <a:pt x="92" y="142"/>
                </a:lnTo>
                <a:lnTo>
                  <a:pt x="62" y="168"/>
                </a:lnTo>
                <a:lnTo>
                  <a:pt x="68" y="216"/>
                </a:lnTo>
                <a:close/>
              </a:path>
            </a:pathLst>
          </a:custGeom>
          <a:solidFill>
            <a:srgbClr val="00B050"/>
          </a:solidFill>
          <a:ln w="6350">
            <a:solidFill>
              <a:schemeClr val="tx1"/>
            </a:solidFill>
            <a:round/>
            <a:headEnd/>
            <a:tailEnd/>
          </a:ln>
        </p:spPr>
        <p:txBody>
          <a:bodyPr/>
          <a:lstStyle/>
          <a:p>
            <a:endParaRPr lang="en-US"/>
          </a:p>
        </p:txBody>
      </p:sp>
      <p:sp>
        <p:nvSpPr>
          <p:cNvPr id="13348" name="Freeform 37"/>
          <p:cNvSpPr>
            <a:spLocks/>
          </p:cNvSpPr>
          <p:nvPr/>
        </p:nvSpPr>
        <p:spPr bwMode="auto">
          <a:xfrm rot="568768">
            <a:off x="4545014" y="3417888"/>
            <a:ext cx="460375" cy="690562"/>
          </a:xfrm>
          <a:custGeom>
            <a:avLst/>
            <a:gdLst>
              <a:gd name="T0" fmla="*/ 2147483647 w 116"/>
              <a:gd name="T1" fmla="*/ 0 h 174"/>
              <a:gd name="T2" fmla="*/ 2147483647 w 116"/>
              <a:gd name="T3" fmla="*/ 2147483647 h 174"/>
              <a:gd name="T4" fmla="*/ 2147483647 w 116"/>
              <a:gd name="T5" fmla="*/ 2147483647 h 174"/>
              <a:gd name="T6" fmla="*/ 2147483647 w 116"/>
              <a:gd name="T7" fmla="*/ 2147483647 h 174"/>
              <a:gd name="T8" fmla="*/ 2147483647 w 116"/>
              <a:gd name="T9" fmla="*/ 2147483647 h 174"/>
              <a:gd name="T10" fmla="*/ 2147483647 w 116"/>
              <a:gd name="T11" fmla="*/ 2147483647 h 174"/>
              <a:gd name="T12" fmla="*/ 2147483647 w 116"/>
              <a:gd name="T13" fmla="*/ 2147483647 h 174"/>
              <a:gd name="T14" fmla="*/ 2147483647 w 116"/>
              <a:gd name="T15" fmla="*/ 2147483647 h 174"/>
              <a:gd name="T16" fmla="*/ 2147483647 w 116"/>
              <a:gd name="T17" fmla="*/ 2147483647 h 174"/>
              <a:gd name="T18" fmla="*/ 2147483647 w 116"/>
              <a:gd name="T19" fmla="*/ 2147483647 h 174"/>
              <a:gd name="T20" fmla="*/ 2147483647 w 116"/>
              <a:gd name="T21" fmla="*/ 2147483647 h 174"/>
              <a:gd name="T22" fmla="*/ 2147483647 w 116"/>
              <a:gd name="T23" fmla="*/ 2147483647 h 174"/>
              <a:gd name="T24" fmla="*/ 2147483647 w 116"/>
              <a:gd name="T25" fmla="*/ 2147483647 h 174"/>
              <a:gd name="T26" fmla="*/ 0 w 116"/>
              <a:gd name="T27" fmla="*/ 2147483647 h 174"/>
              <a:gd name="T28" fmla="*/ 2147483647 w 116"/>
              <a:gd name="T29" fmla="*/ 2147483647 h 174"/>
              <a:gd name="T30" fmla="*/ 2147483647 w 116"/>
              <a:gd name="T31" fmla="*/ 0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74"/>
              <a:gd name="T50" fmla="*/ 116 w 116"/>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74">
                <a:moveTo>
                  <a:pt x="88" y="0"/>
                </a:moveTo>
                <a:lnTo>
                  <a:pt x="114" y="16"/>
                </a:lnTo>
                <a:lnTo>
                  <a:pt x="106" y="28"/>
                </a:lnTo>
                <a:lnTo>
                  <a:pt x="94" y="40"/>
                </a:lnTo>
                <a:lnTo>
                  <a:pt x="98" y="64"/>
                </a:lnTo>
                <a:lnTo>
                  <a:pt x="116" y="80"/>
                </a:lnTo>
                <a:lnTo>
                  <a:pt x="66" y="118"/>
                </a:lnTo>
                <a:lnTo>
                  <a:pt x="64" y="144"/>
                </a:lnTo>
                <a:lnTo>
                  <a:pt x="44" y="174"/>
                </a:lnTo>
                <a:lnTo>
                  <a:pt x="22" y="160"/>
                </a:lnTo>
                <a:lnTo>
                  <a:pt x="28" y="150"/>
                </a:lnTo>
                <a:lnTo>
                  <a:pt x="20" y="138"/>
                </a:lnTo>
                <a:lnTo>
                  <a:pt x="6" y="98"/>
                </a:lnTo>
                <a:lnTo>
                  <a:pt x="0" y="50"/>
                </a:lnTo>
                <a:lnTo>
                  <a:pt x="30" y="24"/>
                </a:lnTo>
                <a:lnTo>
                  <a:pt x="88" y="0"/>
                </a:lnTo>
                <a:close/>
              </a:path>
            </a:pathLst>
          </a:custGeom>
          <a:solidFill>
            <a:srgbClr val="FF8000"/>
          </a:solidFill>
          <a:ln w="6350">
            <a:solidFill>
              <a:schemeClr val="tx1"/>
            </a:solidFill>
            <a:round/>
            <a:headEnd/>
            <a:tailEnd/>
          </a:ln>
        </p:spPr>
        <p:txBody>
          <a:bodyPr/>
          <a:lstStyle/>
          <a:p>
            <a:endParaRPr lang="en-US"/>
          </a:p>
        </p:txBody>
      </p:sp>
      <p:sp>
        <p:nvSpPr>
          <p:cNvPr id="3109" name="Freeform 38"/>
          <p:cNvSpPr>
            <a:spLocks/>
          </p:cNvSpPr>
          <p:nvPr/>
        </p:nvSpPr>
        <p:spPr bwMode="auto">
          <a:xfrm>
            <a:off x="4759326" y="3521076"/>
            <a:ext cx="868363" cy="1014413"/>
          </a:xfrm>
          <a:custGeom>
            <a:avLst/>
            <a:gdLst>
              <a:gd name="T0" fmla="*/ 1071067817 w 547"/>
              <a:gd name="T1" fmla="*/ 1610381431 h 639"/>
              <a:gd name="T2" fmla="*/ 907256772 w 547"/>
              <a:gd name="T3" fmla="*/ 1597779850 h 639"/>
              <a:gd name="T4" fmla="*/ 917337403 w 547"/>
              <a:gd name="T5" fmla="*/ 1459171982 h 639"/>
              <a:gd name="T6" fmla="*/ 524192802 w 547"/>
              <a:gd name="T7" fmla="*/ 1048385517 h 639"/>
              <a:gd name="T8" fmla="*/ 385584922 w 547"/>
              <a:gd name="T9" fmla="*/ 972780792 h 639"/>
              <a:gd name="T10" fmla="*/ 342741447 w 547"/>
              <a:gd name="T11" fmla="*/ 1068546777 h 639"/>
              <a:gd name="T12" fmla="*/ 277217347 w 547"/>
              <a:gd name="T13" fmla="*/ 1005543633 h 639"/>
              <a:gd name="T14" fmla="*/ 183972306 w 547"/>
              <a:gd name="T15" fmla="*/ 798890719 h 639"/>
              <a:gd name="T16" fmla="*/ 0 w 547"/>
              <a:gd name="T17" fmla="*/ 743447254 h 639"/>
              <a:gd name="T18" fmla="*/ 40322523 w 547"/>
              <a:gd name="T19" fmla="*/ 584676538 h 639"/>
              <a:gd name="T20" fmla="*/ 390625237 w 547"/>
              <a:gd name="T21" fmla="*/ 398184884 h 639"/>
              <a:gd name="T22" fmla="*/ 294859245 w 547"/>
              <a:gd name="T23" fmla="*/ 282257639 h 639"/>
              <a:gd name="T24" fmla="*/ 294859245 w 547"/>
              <a:gd name="T25" fmla="*/ 128528826 h 639"/>
              <a:gd name="T26" fmla="*/ 383063971 w 547"/>
              <a:gd name="T27" fmla="*/ 65524095 h 639"/>
              <a:gd name="T28" fmla="*/ 443547755 w 547"/>
              <a:gd name="T29" fmla="*/ 0 h 639"/>
              <a:gd name="T30" fmla="*/ 594757217 w 547"/>
              <a:gd name="T31" fmla="*/ 178931976 h 639"/>
              <a:gd name="T32" fmla="*/ 743447316 w 547"/>
              <a:gd name="T33" fmla="*/ 50403150 h 639"/>
              <a:gd name="T34" fmla="*/ 846772988 w 547"/>
              <a:gd name="T35" fmla="*/ 194052921 h 639"/>
              <a:gd name="T36" fmla="*/ 1129030650 w 547"/>
              <a:gd name="T37" fmla="*/ 191531969 h 639"/>
              <a:gd name="T38" fmla="*/ 1171874125 w 547"/>
              <a:gd name="T39" fmla="*/ 236894804 h 639"/>
              <a:gd name="T40" fmla="*/ 1378527056 w 547"/>
              <a:gd name="T41" fmla="*/ 219254496 h 639"/>
              <a:gd name="T42" fmla="*/ 1237398225 w 547"/>
              <a:gd name="T43" fmla="*/ 375504260 h 639"/>
              <a:gd name="T44" fmla="*/ 1323083587 w 547"/>
              <a:gd name="T45" fmla="*/ 894656703 h 639"/>
              <a:gd name="T46" fmla="*/ 1275199797 w 547"/>
              <a:gd name="T47" fmla="*/ 917337327 h 639"/>
              <a:gd name="T48" fmla="*/ 1151712863 w 547"/>
              <a:gd name="T49" fmla="*/ 1126511193 h 639"/>
              <a:gd name="T50" fmla="*/ 1071067817 w 547"/>
              <a:gd name="T51" fmla="*/ 1610381431 h 6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7" h="639">
                <a:moveTo>
                  <a:pt x="425" y="639"/>
                </a:moveTo>
                <a:lnTo>
                  <a:pt x="360" y="634"/>
                </a:lnTo>
                <a:lnTo>
                  <a:pt x="364" y="579"/>
                </a:lnTo>
                <a:lnTo>
                  <a:pt x="208" y="416"/>
                </a:lnTo>
                <a:lnTo>
                  <a:pt x="153" y="386"/>
                </a:lnTo>
                <a:lnTo>
                  <a:pt x="136" y="424"/>
                </a:lnTo>
                <a:lnTo>
                  <a:pt x="110" y="399"/>
                </a:lnTo>
                <a:lnTo>
                  <a:pt x="73" y="317"/>
                </a:lnTo>
                <a:lnTo>
                  <a:pt x="0" y="295"/>
                </a:lnTo>
                <a:lnTo>
                  <a:pt x="16" y="232"/>
                </a:lnTo>
                <a:lnTo>
                  <a:pt x="155" y="158"/>
                </a:lnTo>
                <a:lnTo>
                  <a:pt x="117" y="112"/>
                </a:lnTo>
                <a:lnTo>
                  <a:pt x="117" y="51"/>
                </a:lnTo>
                <a:lnTo>
                  <a:pt x="152" y="26"/>
                </a:lnTo>
                <a:lnTo>
                  <a:pt x="176" y="0"/>
                </a:lnTo>
                <a:lnTo>
                  <a:pt x="236" y="71"/>
                </a:lnTo>
                <a:lnTo>
                  <a:pt x="295" y="20"/>
                </a:lnTo>
                <a:lnTo>
                  <a:pt x="336" y="77"/>
                </a:lnTo>
                <a:lnTo>
                  <a:pt x="448" y="76"/>
                </a:lnTo>
                <a:lnTo>
                  <a:pt x="465" y="94"/>
                </a:lnTo>
                <a:lnTo>
                  <a:pt x="547" y="87"/>
                </a:lnTo>
                <a:lnTo>
                  <a:pt x="491" y="149"/>
                </a:lnTo>
                <a:lnTo>
                  <a:pt x="525" y="355"/>
                </a:lnTo>
                <a:lnTo>
                  <a:pt x="506" y="364"/>
                </a:lnTo>
                <a:lnTo>
                  <a:pt x="457" y="447"/>
                </a:lnTo>
                <a:lnTo>
                  <a:pt x="425" y="639"/>
                </a:lnTo>
                <a:close/>
              </a:path>
            </a:pathLst>
          </a:custGeom>
          <a:solidFill>
            <a:srgbClr val="FF8000"/>
          </a:solidFill>
          <a:ln w="6350" cmpd="sng">
            <a:solidFill>
              <a:schemeClr val="tx1"/>
            </a:solidFill>
            <a:round/>
            <a:headEnd/>
            <a:tailEnd/>
          </a:ln>
        </p:spPr>
        <p:txBody>
          <a:bodyPr/>
          <a:lstStyle/>
          <a:p>
            <a:pPr>
              <a:defRPr/>
            </a:pPr>
            <a:endParaRPr lang="en-US">
              <a:ln>
                <a:solidFill>
                  <a:srgbClr val="00B050"/>
                </a:solidFill>
              </a:ln>
              <a:latin typeface="Times" charset="0"/>
            </a:endParaRPr>
          </a:p>
        </p:txBody>
      </p:sp>
      <p:sp>
        <p:nvSpPr>
          <p:cNvPr id="13350" name="Freeform 39"/>
          <p:cNvSpPr>
            <a:spLocks/>
          </p:cNvSpPr>
          <p:nvPr/>
        </p:nvSpPr>
        <p:spPr bwMode="auto">
          <a:xfrm>
            <a:off x="5592763" y="3587750"/>
            <a:ext cx="952500" cy="742950"/>
          </a:xfrm>
          <a:custGeom>
            <a:avLst/>
            <a:gdLst>
              <a:gd name="T0" fmla="*/ 2147483647 w 600"/>
              <a:gd name="T1" fmla="*/ 2147483647 h 468"/>
              <a:gd name="T2" fmla="*/ 2147483647 w 600"/>
              <a:gd name="T3" fmla="*/ 2147483647 h 468"/>
              <a:gd name="T4" fmla="*/ 2147483647 w 600"/>
              <a:gd name="T5" fmla="*/ 2147483647 h 468"/>
              <a:gd name="T6" fmla="*/ 2147483647 w 600"/>
              <a:gd name="T7" fmla="*/ 2147483647 h 468"/>
              <a:gd name="T8" fmla="*/ 0 w 600"/>
              <a:gd name="T9" fmla="*/ 2147483647 h 468"/>
              <a:gd name="T10" fmla="*/ 2147483647 w 600"/>
              <a:gd name="T11" fmla="*/ 2147483647 h 468"/>
              <a:gd name="T12" fmla="*/ 2147483647 w 600"/>
              <a:gd name="T13" fmla="*/ 2147483647 h 468"/>
              <a:gd name="T14" fmla="*/ 2147483647 w 600"/>
              <a:gd name="T15" fmla="*/ 2147483647 h 468"/>
              <a:gd name="T16" fmla="*/ 2147483647 w 600"/>
              <a:gd name="T17" fmla="*/ 2147483647 h 468"/>
              <a:gd name="T18" fmla="*/ 2147483647 w 600"/>
              <a:gd name="T19" fmla="*/ 0 h 468"/>
              <a:gd name="T20" fmla="*/ 2147483647 w 600"/>
              <a:gd name="T21" fmla="*/ 2147483647 h 468"/>
              <a:gd name="T22" fmla="*/ 2147483647 w 600"/>
              <a:gd name="T23" fmla="*/ 2147483647 h 468"/>
              <a:gd name="T24" fmla="*/ 2147483647 w 600"/>
              <a:gd name="T25" fmla="*/ 2147483647 h 468"/>
              <a:gd name="T26" fmla="*/ 2147483647 w 600"/>
              <a:gd name="T27" fmla="*/ 2147483647 h 468"/>
              <a:gd name="T28" fmla="*/ 2147483647 w 600"/>
              <a:gd name="T29" fmla="*/ 2147483647 h 468"/>
              <a:gd name="T30" fmla="*/ 2147483647 w 600"/>
              <a:gd name="T31" fmla="*/ 2147483647 h 468"/>
              <a:gd name="T32" fmla="*/ 2147483647 w 600"/>
              <a:gd name="T33" fmla="*/ 2147483647 h 468"/>
              <a:gd name="T34" fmla="*/ 2147483647 w 600"/>
              <a:gd name="T35" fmla="*/ 2147483647 h 4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0"/>
              <a:gd name="T55" fmla="*/ 0 h 468"/>
              <a:gd name="T56" fmla="*/ 600 w 600"/>
              <a:gd name="T57" fmla="*/ 468 h 4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0" h="468">
                <a:moveTo>
                  <a:pt x="268" y="457"/>
                </a:moveTo>
                <a:lnTo>
                  <a:pt x="204" y="350"/>
                </a:lnTo>
                <a:lnTo>
                  <a:pt x="146" y="335"/>
                </a:lnTo>
                <a:lnTo>
                  <a:pt x="131" y="363"/>
                </a:lnTo>
                <a:lnTo>
                  <a:pt x="0" y="300"/>
                </a:lnTo>
                <a:lnTo>
                  <a:pt x="226" y="151"/>
                </a:lnTo>
                <a:lnTo>
                  <a:pt x="304" y="87"/>
                </a:lnTo>
                <a:lnTo>
                  <a:pt x="292" y="65"/>
                </a:lnTo>
                <a:lnTo>
                  <a:pt x="264" y="55"/>
                </a:lnTo>
                <a:lnTo>
                  <a:pt x="329" y="0"/>
                </a:lnTo>
                <a:lnTo>
                  <a:pt x="330" y="21"/>
                </a:lnTo>
                <a:lnTo>
                  <a:pt x="358" y="36"/>
                </a:lnTo>
                <a:lnTo>
                  <a:pt x="429" y="37"/>
                </a:lnTo>
                <a:lnTo>
                  <a:pt x="419" y="66"/>
                </a:lnTo>
                <a:lnTo>
                  <a:pt x="477" y="208"/>
                </a:lnTo>
                <a:lnTo>
                  <a:pt x="600" y="289"/>
                </a:lnTo>
                <a:lnTo>
                  <a:pt x="398" y="468"/>
                </a:lnTo>
                <a:lnTo>
                  <a:pt x="268" y="457"/>
                </a:lnTo>
                <a:close/>
              </a:path>
            </a:pathLst>
          </a:custGeom>
          <a:solidFill>
            <a:srgbClr val="00B050"/>
          </a:solidFill>
          <a:ln w="6350">
            <a:solidFill>
              <a:schemeClr val="tx1"/>
            </a:solidFill>
            <a:round/>
            <a:headEnd/>
            <a:tailEnd/>
          </a:ln>
        </p:spPr>
        <p:txBody>
          <a:bodyPr/>
          <a:lstStyle/>
          <a:p>
            <a:endParaRPr lang="en-US"/>
          </a:p>
        </p:txBody>
      </p:sp>
      <p:sp>
        <p:nvSpPr>
          <p:cNvPr id="13351" name="Freeform 40"/>
          <p:cNvSpPr>
            <a:spLocks/>
          </p:cNvSpPr>
          <p:nvPr/>
        </p:nvSpPr>
        <p:spPr bwMode="auto">
          <a:xfrm rot="568768">
            <a:off x="4054475" y="3575051"/>
            <a:ext cx="547688" cy="563563"/>
          </a:xfrm>
          <a:custGeom>
            <a:avLst/>
            <a:gdLst>
              <a:gd name="T0" fmla="*/ 2147483647 w 138"/>
              <a:gd name="T1" fmla="*/ 2147483647 h 142"/>
              <a:gd name="T2" fmla="*/ 2147483647 w 138"/>
              <a:gd name="T3" fmla="*/ 2147483647 h 142"/>
              <a:gd name="T4" fmla="*/ 2147483647 w 138"/>
              <a:gd name="T5" fmla="*/ 2147483647 h 142"/>
              <a:gd name="T6" fmla="*/ 2147483647 w 138"/>
              <a:gd name="T7" fmla="*/ 2147483647 h 142"/>
              <a:gd name="T8" fmla="*/ 2147483647 w 138"/>
              <a:gd name="T9" fmla="*/ 2147483647 h 142"/>
              <a:gd name="T10" fmla="*/ 0 w 138"/>
              <a:gd name="T11" fmla="*/ 2147483647 h 142"/>
              <a:gd name="T12" fmla="*/ 2147483647 w 138"/>
              <a:gd name="T13" fmla="*/ 2147483647 h 142"/>
              <a:gd name="T14" fmla="*/ 2147483647 w 138"/>
              <a:gd name="T15" fmla="*/ 2147483647 h 142"/>
              <a:gd name="T16" fmla="*/ 2147483647 w 138"/>
              <a:gd name="T17" fmla="*/ 0 h 142"/>
              <a:gd name="T18" fmla="*/ 2147483647 w 138"/>
              <a:gd name="T19" fmla="*/ 2147483647 h 142"/>
              <a:gd name="T20" fmla="*/ 2147483647 w 138"/>
              <a:gd name="T21" fmla="*/ 2147483647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42"/>
              <a:gd name="T35" fmla="*/ 138 w 138"/>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42">
                <a:moveTo>
                  <a:pt x="138" y="80"/>
                </a:moveTo>
                <a:lnTo>
                  <a:pt x="110" y="92"/>
                </a:lnTo>
                <a:lnTo>
                  <a:pt x="84" y="142"/>
                </a:lnTo>
                <a:lnTo>
                  <a:pt x="72" y="112"/>
                </a:lnTo>
                <a:lnTo>
                  <a:pt x="52" y="114"/>
                </a:lnTo>
                <a:lnTo>
                  <a:pt x="0" y="78"/>
                </a:lnTo>
                <a:lnTo>
                  <a:pt x="48" y="56"/>
                </a:lnTo>
                <a:lnTo>
                  <a:pt x="54" y="2"/>
                </a:lnTo>
                <a:lnTo>
                  <a:pt x="72" y="0"/>
                </a:lnTo>
                <a:lnTo>
                  <a:pt x="124" y="40"/>
                </a:lnTo>
                <a:lnTo>
                  <a:pt x="138" y="80"/>
                </a:lnTo>
                <a:close/>
              </a:path>
            </a:pathLst>
          </a:custGeom>
          <a:solidFill>
            <a:srgbClr val="FF8000"/>
          </a:solidFill>
          <a:ln w="6350">
            <a:solidFill>
              <a:schemeClr val="tx1"/>
            </a:solidFill>
            <a:round/>
            <a:headEnd/>
            <a:tailEnd/>
          </a:ln>
        </p:spPr>
        <p:txBody>
          <a:bodyPr/>
          <a:lstStyle/>
          <a:p>
            <a:endParaRPr lang="en-US"/>
          </a:p>
        </p:txBody>
      </p:sp>
      <p:sp>
        <p:nvSpPr>
          <p:cNvPr id="13352" name="Freeform 41"/>
          <p:cNvSpPr>
            <a:spLocks/>
          </p:cNvSpPr>
          <p:nvPr/>
        </p:nvSpPr>
        <p:spPr bwMode="auto">
          <a:xfrm>
            <a:off x="3919538" y="3830639"/>
            <a:ext cx="506412" cy="896937"/>
          </a:xfrm>
          <a:custGeom>
            <a:avLst/>
            <a:gdLst>
              <a:gd name="T0" fmla="*/ 2147483647 w 319"/>
              <a:gd name="T1" fmla="*/ 2147483647 h 565"/>
              <a:gd name="T2" fmla="*/ 2147483647 w 319"/>
              <a:gd name="T3" fmla="*/ 2147483647 h 565"/>
              <a:gd name="T4" fmla="*/ 2147483647 w 319"/>
              <a:gd name="T5" fmla="*/ 2147483647 h 565"/>
              <a:gd name="T6" fmla="*/ 2147483647 w 319"/>
              <a:gd name="T7" fmla="*/ 2147483647 h 565"/>
              <a:gd name="T8" fmla="*/ 2147483647 w 319"/>
              <a:gd name="T9" fmla="*/ 2147483647 h 565"/>
              <a:gd name="T10" fmla="*/ 0 w 319"/>
              <a:gd name="T11" fmla="*/ 2147483647 h 565"/>
              <a:gd name="T12" fmla="*/ 2147483647 w 319"/>
              <a:gd name="T13" fmla="*/ 2147483647 h 565"/>
              <a:gd name="T14" fmla="*/ 2147483647 w 319"/>
              <a:gd name="T15" fmla="*/ 0 h 565"/>
              <a:gd name="T16" fmla="*/ 2147483647 w 319"/>
              <a:gd name="T17" fmla="*/ 2147483647 h 565"/>
              <a:gd name="T18" fmla="*/ 2147483647 w 319"/>
              <a:gd name="T19" fmla="*/ 2147483647 h 565"/>
              <a:gd name="T20" fmla="*/ 2147483647 w 319"/>
              <a:gd name="T21" fmla="*/ 2147483647 h 565"/>
              <a:gd name="T22" fmla="*/ 2147483647 w 319"/>
              <a:gd name="T23" fmla="*/ 2147483647 h 565"/>
              <a:gd name="T24" fmla="*/ 2147483647 w 319"/>
              <a:gd name="T25" fmla="*/ 2147483647 h 565"/>
              <a:gd name="T26" fmla="*/ 2147483647 w 319"/>
              <a:gd name="T27" fmla="*/ 2147483647 h 565"/>
              <a:gd name="T28" fmla="*/ 2147483647 w 319"/>
              <a:gd name="T29" fmla="*/ 2147483647 h 565"/>
              <a:gd name="T30" fmla="*/ 2147483647 w 319"/>
              <a:gd name="T31" fmla="*/ 2147483647 h 5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
              <a:gd name="T49" fmla="*/ 0 h 565"/>
              <a:gd name="T50" fmla="*/ 319 w 319"/>
              <a:gd name="T51" fmla="*/ 565 h 5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 h="565">
                <a:moveTo>
                  <a:pt x="157" y="565"/>
                </a:moveTo>
                <a:lnTo>
                  <a:pt x="143" y="532"/>
                </a:lnTo>
                <a:lnTo>
                  <a:pt x="114" y="522"/>
                </a:lnTo>
                <a:lnTo>
                  <a:pt x="104" y="490"/>
                </a:lnTo>
                <a:lnTo>
                  <a:pt x="122" y="442"/>
                </a:lnTo>
                <a:lnTo>
                  <a:pt x="0" y="295"/>
                </a:lnTo>
                <a:lnTo>
                  <a:pt x="33" y="184"/>
                </a:lnTo>
                <a:lnTo>
                  <a:pt x="24" y="0"/>
                </a:lnTo>
                <a:lnTo>
                  <a:pt x="84" y="5"/>
                </a:lnTo>
                <a:lnTo>
                  <a:pt x="197" y="115"/>
                </a:lnTo>
                <a:lnTo>
                  <a:pt x="247" y="118"/>
                </a:lnTo>
                <a:lnTo>
                  <a:pt x="264" y="197"/>
                </a:lnTo>
                <a:lnTo>
                  <a:pt x="275" y="334"/>
                </a:lnTo>
                <a:lnTo>
                  <a:pt x="319" y="389"/>
                </a:lnTo>
                <a:lnTo>
                  <a:pt x="247" y="483"/>
                </a:lnTo>
                <a:lnTo>
                  <a:pt x="157" y="565"/>
                </a:lnTo>
                <a:close/>
              </a:path>
            </a:pathLst>
          </a:custGeom>
          <a:solidFill>
            <a:srgbClr val="00B050"/>
          </a:solidFill>
          <a:ln w="6350">
            <a:solidFill>
              <a:schemeClr val="tx1"/>
            </a:solidFill>
            <a:round/>
            <a:headEnd/>
            <a:tailEnd/>
          </a:ln>
        </p:spPr>
        <p:txBody>
          <a:bodyPr/>
          <a:lstStyle/>
          <a:p>
            <a:endParaRPr lang="en-US"/>
          </a:p>
        </p:txBody>
      </p:sp>
      <p:sp>
        <p:nvSpPr>
          <p:cNvPr id="13353" name="Freeform 42"/>
          <p:cNvSpPr>
            <a:spLocks/>
          </p:cNvSpPr>
          <p:nvPr/>
        </p:nvSpPr>
        <p:spPr bwMode="auto">
          <a:xfrm rot="568768">
            <a:off x="4319589" y="3946525"/>
            <a:ext cx="587375" cy="698500"/>
          </a:xfrm>
          <a:custGeom>
            <a:avLst/>
            <a:gdLst>
              <a:gd name="T0" fmla="*/ 2147483647 w 148"/>
              <a:gd name="T1" fmla="*/ 2147483647 h 176"/>
              <a:gd name="T2" fmla="*/ 2147483647 w 148"/>
              <a:gd name="T3" fmla="*/ 2147483647 h 176"/>
              <a:gd name="T4" fmla="*/ 2147483647 w 148"/>
              <a:gd name="T5" fmla="*/ 2147483647 h 176"/>
              <a:gd name="T6" fmla="*/ 2147483647 w 148"/>
              <a:gd name="T7" fmla="*/ 2147483647 h 176"/>
              <a:gd name="T8" fmla="*/ 2147483647 w 148"/>
              <a:gd name="T9" fmla="*/ 2147483647 h 176"/>
              <a:gd name="T10" fmla="*/ 0 w 148"/>
              <a:gd name="T11" fmla="*/ 2147483647 h 176"/>
              <a:gd name="T12" fmla="*/ 2147483647 w 148"/>
              <a:gd name="T13" fmla="*/ 2147483647 h 176"/>
              <a:gd name="T14" fmla="*/ 2147483647 w 148"/>
              <a:gd name="T15" fmla="*/ 0 h 176"/>
              <a:gd name="T16" fmla="*/ 2147483647 w 148"/>
              <a:gd name="T17" fmla="*/ 2147483647 h 176"/>
              <a:gd name="T18" fmla="*/ 2147483647 w 148"/>
              <a:gd name="T19" fmla="*/ 2147483647 h 176"/>
              <a:gd name="T20" fmla="*/ 2147483647 w 148"/>
              <a:gd name="T21" fmla="*/ 2147483647 h 176"/>
              <a:gd name="T22" fmla="*/ 2147483647 w 148"/>
              <a:gd name="T23" fmla="*/ 2147483647 h 176"/>
              <a:gd name="T24" fmla="*/ 2147483647 w 148"/>
              <a:gd name="T25" fmla="*/ 2147483647 h 176"/>
              <a:gd name="T26" fmla="*/ 2147483647 w 148"/>
              <a:gd name="T27" fmla="*/ 2147483647 h 176"/>
              <a:gd name="T28" fmla="*/ 2147483647 w 148"/>
              <a:gd name="T29" fmla="*/ 2147483647 h 176"/>
              <a:gd name="T30" fmla="*/ 2147483647 w 148"/>
              <a:gd name="T31" fmla="*/ 2147483647 h 176"/>
              <a:gd name="T32" fmla="*/ 2147483647 w 148"/>
              <a:gd name="T33" fmla="*/ 2147483647 h 176"/>
              <a:gd name="T34" fmla="*/ 2147483647 w 148"/>
              <a:gd name="T35" fmla="*/ 2147483647 h 176"/>
              <a:gd name="T36" fmla="*/ 2147483647 w 148"/>
              <a:gd name="T37" fmla="*/ 2147483647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76"/>
              <a:gd name="T59" fmla="*/ 148 w 148"/>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76">
                <a:moveTo>
                  <a:pt x="120" y="126"/>
                </a:moveTo>
                <a:lnTo>
                  <a:pt x="88" y="132"/>
                </a:lnTo>
                <a:lnTo>
                  <a:pt x="12" y="176"/>
                </a:lnTo>
                <a:lnTo>
                  <a:pt x="34" y="134"/>
                </a:lnTo>
                <a:lnTo>
                  <a:pt x="14" y="116"/>
                </a:lnTo>
                <a:lnTo>
                  <a:pt x="0" y="62"/>
                </a:lnTo>
                <a:lnTo>
                  <a:pt x="26" y="12"/>
                </a:lnTo>
                <a:lnTo>
                  <a:pt x="54" y="0"/>
                </a:lnTo>
                <a:lnTo>
                  <a:pt x="62" y="12"/>
                </a:lnTo>
                <a:lnTo>
                  <a:pt x="56" y="22"/>
                </a:lnTo>
                <a:lnTo>
                  <a:pt x="78" y="36"/>
                </a:lnTo>
                <a:lnTo>
                  <a:pt x="98" y="6"/>
                </a:lnTo>
                <a:lnTo>
                  <a:pt x="128" y="10"/>
                </a:lnTo>
                <a:lnTo>
                  <a:pt x="148" y="40"/>
                </a:lnTo>
                <a:lnTo>
                  <a:pt x="124" y="66"/>
                </a:lnTo>
                <a:lnTo>
                  <a:pt x="104" y="102"/>
                </a:lnTo>
                <a:lnTo>
                  <a:pt x="104" y="120"/>
                </a:lnTo>
                <a:lnTo>
                  <a:pt x="118" y="118"/>
                </a:lnTo>
                <a:lnTo>
                  <a:pt x="120" y="126"/>
                </a:lnTo>
                <a:close/>
              </a:path>
            </a:pathLst>
          </a:custGeom>
          <a:solidFill>
            <a:srgbClr val="00B050"/>
          </a:solidFill>
          <a:ln w="6350">
            <a:solidFill>
              <a:schemeClr val="tx1"/>
            </a:solidFill>
            <a:round/>
            <a:headEnd/>
            <a:tailEnd/>
          </a:ln>
        </p:spPr>
        <p:txBody>
          <a:bodyPr/>
          <a:lstStyle/>
          <a:p>
            <a:endParaRPr lang="en-US"/>
          </a:p>
        </p:txBody>
      </p:sp>
      <p:sp>
        <p:nvSpPr>
          <p:cNvPr id="13354" name="Freeform 43"/>
          <p:cNvSpPr>
            <a:spLocks/>
          </p:cNvSpPr>
          <p:nvPr/>
        </p:nvSpPr>
        <p:spPr bwMode="auto">
          <a:xfrm rot="568768">
            <a:off x="5995989" y="4051300"/>
            <a:ext cx="1087437" cy="889000"/>
          </a:xfrm>
          <a:custGeom>
            <a:avLst/>
            <a:gdLst>
              <a:gd name="T0" fmla="*/ 0 w 274"/>
              <a:gd name="T1" fmla="*/ 2147483647 h 224"/>
              <a:gd name="T2" fmla="*/ 2147483647 w 274"/>
              <a:gd name="T3" fmla="*/ 2147483647 h 224"/>
              <a:gd name="T4" fmla="*/ 2147483647 w 274"/>
              <a:gd name="T5" fmla="*/ 0 h 224"/>
              <a:gd name="T6" fmla="*/ 2147483647 w 274"/>
              <a:gd name="T7" fmla="*/ 2147483647 h 224"/>
              <a:gd name="T8" fmla="*/ 2147483647 w 274"/>
              <a:gd name="T9" fmla="*/ 2147483647 h 224"/>
              <a:gd name="T10" fmla="*/ 2147483647 w 274"/>
              <a:gd name="T11" fmla="*/ 2147483647 h 224"/>
              <a:gd name="T12" fmla="*/ 2147483647 w 274"/>
              <a:gd name="T13" fmla="*/ 2147483647 h 224"/>
              <a:gd name="T14" fmla="*/ 2147483647 w 274"/>
              <a:gd name="T15" fmla="*/ 2147483647 h 224"/>
              <a:gd name="T16" fmla="*/ 2147483647 w 274"/>
              <a:gd name="T17" fmla="*/ 2147483647 h 224"/>
              <a:gd name="T18" fmla="*/ 2147483647 w 274"/>
              <a:gd name="T19" fmla="*/ 2147483647 h 224"/>
              <a:gd name="T20" fmla="*/ 2147483647 w 274"/>
              <a:gd name="T21" fmla="*/ 2147483647 h 224"/>
              <a:gd name="T22" fmla="*/ 2147483647 w 274"/>
              <a:gd name="T23" fmla="*/ 2147483647 h 224"/>
              <a:gd name="T24" fmla="*/ 2147483647 w 274"/>
              <a:gd name="T25" fmla="*/ 2147483647 h 224"/>
              <a:gd name="T26" fmla="*/ 2147483647 w 274"/>
              <a:gd name="T27" fmla="*/ 2147483647 h 224"/>
              <a:gd name="T28" fmla="*/ 2147483647 w 274"/>
              <a:gd name="T29" fmla="*/ 2147483647 h 224"/>
              <a:gd name="T30" fmla="*/ 2147483647 w 274"/>
              <a:gd name="T31" fmla="*/ 2147483647 h 224"/>
              <a:gd name="T32" fmla="*/ 2147483647 w 274"/>
              <a:gd name="T33" fmla="*/ 2147483647 h 224"/>
              <a:gd name="T34" fmla="*/ 2147483647 w 274"/>
              <a:gd name="T35" fmla="*/ 2147483647 h 224"/>
              <a:gd name="T36" fmla="*/ 2147483647 w 274"/>
              <a:gd name="T37" fmla="*/ 2147483647 h 224"/>
              <a:gd name="T38" fmla="*/ 2147483647 w 274"/>
              <a:gd name="T39" fmla="*/ 2147483647 h 224"/>
              <a:gd name="T40" fmla="*/ 2147483647 w 274"/>
              <a:gd name="T41" fmla="*/ 2147483647 h 224"/>
              <a:gd name="T42" fmla="*/ 2147483647 w 274"/>
              <a:gd name="T43" fmla="*/ 2147483647 h 224"/>
              <a:gd name="T44" fmla="*/ 2147483647 w 274"/>
              <a:gd name="T45" fmla="*/ 2147483647 h 224"/>
              <a:gd name="T46" fmla="*/ 0 w 274"/>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4"/>
              <a:gd name="T73" fmla="*/ 0 h 224"/>
              <a:gd name="T74" fmla="*/ 274 w 274"/>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4" h="224">
                <a:moveTo>
                  <a:pt x="0" y="88"/>
                </a:moveTo>
                <a:lnTo>
                  <a:pt x="52" y="84"/>
                </a:lnTo>
                <a:lnTo>
                  <a:pt x="120" y="0"/>
                </a:lnTo>
                <a:lnTo>
                  <a:pt x="148" y="6"/>
                </a:lnTo>
                <a:lnTo>
                  <a:pt x="156" y="50"/>
                </a:lnTo>
                <a:lnTo>
                  <a:pt x="208" y="76"/>
                </a:lnTo>
                <a:lnTo>
                  <a:pt x="236" y="54"/>
                </a:lnTo>
                <a:lnTo>
                  <a:pt x="274" y="54"/>
                </a:lnTo>
                <a:lnTo>
                  <a:pt x="258" y="102"/>
                </a:lnTo>
                <a:lnTo>
                  <a:pt x="220" y="154"/>
                </a:lnTo>
                <a:lnTo>
                  <a:pt x="212" y="198"/>
                </a:lnTo>
                <a:lnTo>
                  <a:pt x="204" y="214"/>
                </a:lnTo>
                <a:lnTo>
                  <a:pt x="176" y="206"/>
                </a:lnTo>
                <a:lnTo>
                  <a:pt x="146" y="224"/>
                </a:lnTo>
                <a:lnTo>
                  <a:pt x="92" y="216"/>
                </a:lnTo>
                <a:lnTo>
                  <a:pt x="84" y="204"/>
                </a:lnTo>
                <a:lnTo>
                  <a:pt x="46" y="176"/>
                </a:lnTo>
                <a:lnTo>
                  <a:pt x="56" y="168"/>
                </a:lnTo>
                <a:lnTo>
                  <a:pt x="32" y="148"/>
                </a:lnTo>
                <a:lnTo>
                  <a:pt x="42" y="124"/>
                </a:lnTo>
                <a:lnTo>
                  <a:pt x="28" y="114"/>
                </a:lnTo>
                <a:lnTo>
                  <a:pt x="26" y="98"/>
                </a:lnTo>
                <a:lnTo>
                  <a:pt x="6" y="104"/>
                </a:lnTo>
                <a:lnTo>
                  <a:pt x="0" y="88"/>
                </a:lnTo>
                <a:close/>
              </a:path>
            </a:pathLst>
          </a:custGeom>
          <a:solidFill>
            <a:srgbClr val="00B050"/>
          </a:solidFill>
          <a:ln w="6350">
            <a:solidFill>
              <a:schemeClr val="tx1"/>
            </a:solidFill>
            <a:round/>
            <a:headEnd/>
            <a:tailEnd/>
          </a:ln>
        </p:spPr>
        <p:txBody>
          <a:bodyPr/>
          <a:lstStyle/>
          <a:p>
            <a:endParaRPr lang="en-US"/>
          </a:p>
        </p:txBody>
      </p:sp>
      <p:sp>
        <p:nvSpPr>
          <p:cNvPr id="13355" name="Freeform 44"/>
          <p:cNvSpPr>
            <a:spLocks/>
          </p:cNvSpPr>
          <p:nvPr/>
        </p:nvSpPr>
        <p:spPr bwMode="auto">
          <a:xfrm rot="568768">
            <a:off x="6129339" y="4867276"/>
            <a:ext cx="674687" cy="619125"/>
          </a:xfrm>
          <a:custGeom>
            <a:avLst/>
            <a:gdLst>
              <a:gd name="T0" fmla="*/ 2147483647 w 170"/>
              <a:gd name="T1" fmla="*/ 2147483647 h 156"/>
              <a:gd name="T2" fmla="*/ 2147483647 w 170"/>
              <a:gd name="T3" fmla="*/ 0 h 156"/>
              <a:gd name="T4" fmla="*/ 2147483647 w 170"/>
              <a:gd name="T5" fmla="*/ 2147483647 h 156"/>
              <a:gd name="T6" fmla="*/ 2147483647 w 170"/>
              <a:gd name="T7" fmla="*/ 2147483647 h 156"/>
              <a:gd name="T8" fmla="*/ 0 w 170"/>
              <a:gd name="T9" fmla="*/ 2147483647 h 156"/>
              <a:gd name="T10" fmla="*/ 2147483647 w 170"/>
              <a:gd name="T11" fmla="*/ 2147483647 h 156"/>
              <a:gd name="T12" fmla="*/ 2147483647 w 170"/>
              <a:gd name="T13" fmla="*/ 2147483647 h 156"/>
              <a:gd name="T14" fmla="*/ 2147483647 w 170"/>
              <a:gd name="T15" fmla="*/ 2147483647 h 156"/>
              <a:gd name="T16" fmla="*/ 2147483647 w 170"/>
              <a:gd name="T17" fmla="*/ 2147483647 h 156"/>
              <a:gd name="T18" fmla="*/ 2147483647 w 170"/>
              <a:gd name="T19" fmla="*/ 2147483647 h 156"/>
              <a:gd name="T20" fmla="*/ 2147483647 w 170"/>
              <a:gd name="T21" fmla="*/ 2147483647 h 156"/>
              <a:gd name="T22" fmla="*/ 2147483647 w 170"/>
              <a:gd name="T23" fmla="*/ 2147483647 h 156"/>
              <a:gd name="T24" fmla="*/ 2147483647 w 170"/>
              <a:gd name="T25" fmla="*/ 2147483647 h 156"/>
              <a:gd name="T26" fmla="*/ 2147483647 w 170"/>
              <a:gd name="T27" fmla="*/ 2147483647 h 156"/>
              <a:gd name="T28" fmla="*/ 2147483647 w 170"/>
              <a:gd name="T29" fmla="*/ 2147483647 h 156"/>
              <a:gd name="T30" fmla="*/ 2147483647 w 170"/>
              <a:gd name="T31" fmla="*/ 2147483647 h 156"/>
              <a:gd name="T32" fmla="*/ 2147483647 w 170"/>
              <a:gd name="T33" fmla="*/ 2147483647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56"/>
              <a:gd name="T53" fmla="*/ 170 w 170"/>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56">
                <a:moveTo>
                  <a:pt x="142" y="8"/>
                </a:moveTo>
                <a:lnTo>
                  <a:pt x="114" y="0"/>
                </a:lnTo>
                <a:lnTo>
                  <a:pt x="84" y="18"/>
                </a:lnTo>
                <a:lnTo>
                  <a:pt x="30" y="10"/>
                </a:lnTo>
                <a:lnTo>
                  <a:pt x="0" y="136"/>
                </a:lnTo>
                <a:lnTo>
                  <a:pt x="14" y="138"/>
                </a:lnTo>
                <a:lnTo>
                  <a:pt x="26" y="156"/>
                </a:lnTo>
                <a:lnTo>
                  <a:pt x="84" y="104"/>
                </a:lnTo>
                <a:lnTo>
                  <a:pt x="98" y="102"/>
                </a:lnTo>
                <a:lnTo>
                  <a:pt x="106" y="112"/>
                </a:lnTo>
                <a:lnTo>
                  <a:pt x="118" y="112"/>
                </a:lnTo>
                <a:lnTo>
                  <a:pt x="160" y="64"/>
                </a:lnTo>
                <a:lnTo>
                  <a:pt x="144" y="64"/>
                </a:lnTo>
                <a:lnTo>
                  <a:pt x="142" y="52"/>
                </a:lnTo>
                <a:lnTo>
                  <a:pt x="170" y="26"/>
                </a:lnTo>
                <a:lnTo>
                  <a:pt x="152" y="24"/>
                </a:lnTo>
                <a:lnTo>
                  <a:pt x="142" y="8"/>
                </a:lnTo>
                <a:close/>
              </a:path>
            </a:pathLst>
          </a:custGeom>
          <a:solidFill>
            <a:srgbClr val="00B050"/>
          </a:solidFill>
          <a:ln w="6350">
            <a:solidFill>
              <a:schemeClr val="tx1"/>
            </a:solidFill>
            <a:round/>
            <a:headEnd/>
            <a:tailEnd/>
          </a:ln>
        </p:spPr>
        <p:txBody>
          <a:bodyPr/>
          <a:lstStyle/>
          <a:p>
            <a:endParaRPr lang="en-US"/>
          </a:p>
        </p:txBody>
      </p:sp>
      <p:sp>
        <p:nvSpPr>
          <p:cNvPr id="13356" name="Freeform 45"/>
          <p:cNvSpPr>
            <a:spLocks/>
          </p:cNvSpPr>
          <p:nvPr/>
        </p:nvSpPr>
        <p:spPr bwMode="auto">
          <a:xfrm rot="568768">
            <a:off x="5459413" y="4110039"/>
            <a:ext cx="762000" cy="619125"/>
          </a:xfrm>
          <a:custGeom>
            <a:avLst/>
            <a:gdLst>
              <a:gd name="T0" fmla="*/ 2147483647 w 192"/>
              <a:gd name="T1" fmla="*/ 2147483647 h 156"/>
              <a:gd name="T2" fmla="*/ 2147483647 w 192"/>
              <a:gd name="T3" fmla="*/ 2147483647 h 156"/>
              <a:gd name="T4" fmla="*/ 2147483647 w 192"/>
              <a:gd name="T5" fmla="*/ 2147483647 h 156"/>
              <a:gd name="T6" fmla="*/ 2147483647 w 192"/>
              <a:gd name="T7" fmla="*/ 2147483647 h 156"/>
              <a:gd name="T8" fmla="*/ 2147483647 w 192"/>
              <a:gd name="T9" fmla="*/ 2147483647 h 156"/>
              <a:gd name="T10" fmla="*/ 2147483647 w 192"/>
              <a:gd name="T11" fmla="*/ 2147483647 h 156"/>
              <a:gd name="T12" fmla="*/ 2147483647 w 192"/>
              <a:gd name="T13" fmla="*/ 2147483647 h 156"/>
              <a:gd name="T14" fmla="*/ 0 w 192"/>
              <a:gd name="T15" fmla="*/ 2147483647 h 156"/>
              <a:gd name="T16" fmla="*/ 0 w 192"/>
              <a:gd name="T17" fmla="*/ 2147483647 h 156"/>
              <a:gd name="T18" fmla="*/ 2147483647 w 192"/>
              <a:gd name="T19" fmla="*/ 2147483647 h 156"/>
              <a:gd name="T20" fmla="*/ 2147483647 w 192"/>
              <a:gd name="T21" fmla="*/ 0 h 156"/>
              <a:gd name="T22" fmla="*/ 2147483647 w 192"/>
              <a:gd name="T23" fmla="*/ 2147483647 h 156"/>
              <a:gd name="T24" fmla="*/ 2147483647 w 192"/>
              <a:gd name="T25" fmla="*/ 2147483647 h 156"/>
              <a:gd name="T26" fmla="*/ 2147483647 w 192"/>
              <a:gd name="T27" fmla="*/ 2147483647 h 156"/>
              <a:gd name="T28" fmla="*/ 2147483647 w 192"/>
              <a:gd name="T29" fmla="*/ 2147483647 h 156"/>
              <a:gd name="T30" fmla="*/ 2147483647 w 192"/>
              <a:gd name="T31" fmla="*/ 2147483647 h 156"/>
              <a:gd name="T32" fmla="*/ 2147483647 w 192"/>
              <a:gd name="T33" fmla="*/ 2147483647 h 156"/>
              <a:gd name="T34" fmla="*/ 2147483647 w 192"/>
              <a:gd name="T35" fmla="*/ 2147483647 h 156"/>
              <a:gd name="T36" fmla="*/ 2147483647 w 192"/>
              <a:gd name="T37" fmla="*/ 2147483647 h 156"/>
              <a:gd name="T38" fmla="*/ 2147483647 w 192"/>
              <a:gd name="T39" fmla="*/ 2147483647 h 156"/>
              <a:gd name="T40" fmla="*/ 2147483647 w 192"/>
              <a:gd name="T41" fmla="*/ 2147483647 h 156"/>
              <a:gd name="T42" fmla="*/ 2147483647 w 192"/>
              <a:gd name="T43" fmla="*/ 2147483647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
              <a:gd name="T67" fmla="*/ 0 h 156"/>
              <a:gd name="T68" fmla="*/ 192 w 192"/>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 h="156">
                <a:moveTo>
                  <a:pt x="182" y="132"/>
                </a:moveTo>
                <a:lnTo>
                  <a:pt x="138" y="156"/>
                </a:lnTo>
                <a:lnTo>
                  <a:pt x="126" y="150"/>
                </a:lnTo>
                <a:lnTo>
                  <a:pt x="102" y="156"/>
                </a:lnTo>
                <a:lnTo>
                  <a:pt x="92" y="144"/>
                </a:lnTo>
                <a:lnTo>
                  <a:pt x="32" y="150"/>
                </a:lnTo>
                <a:lnTo>
                  <a:pt x="26" y="120"/>
                </a:lnTo>
                <a:lnTo>
                  <a:pt x="0" y="124"/>
                </a:lnTo>
                <a:lnTo>
                  <a:pt x="0" y="46"/>
                </a:lnTo>
                <a:lnTo>
                  <a:pt x="14" y="10"/>
                </a:lnTo>
                <a:lnTo>
                  <a:pt x="26" y="0"/>
                </a:lnTo>
                <a:lnTo>
                  <a:pt x="76" y="16"/>
                </a:lnTo>
                <a:lnTo>
                  <a:pt x="80" y="4"/>
                </a:lnTo>
                <a:lnTo>
                  <a:pt x="104" y="6"/>
                </a:lnTo>
                <a:lnTo>
                  <a:pt x="136" y="44"/>
                </a:lnTo>
                <a:lnTo>
                  <a:pt x="142" y="60"/>
                </a:lnTo>
                <a:lnTo>
                  <a:pt x="162" y="54"/>
                </a:lnTo>
                <a:lnTo>
                  <a:pt x="164" y="70"/>
                </a:lnTo>
                <a:lnTo>
                  <a:pt x="178" y="80"/>
                </a:lnTo>
                <a:lnTo>
                  <a:pt x="168" y="104"/>
                </a:lnTo>
                <a:lnTo>
                  <a:pt x="192" y="124"/>
                </a:lnTo>
                <a:lnTo>
                  <a:pt x="182" y="132"/>
                </a:lnTo>
                <a:close/>
              </a:path>
            </a:pathLst>
          </a:custGeom>
          <a:solidFill>
            <a:srgbClr val="00B050"/>
          </a:solidFill>
          <a:ln w="6350">
            <a:solidFill>
              <a:schemeClr val="tx1"/>
            </a:solidFill>
            <a:round/>
            <a:headEnd/>
            <a:tailEnd/>
          </a:ln>
        </p:spPr>
        <p:txBody>
          <a:bodyPr/>
          <a:lstStyle/>
          <a:p>
            <a:endParaRPr lang="en-US"/>
          </a:p>
        </p:txBody>
      </p:sp>
      <p:sp>
        <p:nvSpPr>
          <p:cNvPr id="13357" name="Freeform 46"/>
          <p:cNvSpPr>
            <a:spLocks/>
          </p:cNvSpPr>
          <p:nvPr/>
        </p:nvSpPr>
        <p:spPr bwMode="auto">
          <a:xfrm rot="568768">
            <a:off x="5808664" y="4675188"/>
            <a:ext cx="460375" cy="666750"/>
          </a:xfrm>
          <a:custGeom>
            <a:avLst/>
            <a:gdLst>
              <a:gd name="T0" fmla="*/ 2147483647 w 116"/>
              <a:gd name="T1" fmla="*/ 2147483647 h 168"/>
              <a:gd name="T2" fmla="*/ 0 w 116"/>
              <a:gd name="T3" fmla="*/ 2147483647 h 168"/>
              <a:gd name="T4" fmla="*/ 2147483647 w 116"/>
              <a:gd name="T5" fmla="*/ 2147483647 h 168"/>
              <a:gd name="T6" fmla="*/ 2147483647 w 116"/>
              <a:gd name="T7" fmla="*/ 2147483647 h 168"/>
              <a:gd name="T8" fmla="*/ 2147483647 w 116"/>
              <a:gd name="T9" fmla="*/ 2147483647 h 168"/>
              <a:gd name="T10" fmla="*/ 2147483647 w 116"/>
              <a:gd name="T11" fmla="*/ 2147483647 h 168"/>
              <a:gd name="T12" fmla="*/ 2147483647 w 116"/>
              <a:gd name="T13" fmla="*/ 2147483647 h 168"/>
              <a:gd name="T14" fmla="*/ 2147483647 w 116"/>
              <a:gd name="T15" fmla="*/ 2147483647 h 168"/>
              <a:gd name="T16" fmla="*/ 2147483647 w 116"/>
              <a:gd name="T17" fmla="*/ 0 h 168"/>
              <a:gd name="T18" fmla="*/ 2147483647 w 116"/>
              <a:gd name="T19" fmla="*/ 2147483647 h 168"/>
              <a:gd name="T20" fmla="*/ 2147483647 w 116"/>
              <a:gd name="T21" fmla="*/ 2147483647 h 168"/>
              <a:gd name="T22" fmla="*/ 2147483647 w 116"/>
              <a:gd name="T23" fmla="*/ 2147483647 h 168"/>
              <a:gd name="T24" fmla="*/ 2147483647 w 116"/>
              <a:gd name="T25" fmla="*/ 2147483647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68"/>
              <a:gd name="T41" fmla="*/ 116 w 116"/>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68">
                <a:moveTo>
                  <a:pt x="82" y="168"/>
                </a:moveTo>
                <a:lnTo>
                  <a:pt x="0" y="120"/>
                </a:lnTo>
                <a:lnTo>
                  <a:pt x="2" y="100"/>
                </a:lnTo>
                <a:lnTo>
                  <a:pt x="32" y="64"/>
                </a:lnTo>
                <a:lnTo>
                  <a:pt x="56" y="68"/>
                </a:lnTo>
                <a:lnTo>
                  <a:pt x="46" y="56"/>
                </a:lnTo>
                <a:lnTo>
                  <a:pt x="42" y="38"/>
                </a:lnTo>
                <a:lnTo>
                  <a:pt x="26" y="24"/>
                </a:lnTo>
                <a:lnTo>
                  <a:pt x="70" y="0"/>
                </a:lnTo>
                <a:lnTo>
                  <a:pt x="108" y="28"/>
                </a:lnTo>
                <a:lnTo>
                  <a:pt x="116" y="40"/>
                </a:lnTo>
                <a:lnTo>
                  <a:pt x="86" y="166"/>
                </a:lnTo>
                <a:lnTo>
                  <a:pt x="82" y="168"/>
                </a:lnTo>
                <a:close/>
              </a:path>
            </a:pathLst>
          </a:custGeom>
          <a:solidFill>
            <a:srgbClr val="FFFF99"/>
          </a:solidFill>
          <a:ln w="6350">
            <a:solidFill>
              <a:schemeClr val="tx1"/>
            </a:solidFill>
            <a:round/>
            <a:headEnd/>
            <a:tailEnd/>
          </a:ln>
        </p:spPr>
        <p:txBody>
          <a:bodyPr/>
          <a:lstStyle/>
          <a:p>
            <a:endParaRPr lang="en-US"/>
          </a:p>
        </p:txBody>
      </p:sp>
      <p:sp>
        <p:nvSpPr>
          <p:cNvPr id="13358" name="Freeform 47"/>
          <p:cNvSpPr>
            <a:spLocks/>
          </p:cNvSpPr>
          <p:nvPr/>
        </p:nvSpPr>
        <p:spPr bwMode="auto">
          <a:xfrm rot="568768">
            <a:off x="5480051" y="5116513"/>
            <a:ext cx="627063" cy="563562"/>
          </a:xfrm>
          <a:custGeom>
            <a:avLst/>
            <a:gdLst>
              <a:gd name="T0" fmla="*/ 0 w 158"/>
              <a:gd name="T1" fmla="*/ 2147483647 h 142"/>
              <a:gd name="T2" fmla="*/ 2147483647 w 158"/>
              <a:gd name="T3" fmla="*/ 2147483647 h 142"/>
              <a:gd name="T4" fmla="*/ 2147483647 w 158"/>
              <a:gd name="T5" fmla="*/ 2147483647 h 142"/>
              <a:gd name="T6" fmla="*/ 2147483647 w 158"/>
              <a:gd name="T7" fmla="*/ 2147483647 h 142"/>
              <a:gd name="T8" fmla="*/ 2147483647 w 158"/>
              <a:gd name="T9" fmla="*/ 2147483647 h 142"/>
              <a:gd name="T10" fmla="*/ 2147483647 w 158"/>
              <a:gd name="T11" fmla="*/ 0 h 142"/>
              <a:gd name="T12" fmla="*/ 2147483647 w 158"/>
              <a:gd name="T13" fmla="*/ 0 h 142"/>
              <a:gd name="T14" fmla="*/ 2147483647 w 158"/>
              <a:gd name="T15" fmla="*/ 2147483647 h 142"/>
              <a:gd name="T16" fmla="*/ 2147483647 w 158"/>
              <a:gd name="T17" fmla="*/ 2147483647 h 142"/>
              <a:gd name="T18" fmla="*/ 2147483647 w 158"/>
              <a:gd name="T19" fmla="*/ 2147483647 h 142"/>
              <a:gd name="T20" fmla="*/ 2147483647 w 158"/>
              <a:gd name="T21" fmla="*/ 2147483647 h 142"/>
              <a:gd name="T22" fmla="*/ 2147483647 w 158"/>
              <a:gd name="T23" fmla="*/ 2147483647 h 142"/>
              <a:gd name="T24" fmla="*/ 2147483647 w 158"/>
              <a:gd name="T25" fmla="*/ 2147483647 h 142"/>
              <a:gd name="T26" fmla="*/ 2147483647 w 158"/>
              <a:gd name="T27" fmla="*/ 2147483647 h 142"/>
              <a:gd name="T28" fmla="*/ 2147483647 w 158"/>
              <a:gd name="T29" fmla="*/ 2147483647 h 142"/>
              <a:gd name="T30" fmla="*/ 2147483647 w 158"/>
              <a:gd name="T31" fmla="*/ 2147483647 h 142"/>
              <a:gd name="T32" fmla="*/ 0 w 158"/>
              <a:gd name="T33" fmla="*/ 2147483647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142"/>
              <a:gd name="T53" fmla="*/ 158 w 158"/>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142">
                <a:moveTo>
                  <a:pt x="0" y="110"/>
                </a:moveTo>
                <a:lnTo>
                  <a:pt x="10" y="78"/>
                </a:lnTo>
                <a:lnTo>
                  <a:pt x="20" y="76"/>
                </a:lnTo>
                <a:lnTo>
                  <a:pt x="24" y="36"/>
                </a:lnTo>
                <a:lnTo>
                  <a:pt x="32" y="32"/>
                </a:lnTo>
                <a:lnTo>
                  <a:pt x="38" y="0"/>
                </a:lnTo>
                <a:lnTo>
                  <a:pt x="66" y="0"/>
                </a:lnTo>
                <a:lnTo>
                  <a:pt x="148" y="48"/>
                </a:lnTo>
                <a:lnTo>
                  <a:pt x="138" y="66"/>
                </a:lnTo>
                <a:lnTo>
                  <a:pt x="158" y="78"/>
                </a:lnTo>
                <a:lnTo>
                  <a:pt x="154" y="92"/>
                </a:lnTo>
                <a:lnTo>
                  <a:pt x="130" y="106"/>
                </a:lnTo>
                <a:lnTo>
                  <a:pt x="124" y="102"/>
                </a:lnTo>
                <a:lnTo>
                  <a:pt x="114" y="106"/>
                </a:lnTo>
                <a:lnTo>
                  <a:pt x="70" y="124"/>
                </a:lnTo>
                <a:lnTo>
                  <a:pt x="46" y="142"/>
                </a:lnTo>
                <a:lnTo>
                  <a:pt x="0" y="110"/>
                </a:lnTo>
                <a:close/>
              </a:path>
            </a:pathLst>
          </a:custGeom>
          <a:solidFill>
            <a:srgbClr val="00B050"/>
          </a:solidFill>
          <a:ln w="6350">
            <a:solidFill>
              <a:schemeClr val="tx1"/>
            </a:solidFill>
            <a:round/>
            <a:headEnd/>
            <a:tailEnd/>
          </a:ln>
        </p:spPr>
        <p:txBody>
          <a:bodyPr/>
          <a:lstStyle/>
          <a:p>
            <a:endParaRPr lang="en-US"/>
          </a:p>
        </p:txBody>
      </p:sp>
      <p:sp>
        <p:nvSpPr>
          <p:cNvPr id="13359" name="Freeform 48"/>
          <p:cNvSpPr>
            <a:spLocks/>
          </p:cNvSpPr>
          <p:nvPr/>
        </p:nvSpPr>
        <p:spPr bwMode="auto">
          <a:xfrm rot="568768">
            <a:off x="5156200" y="4552950"/>
            <a:ext cx="889000" cy="666750"/>
          </a:xfrm>
          <a:custGeom>
            <a:avLst/>
            <a:gdLst>
              <a:gd name="T0" fmla="*/ 2147483647 w 224"/>
              <a:gd name="T1" fmla="*/ 2147483647 h 168"/>
              <a:gd name="T2" fmla="*/ 2147483647 w 224"/>
              <a:gd name="T3" fmla="*/ 2147483647 h 168"/>
              <a:gd name="T4" fmla="*/ 2147483647 w 224"/>
              <a:gd name="T5" fmla="*/ 2147483647 h 168"/>
              <a:gd name="T6" fmla="*/ 2147483647 w 224"/>
              <a:gd name="T7" fmla="*/ 2147483647 h 168"/>
              <a:gd name="T8" fmla="*/ 2147483647 w 224"/>
              <a:gd name="T9" fmla="*/ 2147483647 h 168"/>
              <a:gd name="T10" fmla="*/ 2147483647 w 224"/>
              <a:gd name="T11" fmla="*/ 2147483647 h 168"/>
              <a:gd name="T12" fmla="*/ 2147483647 w 224"/>
              <a:gd name="T13" fmla="*/ 2147483647 h 168"/>
              <a:gd name="T14" fmla="*/ 0 w 224"/>
              <a:gd name="T15" fmla="*/ 2147483647 h 168"/>
              <a:gd name="T16" fmla="*/ 2147483647 w 224"/>
              <a:gd name="T17" fmla="*/ 2147483647 h 168"/>
              <a:gd name="T18" fmla="*/ 2147483647 w 224"/>
              <a:gd name="T19" fmla="*/ 2147483647 h 168"/>
              <a:gd name="T20" fmla="*/ 2147483647 w 224"/>
              <a:gd name="T21" fmla="*/ 2147483647 h 168"/>
              <a:gd name="T22" fmla="*/ 2147483647 w 224"/>
              <a:gd name="T23" fmla="*/ 2147483647 h 168"/>
              <a:gd name="T24" fmla="*/ 2147483647 w 224"/>
              <a:gd name="T25" fmla="*/ 2147483647 h 168"/>
              <a:gd name="T26" fmla="*/ 2147483647 w 224"/>
              <a:gd name="T27" fmla="*/ 0 h 168"/>
              <a:gd name="T28" fmla="*/ 2147483647 w 224"/>
              <a:gd name="T29" fmla="*/ 2147483647 h 168"/>
              <a:gd name="T30" fmla="*/ 2147483647 w 224"/>
              <a:gd name="T31" fmla="*/ 2147483647 h 168"/>
              <a:gd name="T32" fmla="*/ 2147483647 w 224"/>
              <a:gd name="T33" fmla="*/ 2147483647 h 168"/>
              <a:gd name="T34" fmla="*/ 2147483647 w 224"/>
              <a:gd name="T35" fmla="*/ 2147483647 h 168"/>
              <a:gd name="T36" fmla="*/ 2147483647 w 224"/>
              <a:gd name="T37" fmla="*/ 2147483647 h 168"/>
              <a:gd name="T38" fmla="*/ 2147483647 w 224"/>
              <a:gd name="T39" fmla="*/ 2147483647 h 168"/>
              <a:gd name="T40" fmla="*/ 2147483647 w 224"/>
              <a:gd name="T41" fmla="*/ 2147483647 h 168"/>
              <a:gd name="T42" fmla="*/ 2147483647 w 224"/>
              <a:gd name="T43" fmla="*/ 2147483647 h 168"/>
              <a:gd name="T44" fmla="*/ 2147483647 w 224"/>
              <a:gd name="T45" fmla="*/ 2147483647 h 168"/>
              <a:gd name="T46" fmla="*/ 2147483647 w 224"/>
              <a:gd name="T47" fmla="*/ 2147483647 h 168"/>
              <a:gd name="T48" fmla="*/ 2147483647 w 224"/>
              <a:gd name="T49" fmla="*/ 2147483647 h 168"/>
              <a:gd name="T50" fmla="*/ 2147483647 w 224"/>
              <a:gd name="T51" fmla="*/ 2147483647 h 168"/>
              <a:gd name="T52" fmla="*/ 2147483647 w 224"/>
              <a:gd name="T53" fmla="*/ 2147483647 h 168"/>
              <a:gd name="T54" fmla="*/ 2147483647 w 224"/>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68"/>
              <a:gd name="T86" fmla="*/ 224 w 224"/>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68">
                <a:moveTo>
                  <a:pt x="126" y="168"/>
                </a:moveTo>
                <a:lnTo>
                  <a:pt x="100" y="158"/>
                </a:lnTo>
                <a:lnTo>
                  <a:pt x="106" y="152"/>
                </a:lnTo>
                <a:lnTo>
                  <a:pt x="50" y="76"/>
                </a:lnTo>
                <a:lnTo>
                  <a:pt x="32" y="84"/>
                </a:lnTo>
                <a:lnTo>
                  <a:pt x="24" y="72"/>
                </a:lnTo>
                <a:lnTo>
                  <a:pt x="4" y="60"/>
                </a:lnTo>
                <a:lnTo>
                  <a:pt x="0" y="14"/>
                </a:lnTo>
                <a:lnTo>
                  <a:pt x="12" y="4"/>
                </a:lnTo>
                <a:lnTo>
                  <a:pt x="30" y="6"/>
                </a:lnTo>
                <a:lnTo>
                  <a:pt x="42" y="4"/>
                </a:lnTo>
                <a:lnTo>
                  <a:pt x="56" y="4"/>
                </a:lnTo>
                <a:lnTo>
                  <a:pt x="70" y="2"/>
                </a:lnTo>
                <a:lnTo>
                  <a:pt x="82" y="0"/>
                </a:lnTo>
                <a:lnTo>
                  <a:pt x="88" y="30"/>
                </a:lnTo>
                <a:lnTo>
                  <a:pt x="148" y="24"/>
                </a:lnTo>
                <a:lnTo>
                  <a:pt x="158" y="36"/>
                </a:lnTo>
                <a:lnTo>
                  <a:pt x="182" y="30"/>
                </a:lnTo>
                <a:lnTo>
                  <a:pt x="194" y="36"/>
                </a:lnTo>
                <a:lnTo>
                  <a:pt x="210" y="50"/>
                </a:lnTo>
                <a:lnTo>
                  <a:pt x="214" y="68"/>
                </a:lnTo>
                <a:lnTo>
                  <a:pt x="224" y="80"/>
                </a:lnTo>
                <a:lnTo>
                  <a:pt x="200" y="76"/>
                </a:lnTo>
                <a:lnTo>
                  <a:pt x="170" y="112"/>
                </a:lnTo>
                <a:lnTo>
                  <a:pt x="168" y="132"/>
                </a:lnTo>
                <a:lnTo>
                  <a:pt x="140" y="132"/>
                </a:lnTo>
                <a:lnTo>
                  <a:pt x="134" y="164"/>
                </a:lnTo>
                <a:lnTo>
                  <a:pt x="126" y="168"/>
                </a:lnTo>
                <a:close/>
              </a:path>
            </a:pathLst>
          </a:custGeom>
          <a:solidFill>
            <a:srgbClr val="00B050"/>
          </a:solidFill>
          <a:ln w="6350">
            <a:solidFill>
              <a:schemeClr val="tx1"/>
            </a:solidFill>
            <a:round/>
            <a:headEnd/>
            <a:tailEnd/>
          </a:ln>
        </p:spPr>
        <p:txBody>
          <a:bodyPr/>
          <a:lstStyle/>
          <a:p>
            <a:endParaRPr lang="en-US"/>
          </a:p>
        </p:txBody>
      </p:sp>
      <p:sp>
        <p:nvSpPr>
          <p:cNvPr id="13360" name="Freeform 49"/>
          <p:cNvSpPr>
            <a:spLocks/>
          </p:cNvSpPr>
          <p:nvPr/>
        </p:nvSpPr>
        <p:spPr bwMode="auto">
          <a:xfrm rot="568768">
            <a:off x="4687889" y="5224464"/>
            <a:ext cx="809625" cy="492125"/>
          </a:xfrm>
          <a:custGeom>
            <a:avLst/>
            <a:gdLst>
              <a:gd name="T0" fmla="*/ 2147483647 w 204"/>
              <a:gd name="T1" fmla="*/ 2147483647 h 124"/>
              <a:gd name="T2" fmla="*/ 2147483647 w 204"/>
              <a:gd name="T3" fmla="*/ 2147483647 h 124"/>
              <a:gd name="T4" fmla="*/ 2147483647 w 204"/>
              <a:gd name="T5" fmla="*/ 2147483647 h 124"/>
              <a:gd name="T6" fmla="*/ 2147483647 w 204"/>
              <a:gd name="T7" fmla="*/ 2147483647 h 124"/>
              <a:gd name="T8" fmla="*/ 2147483647 w 204"/>
              <a:gd name="T9" fmla="*/ 2147483647 h 124"/>
              <a:gd name="T10" fmla="*/ 2147483647 w 204"/>
              <a:gd name="T11" fmla="*/ 2147483647 h 124"/>
              <a:gd name="T12" fmla="*/ 0 w 204"/>
              <a:gd name="T13" fmla="*/ 2147483647 h 124"/>
              <a:gd name="T14" fmla="*/ 2147483647 w 204"/>
              <a:gd name="T15" fmla="*/ 2147483647 h 124"/>
              <a:gd name="T16" fmla="*/ 2147483647 w 204"/>
              <a:gd name="T17" fmla="*/ 2147483647 h 124"/>
              <a:gd name="T18" fmla="*/ 2147483647 w 204"/>
              <a:gd name="T19" fmla="*/ 2147483647 h 124"/>
              <a:gd name="T20" fmla="*/ 2147483647 w 204"/>
              <a:gd name="T21" fmla="*/ 0 h 124"/>
              <a:gd name="T22" fmla="*/ 2147483647 w 204"/>
              <a:gd name="T23" fmla="*/ 2147483647 h 124"/>
              <a:gd name="T24" fmla="*/ 2147483647 w 204"/>
              <a:gd name="T25" fmla="*/ 2147483647 h 124"/>
              <a:gd name="T26" fmla="*/ 2147483647 w 204"/>
              <a:gd name="T27" fmla="*/ 2147483647 h 124"/>
              <a:gd name="T28" fmla="*/ 2147483647 w 204"/>
              <a:gd name="T29" fmla="*/ 2147483647 h 124"/>
              <a:gd name="T30" fmla="*/ 2147483647 w 204"/>
              <a:gd name="T31" fmla="*/ 2147483647 h 124"/>
              <a:gd name="T32" fmla="*/ 2147483647 w 204"/>
              <a:gd name="T33" fmla="*/ 2147483647 h 124"/>
              <a:gd name="T34" fmla="*/ 2147483647 w 204"/>
              <a:gd name="T35" fmla="*/ 2147483647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4"/>
              <a:gd name="T55" fmla="*/ 0 h 124"/>
              <a:gd name="T56" fmla="*/ 204 w 20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4" h="124">
                <a:moveTo>
                  <a:pt x="146" y="118"/>
                </a:moveTo>
                <a:lnTo>
                  <a:pt x="114" y="124"/>
                </a:lnTo>
                <a:lnTo>
                  <a:pt x="100" y="120"/>
                </a:lnTo>
                <a:lnTo>
                  <a:pt x="88" y="112"/>
                </a:lnTo>
                <a:lnTo>
                  <a:pt x="54" y="104"/>
                </a:lnTo>
                <a:lnTo>
                  <a:pt x="30" y="92"/>
                </a:lnTo>
                <a:lnTo>
                  <a:pt x="0" y="42"/>
                </a:lnTo>
                <a:lnTo>
                  <a:pt x="12" y="18"/>
                </a:lnTo>
                <a:lnTo>
                  <a:pt x="32" y="2"/>
                </a:lnTo>
                <a:lnTo>
                  <a:pt x="86" y="10"/>
                </a:lnTo>
                <a:lnTo>
                  <a:pt x="110" y="0"/>
                </a:lnTo>
                <a:lnTo>
                  <a:pt x="144" y="8"/>
                </a:lnTo>
                <a:lnTo>
                  <a:pt x="178" y="8"/>
                </a:lnTo>
                <a:lnTo>
                  <a:pt x="204" y="22"/>
                </a:lnTo>
                <a:lnTo>
                  <a:pt x="194" y="54"/>
                </a:lnTo>
                <a:lnTo>
                  <a:pt x="188" y="72"/>
                </a:lnTo>
                <a:lnTo>
                  <a:pt x="156" y="94"/>
                </a:lnTo>
                <a:lnTo>
                  <a:pt x="146" y="118"/>
                </a:lnTo>
                <a:close/>
              </a:path>
            </a:pathLst>
          </a:custGeom>
          <a:solidFill>
            <a:srgbClr val="FFFF99"/>
          </a:solidFill>
          <a:ln w="6350">
            <a:solidFill>
              <a:schemeClr val="tx1"/>
            </a:solidFill>
            <a:round/>
            <a:headEnd/>
            <a:tailEnd/>
          </a:ln>
        </p:spPr>
        <p:txBody>
          <a:bodyPr/>
          <a:lstStyle/>
          <a:p>
            <a:endParaRPr lang="en-US"/>
          </a:p>
        </p:txBody>
      </p:sp>
      <p:sp>
        <p:nvSpPr>
          <p:cNvPr id="13361" name="Freeform 50"/>
          <p:cNvSpPr>
            <a:spLocks/>
          </p:cNvSpPr>
          <p:nvPr/>
        </p:nvSpPr>
        <p:spPr bwMode="auto">
          <a:xfrm rot="568768">
            <a:off x="4884739" y="4784725"/>
            <a:ext cx="738187" cy="547688"/>
          </a:xfrm>
          <a:custGeom>
            <a:avLst/>
            <a:gdLst>
              <a:gd name="T0" fmla="*/ 0 w 186"/>
              <a:gd name="T1" fmla="*/ 2147483647 h 138"/>
              <a:gd name="T2" fmla="*/ 2147483647 w 186"/>
              <a:gd name="T3" fmla="*/ 2147483647 h 138"/>
              <a:gd name="T4" fmla="*/ 2147483647 w 186"/>
              <a:gd name="T5" fmla="*/ 2147483647 h 138"/>
              <a:gd name="T6" fmla="*/ 2147483647 w 186"/>
              <a:gd name="T7" fmla="*/ 2147483647 h 138"/>
              <a:gd name="T8" fmla="*/ 2147483647 w 186"/>
              <a:gd name="T9" fmla="*/ 2147483647 h 138"/>
              <a:gd name="T10" fmla="*/ 2147483647 w 186"/>
              <a:gd name="T11" fmla="*/ 2147483647 h 138"/>
              <a:gd name="T12" fmla="*/ 2147483647 w 186"/>
              <a:gd name="T13" fmla="*/ 2147483647 h 138"/>
              <a:gd name="T14" fmla="*/ 2147483647 w 186"/>
              <a:gd name="T15" fmla="*/ 2147483647 h 138"/>
              <a:gd name="T16" fmla="*/ 2147483647 w 186"/>
              <a:gd name="T17" fmla="*/ 0 h 138"/>
              <a:gd name="T18" fmla="*/ 2147483647 w 186"/>
              <a:gd name="T19" fmla="*/ 2147483647 h 138"/>
              <a:gd name="T20" fmla="*/ 2147483647 w 186"/>
              <a:gd name="T21" fmla="*/ 2147483647 h 138"/>
              <a:gd name="T22" fmla="*/ 2147483647 w 186"/>
              <a:gd name="T23" fmla="*/ 2147483647 h 138"/>
              <a:gd name="T24" fmla="*/ 2147483647 w 186"/>
              <a:gd name="T25" fmla="*/ 2147483647 h 138"/>
              <a:gd name="T26" fmla="*/ 2147483647 w 186"/>
              <a:gd name="T27" fmla="*/ 2147483647 h 138"/>
              <a:gd name="T28" fmla="*/ 2147483647 w 186"/>
              <a:gd name="T29" fmla="*/ 2147483647 h 138"/>
              <a:gd name="T30" fmla="*/ 2147483647 w 186"/>
              <a:gd name="T31" fmla="*/ 2147483647 h 138"/>
              <a:gd name="T32" fmla="*/ 2147483647 w 186"/>
              <a:gd name="T33" fmla="*/ 2147483647 h 138"/>
              <a:gd name="T34" fmla="*/ 2147483647 w 186"/>
              <a:gd name="T35" fmla="*/ 2147483647 h 138"/>
              <a:gd name="T36" fmla="*/ 2147483647 w 186"/>
              <a:gd name="T37" fmla="*/ 2147483647 h 138"/>
              <a:gd name="T38" fmla="*/ 2147483647 w 186"/>
              <a:gd name="T39" fmla="*/ 2147483647 h 138"/>
              <a:gd name="T40" fmla="*/ 2147483647 w 186"/>
              <a:gd name="T41" fmla="*/ 2147483647 h 138"/>
              <a:gd name="T42" fmla="*/ 2147483647 w 186"/>
              <a:gd name="T43" fmla="*/ 2147483647 h 138"/>
              <a:gd name="T44" fmla="*/ 2147483647 w 186"/>
              <a:gd name="T45" fmla="*/ 2147483647 h 138"/>
              <a:gd name="T46" fmla="*/ 2147483647 w 186"/>
              <a:gd name="T47" fmla="*/ 2147483647 h 138"/>
              <a:gd name="T48" fmla="*/ 0 w 186"/>
              <a:gd name="T49" fmla="*/ 2147483647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138"/>
              <a:gd name="T77" fmla="*/ 186 w 186"/>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138">
                <a:moveTo>
                  <a:pt x="0" y="118"/>
                </a:moveTo>
                <a:lnTo>
                  <a:pt x="10" y="90"/>
                </a:lnTo>
                <a:lnTo>
                  <a:pt x="10" y="76"/>
                </a:lnTo>
                <a:lnTo>
                  <a:pt x="24" y="66"/>
                </a:lnTo>
                <a:lnTo>
                  <a:pt x="32" y="54"/>
                </a:lnTo>
                <a:lnTo>
                  <a:pt x="14" y="40"/>
                </a:lnTo>
                <a:lnTo>
                  <a:pt x="54" y="14"/>
                </a:lnTo>
                <a:lnTo>
                  <a:pt x="72" y="16"/>
                </a:lnTo>
                <a:lnTo>
                  <a:pt x="84" y="0"/>
                </a:lnTo>
                <a:lnTo>
                  <a:pt x="92" y="12"/>
                </a:lnTo>
                <a:lnTo>
                  <a:pt x="100" y="6"/>
                </a:lnTo>
                <a:lnTo>
                  <a:pt x="106" y="2"/>
                </a:lnTo>
                <a:lnTo>
                  <a:pt x="108" y="2"/>
                </a:lnTo>
                <a:lnTo>
                  <a:pt x="110" y="4"/>
                </a:lnTo>
                <a:lnTo>
                  <a:pt x="138" y="42"/>
                </a:lnTo>
                <a:lnTo>
                  <a:pt x="166" y="80"/>
                </a:lnTo>
                <a:lnTo>
                  <a:pt x="160" y="86"/>
                </a:lnTo>
                <a:lnTo>
                  <a:pt x="186" y="96"/>
                </a:lnTo>
                <a:lnTo>
                  <a:pt x="182" y="136"/>
                </a:lnTo>
                <a:lnTo>
                  <a:pt x="172" y="138"/>
                </a:lnTo>
                <a:lnTo>
                  <a:pt x="146" y="124"/>
                </a:lnTo>
                <a:lnTo>
                  <a:pt x="112" y="124"/>
                </a:lnTo>
                <a:lnTo>
                  <a:pt x="78" y="116"/>
                </a:lnTo>
                <a:lnTo>
                  <a:pt x="54" y="126"/>
                </a:lnTo>
                <a:lnTo>
                  <a:pt x="0" y="118"/>
                </a:lnTo>
                <a:close/>
              </a:path>
            </a:pathLst>
          </a:custGeom>
          <a:solidFill>
            <a:srgbClr val="FFFF99"/>
          </a:solidFill>
          <a:ln w="6350">
            <a:solidFill>
              <a:schemeClr val="tx1"/>
            </a:solidFill>
            <a:round/>
            <a:headEnd/>
            <a:tailEnd/>
          </a:ln>
        </p:spPr>
        <p:txBody>
          <a:bodyPr/>
          <a:lstStyle/>
          <a:p>
            <a:endParaRPr lang="en-US"/>
          </a:p>
        </p:txBody>
      </p:sp>
      <p:sp>
        <p:nvSpPr>
          <p:cNvPr id="13362" name="Freeform 51"/>
          <p:cNvSpPr>
            <a:spLocks/>
          </p:cNvSpPr>
          <p:nvPr/>
        </p:nvSpPr>
        <p:spPr bwMode="auto">
          <a:xfrm rot="568768">
            <a:off x="4408488" y="4494214"/>
            <a:ext cx="730250" cy="579437"/>
          </a:xfrm>
          <a:custGeom>
            <a:avLst/>
            <a:gdLst>
              <a:gd name="T0" fmla="*/ 2147483647 w 184"/>
              <a:gd name="T1" fmla="*/ 2147483647 h 146"/>
              <a:gd name="T2" fmla="*/ 2147483647 w 184"/>
              <a:gd name="T3" fmla="*/ 2147483647 h 146"/>
              <a:gd name="T4" fmla="*/ 2147483647 w 184"/>
              <a:gd name="T5" fmla="*/ 2147483647 h 146"/>
              <a:gd name="T6" fmla="*/ 2147483647 w 184"/>
              <a:gd name="T7" fmla="*/ 2147483647 h 146"/>
              <a:gd name="T8" fmla="*/ 2147483647 w 184"/>
              <a:gd name="T9" fmla="*/ 2147483647 h 146"/>
              <a:gd name="T10" fmla="*/ 2147483647 w 184"/>
              <a:gd name="T11" fmla="*/ 2147483647 h 146"/>
              <a:gd name="T12" fmla="*/ 2147483647 w 184"/>
              <a:gd name="T13" fmla="*/ 2147483647 h 146"/>
              <a:gd name="T14" fmla="*/ 2147483647 w 184"/>
              <a:gd name="T15" fmla="*/ 2147483647 h 146"/>
              <a:gd name="T16" fmla="*/ 2147483647 w 184"/>
              <a:gd name="T17" fmla="*/ 2147483647 h 146"/>
              <a:gd name="T18" fmla="*/ 2147483647 w 184"/>
              <a:gd name="T19" fmla="*/ 2147483647 h 146"/>
              <a:gd name="T20" fmla="*/ 0 w 184"/>
              <a:gd name="T21" fmla="*/ 2147483647 h 146"/>
              <a:gd name="T22" fmla="*/ 2147483647 w 184"/>
              <a:gd name="T23" fmla="*/ 0 h 146"/>
              <a:gd name="T24" fmla="*/ 2147483647 w 184"/>
              <a:gd name="T25" fmla="*/ 0 h 146"/>
              <a:gd name="T26" fmla="*/ 2147483647 w 184"/>
              <a:gd name="T27" fmla="*/ 2147483647 h 146"/>
              <a:gd name="T28" fmla="*/ 2147483647 w 184"/>
              <a:gd name="T29" fmla="*/ 2147483647 h 146"/>
              <a:gd name="T30" fmla="*/ 2147483647 w 184"/>
              <a:gd name="T31" fmla="*/ 2147483647 h 146"/>
              <a:gd name="T32" fmla="*/ 2147483647 w 184"/>
              <a:gd name="T33" fmla="*/ 2147483647 h 146"/>
              <a:gd name="T34" fmla="*/ 2147483647 w 184"/>
              <a:gd name="T35" fmla="*/ 2147483647 h 146"/>
              <a:gd name="T36" fmla="*/ 2147483647 w 184"/>
              <a:gd name="T37" fmla="*/ 2147483647 h 146"/>
              <a:gd name="T38" fmla="*/ 2147483647 w 184"/>
              <a:gd name="T39" fmla="*/ 2147483647 h 146"/>
              <a:gd name="T40" fmla="*/ 2147483647 w 184"/>
              <a:gd name="T41" fmla="*/ 2147483647 h 146"/>
              <a:gd name="T42" fmla="*/ 2147483647 w 184"/>
              <a:gd name="T43" fmla="*/ 2147483647 h 146"/>
              <a:gd name="T44" fmla="*/ 2147483647 w 184"/>
              <a:gd name="T45" fmla="*/ 2147483647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
              <a:gd name="T70" fmla="*/ 0 h 146"/>
              <a:gd name="T71" fmla="*/ 184 w 184"/>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 h="146">
                <a:moveTo>
                  <a:pt x="140" y="128"/>
                </a:moveTo>
                <a:lnTo>
                  <a:pt x="128" y="130"/>
                </a:lnTo>
                <a:lnTo>
                  <a:pt x="124" y="124"/>
                </a:lnTo>
                <a:lnTo>
                  <a:pt x="82" y="132"/>
                </a:lnTo>
                <a:lnTo>
                  <a:pt x="86" y="146"/>
                </a:lnTo>
                <a:lnTo>
                  <a:pt x="50" y="124"/>
                </a:lnTo>
                <a:lnTo>
                  <a:pt x="24" y="80"/>
                </a:lnTo>
                <a:lnTo>
                  <a:pt x="26" y="68"/>
                </a:lnTo>
                <a:lnTo>
                  <a:pt x="26" y="56"/>
                </a:lnTo>
                <a:lnTo>
                  <a:pt x="14" y="52"/>
                </a:lnTo>
                <a:lnTo>
                  <a:pt x="0" y="30"/>
                </a:lnTo>
                <a:lnTo>
                  <a:pt x="50" y="0"/>
                </a:lnTo>
                <a:lnTo>
                  <a:pt x="66" y="0"/>
                </a:lnTo>
                <a:lnTo>
                  <a:pt x="64" y="16"/>
                </a:lnTo>
                <a:lnTo>
                  <a:pt x="122" y="20"/>
                </a:lnTo>
                <a:lnTo>
                  <a:pt x="130" y="46"/>
                </a:lnTo>
                <a:lnTo>
                  <a:pt x="152" y="60"/>
                </a:lnTo>
                <a:lnTo>
                  <a:pt x="174" y="54"/>
                </a:lnTo>
                <a:lnTo>
                  <a:pt x="184" y="66"/>
                </a:lnTo>
                <a:lnTo>
                  <a:pt x="144" y="92"/>
                </a:lnTo>
                <a:lnTo>
                  <a:pt x="162" y="106"/>
                </a:lnTo>
                <a:lnTo>
                  <a:pt x="154" y="118"/>
                </a:lnTo>
                <a:lnTo>
                  <a:pt x="140" y="128"/>
                </a:lnTo>
                <a:close/>
              </a:path>
            </a:pathLst>
          </a:custGeom>
          <a:solidFill>
            <a:srgbClr val="00B050"/>
          </a:solidFill>
          <a:ln w="6350">
            <a:solidFill>
              <a:schemeClr val="tx1"/>
            </a:solidFill>
            <a:round/>
            <a:headEnd/>
            <a:tailEnd/>
          </a:ln>
        </p:spPr>
        <p:txBody>
          <a:bodyPr/>
          <a:lstStyle/>
          <a:p>
            <a:endParaRPr lang="en-US"/>
          </a:p>
        </p:txBody>
      </p:sp>
      <p:sp>
        <p:nvSpPr>
          <p:cNvPr id="13363" name="Freeform 52"/>
          <p:cNvSpPr>
            <a:spLocks/>
          </p:cNvSpPr>
          <p:nvPr/>
        </p:nvSpPr>
        <p:spPr bwMode="auto">
          <a:xfrm rot="568768">
            <a:off x="4149725" y="4578351"/>
            <a:ext cx="793750" cy="619125"/>
          </a:xfrm>
          <a:custGeom>
            <a:avLst/>
            <a:gdLst>
              <a:gd name="T0" fmla="*/ 0 w 200"/>
              <a:gd name="T1" fmla="*/ 2147483647 h 156"/>
              <a:gd name="T2" fmla="*/ 2147483647 w 200"/>
              <a:gd name="T3" fmla="*/ 2147483647 h 156"/>
              <a:gd name="T4" fmla="*/ 2147483647 w 200"/>
              <a:gd name="T5" fmla="*/ 0 h 156"/>
              <a:gd name="T6" fmla="*/ 2147483647 w 200"/>
              <a:gd name="T7" fmla="*/ 2147483647 h 156"/>
              <a:gd name="T8" fmla="*/ 2147483647 w 200"/>
              <a:gd name="T9" fmla="*/ 2147483647 h 156"/>
              <a:gd name="T10" fmla="*/ 2147483647 w 200"/>
              <a:gd name="T11" fmla="*/ 2147483647 h 156"/>
              <a:gd name="T12" fmla="*/ 2147483647 w 200"/>
              <a:gd name="T13" fmla="*/ 2147483647 h 156"/>
              <a:gd name="T14" fmla="*/ 2147483647 w 200"/>
              <a:gd name="T15" fmla="*/ 2147483647 h 156"/>
              <a:gd name="T16" fmla="*/ 2147483647 w 200"/>
              <a:gd name="T17" fmla="*/ 2147483647 h 156"/>
              <a:gd name="T18" fmla="*/ 2147483647 w 200"/>
              <a:gd name="T19" fmla="*/ 2147483647 h 156"/>
              <a:gd name="T20" fmla="*/ 2147483647 w 200"/>
              <a:gd name="T21" fmla="*/ 2147483647 h 156"/>
              <a:gd name="T22" fmla="*/ 2147483647 w 200"/>
              <a:gd name="T23" fmla="*/ 2147483647 h 156"/>
              <a:gd name="T24" fmla="*/ 2147483647 w 200"/>
              <a:gd name="T25" fmla="*/ 2147483647 h 156"/>
              <a:gd name="T26" fmla="*/ 2147483647 w 200"/>
              <a:gd name="T27" fmla="*/ 2147483647 h 156"/>
              <a:gd name="T28" fmla="*/ 2147483647 w 200"/>
              <a:gd name="T29" fmla="*/ 2147483647 h 156"/>
              <a:gd name="T30" fmla="*/ 2147483647 w 200"/>
              <a:gd name="T31" fmla="*/ 2147483647 h 156"/>
              <a:gd name="T32" fmla="*/ 2147483647 w 200"/>
              <a:gd name="T33" fmla="*/ 2147483647 h 156"/>
              <a:gd name="T34" fmla="*/ 2147483647 w 200"/>
              <a:gd name="T35" fmla="*/ 2147483647 h 156"/>
              <a:gd name="T36" fmla="*/ 2147483647 w 200"/>
              <a:gd name="T37" fmla="*/ 2147483647 h 156"/>
              <a:gd name="T38" fmla="*/ 2147483647 w 200"/>
              <a:gd name="T39" fmla="*/ 2147483647 h 156"/>
              <a:gd name="T40" fmla="*/ 2147483647 w 200"/>
              <a:gd name="T41" fmla="*/ 2147483647 h 156"/>
              <a:gd name="T42" fmla="*/ 2147483647 w 200"/>
              <a:gd name="T43" fmla="*/ 2147483647 h 156"/>
              <a:gd name="T44" fmla="*/ 2147483647 w 200"/>
              <a:gd name="T45" fmla="*/ 2147483647 h 156"/>
              <a:gd name="T46" fmla="*/ 0 w 200"/>
              <a:gd name="T47" fmla="*/ 2147483647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156"/>
              <a:gd name="T74" fmla="*/ 200 w 200"/>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156">
                <a:moveTo>
                  <a:pt x="0" y="54"/>
                </a:moveTo>
                <a:lnTo>
                  <a:pt x="30" y="16"/>
                </a:lnTo>
                <a:lnTo>
                  <a:pt x="60" y="0"/>
                </a:lnTo>
                <a:lnTo>
                  <a:pt x="74" y="22"/>
                </a:lnTo>
                <a:lnTo>
                  <a:pt x="86" y="26"/>
                </a:lnTo>
                <a:lnTo>
                  <a:pt x="86" y="38"/>
                </a:lnTo>
                <a:lnTo>
                  <a:pt x="84" y="50"/>
                </a:lnTo>
                <a:lnTo>
                  <a:pt x="110" y="94"/>
                </a:lnTo>
                <a:lnTo>
                  <a:pt x="146" y="116"/>
                </a:lnTo>
                <a:lnTo>
                  <a:pt x="142" y="102"/>
                </a:lnTo>
                <a:lnTo>
                  <a:pt x="184" y="94"/>
                </a:lnTo>
                <a:lnTo>
                  <a:pt x="188" y="100"/>
                </a:lnTo>
                <a:lnTo>
                  <a:pt x="200" y="98"/>
                </a:lnTo>
                <a:lnTo>
                  <a:pt x="200" y="112"/>
                </a:lnTo>
                <a:lnTo>
                  <a:pt x="190" y="140"/>
                </a:lnTo>
                <a:lnTo>
                  <a:pt x="170" y="156"/>
                </a:lnTo>
                <a:lnTo>
                  <a:pt x="154" y="150"/>
                </a:lnTo>
                <a:lnTo>
                  <a:pt x="110" y="154"/>
                </a:lnTo>
                <a:lnTo>
                  <a:pt x="86" y="118"/>
                </a:lnTo>
                <a:lnTo>
                  <a:pt x="74" y="128"/>
                </a:lnTo>
                <a:lnTo>
                  <a:pt x="42" y="114"/>
                </a:lnTo>
                <a:lnTo>
                  <a:pt x="34" y="86"/>
                </a:lnTo>
                <a:lnTo>
                  <a:pt x="6" y="68"/>
                </a:lnTo>
                <a:lnTo>
                  <a:pt x="0" y="54"/>
                </a:lnTo>
                <a:close/>
              </a:path>
            </a:pathLst>
          </a:custGeom>
          <a:solidFill>
            <a:srgbClr val="00B050"/>
          </a:solidFill>
          <a:ln w="6350">
            <a:solidFill>
              <a:schemeClr val="tx1"/>
            </a:solidFill>
            <a:round/>
            <a:headEnd/>
            <a:tailEnd/>
          </a:ln>
        </p:spPr>
        <p:txBody>
          <a:bodyPr/>
          <a:lstStyle/>
          <a:p>
            <a:endParaRPr lang="en-US"/>
          </a:p>
        </p:txBody>
      </p:sp>
      <p:sp>
        <p:nvSpPr>
          <p:cNvPr id="13364" name="Freeform 53"/>
          <p:cNvSpPr>
            <a:spLocks/>
          </p:cNvSpPr>
          <p:nvPr/>
        </p:nvSpPr>
        <p:spPr bwMode="auto">
          <a:xfrm rot="568768">
            <a:off x="6167438" y="744539"/>
            <a:ext cx="222250" cy="357187"/>
          </a:xfrm>
          <a:custGeom>
            <a:avLst/>
            <a:gdLst>
              <a:gd name="T0" fmla="*/ 2147483647 w 56"/>
              <a:gd name="T1" fmla="*/ 2147483647 h 90"/>
              <a:gd name="T2" fmla="*/ 2147483647 w 56"/>
              <a:gd name="T3" fmla="*/ 2147483647 h 90"/>
              <a:gd name="T4" fmla="*/ 2147483647 w 56"/>
              <a:gd name="T5" fmla="*/ 2147483647 h 90"/>
              <a:gd name="T6" fmla="*/ 2147483647 w 56"/>
              <a:gd name="T7" fmla="*/ 2147483647 h 90"/>
              <a:gd name="T8" fmla="*/ 0 w 56"/>
              <a:gd name="T9" fmla="*/ 0 h 90"/>
              <a:gd name="T10" fmla="*/ 2147483647 w 56"/>
              <a:gd name="T11" fmla="*/ 0 h 90"/>
              <a:gd name="T12" fmla="*/ 2147483647 w 56"/>
              <a:gd name="T13" fmla="*/ 2147483647 h 90"/>
              <a:gd name="T14" fmla="*/ 0 60000 65536"/>
              <a:gd name="T15" fmla="*/ 0 60000 65536"/>
              <a:gd name="T16" fmla="*/ 0 60000 65536"/>
              <a:gd name="T17" fmla="*/ 0 60000 65536"/>
              <a:gd name="T18" fmla="*/ 0 60000 65536"/>
              <a:gd name="T19" fmla="*/ 0 60000 65536"/>
              <a:gd name="T20" fmla="*/ 0 60000 65536"/>
              <a:gd name="T21" fmla="*/ 0 w 56"/>
              <a:gd name="T22" fmla="*/ 0 h 90"/>
              <a:gd name="T23" fmla="*/ 56 w 56"/>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90">
                <a:moveTo>
                  <a:pt x="56" y="90"/>
                </a:moveTo>
                <a:lnTo>
                  <a:pt x="4" y="86"/>
                </a:lnTo>
                <a:lnTo>
                  <a:pt x="4" y="66"/>
                </a:lnTo>
                <a:lnTo>
                  <a:pt x="14" y="40"/>
                </a:lnTo>
                <a:lnTo>
                  <a:pt x="0" y="0"/>
                </a:lnTo>
                <a:lnTo>
                  <a:pt x="40" y="0"/>
                </a:lnTo>
                <a:lnTo>
                  <a:pt x="56" y="90"/>
                </a:lnTo>
                <a:close/>
              </a:path>
            </a:pathLst>
          </a:custGeom>
          <a:solidFill>
            <a:srgbClr val="00B050"/>
          </a:solidFill>
          <a:ln w="6350">
            <a:solidFill>
              <a:schemeClr val="tx1"/>
            </a:solidFill>
            <a:round/>
            <a:headEnd/>
            <a:tailEnd/>
          </a:ln>
        </p:spPr>
        <p:txBody>
          <a:bodyPr/>
          <a:lstStyle/>
          <a:p>
            <a:endParaRPr lang="en-US"/>
          </a:p>
        </p:txBody>
      </p:sp>
      <p:sp>
        <p:nvSpPr>
          <p:cNvPr id="13365" name="Freeform 54"/>
          <p:cNvSpPr>
            <a:spLocks/>
          </p:cNvSpPr>
          <p:nvPr/>
        </p:nvSpPr>
        <p:spPr bwMode="auto">
          <a:xfrm rot="568768">
            <a:off x="5680076" y="1997075"/>
            <a:ext cx="563563" cy="444500"/>
          </a:xfrm>
          <a:custGeom>
            <a:avLst/>
            <a:gdLst>
              <a:gd name="T0" fmla="*/ 2147483647 w 142"/>
              <a:gd name="T1" fmla="*/ 2147483647 h 112"/>
              <a:gd name="T2" fmla="*/ 2147483647 w 142"/>
              <a:gd name="T3" fmla="*/ 2147483647 h 112"/>
              <a:gd name="T4" fmla="*/ 0 w 142"/>
              <a:gd name="T5" fmla="*/ 2147483647 h 112"/>
              <a:gd name="T6" fmla="*/ 2147483647 w 142"/>
              <a:gd name="T7" fmla="*/ 2147483647 h 112"/>
              <a:gd name="T8" fmla="*/ 2147483647 w 142"/>
              <a:gd name="T9" fmla="*/ 0 h 112"/>
              <a:gd name="T10" fmla="*/ 2147483647 w 142"/>
              <a:gd name="T11" fmla="*/ 2147483647 h 112"/>
              <a:gd name="T12" fmla="*/ 2147483647 w 142"/>
              <a:gd name="T13" fmla="*/ 2147483647 h 112"/>
              <a:gd name="T14" fmla="*/ 2147483647 w 142"/>
              <a:gd name="T15" fmla="*/ 2147483647 h 112"/>
              <a:gd name="T16" fmla="*/ 2147483647 w 142"/>
              <a:gd name="T17" fmla="*/ 2147483647 h 112"/>
              <a:gd name="T18" fmla="*/ 2147483647 w 142"/>
              <a:gd name="T19" fmla="*/ 2147483647 h 112"/>
              <a:gd name="T20" fmla="*/ 2147483647 w 142"/>
              <a:gd name="T21" fmla="*/ 2147483647 h 112"/>
              <a:gd name="T22" fmla="*/ 2147483647 w 142"/>
              <a:gd name="T23" fmla="*/ 2147483647 h 112"/>
              <a:gd name="T24" fmla="*/ 2147483647 w 142"/>
              <a:gd name="T25" fmla="*/ 2147483647 h 112"/>
              <a:gd name="T26" fmla="*/ 2147483647 w 142"/>
              <a:gd name="T27" fmla="*/ 2147483647 h 112"/>
              <a:gd name="T28" fmla="*/ 2147483647 w 142"/>
              <a:gd name="T29" fmla="*/ 2147483647 h 112"/>
              <a:gd name="T30" fmla="*/ 2147483647 w 142"/>
              <a:gd name="T31" fmla="*/ 2147483647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12"/>
              <a:gd name="T50" fmla="*/ 142 w 14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12">
                <a:moveTo>
                  <a:pt x="36" y="106"/>
                </a:moveTo>
                <a:lnTo>
                  <a:pt x="24" y="66"/>
                </a:lnTo>
                <a:lnTo>
                  <a:pt x="0" y="66"/>
                </a:lnTo>
                <a:lnTo>
                  <a:pt x="28" y="10"/>
                </a:lnTo>
                <a:lnTo>
                  <a:pt x="48" y="0"/>
                </a:lnTo>
                <a:lnTo>
                  <a:pt x="62" y="12"/>
                </a:lnTo>
                <a:lnTo>
                  <a:pt x="76" y="4"/>
                </a:lnTo>
                <a:lnTo>
                  <a:pt x="94" y="22"/>
                </a:lnTo>
                <a:lnTo>
                  <a:pt x="142" y="40"/>
                </a:lnTo>
                <a:lnTo>
                  <a:pt x="120" y="58"/>
                </a:lnTo>
                <a:lnTo>
                  <a:pt x="112" y="78"/>
                </a:lnTo>
                <a:lnTo>
                  <a:pt x="78" y="112"/>
                </a:lnTo>
                <a:lnTo>
                  <a:pt x="76" y="92"/>
                </a:lnTo>
                <a:lnTo>
                  <a:pt x="58" y="90"/>
                </a:lnTo>
                <a:lnTo>
                  <a:pt x="58" y="102"/>
                </a:lnTo>
                <a:lnTo>
                  <a:pt x="36" y="106"/>
                </a:lnTo>
                <a:close/>
              </a:path>
            </a:pathLst>
          </a:custGeom>
          <a:solidFill>
            <a:srgbClr val="FFFF99"/>
          </a:solidFill>
          <a:ln w="6350">
            <a:solidFill>
              <a:schemeClr val="tx1"/>
            </a:solidFill>
            <a:round/>
            <a:headEnd/>
            <a:tailEnd/>
          </a:ln>
        </p:spPr>
        <p:txBody>
          <a:bodyPr/>
          <a:lstStyle/>
          <a:p>
            <a:endParaRPr lang="en-US"/>
          </a:p>
        </p:txBody>
      </p:sp>
      <p:sp>
        <p:nvSpPr>
          <p:cNvPr id="13366" name="Freeform 55"/>
          <p:cNvSpPr>
            <a:spLocks/>
          </p:cNvSpPr>
          <p:nvPr/>
        </p:nvSpPr>
        <p:spPr bwMode="auto">
          <a:xfrm rot="568768">
            <a:off x="6577013" y="2727326"/>
            <a:ext cx="373062" cy="658813"/>
          </a:xfrm>
          <a:custGeom>
            <a:avLst/>
            <a:gdLst>
              <a:gd name="T0" fmla="*/ 2147483647 w 94"/>
              <a:gd name="T1" fmla="*/ 2147483647 h 166"/>
              <a:gd name="T2" fmla="*/ 2147483647 w 94"/>
              <a:gd name="T3" fmla="*/ 2147483647 h 166"/>
              <a:gd name="T4" fmla="*/ 2147483647 w 94"/>
              <a:gd name="T5" fmla="*/ 2147483647 h 166"/>
              <a:gd name="T6" fmla="*/ 2147483647 w 94"/>
              <a:gd name="T7" fmla="*/ 2147483647 h 166"/>
              <a:gd name="T8" fmla="*/ 2147483647 w 94"/>
              <a:gd name="T9" fmla="*/ 2147483647 h 166"/>
              <a:gd name="T10" fmla="*/ 0 w 94"/>
              <a:gd name="T11" fmla="*/ 2147483647 h 166"/>
              <a:gd name="T12" fmla="*/ 2147483647 w 94"/>
              <a:gd name="T13" fmla="*/ 2147483647 h 166"/>
              <a:gd name="T14" fmla="*/ 2147483647 w 94"/>
              <a:gd name="T15" fmla="*/ 2147483647 h 166"/>
              <a:gd name="T16" fmla="*/ 2147483647 w 94"/>
              <a:gd name="T17" fmla="*/ 0 h 166"/>
              <a:gd name="T18" fmla="*/ 2147483647 w 94"/>
              <a:gd name="T19" fmla="*/ 2147483647 h 166"/>
              <a:gd name="T20" fmla="*/ 2147483647 w 94"/>
              <a:gd name="T21" fmla="*/ 2147483647 h 166"/>
              <a:gd name="T22" fmla="*/ 2147483647 w 94"/>
              <a:gd name="T23" fmla="*/ 2147483647 h 166"/>
              <a:gd name="T24" fmla="*/ 2147483647 w 94"/>
              <a:gd name="T25" fmla="*/ 2147483647 h 166"/>
              <a:gd name="T26" fmla="*/ 2147483647 w 94"/>
              <a:gd name="T27" fmla="*/ 2147483647 h 166"/>
              <a:gd name="T28" fmla="*/ 2147483647 w 94"/>
              <a:gd name="T29" fmla="*/ 2147483647 h 166"/>
              <a:gd name="T30" fmla="*/ 2147483647 w 94"/>
              <a:gd name="T31" fmla="*/ 2147483647 h 166"/>
              <a:gd name="T32" fmla="*/ 2147483647 w 94"/>
              <a:gd name="T33" fmla="*/ 2147483647 h 166"/>
              <a:gd name="T34" fmla="*/ 2147483647 w 94"/>
              <a:gd name="T35" fmla="*/ 2147483647 h 166"/>
              <a:gd name="T36" fmla="*/ 2147483647 w 94"/>
              <a:gd name="T37" fmla="*/ 2147483647 h 166"/>
              <a:gd name="T38" fmla="*/ 2147483647 w 94"/>
              <a:gd name="T39" fmla="*/ 2147483647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166"/>
              <a:gd name="T62" fmla="*/ 94 w 94"/>
              <a:gd name="T63" fmla="*/ 166 h 1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166">
                <a:moveTo>
                  <a:pt x="46" y="162"/>
                </a:moveTo>
                <a:lnTo>
                  <a:pt x="38" y="166"/>
                </a:lnTo>
                <a:lnTo>
                  <a:pt x="32" y="154"/>
                </a:lnTo>
                <a:lnTo>
                  <a:pt x="14" y="158"/>
                </a:lnTo>
                <a:lnTo>
                  <a:pt x="4" y="142"/>
                </a:lnTo>
                <a:lnTo>
                  <a:pt x="0" y="92"/>
                </a:lnTo>
                <a:lnTo>
                  <a:pt x="14" y="90"/>
                </a:lnTo>
                <a:lnTo>
                  <a:pt x="10" y="6"/>
                </a:lnTo>
                <a:lnTo>
                  <a:pt x="28" y="0"/>
                </a:lnTo>
                <a:lnTo>
                  <a:pt x="60" y="12"/>
                </a:lnTo>
                <a:lnTo>
                  <a:pt x="66" y="26"/>
                </a:lnTo>
                <a:lnTo>
                  <a:pt x="86" y="22"/>
                </a:lnTo>
                <a:lnTo>
                  <a:pt x="94" y="38"/>
                </a:lnTo>
                <a:lnTo>
                  <a:pt x="86" y="44"/>
                </a:lnTo>
                <a:lnTo>
                  <a:pt x="88" y="54"/>
                </a:lnTo>
                <a:lnTo>
                  <a:pt x="80" y="76"/>
                </a:lnTo>
                <a:lnTo>
                  <a:pt x="88" y="94"/>
                </a:lnTo>
                <a:lnTo>
                  <a:pt x="82" y="132"/>
                </a:lnTo>
                <a:lnTo>
                  <a:pt x="50" y="142"/>
                </a:lnTo>
                <a:lnTo>
                  <a:pt x="46" y="162"/>
                </a:lnTo>
                <a:close/>
              </a:path>
            </a:pathLst>
          </a:custGeom>
          <a:solidFill>
            <a:srgbClr val="00B050"/>
          </a:solidFill>
          <a:ln w="6350">
            <a:solidFill>
              <a:schemeClr val="tx1"/>
            </a:solidFill>
            <a:round/>
            <a:headEnd/>
            <a:tailEnd/>
          </a:ln>
        </p:spPr>
        <p:txBody>
          <a:bodyPr/>
          <a:lstStyle/>
          <a:p>
            <a:endParaRPr lang="en-US"/>
          </a:p>
        </p:txBody>
      </p:sp>
      <p:sp>
        <p:nvSpPr>
          <p:cNvPr id="13367" name="Freeform 56"/>
          <p:cNvSpPr>
            <a:spLocks/>
          </p:cNvSpPr>
          <p:nvPr/>
        </p:nvSpPr>
        <p:spPr bwMode="auto">
          <a:xfrm rot="568768">
            <a:off x="6124575" y="2671764"/>
            <a:ext cx="515938" cy="619125"/>
          </a:xfrm>
          <a:custGeom>
            <a:avLst/>
            <a:gdLst>
              <a:gd name="T0" fmla="*/ 2147483647 w 130"/>
              <a:gd name="T1" fmla="*/ 2147483647 h 156"/>
              <a:gd name="T2" fmla="*/ 2147483647 w 130"/>
              <a:gd name="T3" fmla="*/ 2147483647 h 156"/>
              <a:gd name="T4" fmla="*/ 2147483647 w 130"/>
              <a:gd name="T5" fmla="*/ 2147483647 h 156"/>
              <a:gd name="T6" fmla="*/ 2147483647 w 130"/>
              <a:gd name="T7" fmla="*/ 2147483647 h 156"/>
              <a:gd name="T8" fmla="*/ 2147483647 w 130"/>
              <a:gd name="T9" fmla="*/ 2147483647 h 156"/>
              <a:gd name="T10" fmla="*/ 2147483647 w 130"/>
              <a:gd name="T11" fmla="*/ 2147483647 h 156"/>
              <a:gd name="T12" fmla="*/ 2147483647 w 130"/>
              <a:gd name="T13" fmla="*/ 2147483647 h 156"/>
              <a:gd name="T14" fmla="*/ 2147483647 w 130"/>
              <a:gd name="T15" fmla="*/ 2147483647 h 156"/>
              <a:gd name="T16" fmla="*/ 0 w 130"/>
              <a:gd name="T17" fmla="*/ 2147483647 h 156"/>
              <a:gd name="T18" fmla="*/ 2147483647 w 130"/>
              <a:gd name="T19" fmla="*/ 2147483647 h 156"/>
              <a:gd name="T20" fmla="*/ 2147483647 w 130"/>
              <a:gd name="T21" fmla="*/ 2147483647 h 156"/>
              <a:gd name="T22" fmla="*/ 2147483647 w 130"/>
              <a:gd name="T23" fmla="*/ 0 h 156"/>
              <a:gd name="T24" fmla="*/ 2147483647 w 130"/>
              <a:gd name="T25" fmla="*/ 2147483647 h 156"/>
              <a:gd name="T26" fmla="*/ 2147483647 w 130"/>
              <a:gd name="T27" fmla="*/ 2147483647 h 156"/>
              <a:gd name="T28" fmla="*/ 2147483647 w 130"/>
              <a:gd name="T29" fmla="*/ 2147483647 h 156"/>
              <a:gd name="T30" fmla="*/ 2147483647 w 130"/>
              <a:gd name="T31" fmla="*/ 2147483647 h 156"/>
              <a:gd name="T32" fmla="*/ 2147483647 w 130"/>
              <a:gd name="T33" fmla="*/ 2147483647 h 156"/>
              <a:gd name="T34" fmla="*/ 2147483647 w 130"/>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156"/>
              <a:gd name="T56" fmla="*/ 130 w 130"/>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156">
                <a:moveTo>
                  <a:pt x="130" y="156"/>
                </a:moveTo>
                <a:lnTo>
                  <a:pt x="106" y="154"/>
                </a:lnTo>
                <a:lnTo>
                  <a:pt x="98" y="124"/>
                </a:lnTo>
                <a:lnTo>
                  <a:pt x="88" y="116"/>
                </a:lnTo>
                <a:lnTo>
                  <a:pt x="58" y="120"/>
                </a:lnTo>
                <a:lnTo>
                  <a:pt x="54" y="108"/>
                </a:lnTo>
                <a:lnTo>
                  <a:pt x="44" y="102"/>
                </a:lnTo>
                <a:lnTo>
                  <a:pt x="8" y="66"/>
                </a:lnTo>
                <a:lnTo>
                  <a:pt x="0" y="32"/>
                </a:lnTo>
                <a:lnTo>
                  <a:pt x="10" y="30"/>
                </a:lnTo>
                <a:lnTo>
                  <a:pt x="18" y="12"/>
                </a:lnTo>
                <a:lnTo>
                  <a:pt x="32" y="0"/>
                </a:lnTo>
                <a:lnTo>
                  <a:pt x="48" y="6"/>
                </a:lnTo>
                <a:lnTo>
                  <a:pt x="126" y="4"/>
                </a:lnTo>
                <a:lnTo>
                  <a:pt x="130" y="88"/>
                </a:lnTo>
                <a:lnTo>
                  <a:pt x="116" y="90"/>
                </a:lnTo>
                <a:lnTo>
                  <a:pt x="120" y="140"/>
                </a:lnTo>
                <a:lnTo>
                  <a:pt x="130" y="156"/>
                </a:lnTo>
                <a:close/>
              </a:path>
            </a:pathLst>
          </a:custGeom>
          <a:solidFill>
            <a:srgbClr val="FFFF99"/>
          </a:solidFill>
          <a:ln w="6350">
            <a:solidFill>
              <a:schemeClr val="tx1"/>
            </a:solidFill>
            <a:round/>
            <a:headEnd/>
            <a:tailEnd/>
          </a:ln>
        </p:spPr>
        <p:txBody>
          <a:bodyPr/>
          <a:lstStyle/>
          <a:p>
            <a:endParaRPr lang="en-US"/>
          </a:p>
        </p:txBody>
      </p:sp>
      <p:sp>
        <p:nvSpPr>
          <p:cNvPr id="13368" name="Freeform 57"/>
          <p:cNvSpPr>
            <a:spLocks/>
          </p:cNvSpPr>
          <p:nvPr/>
        </p:nvSpPr>
        <p:spPr bwMode="auto">
          <a:xfrm rot="568768">
            <a:off x="4708526" y="4143376"/>
            <a:ext cx="627063" cy="658813"/>
          </a:xfrm>
          <a:custGeom>
            <a:avLst/>
            <a:gdLst>
              <a:gd name="T0" fmla="*/ 2147483647 w 158"/>
              <a:gd name="T1" fmla="*/ 2147483647 h 166"/>
              <a:gd name="T2" fmla="*/ 2147483647 w 158"/>
              <a:gd name="T3" fmla="*/ 2147483647 h 166"/>
              <a:gd name="T4" fmla="*/ 2147483647 w 158"/>
              <a:gd name="T5" fmla="*/ 2147483647 h 166"/>
              <a:gd name="T6" fmla="*/ 2147483647 w 158"/>
              <a:gd name="T7" fmla="*/ 2147483647 h 166"/>
              <a:gd name="T8" fmla="*/ 2147483647 w 158"/>
              <a:gd name="T9" fmla="*/ 2147483647 h 166"/>
              <a:gd name="T10" fmla="*/ 2147483647 w 158"/>
              <a:gd name="T11" fmla="*/ 2147483647 h 166"/>
              <a:gd name="T12" fmla="*/ 2147483647 w 158"/>
              <a:gd name="T13" fmla="*/ 2147483647 h 166"/>
              <a:gd name="T14" fmla="*/ 2147483647 w 158"/>
              <a:gd name="T15" fmla="*/ 2147483647 h 166"/>
              <a:gd name="T16" fmla="*/ 2147483647 w 158"/>
              <a:gd name="T17" fmla="*/ 2147483647 h 166"/>
              <a:gd name="T18" fmla="*/ 2147483647 w 158"/>
              <a:gd name="T19" fmla="*/ 2147483647 h 166"/>
              <a:gd name="T20" fmla="*/ 2147483647 w 158"/>
              <a:gd name="T21" fmla="*/ 2147483647 h 166"/>
              <a:gd name="T22" fmla="*/ 0 w 158"/>
              <a:gd name="T23" fmla="*/ 2147483647 h 166"/>
              <a:gd name="T24" fmla="*/ 0 w 158"/>
              <a:gd name="T25" fmla="*/ 2147483647 h 166"/>
              <a:gd name="T26" fmla="*/ 2147483647 w 158"/>
              <a:gd name="T27" fmla="*/ 2147483647 h 166"/>
              <a:gd name="T28" fmla="*/ 2147483647 w 158"/>
              <a:gd name="T29" fmla="*/ 2147483647 h 166"/>
              <a:gd name="T30" fmla="*/ 2147483647 w 158"/>
              <a:gd name="T31" fmla="*/ 2147483647 h 166"/>
              <a:gd name="T32" fmla="*/ 2147483647 w 158"/>
              <a:gd name="T33" fmla="*/ 0 h 166"/>
              <a:gd name="T34" fmla="*/ 2147483647 w 158"/>
              <a:gd name="T35" fmla="*/ 2147483647 h 166"/>
              <a:gd name="T36" fmla="*/ 2147483647 w 158"/>
              <a:gd name="T37" fmla="*/ 2147483647 h 166"/>
              <a:gd name="T38" fmla="*/ 2147483647 w 158"/>
              <a:gd name="T39" fmla="*/ 2147483647 h 166"/>
              <a:gd name="T40" fmla="*/ 2147483647 w 158"/>
              <a:gd name="T41" fmla="*/ 2147483647 h 166"/>
              <a:gd name="T42" fmla="*/ 2147483647 w 158"/>
              <a:gd name="T43" fmla="*/ 2147483647 h 166"/>
              <a:gd name="T44" fmla="*/ 2147483647 w 158"/>
              <a:gd name="T45" fmla="*/ 2147483647 h 166"/>
              <a:gd name="T46" fmla="*/ 2147483647 w 158"/>
              <a:gd name="T47" fmla="*/ 2147483647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166"/>
              <a:gd name="T74" fmla="*/ 158 w 158"/>
              <a:gd name="T75" fmla="*/ 166 h 1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166">
                <a:moveTo>
                  <a:pt x="152" y="150"/>
                </a:moveTo>
                <a:lnTo>
                  <a:pt x="140" y="166"/>
                </a:lnTo>
                <a:lnTo>
                  <a:pt x="122" y="164"/>
                </a:lnTo>
                <a:lnTo>
                  <a:pt x="112" y="152"/>
                </a:lnTo>
                <a:lnTo>
                  <a:pt x="90" y="158"/>
                </a:lnTo>
                <a:lnTo>
                  <a:pt x="68" y="144"/>
                </a:lnTo>
                <a:lnTo>
                  <a:pt x="60" y="118"/>
                </a:lnTo>
                <a:lnTo>
                  <a:pt x="2" y="114"/>
                </a:lnTo>
                <a:lnTo>
                  <a:pt x="4" y="98"/>
                </a:lnTo>
                <a:lnTo>
                  <a:pt x="16" y="94"/>
                </a:lnTo>
                <a:lnTo>
                  <a:pt x="14" y="86"/>
                </a:lnTo>
                <a:lnTo>
                  <a:pt x="0" y="88"/>
                </a:lnTo>
                <a:lnTo>
                  <a:pt x="0" y="70"/>
                </a:lnTo>
                <a:lnTo>
                  <a:pt x="20" y="34"/>
                </a:lnTo>
                <a:lnTo>
                  <a:pt x="44" y="8"/>
                </a:lnTo>
                <a:lnTo>
                  <a:pt x="56" y="16"/>
                </a:lnTo>
                <a:lnTo>
                  <a:pt x="60" y="0"/>
                </a:lnTo>
                <a:lnTo>
                  <a:pt x="84" y="8"/>
                </a:lnTo>
                <a:lnTo>
                  <a:pt x="156" y="62"/>
                </a:lnTo>
                <a:lnTo>
                  <a:pt x="158" y="84"/>
                </a:lnTo>
                <a:lnTo>
                  <a:pt x="140" y="82"/>
                </a:lnTo>
                <a:lnTo>
                  <a:pt x="128" y="92"/>
                </a:lnTo>
                <a:lnTo>
                  <a:pt x="132" y="138"/>
                </a:lnTo>
                <a:lnTo>
                  <a:pt x="152" y="150"/>
                </a:lnTo>
                <a:close/>
              </a:path>
            </a:pathLst>
          </a:custGeom>
          <a:solidFill>
            <a:srgbClr val="00B050"/>
          </a:solidFill>
          <a:ln w="6350">
            <a:solidFill>
              <a:schemeClr val="tx1"/>
            </a:solidFill>
            <a:round/>
            <a:headEnd/>
            <a:tailEnd/>
          </a:ln>
        </p:spPr>
        <p:txBody>
          <a:bodyPr/>
          <a:lstStyle/>
          <a:p>
            <a:endParaRPr lang="en-US"/>
          </a:p>
        </p:txBody>
      </p:sp>
      <p:sp>
        <p:nvSpPr>
          <p:cNvPr id="13369" name="TextBox 1"/>
          <p:cNvSpPr txBox="1">
            <a:spLocks noChangeArrowheads="1"/>
          </p:cNvSpPr>
          <p:nvPr/>
        </p:nvSpPr>
        <p:spPr bwMode="auto">
          <a:xfrm>
            <a:off x="5043488" y="3827464"/>
            <a:ext cx="41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252</a:t>
            </a:r>
          </a:p>
        </p:txBody>
      </p:sp>
      <p:sp>
        <p:nvSpPr>
          <p:cNvPr id="13370" name="TextBox 57"/>
          <p:cNvSpPr txBox="1">
            <a:spLocks noChangeArrowheads="1"/>
          </p:cNvSpPr>
          <p:nvPr/>
        </p:nvSpPr>
        <p:spPr bwMode="auto">
          <a:xfrm>
            <a:off x="4564063" y="3571876"/>
            <a:ext cx="341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35</a:t>
            </a:r>
          </a:p>
        </p:txBody>
      </p:sp>
      <p:sp>
        <p:nvSpPr>
          <p:cNvPr id="13371" name="TextBox 58"/>
          <p:cNvSpPr txBox="1">
            <a:spLocks noChangeArrowheads="1"/>
          </p:cNvSpPr>
          <p:nvPr/>
        </p:nvSpPr>
        <p:spPr bwMode="auto">
          <a:xfrm>
            <a:off x="4173538" y="3714751"/>
            <a:ext cx="341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25</a:t>
            </a:r>
          </a:p>
        </p:txBody>
      </p:sp>
      <p:sp>
        <p:nvSpPr>
          <p:cNvPr id="13372" name="TextBox 59"/>
          <p:cNvSpPr txBox="1">
            <a:spLocks noChangeArrowheads="1"/>
          </p:cNvSpPr>
          <p:nvPr/>
        </p:nvSpPr>
        <p:spPr bwMode="auto">
          <a:xfrm>
            <a:off x="4011614" y="4133851"/>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73" name="TextBox 60"/>
          <p:cNvSpPr txBox="1">
            <a:spLocks noChangeArrowheads="1"/>
          </p:cNvSpPr>
          <p:nvPr/>
        </p:nvSpPr>
        <p:spPr bwMode="auto">
          <a:xfrm>
            <a:off x="9217025" y="1866901"/>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6</a:t>
            </a:r>
          </a:p>
        </p:txBody>
      </p:sp>
      <p:sp>
        <p:nvSpPr>
          <p:cNvPr id="13374" name="TextBox 61"/>
          <p:cNvSpPr txBox="1">
            <a:spLocks noChangeArrowheads="1"/>
          </p:cNvSpPr>
          <p:nvPr/>
        </p:nvSpPr>
        <p:spPr bwMode="auto">
          <a:xfrm>
            <a:off x="4470401" y="4133851"/>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75" name="TextBox 62"/>
          <p:cNvSpPr txBox="1">
            <a:spLocks noChangeArrowheads="1"/>
          </p:cNvSpPr>
          <p:nvPr/>
        </p:nvSpPr>
        <p:spPr bwMode="auto">
          <a:xfrm>
            <a:off x="5619751" y="4295776"/>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5</a:t>
            </a:r>
          </a:p>
        </p:txBody>
      </p:sp>
      <p:sp>
        <p:nvSpPr>
          <p:cNvPr id="13376" name="TextBox 63"/>
          <p:cNvSpPr txBox="1">
            <a:spLocks noChangeArrowheads="1"/>
          </p:cNvSpPr>
          <p:nvPr/>
        </p:nvSpPr>
        <p:spPr bwMode="auto">
          <a:xfrm>
            <a:off x="5480050" y="4732339"/>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4</a:t>
            </a:r>
          </a:p>
        </p:txBody>
      </p:sp>
      <p:sp>
        <p:nvSpPr>
          <p:cNvPr id="13377" name="TextBox 64"/>
          <p:cNvSpPr txBox="1">
            <a:spLocks noChangeArrowheads="1"/>
          </p:cNvSpPr>
          <p:nvPr/>
        </p:nvSpPr>
        <p:spPr bwMode="auto">
          <a:xfrm>
            <a:off x="5646739" y="3616326"/>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78" name="TextBox 65"/>
          <p:cNvSpPr txBox="1">
            <a:spLocks noChangeArrowheads="1"/>
          </p:cNvSpPr>
          <p:nvPr/>
        </p:nvSpPr>
        <p:spPr bwMode="auto">
          <a:xfrm>
            <a:off x="5281614" y="3205164"/>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a:t>
            </a:r>
          </a:p>
        </p:txBody>
      </p:sp>
      <p:sp>
        <p:nvSpPr>
          <p:cNvPr id="13379" name="TextBox 66"/>
          <p:cNvSpPr txBox="1">
            <a:spLocks noChangeArrowheads="1"/>
          </p:cNvSpPr>
          <p:nvPr/>
        </p:nvSpPr>
        <p:spPr bwMode="auto">
          <a:xfrm>
            <a:off x="4895851" y="3052764"/>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4</a:t>
            </a:r>
          </a:p>
        </p:txBody>
      </p:sp>
      <p:sp>
        <p:nvSpPr>
          <p:cNvPr id="13380" name="TextBox 67"/>
          <p:cNvSpPr txBox="1">
            <a:spLocks noChangeArrowheads="1"/>
          </p:cNvSpPr>
          <p:nvPr/>
        </p:nvSpPr>
        <p:spPr bwMode="auto">
          <a:xfrm>
            <a:off x="4470401" y="3182938"/>
            <a:ext cx="263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a:t>
            </a:r>
          </a:p>
        </p:txBody>
      </p:sp>
      <p:sp>
        <p:nvSpPr>
          <p:cNvPr id="13381" name="TextBox 68"/>
          <p:cNvSpPr txBox="1">
            <a:spLocks noChangeArrowheads="1"/>
          </p:cNvSpPr>
          <p:nvPr/>
        </p:nvSpPr>
        <p:spPr bwMode="auto">
          <a:xfrm>
            <a:off x="6429376" y="4429126"/>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82" name="TextBox 69"/>
          <p:cNvSpPr txBox="1">
            <a:spLocks noChangeArrowheads="1"/>
          </p:cNvSpPr>
          <p:nvPr/>
        </p:nvSpPr>
        <p:spPr bwMode="auto">
          <a:xfrm>
            <a:off x="7096126" y="2974976"/>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4</a:t>
            </a:r>
          </a:p>
        </p:txBody>
      </p:sp>
      <p:sp>
        <p:nvSpPr>
          <p:cNvPr id="13383" name="TextBox 70"/>
          <p:cNvSpPr txBox="1">
            <a:spLocks noChangeArrowheads="1"/>
          </p:cNvSpPr>
          <p:nvPr/>
        </p:nvSpPr>
        <p:spPr bwMode="auto">
          <a:xfrm>
            <a:off x="5667376" y="5195889"/>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a:t>
            </a:r>
          </a:p>
        </p:txBody>
      </p:sp>
      <p:sp>
        <p:nvSpPr>
          <p:cNvPr id="13384" name="TextBox 71"/>
          <p:cNvSpPr txBox="1">
            <a:spLocks noChangeArrowheads="1"/>
          </p:cNvSpPr>
          <p:nvPr/>
        </p:nvSpPr>
        <p:spPr bwMode="auto">
          <a:xfrm>
            <a:off x="6608764" y="1949451"/>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5</a:t>
            </a:r>
          </a:p>
        </p:txBody>
      </p:sp>
      <p:sp>
        <p:nvSpPr>
          <p:cNvPr id="13385" name="TextBox 72"/>
          <p:cNvSpPr txBox="1">
            <a:spLocks noChangeArrowheads="1"/>
          </p:cNvSpPr>
          <p:nvPr/>
        </p:nvSpPr>
        <p:spPr bwMode="auto">
          <a:xfrm>
            <a:off x="6010275" y="3854451"/>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86" name="TextBox 73"/>
          <p:cNvSpPr txBox="1">
            <a:spLocks noChangeArrowheads="1"/>
          </p:cNvSpPr>
          <p:nvPr/>
        </p:nvSpPr>
        <p:spPr bwMode="auto">
          <a:xfrm>
            <a:off x="7229476" y="1978026"/>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87" name="TextBox 75"/>
          <p:cNvSpPr txBox="1">
            <a:spLocks noChangeArrowheads="1"/>
          </p:cNvSpPr>
          <p:nvPr/>
        </p:nvSpPr>
        <p:spPr bwMode="auto">
          <a:xfrm>
            <a:off x="6145214" y="411163"/>
            <a:ext cx="263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88" name="TextBox 76"/>
          <p:cNvSpPr txBox="1">
            <a:spLocks noChangeArrowheads="1"/>
          </p:cNvSpPr>
          <p:nvPr/>
        </p:nvSpPr>
        <p:spPr bwMode="auto">
          <a:xfrm>
            <a:off x="6858001" y="1797051"/>
            <a:ext cx="341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46</a:t>
            </a:r>
          </a:p>
        </p:txBody>
      </p:sp>
      <p:sp>
        <p:nvSpPr>
          <p:cNvPr id="13389" name="TextBox 77"/>
          <p:cNvSpPr txBox="1">
            <a:spLocks noChangeArrowheads="1"/>
          </p:cNvSpPr>
          <p:nvPr/>
        </p:nvSpPr>
        <p:spPr bwMode="auto">
          <a:xfrm>
            <a:off x="9410701" y="2120901"/>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3</a:t>
            </a:r>
          </a:p>
        </p:txBody>
      </p:sp>
      <p:sp>
        <p:nvSpPr>
          <p:cNvPr id="13390" name="TextBox 78"/>
          <p:cNvSpPr txBox="1">
            <a:spLocks noChangeArrowheads="1"/>
          </p:cNvSpPr>
          <p:nvPr/>
        </p:nvSpPr>
        <p:spPr bwMode="auto">
          <a:xfrm>
            <a:off x="5089526" y="2454276"/>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7</a:t>
            </a:r>
          </a:p>
        </p:txBody>
      </p:sp>
      <p:sp>
        <p:nvSpPr>
          <p:cNvPr id="13391" name="TextBox 79"/>
          <p:cNvSpPr txBox="1">
            <a:spLocks noChangeArrowheads="1"/>
          </p:cNvSpPr>
          <p:nvPr/>
        </p:nvSpPr>
        <p:spPr bwMode="auto">
          <a:xfrm>
            <a:off x="4581526" y="4627564"/>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a:t>
            </a:r>
          </a:p>
        </p:txBody>
      </p:sp>
      <p:sp>
        <p:nvSpPr>
          <p:cNvPr id="13392" name="TextBox 80"/>
          <p:cNvSpPr txBox="1">
            <a:spLocks noChangeArrowheads="1"/>
          </p:cNvSpPr>
          <p:nvPr/>
        </p:nvSpPr>
        <p:spPr bwMode="auto">
          <a:xfrm>
            <a:off x="6408739" y="2341564"/>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6</a:t>
            </a:r>
          </a:p>
        </p:txBody>
      </p:sp>
      <p:sp>
        <p:nvSpPr>
          <p:cNvPr id="13393" name="TextBox 81"/>
          <p:cNvSpPr txBox="1">
            <a:spLocks noChangeArrowheads="1"/>
          </p:cNvSpPr>
          <p:nvPr/>
        </p:nvSpPr>
        <p:spPr bwMode="auto">
          <a:xfrm>
            <a:off x="6094414" y="1833563"/>
            <a:ext cx="263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2</a:t>
            </a:r>
          </a:p>
        </p:txBody>
      </p:sp>
      <p:sp>
        <p:nvSpPr>
          <p:cNvPr id="13394" name="TextBox 82"/>
          <p:cNvSpPr txBox="1">
            <a:spLocks noChangeArrowheads="1"/>
          </p:cNvSpPr>
          <p:nvPr/>
        </p:nvSpPr>
        <p:spPr bwMode="auto">
          <a:xfrm>
            <a:off x="6153151" y="785814"/>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4</a:t>
            </a:r>
          </a:p>
        </p:txBody>
      </p:sp>
      <p:sp>
        <p:nvSpPr>
          <p:cNvPr id="13395" name="TextBox 83"/>
          <p:cNvSpPr txBox="1">
            <a:spLocks noChangeArrowheads="1"/>
          </p:cNvSpPr>
          <p:nvPr/>
        </p:nvSpPr>
        <p:spPr bwMode="auto">
          <a:xfrm>
            <a:off x="4895851" y="4254501"/>
            <a:ext cx="26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5</a:t>
            </a:r>
          </a:p>
        </p:txBody>
      </p:sp>
      <p:sp>
        <p:nvSpPr>
          <p:cNvPr id="13396" name="TextBox 2"/>
          <p:cNvSpPr txBox="1">
            <a:spLocks noChangeArrowheads="1"/>
          </p:cNvSpPr>
          <p:nvPr/>
        </p:nvSpPr>
        <p:spPr bwMode="auto">
          <a:xfrm>
            <a:off x="7813676" y="5389563"/>
            <a:ext cx="2327275"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800" b="1">
                <a:latin typeface="Calibri" pitchFamily="34" charset="0"/>
              </a:rPr>
              <a:t>Other states:</a:t>
            </a:r>
          </a:p>
          <a:p>
            <a:pPr eaLnBrk="1" hangingPunct="1">
              <a:spcBef>
                <a:spcPct val="0"/>
              </a:spcBef>
              <a:buFontTx/>
              <a:buNone/>
            </a:pPr>
            <a:r>
              <a:rPr lang="en-US" altLang="en-US" sz="1800" b="1">
                <a:latin typeface="Calibri" pitchFamily="34" charset="0"/>
              </a:rPr>
              <a:t>KY, TN, OH, VA, CA, MI</a:t>
            </a:r>
          </a:p>
        </p:txBody>
      </p:sp>
      <p:sp>
        <p:nvSpPr>
          <p:cNvPr id="13397" name="TextBox 85"/>
          <p:cNvSpPr txBox="1">
            <a:spLocks noChangeArrowheads="1"/>
          </p:cNvSpPr>
          <p:nvPr/>
        </p:nvSpPr>
        <p:spPr bwMode="auto">
          <a:xfrm>
            <a:off x="1743076" y="892176"/>
            <a:ext cx="2600325"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800" b="1">
                <a:latin typeface="Calibri" pitchFamily="34" charset="0"/>
              </a:rPr>
              <a:t>Respondents: N= 506</a:t>
            </a:r>
          </a:p>
          <a:p>
            <a:pPr eaLnBrk="1" hangingPunct="1">
              <a:spcBef>
                <a:spcPct val="0"/>
              </a:spcBef>
              <a:buFontTx/>
              <a:buNone/>
            </a:pPr>
            <a:r>
              <a:rPr lang="en-US" altLang="en-US" sz="1800" b="1">
                <a:latin typeface="Calibri" pitchFamily="34" charset="0"/>
              </a:rPr>
              <a:t>Female 76%</a:t>
            </a:r>
          </a:p>
          <a:p>
            <a:pPr eaLnBrk="1" hangingPunct="1">
              <a:spcBef>
                <a:spcPct val="0"/>
              </a:spcBef>
              <a:buFontTx/>
              <a:buNone/>
            </a:pPr>
            <a:r>
              <a:rPr lang="en-US" altLang="en-US" sz="1800" b="1">
                <a:latin typeface="Calibri" pitchFamily="34" charset="0"/>
              </a:rPr>
              <a:t>Male 24%</a:t>
            </a:r>
          </a:p>
          <a:p>
            <a:pPr eaLnBrk="1" hangingPunct="1">
              <a:spcBef>
                <a:spcPct val="0"/>
              </a:spcBef>
              <a:buFontTx/>
              <a:buNone/>
            </a:pPr>
            <a:endParaRPr lang="en-US" altLang="en-US" sz="1800" b="1">
              <a:latin typeface="Calibri" pitchFamily="34" charset="0"/>
            </a:endParaRPr>
          </a:p>
          <a:p>
            <a:pPr eaLnBrk="1" hangingPunct="1">
              <a:spcBef>
                <a:spcPct val="0"/>
              </a:spcBef>
              <a:buFontTx/>
              <a:buNone/>
            </a:pPr>
            <a:r>
              <a:rPr lang="en-US" altLang="en-US" sz="1800" b="1">
                <a:latin typeface="Calibri" pitchFamily="34" charset="0"/>
              </a:rPr>
              <a:t>White 		  95%</a:t>
            </a:r>
          </a:p>
          <a:p>
            <a:pPr eaLnBrk="1" hangingPunct="1">
              <a:spcBef>
                <a:spcPct val="0"/>
              </a:spcBef>
              <a:buFontTx/>
              <a:buNone/>
            </a:pPr>
            <a:r>
              <a:rPr lang="en-US" altLang="en-US" sz="1800" b="1">
                <a:latin typeface="Calibri" pitchFamily="34" charset="0"/>
              </a:rPr>
              <a:t>African American 	  1.6%</a:t>
            </a:r>
          </a:p>
          <a:p>
            <a:pPr eaLnBrk="1" hangingPunct="1">
              <a:spcBef>
                <a:spcPct val="0"/>
              </a:spcBef>
              <a:buFontTx/>
              <a:buNone/>
            </a:pPr>
            <a:r>
              <a:rPr lang="en-US" altLang="en-US" sz="1800" b="1">
                <a:latin typeface="Calibri" pitchFamily="34" charset="0"/>
              </a:rPr>
              <a:t>Native American	  1.4%</a:t>
            </a:r>
          </a:p>
          <a:p>
            <a:pPr eaLnBrk="1" hangingPunct="1">
              <a:spcBef>
                <a:spcPct val="0"/>
              </a:spcBef>
              <a:buFontTx/>
              <a:buNone/>
            </a:pPr>
            <a:r>
              <a:rPr lang="en-US" altLang="en-US" sz="1800" b="1">
                <a:latin typeface="Calibri" pitchFamily="34" charset="0"/>
              </a:rPr>
              <a:t>Asian/PI		  1.2%</a:t>
            </a:r>
          </a:p>
        </p:txBody>
      </p:sp>
      <p:sp>
        <p:nvSpPr>
          <p:cNvPr id="13398" name="TextBox 86"/>
          <p:cNvSpPr txBox="1">
            <a:spLocks noChangeArrowheads="1"/>
          </p:cNvSpPr>
          <p:nvPr/>
        </p:nvSpPr>
        <p:spPr bwMode="auto">
          <a:xfrm>
            <a:off x="1728789" y="152401"/>
            <a:ext cx="2644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000" b="1">
                <a:latin typeface="Calibri" pitchFamily="34" charset="0"/>
              </a:rPr>
              <a:t>Results from the KCHD </a:t>
            </a:r>
          </a:p>
          <a:p>
            <a:pPr algn="ctr" eaLnBrk="1" hangingPunct="1">
              <a:spcBef>
                <a:spcPct val="0"/>
              </a:spcBef>
              <a:buFontTx/>
              <a:buNone/>
            </a:pPr>
            <a:r>
              <a:rPr lang="en-US" altLang="en-US" sz="2000" b="1">
                <a:latin typeface="Calibri" pitchFamily="34" charset="0"/>
              </a:rPr>
              <a:t>Informal Survey</a:t>
            </a:r>
          </a:p>
        </p:txBody>
      </p:sp>
      <p:sp>
        <p:nvSpPr>
          <p:cNvPr id="13399" name="TextBox 82"/>
          <p:cNvSpPr txBox="1">
            <a:spLocks noChangeArrowheads="1"/>
          </p:cNvSpPr>
          <p:nvPr/>
        </p:nvSpPr>
        <p:spPr bwMode="auto">
          <a:xfrm>
            <a:off x="6096001" y="1066801"/>
            <a:ext cx="341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latin typeface="Calibri" pitchFamily="34" charset="0"/>
              </a:rPr>
              <a:t>10</a:t>
            </a:r>
          </a:p>
        </p:txBody>
      </p:sp>
    </p:spTree>
    <p:extLst>
      <p:ext uri="{BB962C8B-B14F-4D97-AF65-F5344CB8AC3E}">
        <p14:creationId xmlns:p14="http://schemas.microsoft.com/office/powerpoint/2010/main" val="102495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CE age distribu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9" y="863600"/>
            <a:ext cx="90392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93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would it take…</a:t>
            </a:r>
          </a:p>
        </p:txBody>
      </p:sp>
      <p:pic>
        <p:nvPicPr>
          <p:cNvPr id="4" name="Content Placeholder 3" descr="Homeless.jpg"/>
          <p:cNvPicPr>
            <a:picLocks noGrp="1" noChangeAspect="1"/>
          </p:cNvPicPr>
          <p:nvPr>
            <p:ph idx="1"/>
          </p:nvPr>
        </p:nvPicPr>
        <p:blipFill>
          <a:blip r:embed="rId2"/>
          <a:srcRect l="-1240" r="-1240"/>
          <a:stretch>
            <a:fillRect/>
          </a:stretch>
        </p:blipFill>
        <p:spPr>
          <a:xfrm>
            <a:off x="4495800" y="3352801"/>
            <a:ext cx="6096000" cy="3352565"/>
          </a:xfrm>
        </p:spPr>
      </p:pic>
      <p:pic>
        <p:nvPicPr>
          <p:cNvPr id="5" name="Picture 4" descr="Newborn.jpg"/>
          <p:cNvPicPr>
            <a:picLocks noChangeAspect="1"/>
          </p:cNvPicPr>
          <p:nvPr/>
        </p:nvPicPr>
        <p:blipFill>
          <a:blip r:embed="rId3"/>
          <a:stretch>
            <a:fillRect/>
          </a:stretch>
        </p:blipFill>
        <p:spPr>
          <a:xfrm>
            <a:off x="2057400" y="1295400"/>
            <a:ext cx="3513742" cy="2317750"/>
          </a:xfrm>
          <a:prstGeom prst="rect">
            <a:avLst/>
          </a:prstGeom>
        </p:spPr>
      </p:pic>
    </p:spTree>
    <p:extLst>
      <p:ext uri="{BB962C8B-B14F-4D97-AF65-F5344CB8AC3E}">
        <p14:creationId xmlns:p14="http://schemas.microsoft.com/office/powerpoint/2010/main" val="1915571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C1628DCD-E28A-4DC8-97B0-2CC0AA101E4B}" type="datetime1">
              <a:rPr lang="en-US" altLang="en-US" sz="1400"/>
              <a:pPr eaLnBrk="1" hangingPunct="1">
                <a:spcBef>
                  <a:spcPct val="0"/>
                </a:spcBef>
                <a:buFontTx/>
                <a:buNone/>
              </a:pPr>
              <a:t>10/25/2017</a:t>
            </a:fld>
            <a:endParaRPr lang="en-US" altLang="en-US" sz="1400"/>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54775D5A-FA98-4A17-9085-76FA29B12FE9}" type="slidenum">
              <a:rPr lang="en-US" altLang="en-US" sz="1400"/>
              <a:pPr eaLnBrk="1" hangingPunct="1">
                <a:spcBef>
                  <a:spcPct val="0"/>
                </a:spcBef>
                <a:buFontTx/>
                <a:buNone/>
              </a:pPr>
              <a:t>20</a:t>
            </a:fld>
            <a:endParaRPr lang="en-US" altLang="en-US" sz="1400"/>
          </a:p>
        </p:txBody>
      </p:sp>
      <p:pic>
        <p:nvPicPr>
          <p:cNvPr id="15364" name="Picture 2" descr="ACE tab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28600"/>
            <a:ext cx="47720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1676401" y="6507164"/>
            <a:ext cx="3140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r>
              <a:rPr lang="en-US" altLang="en-US" sz="1200">
                <a:hlinkClick r:id="rId3"/>
              </a:rPr>
              <a:t>http://www.cdc.gov/nccdphp/ACE/index.htm</a:t>
            </a:r>
            <a:endParaRPr lang="en-US" altLang="en-US" sz="2000"/>
          </a:p>
        </p:txBody>
      </p:sp>
      <p:sp>
        <p:nvSpPr>
          <p:cNvPr id="15366" name="Text Box 53"/>
          <p:cNvSpPr txBox="1">
            <a:spLocks noChangeArrowheads="1"/>
          </p:cNvSpPr>
          <p:nvPr/>
        </p:nvSpPr>
        <p:spPr bwMode="auto">
          <a:xfrm>
            <a:off x="6553201" y="11430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36</a:t>
            </a:r>
          </a:p>
        </p:txBody>
      </p:sp>
      <p:sp>
        <p:nvSpPr>
          <p:cNvPr id="15367" name="Text Box 54"/>
          <p:cNvSpPr txBox="1">
            <a:spLocks noChangeArrowheads="1"/>
          </p:cNvSpPr>
          <p:nvPr/>
        </p:nvSpPr>
        <p:spPr bwMode="auto">
          <a:xfrm>
            <a:off x="6553201" y="15240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22</a:t>
            </a:r>
          </a:p>
        </p:txBody>
      </p:sp>
      <p:sp>
        <p:nvSpPr>
          <p:cNvPr id="15368" name="Text Box 55"/>
          <p:cNvSpPr txBox="1">
            <a:spLocks noChangeArrowheads="1"/>
          </p:cNvSpPr>
          <p:nvPr/>
        </p:nvSpPr>
        <p:spPr bwMode="auto">
          <a:xfrm>
            <a:off x="6537326" y="18288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22</a:t>
            </a:r>
          </a:p>
        </p:txBody>
      </p:sp>
      <p:sp>
        <p:nvSpPr>
          <p:cNvPr id="15369" name="Text Box 56"/>
          <p:cNvSpPr txBox="1">
            <a:spLocks noChangeArrowheads="1"/>
          </p:cNvSpPr>
          <p:nvPr/>
        </p:nvSpPr>
        <p:spPr bwMode="auto">
          <a:xfrm>
            <a:off x="6553201" y="24384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30</a:t>
            </a:r>
          </a:p>
        </p:txBody>
      </p:sp>
      <p:sp>
        <p:nvSpPr>
          <p:cNvPr id="15370" name="Text Box 57"/>
          <p:cNvSpPr txBox="1">
            <a:spLocks noChangeArrowheads="1"/>
          </p:cNvSpPr>
          <p:nvPr/>
        </p:nvSpPr>
        <p:spPr bwMode="auto">
          <a:xfrm>
            <a:off x="6553201" y="28956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11</a:t>
            </a:r>
          </a:p>
        </p:txBody>
      </p:sp>
      <p:sp>
        <p:nvSpPr>
          <p:cNvPr id="15371" name="Text Box 58"/>
          <p:cNvSpPr txBox="1">
            <a:spLocks noChangeArrowheads="1"/>
          </p:cNvSpPr>
          <p:nvPr/>
        </p:nvSpPr>
        <p:spPr bwMode="auto">
          <a:xfrm>
            <a:off x="6477001" y="304801"/>
            <a:ext cx="72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b="1"/>
              <a:t>KCHD</a:t>
            </a:r>
          </a:p>
          <a:p>
            <a:pPr eaLnBrk="1" hangingPunct="1">
              <a:spcBef>
                <a:spcPct val="0"/>
              </a:spcBef>
              <a:buFontTx/>
              <a:buNone/>
            </a:pPr>
            <a:r>
              <a:rPr lang="en-US" altLang="en-US" sz="1200" b="1"/>
              <a:t>N = 506</a:t>
            </a:r>
          </a:p>
        </p:txBody>
      </p:sp>
      <p:sp>
        <p:nvSpPr>
          <p:cNvPr id="15372" name="Text Box 59"/>
          <p:cNvSpPr txBox="1">
            <a:spLocks noChangeArrowheads="1"/>
          </p:cNvSpPr>
          <p:nvPr/>
        </p:nvSpPr>
        <p:spPr bwMode="auto">
          <a:xfrm>
            <a:off x="6553201" y="54102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30</a:t>
            </a:r>
          </a:p>
        </p:txBody>
      </p:sp>
      <p:sp>
        <p:nvSpPr>
          <p:cNvPr id="15373" name="Text Box 60"/>
          <p:cNvSpPr txBox="1">
            <a:spLocks noChangeArrowheads="1"/>
          </p:cNvSpPr>
          <p:nvPr/>
        </p:nvSpPr>
        <p:spPr bwMode="auto">
          <a:xfrm>
            <a:off x="6553201" y="38100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13</a:t>
            </a:r>
          </a:p>
        </p:txBody>
      </p:sp>
      <p:sp>
        <p:nvSpPr>
          <p:cNvPr id="15374" name="Text Box 61"/>
          <p:cNvSpPr txBox="1">
            <a:spLocks noChangeArrowheads="1"/>
          </p:cNvSpPr>
          <p:nvPr/>
        </p:nvSpPr>
        <p:spPr bwMode="auto">
          <a:xfrm>
            <a:off x="6553201" y="43434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30</a:t>
            </a:r>
          </a:p>
        </p:txBody>
      </p:sp>
      <p:sp>
        <p:nvSpPr>
          <p:cNvPr id="15375" name="Text Box 62"/>
          <p:cNvSpPr txBox="1">
            <a:spLocks noChangeArrowheads="1"/>
          </p:cNvSpPr>
          <p:nvPr/>
        </p:nvSpPr>
        <p:spPr bwMode="auto">
          <a:xfrm>
            <a:off x="6553201" y="48768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36</a:t>
            </a:r>
          </a:p>
        </p:txBody>
      </p:sp>
      <p:sp>
        <p:nvSpPr>
          <p:cNvPr id="15376" name="Text Box 63"/>
          <p:cNvSpPr txBox="1">
            <a:spLocks noChangeArrowheads="1"/>
          </p:cNvSpPr>
          <p:nvPr/>
        </p:nvSpPr>
        <p:spPr bwMode="auto">
          <a:xfrm>
            <a:off x="6553201" y="6019800"/>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5</a:t>
            </a:r>
          </a:p>
        </p:txBody>
      </p:sp>
      <p:sp>
        <p:nvSpPr>
          <p:cNvPr id="15377" name="Text Box 68"/>
          <p:cNvSpPr txBox="1">
            <a:spLocks noChangeArrowheads="1"/>
          </p:cNvSpPr>
          <p:nvPr/>
        </p:nvSpPr>
        <p:spPr bwMode="auto">
          <a:xfrm>
            <a:off x="7299326" y="1933575"/>
            <a:ext cx="298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endParaRPr lang="en-US" altLang="en-US" sz="1800"/>
          </a:p>
        </p:txBody>
      </p:sp>
      <p:sp>
        <p:nvSpPr>
          <p:cNvPr id="15378" name="Text Box 69"/>
          <p:cNvSpPr txBox="1">
            <a:spLocks noChangeArrowheads="1"/>
          </p:cNvSpPr>
          <p:nvPr/>
        </p:nvSpPr>
        <p:spPr bwMode="auto">
          <a:xfrm>
            <a:off x="7286626" y="4005264"/>
            <a:ext cx="330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endParaRPr lang="en-US" altLang="en-US" sz="1800"/>
          </a:p>
        </p:txBody>
      </p:sp>
      <p:sp>
        <p:nvSpPr>
          <p:cNvPr id="21" name="Rectangle 20"/>
          <p:cNvSpPr/>
          <p:nvPr/>
        </p:nvSpPr>
        <p:spPr>
          <a:xfrm>
            <a:off x="3886200" y="228600"/>
            <a:ext cx="1676400" cy="6324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Donut 21"/>
          <p:cNvSpPr>
            <a:spLocks noChangeArrowheads="1"/>
          </p:cNvSpPr>
          <p:nvPr/>
        </p:nvSpPr>
        <p:spPr bwMode="auto">
          <a:xfrm>
            <a:off x="6477000" y="1143000"/>
            <a:ext cx="609600" cy="381000"/>
          </a:xfrm>
          <a:custGeom>
            <a:avLst/>
            <a:gdLst>
              <a:gd name="T0" fmla="*/ 304800 w 609600"/>
              <a:gd name="T1" fmla="*/ 0 h 381000"/>
              <a:gd name="T2" fmla="*/ 89274 w 609600"/>
              <a:gd name="T3" fmla="*/ 55796 h 381000"/>
              <a:gd name="T4" fmla="*/ 0 w 609600"/>
              <a:gd name="T5" fmla="*/ 190500 h 381000"/>
              <a:gd name="T6" fmla="*/ 89274 w 609600"/>
              <a:gd name="T7" fmla="*/ 325204 h 381000"/>
              <a:gd name="T8" fmla="*/ 304800 w 609600"/>
              <a:gd name="T9" fmla="*/ 381000 h 381000"/>
              <a:gd name="T10" fmla="*/ 520326 w 609600"/>
              <a:gd name="T11" fmla="*/ 325204 h 381000"/>
              <a:gd name="T12" fmla="*/ 609600 w 609600"/>
              <a:gd name="T13" fmla="*/ 190500 h 381000"/>
              <a:gd name="T14" fmla="*/ 520326 w 609600"/>
              <a:gd name="T15" fmla="*/ 55796 h 381000"/>
              <a:gd name="T16" fmla="*/ 3 60000 65536"/>
              <a:gd name="T17" fmla="*/ 3 60000 65536"/>
              <a:gd name="T18" fmla="*/ 2 60000 65536"/>
              <a:gd name="T19" fmla="*/ 1 60000 65536"/>
              <a:gd name="T20" fmla="*/ 1 60000 65536"/>
              <a:gd name="T21" fmla="*/ 1 60000 65536"/>
              <a:gd name="T22" fmla="*/ 0 60000 65536"/>
              <a:gd name="T23" fmla="*/ 3 60000 65536"/>
              <a:gd name="T24" fmla="*/ 89274 w 609600"/>
              <a:gd name="T25" fmla="*/ 55796 h 381000"/>
              <a:gd name="T26" fmla="*/ 520326 w 609600"/>
              <a:gd name="T27" fmla="*/ 325204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381000">
                <a:moveTo>
                  <a:pt x="0" y="190500"/>
                </a:moveTo>
                <a:lnTo>
                  <a:pt x="0" y="190500"/>
                </a:lnTo>
                <a:cubicBezTo>
                  <a:pt x="0" y="85289"/>
                  <a:pt x="136463" y="0"/>
                  <a:pt x="304799" y="0"/>
                </a:cubicBezTo>
                <a:cubicBezTo>
                  <a:pt x="473136" y="0"/>
                  <a:pt x="609600" y="85289"/>
                  <a:pt x="609600" y="190500"/>
                </a:cubicBezTo>
                <a:cubicBezTo>
                  <a:pt x="609600" y="295710"/>
                  <a:pt x="473136" y="380999"/>
                  <a:pt x="304800" y="381000"/>
                </a:cubicBezTo>
                <a:cubicBezTo>
                  <a:pt x="136463" y="381000"/>
                  <a:pt x="0" y="295710"/>
                  <a:pt x="0" y="190500"/>
                </a:cubicBezTo>
                <a:close/>
                <a:moveTo>
                  <a:pt x="25820" y="190500"/>
                </a:moveTo>
                <a:lnTo>
                  <a:pt x="25820" y="190500"/>
                </a:lnTo>
                <a:cubicBezTo>
                  <a:pt x="25820" y="281450"/>
                  <a:pt x="150723" y="355179"/>
                  <a:pt x="304799" y="355180"/>
                </a:cubicBezTo>
                <a:lnTo>
                  <a:pt x="304800" y="355180"/>
                </a:lnTo>
                <a:cubicBezTo>
                  <a:pt x="458876" y="355179"/>
                  <a:pt x="583780" y="281450"/>
                  <a:pt x="583780" y="190500"/>
                </a:cubicBezTo>
                <a:cubicBezTo>
                  <a:pt x="583780" y="99549"/>
                  <a:pt x="458876" y="25820"/>
                  <a:pt x="304800" y="25820"/>
                </a:cubicBezTo>
                <a:lnTo>
                  <a:pt x="304799" y="25820"/>
                </a:lnTo>
                <a:cubicBezTo>
                  <a:pt x="150723" y="25820"/>
                  <a:pt x="25820" y="99549"/>
                  <a:pt x="25820" y="190499"/>
                </a:cubicBezTo>
                <a:close/>
              </a:path>
            </a:pathLst>
          </a:custGeom>
          <a:gradFill rotWithShape="1">
            <a:gsLst>
              <a:gs pos="0">
                <a:srgbClr val="CBFFFF"/>
              </a:gs>
              <a:gs pos="100000">
                <a:srgbClr val="B5E5E9"/>
              </a:gs>
            </a:gsLst>
            <a:lin ang="5400000"/>
          </a:gra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p>
        </p:txBody>
      </p:sp>
      <p:sp>
        <p:nvSpPr>
          <p:cNvPr id="23" name="Donut 22"/>
          <p:cNvSpPr>
            <a:spLocks noChangeArrowheads="1"/>
          </p:cNvSpPr>
          <p:nvPr/>
        </p:nvSpPr>
        <p:spPr bwMode="auto">
          <a:xfrm>
            <a:off x="6477000" y="2438400"/>
            <a:ext cx="609600" cy="381000"/>
          </a:xfrm>
          <a:custGeom>
            <a:avLst/>
            <a:gdLst>
              <a:gd name="T0" fmla="*/ 304800 w 609600"/>
              <a:gd name="T1" fmla="*/ 0 h 381000"/>
              <a:gd name="T2" fmla="*/ 89274 w 609600"/>
              <a:gd name="T3" fmla="*/ 55796 h 381000"/>
              <a:gd name="T4" fmla="*/ 0 w 609600"/>
              <a:gd name="T5" fmla="*/ 190500 h 381000"/>
              <a:gd name="T6" fmla="*/ 89274 w 609600"/>
              <a:gd name="T7" fmla="*/ 325204 h 381000"/>
              <a:gd name="T8" fmla="*/ 304800 w 609600"/>
              <a:gd name="T9" fmla="*/ 381000 h 381000"/>
              <a:gd name="T10" fmla="*/ 520326 w 609600"/>
              <a:gd name="T11" fmla="*/ 325204 h 381000"/>
              <a:gd name="T12" fmla="*/ 609600 w 609600"/>
              <a:gd name="T13" fmla="*/ 190500 h 381000"/>
              <a:gd name="T14" fmla="*/ 520326 w 609600"/>
              <a:gd name="T15" fmla="*/ 55796 h 381000"/>
              <a:gd name="T16" fmla="*/ 3 60000 65536"/>
              <a:gd name="T17" fmla="*/ 3 60000 65536"/>
              <a:gd name="T18" fmla="*/ 2 60000 65536"/>
              <a:gd name="T19" fmla="*/ 1 60000 65536"/>
              <a:gd name="T20" fmla="*/ 1 60000 65536"/>
              <a:gd name="T21" fmla="*/ 1 60000 65536"/>
              <a:gd name="T22" fmla="*/ 0 60000 65536"/>
              <a:gd name="T23" fmla="*/ 3 60000 65536"/>
              <a:gd name="T24" fmla="*/ 89274 w 609600"/>
              <a:gd name="T25" fmla="*/ 55796 h 381000"/>
              <a:gd name="T26" fmla="*/ 520326 w 609600"/>
              <a:gd name="T27" fmla="*/ 325204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381000">
                <a:moveTo>
                  <a:pt x="0" y="190500"/>
                </a:moveTo>
                <a:lnTo>
                  <a:pt x="0" y="190500"/>
                </a:lnTo>
                <a:cubicBezTo>
                  <a:pt x="0" y="85289"/>
                  <a:pt x="136463" y="0"/>
                  <a:pt x="304799" y="0"/>
                </a:cubicBezTo>
                <a:cubicBezTo>
                  <a:pt x="473136" y="0"/>
                  <a:pt x="609600" y="85289"/>
                  <a:pt x="609600" y="190500"/>
                </a:cubicBezTo>
                <a:cubicBezTo>
                  <a:pt x="609600" y="295710"/>
                  <a:pt x="473136" y="380999"/>
                  <a:pt x="304800" y="381000"/>
                </a:cubicBezTo>
                <a:cubicBezTo>
                  <a:pt x="136463" y="381000"/>
                  <a:pt x="0" y="295710"/>
                  <a:pt x="0" y="190500"/>
                </a:cubicBezTo>
                <a:close/>
                <a:moveTo>
                  <a:pt x="25820" y="190500"/>
                </a:moveTo>
                <a:lnTo>
                  <a:pt x="25820" y="190500"/>
                </a:lnTo>
                <a:cubicBezTo>
                  <a:pt x="25820" y="281450"/>
                  <a:pt x="150723" y="355179"/>
                  <a:pt x="304799" y="355180"/>
                </a:cubicBezTo>
                <a:lnTo>
                  <a:pt x="304800" y="355180"/>
                </a:lnTo>
                <a:cubicBezTo>
                  <a:pt x="458876" y="355179"/>
                  <a:pt x="583780" y="281450"/>
                  <a:pt x="583780" y="190500"/>
                </a:cubicBezTo>
                <a:cubicBezTo>
                  <a:pt x="583780" y="99549"/>
                  <a:pt x="458876" y="25820"/>
                  <a:pt x="304800" y="25820"/>
                </a:cubicBezTo>
                <a:lnTo>
                  <a:pt x="304799" y="25820"/>
                </a:lnTo>
                <a:cubicBezTo>
                  <a:pt x="150723" y="25820"/>
                  <a:pt x="25820" y="99549"/>
                  <a:pt x="25820" y="190499"/>
                </a:cubicBezTo>
                <a:close/>
              </a:path>
            </a:pathLst>
          </a:custGeom>
          <a:gradFill rotWithShape="1">
            <a:gsLst>
              <a:gs pos="0">
                <a:srgbClr val="CBFFFF"/>
              </a:gs>
              <a:gs pos="100000">
                <a:srgbClr val="B5E5E9"/>
              </a:gs>
            </a:gsLst>
            <a:lin ang="5400000"/>
          </a:gra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p>
        </p:txBody>
      </p:sp>
      <p:sp>
        <p:nvSpPr>
          <p:cNvPr id="24" name="Donut 23"/>
          <p:cNvSpPr>
            <a:spLocks noChangeArrowheads="1"/>
          </p:cNvSpPr>
          <p:nvPr/>
        </p:nvSpPr>
        <p:spPr bwMode="auto">
          <a:xfrm>
            <a:off x="6477000" y="4876800"/>
            <a:ext cx="609600" cy="381000"/>
          </a:xfrm>
          <a:custGeom>
            <a:avLst/>
            <a:gdLst>
              <a:gd name="T0" fmla="*/ 304800 w 609600"/>
              <a:gd name="T1" fmla="*/ 0 h 381000"/>
              <a:gd name="T2" fmla="*/ 89274 w 609600"/>
              <a:gd name="T3" fmla="*/ 55796 h 381000"/>
              <a:gd name="T4" fmla="*/ 0 w 609600"/>
              <a:gd name="T5" fmla="*/ 190500 h 381000"/>
              <a:gd name="T6" fmla="*/ 89274 w 609600"/>
              <a:gd name="T7" fmla="*/ 325204 h 381000"/>
              <a:gd name="T8" fmla="*/ 304800 w 609600"/>
              <a:gd name="T9" fmla="*/ 381000 h 381000"/>
              <a:gd name="T10" fmla="*/ 520326 w 609600"/>
              <a:gd name="T11" fmla="*/ 325204 h 381000"/>
              <a:gd name="T12" fmla="*/ 609600 w 609600"/>
              <a:gd name="T13" fmla="*/ 190500 h 381000"/>
              <a:gd name="T14" fmla="*/ 520326 w 609600"/>
              <a:gd name="T15" fmla="*/ 55796 h 381000"/>
              <a:gd name="T16" fmla="*/ 3 60000 65536"/>
              <a:gd name="T17" fmla="*/ 3 60000 65536"/>
              <a:gd name="T18" fmla="*/ 2 60000 65536"/>
              <a:gd name="T19" fmla="*/ 1 60000 65536"/>
              <a:gd name="T20" fmla="*/ 1 60000 65536"/>
              <a:gd name="T21" fmla="*/ 1 60000 65536"/>
              <a:gd name="T22" fmla="*/ 0 60000 65536"/>
              <a:gd name="T23" fmla="*/ 3 60000 65536"/>
              <a:gd name="T24" fmla="*/ 89274 w 609600"/>
              <a:gd name="T25" fmla="*/ 55796 h 381000"/>
              <a:gd name="T26" fmla="*/ 520326 w 609600"/>
              <a:gd name="T27" fmla="*/ 325204 h 381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600" h="381000">
                <a:moveTo>
                  <a:pt x="0" y="190500"/>
                </a:moveTo>
                <a:lnTo>
                  <a:pt x="0" y="190500"/>
                </a:lnTo>
                <a:cubicBezTo>
                  <a:pt x="0" y="85289"/>
                  <a:pt x="136463" y="0"/>
                  <a:pt x="304799" y="0"/>
                </a:cubicBezTo>
                <a:cubicBezTo>
                  <a:pt x="473136" y="0"/>
                  <a:pt x="609600" y="85289"/>
                  <a:pt x="609600" y="190500"/>
                </a:cubicBezTo>
                <a:cubicBezTo>
                  <a:pt x="609600" y="295710"/>
                  <a:pt x="473136" y="380999"/>
                  <a:pt x="304800" y="381000"/>
                </a:cubicBezTo>
                <a:cubicBezTo>
                  <a:pt x="136463" y="381000"/>
                  <a:pt x="0" y="295710"/>
                  <a:pt x="0" y="190500"/>
                </a:cubicBezTo>
                <a:close/>
                <a:moveTo>
                  <a:pt x="25820" y="190500"/>
                </a:moveTo>
                <a:lnTo>
                  <a:pt x="25820" y="190500"/>
                </a:lnTo>
                <a:cubicBezTo>
                  <a:pt x="25820" y="281450"/>
                  <a:pt x="150723" y="355179"/>
                  <a:pt x="304799" y="355180"/>
                </a:cubicBezTo>
                <a:lnTo>
                  <a:pt x="304800" y="355180"/>
                </a:lnTo>
                <a:cubicBezTo>
                  <a:pt x="458876" y="355179"/>
                  <a:pt x="583780" y="281450"/>
                  <a:pt x="583780" y="190500"/>
                </a:cubicBezTo>
                <a:cubicBezTo>
                  <a:pt x="583780" y="99549"/>
                  <a:pt x="458876" y="25820"/>
                  <a:pt x="304800" y="25820"/>
                </a:cubicBezTo>
                <a:lnTo>
                  <a:pt x="304799" y="25820"/>
                </a:lnTo>
                <a:cubicBezTo>
                  <a:pt x="150723" y="25820"/>
                  <a:pt x="25820" y="99549"/>
                  <a:pt x="25820" y="190499"/>
                </a:cubicBezTo>
                <a:close/>
              </a:path>
            </a:pathLst>
          </a:custGeom>
          <a:gradFill rotWithShape="1">
            <a:gsLst>
              <a:gs pos="0">
                <a:srgbClr val="CBFFFF"/>
              </a:gs>
              <a:gs pos="100000">
                <a:srgbClr val="B5E5E9"/>
              </a:gs>
            </a:gsLst>
            <a:lin ang="5400000"/>
          </a:gra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p>
        </p:txBody>
      </p:sp>
      <p:sp>
        <p:nvSpPr>
          <p:cNvPr id="15383" name="TextBox 1"/>
          <p:cNvSpPr txBox="1">
            <a:spLocks noChangeArrowheads="1"/>
          </p:cNvSpPr>
          <p:nvPr/>
        </p:nvSpPr>
        <p:spPr bwMode="auto">
          <a:xfrm>
            <a:off x="7750176" y="649289"/>
            <a:ext cx="23272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a:latin typeface="Calibri" pitchFamily="34" charset="0"/>
              </a:rPr>
              <a:t>Comparison between</a:t>
            </a:r>
          </a:p>
          <a:p>
            <a:pPr algn="ctr" eaLnBrk="1" hangingPunct="1"/>
            <a:r>
              <a:rPr lang="en-US" altLang="en-US">
                <a:latin typeface="Calibri" pitchFamily="34" charset="0"/>
              </a:rPr>
              <a:t>the original ACE study </a:t>
            </a:r>
          </a:p>
          <a:p>
            <a:pPr algn="ctr" eaLnBrk="1" hangingPunct="1"/>
            <a:r>
              <a:rPr lang="en-US" altLang="en-US">
                <a:latin typeface="Calibri" pitchFamily="34" charset="0"/>
              </a:rPr>
              <a:t>and our survey results</a:t>
            </a:r>
          </a:p>
        </p:txBody>
      </p:sp>
      <p:sp>
        <p:nvSpPr>
          <p:cNvPr id="3" name="Rectangle 2"/>
          <p:cNvSpPr/>
          <p:nvPr/>
        </p:nvSpPr>
        <p:spPr>
          <a:xfrm>
            <a:off x="6477000" y="228601"/>
            <a:ext cx="685800" cy="6278563"/>
          </a:xfrm>
          <a:prstGeom prst="rect">
            <a:avLst/>
          </a:prstGeom>
          <a:gradFill>
            <a:gsLst>
              <a:gs pos="100000">
                <a:srgbClr val="FFC000">
                  <a:alpha val="22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4871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38036809-F76C-4D45-A822-6580782449DF}" type="datetime1">
              <a:rPr lang="en-US" altLang="en-US" sz="1400"/>
              <a:pPr eaLnBrk="1" hangingPunct="1">
                <a:spcBef>
                  <a:spcPct val="0"/>
                </a:spcBef>
                <a:buFontTx/>
                <a:buNone/>
              </a:pPr>
              <a:t>10/25/2017</a:t>
            </a:fld>
            <a:endParaRPr lang="en-US" altLang="en-US" sz="1400"/>
          </a:p>
        </p:txBody>
      </p:sp>
      <p:sp>
        <p:nvSpPr>
          <p:cNvPr id="1638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83F08AD9-6E58-4A33-B5C5-A03B275DB6B8}" type="slidenum">
              <a:rPr lang="en-US" altLang="en-US" sz="1400"/>
              <a:pPr eaLnBrk="1" hangingPunct="1">
                <a:spcBef>
                  <a:spcPct val="0"/>
                </a:spcBef>
                <a:buFontTx/>
                <a:buNone/>
              </a:pPr>
              <a:t>21</a:t>
            </a:fld>
            <a:endParaRPr lang="en-US" altLang="en-US" sz="1400"/>
          </a:p>
        </p:txBody>
      </p:sp>
      <p:sp>
        <p:nvSpPr>
          <p:cNvPr id="16388" name="Rectangle 2"/>
          <p:cNvSpPr>
            <a:spLocks noGrp="1" noChangeArrowheads="1"/>
          </p:cNvSpPr>
          <p:nvPr>
            <p:ph type="title"/>
          </p:nvPr>
        </p:nvSpPr>
        <p:spPr/>
        <p:txBody>
          <a:bodyPr/>
          <a:lstStyle/>
          <a:p>
            <a:pPr eaLnBrk="1" hangingPunct="1"/>
            <a:r>
              <a:rPr lang="en-US" altLang="en-US" sz="3200">
                <a:latin typeface="Calibri" pitchFamily="34" charset="0"/>
              </a:rPr>
              <a:t>Summary statistics from ACE</a:t>
            </a:r>
          </a:p>
        </p:txBody>
      </p:sp>
      <p:sp>
        <p:nvSpPr>
          <p:cNvPr id="16389" name="Rectangle 3"/>
          <p:cNvSpPr>
            <a:spLocks noGrp="1" noChangeArrowheads="1"/>
          </p:cNvSpPr>
          <p:nvPr>
            <p:ph type="body" sz="half" idx="2"/>
          </p:nvPr>
        </p:nvSpPr>
        <p:spPr>
          <a:xfrm>
            <a:off x="2057400" y="4800601"/>
            <a:ext cx="8001000" cy="1858963"/>
          </a:xfrm>
        </p:spPr>
        <p:txBody>
          <a:bodyPr/>
          <a:lstStyle/>
          <a:p>
            <a:pPr eaLnBrk="1" hangingPunct="1"/>
            <a:r>
              <a:rPr lang="en-US" altLang="en-US" sz="2000">
                <a:latin typeface="Calibri" pitchFamily="34" charset="0"/>
              </a:rPr>
              <a:t>72% of patients reported at least one ACE event</a:t>
            </a:r>
          </a:p>
          <a:p>
            <a:pPr eaLnBrk="1" hangingPunct="1"/>
            <a:r>
              <a:rPr lang="en-US" altLang="en-US" sz="2000">
                <a:latin typeface="Calibri" pitchFamily="34" charset="0"/>
              </a:rPr>
              <a:t>Over 1 in 4 patients had a score of 4 or more</a:t>
            </a:r>
          </a:p>
          <a:p>
            <a:pPr eaLnBrk="1" hangingPunct="1"/>
            <a:r>
              <a:rPr lang="en-US" altLang="en-US" sz="2000">
                <a:latin typeface="Calibri" pitchFamily="34" charset="0"/>
              </a:rPr>
              <a:t>ACEs are extremely common and relevant to the public health problems</a:t>
            </a:r>
          </a:p>
        </p:txBody>
      </p:sp>
      <p:pic>
        <p:nvPicPr>
          <p:cNvPr id="16390" name="Picture 4" descr="ACE 2 tab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76400" y="1330326"/>
            <a:ext cx="7239000" cy="3076575"/>
          </a:xfrm>
        </p:spPr>
      </p:pic>
      <p:sp>
        <p:nvSpPr>
          <p:cNvPr id="16391" name="Text Box 5"/>
          <p:cNvSpPr txBox="1">
            <a:spLocks noChangeArrowheads="1"/>
          </p:cNvSpPr>
          <p:nvPr/>
        </p:nvSpPr>
        <p:spPr bwMode="auto">
          <a:xfrm>
            <a:off x="9144000" y="16764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600" b="1"/>
              <a:t>KCHD</a:t>
            </a:r>
            <a:endParaRPr lang="en-US" altLang="en-US" sz="2000" b="1"/>
          </a:p>
        </p:txBody>
      </p:sp>
      <p:sp>
        <p:nvSpPr>
          <p:cNvPr id="16392" name="Text Box 6"/>
          <p:cNvSpPr txBox="1">
            <a:spLocks noChangeArrowheads="1"/>
          </p:cNvSpPr>
          <p:nvPr/>
        </p:nvSpPr>
        <p:spPr bwMode="auto">
          <a:xfrm>
            <a:off x="9220200" y="2117725"/>
            <a:ext cx="60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a:t>
            </a:r>
            <a:r>
              <a:rPr lang="en-US" altLang="en-US" sz="1600"/>
              <a:t>27.8</a:t>
            </a:r>
            <a:endParaRPr lang="en-US" altLang="en-US" sz="2000"/>
          </a:p>
        </p:txBody>
      </p:sp>
      <p:sp>
        <p:nvSpPr>
          <p:cNvPr id="16393" name="Text Box 7"/>
          <p:cNvSpPr txBox="1">
            <a:spLocks noChangeArrowheads="1"/>
          </p:cNvSpPr>
          <p:nvPr/>
        </p:nvSpPr>
        <p:spPr bwMode="auto">
          <a:xfrm>
            <a:off x="9220200" y="2514600"/>
            <a:ext cx="60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a:t>
            </a:r>
            <a:r>
              <a:rPr lang="en-US" altLang="en-US" sz="1600"/>
              <a:t>18.5</a:t>
            </a:r>
            <a:endParaRPr lang="en-US" altLang="en-US" sz="2000"/>
          </a:p>
        </p:txBody>
      </p:sp>
      <p:sp>
        <p:nvSpPr>
          <p:cNvPr id="16394" name="Text Box 8"/>
          <p:cNvSpPr txBox="1">
            <a:spLocks noChangeArrowheads="1"/>
          </p:cNvSpPr>
          <p:nvPr/>
        </p:nvSpPr>
        <p:spPr bwMode="auto">
          <a:xfrm>
            <a:off x="9220200" y="2955925"/>
            <a:ext cx="60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a:t>
            </a:r>
            <a:r>
              <a:rPr lang="en-US" altLang="en-US" sz="1600"/>
              <a:t>12.4</a:t>
            </a:r>
            <a:endParaRPr lang="en-US" altLang="en-US" sz="2000"/>
          </a:p>
        </p:txBody>
      </p:sp>
      <p:sp>
        <p:nvSpPr>
          <p:cNvPr id="16395" name="Text Box 9"/>
          <p:cNvSpPr txBox="1">
            <a:spLocks noChangeArrowheads="1"/>
          </p:cNvSpPr>
          <p:nvPr/>
        </p:nvSpPr>
        <p:spPr bwMode="auto">
          <a:xfrm>
            <a:off x="9220200" y="35814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600"/>
              <a:t>13.1</a:t>
            </a:r>
            <a:endParaRPr lang="en-US" altLang="en-US" sz="2000"/>
          </a:p>
        </p:txBody>
      </p:sp>
      <p:sp>
        <p:nvSpPr>
          <p:cNvPr id="16396" name="Text Box 10"/>
          <p:cNvSpPr txBox="1">
            <a:spLocks noChangeArrowheads="1"/>
          </p:cNvSpPr>
          <p:nvPr/>
        </p:nvSpPr>
        <p:spPr bwMode="auto">
          <a:xfrm>
            <a:off x="9220200" y="3794125"/>
            <a:ext cx="60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400"/>
              <a:t> </a:t>
            </a:r>
            <a:r>
              <a:rPr lang="en-US" altLang="en-US" sz="1600">
                <a:solidFill>
                  <a:srgbClr val="FF0000"/>
                </a:solidFill>
              </a:rPr>
              <a:t>28.2</a:t>
            </a:r>
            <a:endParaRPr lang="en-US" altLang="en-US" sz="2000">
              <a:solidFill>
                <a:srgbClr val="FF0000"/>
              </a:solidFill>
            </a:endParaRPr>
          </a:p>
        </p:txBody>
      </p:sp>
      <p:sp>
        <p:nvSpPr>
          <p:cNvPr id="2" name="Rectangle 1"/>
          <p:cNvSpPr/>
          <p:nvPr/>
        </p:nvSpPr>
        <p:spPr>
          <a:xfrm>
            <a:off x="8915400" y="1371601"/>
            <a:ext cx="1219200" cy="2976563"/>
          </a:xfrm>
          <a:prstGeom prst="rect">
            <a:avLst/>
          </a:prstGeom>
          <a:gradFill>
            <a:gsLst>
              <a:gs pos="100000">
                <a:srgbClr val="FFC000">
                  <a:alpha val="24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9032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3.jpg"/>
          <p:cNvPicPr>
            <a:picLocks noChangeAspect="1"/>
          </p:cNvPicPr>
          <p:nvPr/>
        </p:nvPicPr>
        <p:blipFill>
          <a:blip r:embed="rId2"/>
          <a:stretch>
            <a:fillRect/>
          </a:stretch>
        </p:blipFill>
        <p:spPr>
          <a:xfrm>
            <a:off x="3811434" y="0"/>
            <a:ext cx="4569132" cy="6858000"/>
          </a:xfrm>
          <a:prstGeom prst="rect">
            <a:avLst/>
          </a:prstGeom>
        </p:spPr>
      </p:pic>
    </p:spTree>
    <p:extLst>
      <p:ext uri="{BB962C8B-B14F-4D97-AF65-F5344CB8AC3E}">
        <p14:creationId xmlns:p14="http://schemas.microsoft.com/office/powerpoint/2010/main" val="140560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3200">
                <a:latin typeface="Calibri" pitchFamily="34" charset="0"/>
              </a:rPr>
              <a:t>KCHD Survey</a:t>
            </a:r>
          </a:p>
        </p:txBody>
      </p:sp>
      <p:sp>
        <p:nvSpPr>
          <p:cNvPr id="3075" name="Content Placeholder 2"/>
          <p:cNvSpPr>
            <a:spLocks noGrp="1"/>
          </p:cNvSpPr>
          <p:nvPr>
            <p:ph idx="1"/>
          </p:nvPr>
        </p:nvSpPr>
        <p:spPr/>
        <p:txBody>
          <a:bodyPr/>
          <a:lstStyle/>
          <a:p>
            <a:r>
              <a:rPr lang="en-US" altLang="en-US" sz="2400">
                <a:latin typeface="Calibri" pitchFamily="34" charset="0"/>
              </a:rPr>
              <a:t>Distributed via press (newspaper, television, radio, web) and e-mail.</a:t>
            </a:r>
          </a:p>
          <a:p>
            <a:r>
              <a:rPr lang="en-US" altLang="en-US" sz="2400">
                <a:latin typeface="Calibri" pitchFamily="34" charset="0"/>
              </a:rPr>
              <a:t>Conducted via web-based tool from November 12-28, 2015.</a:t>
            </a:r>
          </a:p>
          <a:p>
            <a:r>
              <a:rPr lang="en-US" altLang="en-US" sz="2400">
                <a:latin typeface="Calibri" pitchFamily="34" charset="0"/>
              </a:rPr>
              <a:t>Purpose: to open a discussion on the role of adverse childhood experiences (ACEs) on our major public health problems through a snapshot survey.  Not intended to be a full community cross-section.</a:t>
            </a:r>
          </a:p>
        </p:txBody>
      </p:sp>
      <p:sp>
        <p:nvSpPr>
          <p:cNvPr id="3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F4A3DD8-E518-406E-8284-CAA277B994DC}" type="datetime1">
              <a:rPr lang="en-US" altLang="en-US"/>
              <a:pPr eaLnBrk="1" hangingPunct="1"/>
              <a:t>10/25/2017</a:t>
            </a:fld>
            <a:endParaRPr lang="en-US" altLang="en-US"/>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ED9A0947-C2F4-4E34-B5A4-121A94396062}" type="slidenum">
              <a:rPr lang="en-US" altLang="en-US"/>
              <a:pPr eaLnBrk="1" hangingPunct="1"/>
              <a:t>23</a:t>
            </a:fld>
            <a:endParaRPr lang="en-US" altLang="en-US"/>
          </a:p>
        </p:txBody>
      </p:sp>
    </p:spTree>
    <p:extLst>
      <p:ext uri="{BB962C8B-B14F-4D97-AF65-F5344CB8AC3E}">
        <p14:creationId xmlns:p14="http://schemas.microsoft.com/office/powerpoint/2010/main" val="6935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What to do about </a:t>
            </a:r>
            <a:r>
              <a:rPr lang="en-US" sz="3200" dirty="0" err="1"/>
              <a:t>ACEs</a:t>
            </a:r>
            <a:endParaRPr lang="en-US" sz="3200" dirty="0"/>
          </a:p>
        </p:txBody>
      </p:sp>
      <p:sp>
        <p:nvSpPr>
          <p:cNvPr id="6" name="Content Placeholder 5"/>
          <p:cNvSpPr>
            <a:spLocks noGrp="1"/>
          </p:cNvSpPr>
          <p:nvPr>
            <p:ph idx="1"/>
          </p:nvPr>
        </p:nvSpPr>
        <p:spPr/>
        <p:txBody>
          <a:bodyPr>
            <a:normAutofit/>
          </a:bodyPr>
          <a:lstStyle/>
          <a:p>
            <a:r>
              <a:rPr lang="en-US" dirty="0"/>
              <a:t>Acknowledge the problem exists and ask the questions</a:t>
            </a:r>
          </a:p>
          <a:p>
            <a:r>
              <a:rPr lang="en-US" dirty="0"/>
              <a:t>Educate the public and decision-makers</a:t>
            </a:r>
          </a:p>
          <a:p>
            <a:r>
              <a:rPr lang="en-US" dirty="0"/>
              <a:t>Identify at-risk families</a:t>
            </a:r>
          </a:p>
          <a:p>
            <a:r>
              <a:rPr lang="en-US" dirty="0"/>
              <a:t>Primary prevention programs to treat traumatized people before they become parents and break the intergenerational cycle at the maternal-paternal-child level</a:t>
            </a:r>
          </a:p>
          <a:p>
            <a:r>
              <a:rPr lang="en-US" dirty="0"/>
              <a:t>Teach better parenting skills</a:t>
            </a:r>
          </a:p>
          <a:p>
            <a:r>
              <a:rPr lang="en-US" dirty="0"/>
              <a:t>Acknowledge successful programs.</a:t>
            </a:r>
          </a:p>
          <a:p>
            <a:pPr>
              <a:buNone/>
            </a:pPr>
            <a:endParaRPr lang="en-US" dirty="0"/>
          </a:p>
        </p:txBody>
      </p:sp>
    </p:spTree>
    <p:extLst>
      <p:ext uri="{BB962C8B-B14F-4D97-AF65-F5344CB8AC3E}">
        <p14:creationId xmlns:p14="http://schemas.microsoft.com/office/powerpoint/2010/main" val="1574807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I.jpg"/>
          <p:cNvPicPr>
            <a:picLocks noChangeAspect="1"/>
          </p:cNvPicPr>
          <p:nvPr/>
        </p:nvPicPr>
        <p:blipFill>
          <a:blip r:embed="rId2"/>
          <a:stretch>
            <a:fillRect/>
          </a:stretch>
        </p:blipFill>
        <p:spPr>
          <a:xfrm>
            <a:off x="1524000" y="28404"/>
            <a:ext cx="9144000" cy="6801193"/>
          </a:xfrm>
          <a:prstGeom prst="rect">
            <a:avLst/>
          </a:prstGeom>
        </p:spPr>
      </p:pic>
    </p:spTree>
    <p:extLst>
      <p:ext uri="{BB962C8B-B14F-4D97-AF65-F5344CB8AC3E}">
        <p14:creationId xmlns:p14="http://schemas.microsoft.com/office/powerpoint/2010/main" val="127121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I 2.jpg"/>
          <p:cNvPicPr>
            <a:picLocks noChangeAspect="1"/>
          </p:cNvPicPr>
          <p:nvPr/>
        </p:nvPicPr>
        <p:blipFill>
          <a:blip r:embed="rId2"/>
          <a:stretch>
            <a:fillRect/>
          </a:stretch>
        </p:blipFill>
        <p:spPr>
          <a:xfrm>
            <a:off x="1524000" y="59433"/>
            <a:ext cx="9144000" cy="6739135"/>
          </a:xfrm>
          <a:prstGeom prst="rect">
            <a:avLst/>
          </a:prstGeom>
        </p:spPr>
      </p:pic>
    </p:spTree>
    <p:extLst>
      <p:ext uri="{BB962C8B-B14F-4D97-AF65-F5344CB8AC3E}">
        <p14:creationId xmlns:p14="http://schemas.microsoft.com/office/powerpoint/2010/main" val="32172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xfrm>
            <a:off x="1981200" y="274638"/>
            <a:ext cx="8229601" cy="1143001"/>
          </a:xfrm>
          <a:prstGeom prst="rect">
            <a:avLst/>
          </a:prstGeom>
        </p:spPr>
        <p:txBody>
          <a:bodyPr/>
          <a:lstStyle>
            <a:lvl1pPr>
              <a:defRPr sz="4400"/>
            </a:lvl1pPr>
          </a:lstStyle>
          <a:p>
            <a:r>
              <a:t>Primary Care Prevention Model</a:t>
            </a:r>
          </a:p>
        </p:txBody>
      </p:sp>
      <p:sp>
        <p:nvSpPr>
          <p:cNvPr id="353" name="Shape 353"/>
          <p:cNvSpPr>
            <a:spLocks noGrp="1"/>
          </p:cNvSpPr>
          <p:nvPr>
            <p:ph type="body" idx="1"/>
          </p:nvPr>
        </p:nvSpPr>
        <p:spPr>
          <a:xfrm>
            <a:off x="1981200" y="1600200"/>
            <a:ext cx="8229601" cy="4525964"/>
          </a:xfrm>
          <a:prstGeom prst="rect">
            <a:avLst/>
          </a:prstGeom>
        </p:spPr>
        <p:txBody>
          <a:bodyPr>
            <a:normAutofit fontScale="85000" lnSpcReduction="20000"/>
          </a:bodyPr>
          <a:lstStyle/>
          <a:p>
            <a:pPr marL="240646" indent="-240646" defTabSz="905224">
              <a:spcBef>
                <a:spcPts val="422"/>
              </a:spcBef>
              <a:buSzPct val="75000"/>
              <a:buFontTx/>
              <a:defRPr sz="2772"/>
            </a:pPr>
            <a:r>
              <a:t>Primary Prevention</a:t>
            </a:r>
          </a:p>
          <a:p>
            <a:pPr marL="550048" lvl="1" indent="-240646" defTabSz="905224">
              <a:spcBef>
                <a:spcPts val="422"/>
              </a:spcBef>
              <a:buSzPct val="75000"/>
              <a:buFontTx/>
              <a:buChar char="•"/>
              <a:defRPr sz="2376"/>
            </a:pPr>
            <a:r>
              <a:t>Raising awareness</a:t>
            </a:r>
          </a:p>
          <a:p>
            <a:pPr marL="550048" lvl="1" indent="-240646" defTabSz="905224">
              <a:spcBef>
                <a:spcPts val="422"/>
              </a:spcBef>
              <a:buSzPct val="75000"/>
              <a:buFontTx/>
              <a:buChar char="•"/>
              <a:defRPr sz="2376"/>
            </a:pPr>
            <a:r>
              <a:t>Trauma-informed community</a:t>
            </a:r>
          </a:p>
          <a:p>
            <a:pPr marL="550048" lvl="1" indent="-240646" defTabSz="905224">
              <a:spcBef>
                <a:spcPts val="422"/>
              </a:spcBef>
              <a:buSzPct val="75000"/>
              <a:buFontTx/>
              <a:buChar char="•"/>
              <a:defRPr sz="2376"/>
            </a:pPr>
            <a:r>
              <a:t>Promoting healthy parenting</a:t>
            </a:r>
          </a:p>
          <a:p>
            <a:pPr marL="240646" indent="-240646" defTabSz="905224">
              <a:spcBef>
                <a:spcPts val="422"/>
              </a:spcBef>
              <a:buSzPct val="75000"/>
              <a:buFontTx/>
              <a:defRPr sz="2772"/>
            </a:pPr>
            <a:r>
              <a:t>Secondary Prevention</a:t>
            </a:r>
          </a:p>
          <a:p>
            <a:pPr marL="550048" lvl="1" indent="-240646" defTabSz="905224">
              <a:spcBef>
                <a:spcPts val="422"/>
              </a:spcBef>
              <a:buSzPct val="75000"/>
              <a:buFontTx/>
              <a:buChar char="•"/>
              <a:defRPr sz="2574"/>
            </a:pPr>
            <a:r>
              <a:t>Routine screening</a:t>
            </a:r>
          </a:p>
          <a:p>
            <a:pPr marL="859452" lvl="2" indent="-240646" defTabSz="905224">
              <a:spcBef>
                <a:spcPts val="422"/>
              </a:spcBef>
              <a:buSzPct val="75000"/>
              <a:buFontTx/>
              <a:defRPr sz="2376"/>
            </a:pPr>
            <a:r>
              <a:t>Best done in privacy of home</a:t>
            </a:r>
          </a:p>
          <a:p>
            <a:pPr marL="859452" lvl="2" indent="-240646" defTabSz="905224">
              <a:spcBef>
                <a:spcPts val="422"/>
              </a:spcBef>
              <a:buSzPct val="75000"/>
              <a:buFontTx/>
              <a:defRPr sz="2376"/>
            </a:pPr>
            <a:r>
              <a:t>Inert vehicle for questionnaire</a:t>
            </a:r>
          </a:p>
          <a:p>
            <a:pPr marL="550048" lvl="1" indent="-240646" defTabSz="905224">
              <a:spcBef>
                <a:spcPts val="422"/>
              </a:spcBef>
              <a:buSzPct val="75000"/>
              <a:buFontTx/>
              <a:buChar char="•"/>
              <a:defRPr sz="2574"/>
            </a:pPr>
            <a:r>
              <a:t>Reducing burden of ACEs</a:t>
            </a:r>
          </a:p>
          <a:p>
            <a:pPr marL="550048" lvl="1" indent="-240646" defTabSz="905224">
              <a:spcBef>
                <a:spcPts val="422"/>
              </a:spcBef>
              <a:buSzPct val="75000"/>
              <a:buFontTx/>
              <a:buChar char="•"/>
              <a:defRPr sz="2574"/>
            </a:pPr>
            <a:r>
              <a:t>Teaching self-care techniques</a:t>
            </a:r>
          </a:p>
          <a:p>
            <a:pPr marL="240646" indent="-240646" defTabSz="905224">
              <a:spcBef>
                <a:spcPts val="422"/>
              </a:spcBef>
              <a:buSzPct val="75000"/>
              <a:buFontTx/>
              <a:defRPr sz="2772"/>
            </a:pPr>
            <a:r>
              <a:t>Tertiary Prevention</a:t>
            </a:r>
          </a:p>
          <a:p>
            <a:pPr marL="550048" lvl="1" indent="-240646" defTabSz="905224">
              <a:spcBef>
                <a:spcPts val="422"/>
              </a:spcBef>
              <a:buSzPct val="75000"/>
              <a:buFontTx/>
              <a:buChar char="•"/>
              <a:defRPr sz="2574"/>
            </a:pPr>
            <a:r>
              <a:t>Home visitation</a:t>
            </a:r>
          </a:p>
          <a:p>
            <a:pPr marL="550048" lvl="1" indent="-240646" defTabSz="905224">
              <a:spcBef>
                <a:spcPts val="422"/>
              </a:spcBef>
              <a:buSzPct val="75000"/>
              <a:buFontTx/>
              <a:buChar char="•"/>
              <a:defRPr sz="2574"/>
            </a:pPr>
            <a:r>
              <a:t>Mental health referral</a:t>
            </a:r>
          </a:p>
          <a:p>
            <a:pPr marL="550048" lvl="1" indent="-240646" defTabSz="905224">
              <a:spcBef>
                <a:spcPts val="422"/>
              </a:spcBef>
              <a:buSzPct val="75000"/>
              <a:buFontTx/>
              <a:buChar char="•"/>
              <a:defRPr sz="2574"/>
            </a:pPr>
            <a:r>
              <a:t>Social Work referral</a:t>
            </a:r>
          </a:p>
          <a:p>
            <a:pPr marL="550048" lvl="1" indent="-240646" defTabSz="905224">
              <a:spcBef>
                <a:spcPts val="422"/>
              </a:spcBef>
              <a:buSzPct val="75000"/>
              <a:buFontTx/>
              <a:buChar char="•"/>
              <a:defRPr sz="2574"/>
            </a:pPr>
            <a:r>
              <a:t>Intergenerational interventions</a:t>
            </a:r>
          </a:p>
        </p:txBody>
      </p:sp>
      <p:sp>
        <p:nvSpPr>
          <p:cNvPr id="354" name="Shape 354"/>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27</a:t>
            </a:fld>
            <a:endParaRPr/>
          </a:p>
        </p:txBody>
      </p:sp>
      <p:pic>
        <p:nvPicPr>
          <p:cNvPr id="355" name="Teaching Healthy Parenting.jpg"/>
          <p:cNvPicPr>
            <a:picLocks noChangeAspect="1"/>
          </p:cNvPicPr>
          <p:nvPr/>
        </p:nvPicPr>
        <p:blipFill>
          <a:blip r:embed="rId2">
            <a:extLst/>
          </a:blip>
          <a:stretch>
            <a:fillRect/>
          </a:stretch>
        </p:blipFill>
        <p:spPr>
          <a:xfrm>
            <a:off x="6163231" y="1333470"/>
            <a:ext cx="4349062" cy="4623692"/>
          </a:xfrm>
          <a:prstGeom prst="rect">
            <a:avLst/>
          </a:prstGeom>
          <a:ln w="25400">
            <a:miter lim="400000"/>
          </a:ln>
          <a:effectLst>
            <a:outerShdw blurRad="254000" dist="127000" dir="5400000" rotWithShape="0">
              <a:srgbClr val="000000">
                <a:alpha val="70000"/>
              </a:srgbClr>
            </a:outerShdw>
          </a:effectLst>
        </p:spPr>
      </p:pic>
      <p:sp>
        <p:nvSpPr>
          <p:cNvPr id="356" name="Shape 356"/>
          <p:cNvSpPr/>
          <p:nvPr/>
        </p:nvSpPr>
        <p:spPr>
          <a:xfrm>
            <a:off x="3877174" y="6309473"/>
            <a:ext cx="4050789"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Based on Dr. Nadine Burke-Harris, The Center for Youth Wellness, October 23, 2015</a:t>
            </a:r>
          </a:p>
        </p:txBody>
      </p:sp>
    </p:spTree>
    <p:extLst>
      <p:ext uri="{BB962C8B-B14F-4D97-AF65-F5344CB8AC3E}">
        <p14:creationId xmlns:p14="http://schemas.microsoft.com/office/powerpoint/2010/main" val="113798398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1981200" y="274638"/>
            <a:ext cx="8229601" cy="1143001"/>
          </a:xfrm>
          <a:prstGeom prst="rect">
            <a:avLst/>
          </a:prstGeom>
        </p:spPr>
        <p:txBody>
          <a:bodyPr/>
          <a:lstStyle>
            <a:lvl1pPr>
              <a:defRPr sz="4400"/>
            </a:lvl1pPr>
          </a:lstStyle>
          <a:p>
            <a:r>
              <a:t>Primary Care Recognition</a:t>
            </a:r>
          </a:p>
        </p:txBody>
      </p:sp>
      <p:sp>
        <p:nvSpPr>
          <p:cNvPr id="359" name="Shape 359"/>
          <p:cNvSpPr>
            <a:spLocks noGrp="1"/>
          </p:cNvSpPr>
          <p:nvPr>
            <p:ph type="body" idx="1"/>
          </p:nvPr>
        </p:nvSpPr>
        <p:spPr>
          <a:xfrm>
            <a:off x="1981200" y="1600200"/>
            <a:ext cx="8229601" cy="4525964"/>
          </a:xfrm>
          <a:prstGeom prst="rect">
            <a:avLst/>
          </a:prstGeom>
        </p:spPr>
        <p:txBody>
          <a:bodyPr>
            <a:normAutofit fontScale="77500" lnSpcReduction="20000"/>
          </a:bodyPr>
          <a:lstStyle/>
          <a:p>
            <a:pPr marL="233354" indent="-233354" defTabSz="877792">
              <a:spcBef>
                <a:spcPts val="422"/>
              </a:spcBef>
              <a:buSzPct val="75000"/>
              <a:buFontTx/>
              <a:defRPr sz="2688"/>
            </a:pPr>
            <a:r>
              <a:t>Screen for ACEs</a:t>
            </a:r>
          </a:p>
          <a:p>
            <a:pPr marL="233354" indent="-233354" defTabSz="877792">
              <a:spcBef>
                <a:spcPts val="422"/>
              </a:spcBef>
              <a:buSzPct val="75000"/>
              <a:buFontTx/>
              <a:defRPr sz="2688"/>
            </a:pPr>
            <a:r>
              <a:t>Counsel patients if adults</a:t>
            </a:r>
          </a:p>
          <a:p>
            <a:pPr marL="533381" lvl="1" indent="-233354" defTabSz="877792">
              <a:spcBef>
                <a:spcPts val="422"/>
              </a:spcBef>
              <a:buSzPct val="75000"/>
              <a:buFontTx/>
              <a:buChar char="•"/>
              <a:defRPr sz="2496" i="1">
                <a:solidFill>
                  <a:schemeClr val="accent5">
                    <a:hueOff val="-176146"/>
                    <a:satOff val="3665"/>
                    <a:lumOff val="-13986"/>
                  </a:schemeClr>
                </a:solidFill>
              </a:defRPr>
            </a:pPr>
            <a:r>
              <a:t>“How do you think this might have affected you in your life?”</a:t>
            </a:r>
          </a:p>
          <a:p>
            <a:pPr marL="533381" lvl="1" indent="-233354" defTabSz="877792">
              <a:spcBef>
                <a:spcPts val="422"/>
              </a:spcBef>
              <a:buSzPct val="75000"/>
              <a:buFontTx/>
              <a:buChar char="•"/>
              <a:defRPr sz="2496"/>
            </a:pPr>
            <a:r>
              <a:rPr u="sng"/>
              <a:t>Listen</a:t>
            </a:r>
            <a:r>
              <a:t>.  Be present.</a:t>
            </a:r>
          </a:p>
          <a:p>
            <a:pPr marL="533381" lvl="1" indent="-233354" defTabSz="877792">
              <a:spcBef>
                <a:spcPts val="422"/>
              </a:spcBef>
              <a:buSzPct val="75000"/>
              <a:buFontTx/>
              <a:buChar char="•"/>
              <a:defRPr sz="2496"/>
            </a:pPr>
            <a:r>
              <a:t>Advise ACEs are common.  Change the question from </a:t>
            </a:r>
            <a:r>
              <a:rPr i="1"/>
              <a:t>“What’s wrong with you?”</a:t>
            </a:r>
            <a:r>
              <a:t> to </a:t>
            </a:r>
            <a:r>
              <a:rPr i="1"/>
              <a:t>“What happened to you?”</a:t>
            </a:r>
          </a:p>
          <a:p>
            <a:pPr marL="533381" lvl="1" indent="-233354" defTabSz="877792">
              <a:spcBef>
                <a:spcPts val="422"/>
              </a:spcBef>
              <a:buSzPct val="75000"/>
              <a:buFontTx/>
              <a:buChar char="•"/>
              <a:defRPr sz="2496"/>
            </a:pPr>
            <a:r>
              <a:t>A high ACE score is </a:t>
            </a:r>
            <a:r>
              <a:rPr u="sng"/>
              <a:t>not</a:t>
            </a:r>
            <a:r>
              <a:t> a reason to refer to mental health in the absence of other mental health issues.</a:t>
            </a:r>
          </a:p>
          <a:p>
            <a:pPr marL="533381" lvl="1" indent="-233354" defTabSz="877792">
              <a:spcBef>
                <a:spcPts val="422"/>
              </a:spcBef>
              <a:buSzPct val="75000"/>
              <a:buFontTx/>
              <a:buChar char="•"/>
              <a:defRPr sz="2496"/>
            </a:pPr>
            <a:r>
              <a:t>Try not to “medicalize” the social history, but to connect past with present</a:t>
            </a:r>
          </a:p>
          <a:p>
            <a:pPr marL="233354" indent="-233354" defTabSz="877792">
              <a:spcBef>
                <a:spcPts val="422"/>
              </a:spcBef>
              <a:buSzPct val="75000"/>
              <a:buFontTx/>
              <a:defRPr sz="2688"/>
            </a:pPr>
            <a:r>
              <a:t>Age-appropriate counseling for children and counseling for parents</a:t>
            </a:r>
          </a:p>
          <a:p>
            <a:pPr marL="533381" lvl="1" indent="-233354" defTabSz="877792">
              <a:spcBef>
                <a:spcPts val="422"/>
              </a:spcBef>
              <a:buSzPct val="75000"/>
              <a:buFontTx/>
              <a:buChar char="•"/>
              <a:defRPr sz="2496"/>
            </a:pPr>
            <a:r>
              <a:t>Avoid shaming as much as possible.</a:t>
            </a:r>
          </a:p>
          <a:p>
            <a:pPr marL="533381" lvl="1" indent="-233354" defTabSz="877792">
              <a:spcBef>
                <a:spcPts val="422"/>
              </a:spcBef>
              <a:buSzPct val="75000"/>
              <a:buFontTx/>
              <a:buChar char="•"/>
              <a:defRPr sz="2496"/>
            </a:pPr>
            <a:r>
              <a:t>“People do the best they can with what they know until they know something better.” - Dr. Vincent Felitti</a:t>
            </a:r>
          </a:p>
          <a:p>
            <a:pPr marL="233354" indent="-233354" defTabSz="877792">
              <a:spcBef>
                <a:spcPts val="422"/>
              </a:spcBef>
              <a:buSzPct val="75000"/>
              <a:buFontTx/>
              <a:defRPr sz="2688"/>
            </a:pPr>
            <a:r>
              <a:t>Refer in the presence of other physical or psychological illness as appropriate</a:t>
            </a:r>
          </a:p>
        </p:txBody>
      </p:sp>
      <p:sp>
        <p:nvSpPr>
          <p:cNvPr id="360" name="Shape 360"/>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28</a:t>
            </a:fld>
            <a:endParaRPr/>
          </a:p>
        </p:txBody>
      </p:sp>
      <p:sp>
        <p:nvSpPr>
          <p:cNvPr id="361" name="Shape 361"/>
          <p:cNvSpPr/>
          <p:nvPr/>
        </p:nvSpPr>
        <p:spPr>
          <a:xfrm>
            <a:off x="3877174" y="6309474"/>
            <a:ext cx="4050789"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Based on Dr. Nadine Burke-Harris, The Center for Youth Wellness, October 23, 2015</a:t>
            </a:r>
          </a:p>
        </p:txBody>
      </p:sp>
    </p:spTree>
    <p:extLst>
      <p:ext uri="{BB962C8B-B14F-4D97-AF65-F5344CB8AC3E}">
        <p14:creationId xmlns:p14="http://schemas.microsoft.com/office/powerpoint/2010/main" val="60754294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type="title"/>
          </p:nvPr>
        </p:nvSpPr>
        <p:spPr>
          <a:xfrm>
            <a:off x="1981200" y="274638"/>
            <a:ext cx="8229601" cy="1143001"/>
          </a:xfrm>
          <a:prstGeom prst="rect">
            <a:avLst/>
          </a:prstGeom>
        </p:spPr>
        <p:txBody>
          <a:bodyPr>
            <a:normAutofit fontScale="90000"/>
          </a:bodyPr>
          <a:lstStyle>
            <a:lvl1pPr>
              <a:defRPr sz="4400"/>
            </a:lvl1pPr>
          </a:lstStyle>
          <a:p>
            <a:r>
              <a:t>Signs and Symptoms of ACEs in Children</a:t>
            </a:r>
          </a:p>
        </p:txBody>
      </p:sp>
      <p:sp>
        <p:nvSpPr>
          <p:cNvPr id="364" name="Shape 364"/>
          <p:cNvSpPr>
            <a:spLocks noGrp="1"/>
          </p:cNvSpPr>
          <p:nvPr>
            <p:ph type="body" idx="1"/>
          </p:nvPr>
        </p:nvSpPr>
        <p:spPr>
          <a:xfrm>
            <a:off x="1981200" y="1600200"/>
            <a:ext cx="8229601" cy="4525964"/>
          </a:xfrm>
          <a:prstGeom prst="rect">
            <a:avLst/>
          </a:prstGeom>
        </p:spPr>
        <p:txBody>
          <a:bodyPr>
            <a:normAutofit fontScale="85000" lnSpcReduction="20000"/>
          </a:bodyPr>
          <a:lstStyle/>
          <a:p>
            <a:pPr marL="223631" indent="-223631" defTabSz="841218">
              <a:spcBef>
                <a:spcPts val="422"/>
              </a:spcBef>
              <a:buSzPct val="75000"/>
              <a:buFontTx/>
              <a:defRPr sz="2576"/>
            </a:pPr>
            <a:r>
              <a:rPr dirty="0"/>
              <a:t>Sleep disturbances</a:t>
            </a:r>
          </a:p>
          <a:p>
            <a:pPr marL="223631" indent="-223631" defTabSz="841218">
              <a:spcBef>
                <a:spcPts val="422"/>
              </a:spcBef>
              <a:buSzPct val="75000"/>
              <a:buFontTx/>
              <a:defRPr sz="2576"/>
            </a:pPr>
            <a:r>
              <a:rPr dirty="0"/>
              <a:t>Weight gain or loss</a:t>
            </a:r>
          </a:p>
          <a:p>
            <a:pPr marL="223631" indent="-223631" defTabSz="841218">
              <a:spcBef>
                <a:spcPts val="422"/>
              </a:spcBef>
              <a:buSzPct val="75000"/>
              <a:buFontTx/>
              <a:defRPr sz="2576"/>
            </a:pPr>
            <a:r>
              <a:rPr dirty="0"/>
              <a:t>Enuresis or encopresis</a:t>
            </a:r>
          </a:p>
          <a:p>
            <a:pPr marL="223631" indent="-223631" defTabSz="841218">
              <a:spcBef>
                <a:spcPts val="422"/>
              </a:spcBef>
              <a:buSzPct val="75000"/>
              <a:buFontTx/>
              <a:defRPr sz="2576"/>
            </a:pPr>
            <a:r>
              <a:rPr dirty="0"/>
              <a:t>Constipation</a:t>
            </a:r>
          </a:p>
          <a:p>
            <a:pPr marL="223631" indent="-223631" defTabSz="841218">
              <a:spcBef>
                <a:spcPts val="422"/>
              </a:spcBef>
              <a:buSzPct val="75000"/>
              <a:buFontTx/>
              <a:defRPr sz="2576"/>
            </a:pPr>
            <a:r>
              <a:rPr dirty="0"/>
              <a:t>Hair loss</a:t>
            </a:r>
          </a:p>
          <a:p>
            <a:pPr marL="223631" indent="-223631" defTabSz="841218">
              <a:spcBef>
                <a:spcPts val="422"/>
              </a:spcBef>
              <a:buSzPct val="75000"/>
              <a:buFontTx/>
              <a:defRPr sz="2576"/>
            </a:pPr>
            <a:r>
              <a:rPr dirty="0"/>
              <a:t>Developmental regression</a:t>
            </a:r>
          </a:p>
          <a:p>
            <a:pPr marL="223631" indent="-223631" defTabSz="841218">
              <a:spcBef>
                <a:spcPts val="422"/>
              </a:spcBef>
              <a:buSzPct val="75000"/>
              <a:buFontTx/>
              <a:defRPr sz="2576"/>
            </a:pPr>
            <a:r>
              <a:rPr dirty="0"/>
              <a:t>School failure or absenteeism</a:t>
            </a:r>
          </a:p>
          <a:p>
            <a:pPr marL="223631" indent="-223631" defTabSz="841218">
              <a:spcBef>
                <a:spcPts val="422"/>
              </a:spcBef>
              <a:buSzPct val="75000"/>
              <a:buFontTx/>
              <a:defRPr sz="2576"/>
            </a:pPr>
            <a:r>
              <a:rPr dirty="0"/>
              <a:t>Failure to thrive</a:t>
            </a:r>
          </a:p>
          <a:p>
            <a:pPr marL="223631" indent="-223631" defTabSz="841218">
              <a:spcBef>
                <a:spcPts val="422"/>
              </a:spcBef>
              <a:buSzPct val="75000"/>
              <a:buFontTx/>
              <a:defRPr sz="2576"/>
            </a:pPr>
            <a:r>
              <a:rPr dirty="0"/>
              <a:t>Poor control of chronic diseases (asthma, diabetes)</a:t>
            </a:r>
          </a:p>
          <a:p>
            <a:pPr marL="223631" indent="-223631" defTabSz="841218">
              <a:spcBef>
                <a:spcPts val="422"/>
              </a:spcBef>
              <a:buSzPct val="75000"/>
              <a:buFontTx/>
              <a:defRPr sz="2576"/>
            </a:pPr>
            <a:r>
              <a:rPr dirty="0"/>
              <a:t>Aggression</a:t>
            </a:r>
          </a:p>
          <a:p>
            <a:pPr marL="223631" indent="-223631" defTabSz="841218">
              <a:spcBef>
                <a:spcPts val="422"/>
              </a:spcBef>
              <a:buSzPct val="75000"/>
              <a:buFontTx/>
              <a:defRPr sz="2576"/>
            </a:pPr>
            <a:r>
              <a:rPr dirty="0"/>
              <a:t>Poor impulse control</a:t>
            </a:r>
          </a:p>
          <a:p>
            <a:pPr marL="223631" indent="-223631" defTabSz="841218">
              <a:spcBef>
                <a:spcPts val="422"/>
              </a:spcBef>
              <a:buSzPct val="75000"/>
              <a:buFontTx/>
              <a:defRPr sz="2576"/>
            </a:pPr>
            <a:r>
              <a:rPr dirty="0"/>
              <a:t>Frequent crying</a:t>
            </a:r>
          </a:p>
          <a:p>
            <a:pPr marL="223631" indent="-223631" defTabSz="841218">
              <a:spcBef>
                <a:spcPts val="422"/>
              </a:spcBef>
              <a:buSzPct val="75000"/>
              <a:buFontTx/>
              <a:defRPr sz="2576"/>
            </a:pPr>
            <a:r>
              <a:rPr dirty="0"/>
              <a:t>Restricted affect or numbing</a:t>
            </a:r>
          </a:p>
          <a:p>
            <a:pPr marL="223631" indent="-223631" defTabSz="841218">
              <a:spcBef>
                <a:spcPts val="422"/>
              </a:spcBef>
              <a:buSzPct val="75000"/>
              <a:buFontTx/>
              <a:defRPr sz="2576"/>
            </a:pPr>
            <a:r>
              <a:rPr dirty="0"/>
              <a:t>High risk behavior in adolescents</a:t>
            </a:r>
          </a:p>
          <a:p>
            <a:pPr marL="223631" indent="-223631" defTabSz="841218">
              <a:spcBef>
                <a:spcPts val="422"/>
              </a:spcBef>
              <a:buSzPct val="75000"/>
              <a:buFontTx/>
              <a:defRPr sz="2576"/>
            </a:pPr>
            <a:r>
              <a:rPr dirty="0"/>
              <a:t>Unexplained somatic complaints</a:t>
            </a:r>
          </a:p>
        </p:txBody>
      </p:sp>
      <p:sp>
        <p:nvSpPr>
          <p:cNvPr id="365" name="Shape 365"/>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29</a:t>
            </a:fld>
            <a:endParaRPr/>
          </a:p>
        </p:txBody>
      </p:sp>
      <p:sp>
        <p:nvSpPr>
          <p:cNvPr id="366" name="Shape 366"/>
          <p:cNvSpPr/>
          <p:nvPr/>
        </p:nvSpPr>
        <p:spPr>
          <a:xfrm>
            <a:off x="3877174" y="6309473"/>
            <a:ext cx="4050789"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Based on Dr. Nadine Burke-Harris, The Center for Youth Wellness, October 23, 2015</a:t>
            </a:r>
          </a:p>
        </p:txBody>
      </p:sp>
    </p:spTree>
    <p:extLst>
      <p:ext uri="{BB962C8B-B14F-4D97-AF65-F5344CB8AC3E}">
        <p14:creationId xmlns:p14="http://schemas.microsoft.com/office/powerpoint/2010/main" val="18369515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Adverse Childhood Experiences Study</a:t>
            </a:r>
            <a:br>
              <a:rPr lang="en-US" sz="3200" dirty="0"/>
            </a:br>
            <a:r>
              <a:rPr lang="en-US" sz="3200" dirty="0"/>
              <a:t>(ACE Study)</a:t>
            </a:r>
          </a:p>
        </p:txBody>
      </p:sp>
      <p:sp>
        <p:nvSpPr>
          <p:cNvPr id="3" name="Content Placeholder 2"/>
          <p:cNvSpPr>
            <a:spLocks noGrp="1"/>
          </p:cNvSpPr>
          <p:nvPr>
            <p:ph idx="1"/>
          </p:nvPr>
        </p:nvSpPr>
        <p:spPr/>
        <p:txBody>
          <a:bodyPr>
            <a:noAutofit/>
          </a:bodyPr>
          <a:lstStyle/>
          <a:p>
            <a:r>
              <a:rPr lang="en-US" sz="2000" dirty="0"/>
              <a:t>Maybe the most important study of which most Americans are unaware</a:t>
            </a:r>
          </a:p>
          <a:p>
            <a:r>
              <a:rPr lang="en-US" sz="2000" dirty="0"/>
              <a:t>What is unrecognized in the pediatric exam room shows up in the internal medicine exam room decades later</a:t>
            </a:r>
          </a:p>
          <a:p>
            <a:r>
              <a:rPr lang="en-US" sz="2000" dirty="0"/>
              <a:t>Measures 10 categories of childhood abuse and neglect</a:t>
            </a:r>
            <a:endParaRPr lang="en-US" sz="1600" dirty="0"/>
          </a:p>
          <a:p>
            <a:pPr lvl="1"/>
            <a:r>
              <a:rPr lang="en-US" sz="1800" dirty="0"/>
              <a:t>Abuse (3): Emotional, physical, or sexual</a:t>
            </a:r>
          </a:p>
          <a:p>
            <a:pPr lvl="1"/>
            <a:r>
              <a:rPr lang="en-US" sz="1800" dirty="0"/>
              <a:t>Neglect (2): Emotional or physical</a:t>
            </a:r>
          </a:p>
          <a:p>
            <a:pPr lvl="1"/>
            <a:r>
              <a:rPr lang="en-US" sz="1800" dirty="0"/>
              <a:t>Dysfunction (5): </a:t>
            </a:r>
          </a:p>
          <a:p>
            <a:pPr lvl="2"/>
            <a:r>
              <a:rPr lang="en-US" sz="1600" dirty="0"/>
              <a:t>One or both biological parents missing from the household</a:t>
            </a:r>
          </a:p>
          <a:p>
            <a:pPr lvl="2"/>
            <a:r>
              <a:rPr lang="en-US" sz="1600" dirty="0"/>
              <a:t>Domestic violence specifically toward the mother </a:t>
            </a:r>
          </a:p>
          <a:p>
            <a:pPr lvl="2"/>
            <a:r>
              <a:rPr lang="en-US" sz="1600" dirty="0"/>
              <a:t>Mental illness in the household</a:t>
            </a:r>
          </a:p>
          <a:p>
            <a:pPr lvl="2"/>
            <a:r>
              <a:rPr lang="en-US" sz="1600" dirty="0"/>
              <a:t>Substance use in the household</a:t>
            </a:r>
          </a:p>
          <a:p>
            <a:pPr lvl="2"/>
            <a:r>
              <a:rPr lang="en-US" sz="1600" dirty="0"/>
              <a:t>Incarcerated members in the household</a:t>
            </a:r>
          </a:p>
          <a:p>
            <a:r>
              <a:rPr lang="en-US" sz="2000" dirty="0">
                <a:hlinkClick r:id="rId2"/>
              </a:rPr>
              <a:t>http://www.cdc.gov/violenceprevention/acestudy</a:t>
            </a:r>
            <a:endParaRPr lang="en-US" sz="2000" dirty="0"/>
          </a:p>
          <a:p>
            <a:pPr>
              <a:buNone/>
            </a:pPr>
            <a:endParaRPr lang="en-US" sz="2600" dirty="0"/>
          </a:p>
        </p:txBody>
      </p:sp>
    </p:spTree>
    <p:extLst>
      <p:ext uri="{BB962C8B-B14F-4D97-AF65-F5344CB8AC3E}">
        <p14:creationId xmlns:p14="http://schemas.microsoft.com/office/powerpoint/2010/main" val="2083655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ACE Referrals.jpg"/>
          <p:cNvPicPr>
            <a:picLocks noChangeAspect="1"/>
          </p:cNvPicPr>
          <p:nvPr/>
        </p:nvPicPr>
        <p:blipFill>
          <a:blip r:embed="rId2">
            <a:extLst/>
          </a:blip>
          <a:stretch>
            <a:fillRect/>
          </a:stretch>
        </p:blipFill>
        <p:spPr>
          <a:xfrm>
            <a:off x="1524000" y="-332009"/>
            <a:ext cx="9144000" cy="6775831"/>
          </a:xfrm>
          <a:prstGeom prst="rect">
            <a:avLst/>
          </a:prstGeom>
          <a:ln w="12700">
            <a:miter lim="400000"/>
          </a:ln>
        </p:spPr>
      </p:pic>
      <p:sp>
        <p:nvSpPr>
          <p:cNvPr id="369" name="Shape 369"/>
          <p:cNvSpPr/>
          <p:nvPr/>
        </p:nvSpPr>
        <p:spPr>
          <a:xfrm>
            <a:off x="4141733" y="6479137"/>
            <a:ext cx="3587522"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Dr. Nadine Burke-Harris, The Center for Youth Wellness, October 23, 2015</a:t>
            </a:r>
          </a:p>
        </p:txBody>
      </p:sp>
    </p:spTree>
    <p:extLst>
      <p:ext uri="{BB962C8B-B14F-4D97-AF65-F5344CB8AC3E}">
        <p14:creationId xmlns:p14="http://schemas.microsoft.com/office/powerpoint/2010/main" val="141977477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1981200" y="274638"/>
            <a:ext cx="8229601" cy="1143001"/>
          </a:xfrm>
          <a:prstGeom prst="rect">
            <a:avLst/>
          </a:prstGeom>
        </p:spPr>
        <p:txBody>
          <a:bodyPr/>
          <a:lstStyle>
            <a:lvl1pPr>
              <a:defRPr sz="4400"/>
            </a:lvl1pPr>
          </a:lstStyle>
          <a:p>
            <a:r>
              <a:t>Sample Scripts</a:t>
            </a:r>
          </a:p>
        </p:txBody>
      </p:sp>
      <p:sp>
        <p:nvSpPr>
          <p:cNvPr id="372" name="Shape 372"/>
          <p:cNvSpPr>
            <a:spLocks noGrp="1"/>
          </p:cNvSpPr>
          <p:nvPr>
            <p:ph type="body" idx="1"/>
          </p:nvPr>
        </p:nvSpPr>
        <p:spPr>
          <a:xfrm>
            <a:off x="1981200" y="1600200"/>
            <a:ext cx="8229601" cy="4525964"/>
          </a:xfrm>
          <a:prstGeom prst="rect">
            <a:avLst/>
          </a:prstGeom>
        </p:spPr>
        <p:txBody>
          <a:bodyPr>
            <a:normAutofit fontScale="85000" lnSpcReduction="20000"/>
          </a:bodyPr>
          <a:lstStyle/>
          <a:p>
            <a:pPr marL="0" indent="0">
              <a:spcBef>
                <a:spcPts val="422"/>
              </a:spcBef>
              <a:buNone/>
              <a:defRPr sz="2800"/>
            </a:pPr>
            <a:r>
              <a:t>“We now understand exposure to stressful or traumatic experiences like the ones listed here may increase the amount of stress hormones that a child's body makes and this can increase their risk for health and developmental problems like asthma and learning difficulties. </a:t>
            </a:r>
          </a:p>
          <a:p>
            <a:pPr marL="0" indent="0">
              <a:spcBef>
                <a:spcPts val="422"/>
              </a:spcBef>
              <a:buNone/>
              <a:defRPr sz="2800"/>
            </a:pPr>
            <a:endParaRPr/>
          </a:p>
          <a:p>
            <a:pPr marL="0" indent="0">
              <a:spcBef>
                <a:spcPts val="422"/>
              </a:spcBef>
              <a:buNone/>
              <a:defRPr sz="2800"/>
            </a:pPr>
            <a:r>
              <a:t>Because of what your child has experienced, I am concerned this may be contributing to her problems in school/worsening asthma/weight gain (fill in the blank). </a:t>
            </a:r>
          </a:p>
          <a:p>
            <a:pPr marL="0" indent="0">
              <a:spcBef>
                <a:spcPts val="422"/>
              </a:spcBef>
              <a:buNone/>
              <a:defRPr sz="2800"/>
            </a:pPr>
            <a:endParaRPr/>
          </a:p>
          <a:p>
            <a:pPr marL="0" indent="0">
              <a:spcBef>
                <a:spcPts val="422"/>
              </a:spcBef>
              <a:buNone/>
              <a:defRPr sz="2800"/>
            </a:pPr>
            <a:r>
              <a:t>Some of the things shown to help the body recover from adversity and normalize the stress hormones include good nutrition, healthy sleep, regular exercise, mental health, mindfulness-like meditation, and healthy relationships. </a:t>
            </a:r>
          </a:p>
          <a:p>
            <a:pPr marL="0" indent="0">
              <a:spcBef>
                <a:spcPts val="422"/>
              </a:spcBef>
              <a:buNone/>
              <a:defRPr sz="2800"/>
            </a:pPr>
            <a:endParaRPr/>
          </a:p>
          <a:p>
            <a:pPr marL="0" indent="0">
              <a:spcBef>
                <a:spcPts val="422"/>
              </a:spcBef>
              <a:buNone/>
              <a:defRPr sz="2800"/>
            </a:pPr>
            <a:r>
              <a:t>I’d like to refer your child to some services that could be helpful.”</a:t>
            </a:r>
          </a:p>
        </p:txBody>
      </p:sp>
      <p:sp>
        <p:nvSpPr>
          <p:cNvPr id="373" name="Shape 373"/>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31</a:t>
            </a:fld>
            <a:endParaRPr/>
          </a:p>
        </p:txBody>
      </p:sp>
      <p:sp>
        <p:nvSpPr>
          <p:cNvPr id="374" name="Shape 374"/>
          <p:cNvSpPr/>
          <p:nvPr/>
        </p:nvSpPr>
        <p:spPr>
          <a:xfrm>
            <a:off x="4141733" y="6309473"/>
            <a:ext cx="3587522"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Dr. Nadine Burke-Harris, The Center for Youth Wellness, October 23, 2015</a:t>
            </a:r>
          </a:p>
        </p:txBody>
      </p:sp>
    </p:spTree>
    <p:extLst>
      <p:ext uri="{BB962C8B-B14F-4D97-AF65-F5344CB8AC3E}">
        <p14:creationId xmlns:p14="http://schemas.microsoft.com/office/powerpoint/2010/main" val="146377438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xfrm>
            <a:off x="1981200" y="274638"/>
            <a:ext cx="8229601" cy="1143001"/>
          </a:xfrm>
          <a:prstGeom prst="rect">
            <a:avLst/>
          </a:prstGeom>
        </p:spPr>
        <p:txBody>
          <a:bodyPr/>
          <a:lstStyle>
            <a:lvl1pPr>
              <a:defRPr sz="4400"/>
            </a:lvl1pPr>
          </a:lstStyle>
          <a:p>
            <a:r>
              <a:t>Sample Script</a:t>
            </a:r>
          </a:p>
        </p:txBody>
      </p:sp>
      <p:sp>
        <p:nvSpPr>
          <p:cNvPr id="377" name="Shape 377"/>
          <p:cNvSpPr>
            <a:spLocks noGrp="1"/>
          </p:cNvSpPr>
          <p:nvPr>
            <p:ph type="body" idx="1"/>
          </p:nvPr>
        </p:nvSpPr>
        <p:spPr>
          <a:xfrm>
            <a:off x="1981200" y="1600200"/>
            <a:ext cx="8229601" cy="4525964"/>
          </a:xfrm>
          <a:prstGeom prst="rect">
            <a:avLst/>
          </a:prstGeom>
        </p:spPr>
        <p:txBody>
          <a:bodyPr/>
          <a:lstStyle>
            <a:lvl1pPr marL="0" indent="0">
              <a:lnSpc>
                <a:spcPct val="90000"/>
              </a:lnSpc>
              <a:spcBef>
                <a:spcPts val="600"/>
              </a:spcBef>
              <a:buSzTx/>
              <a:buFontTx/>
              <a:buNone/>
              <a:defRPr sz="2800"/>
            </a:lvl1pPr>
          </a:lstStyle>
          <a:p>
            <a:r>
              <a:t>“We also know that a healthy caregiver is one of the most important ingredients for healthy children so the same applies to you mom/dad/grandma/auntie. Reducing our managing your stress level is one of the best things that you can do for your child to improve his/her health and development.”</a:t>
            </a:r>
          </a:p>
        </p:txBody>
      </p:sp>
      <p:sp>
        <p:nvSpPr>
          <p:cNvPr id="378" name="Shape 378"/>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32</a:t>
            </a:fld>
            <a:endParaRPr/>
          </a:p>
        </p:txBody>
      </p:sp>
      <p:sp>
        <p:nvSpPr>
          <p:cNvPr id="379" name="Shape 379"/>
          <p:cNvSpPr/>
          <p:nvPr/>
        </p:nvSpPr>
        <p:spPr>
          <a:xfrm>
            <a:off x="4141733" y="6309473"/>
            <a:ext cx="3587522"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Dr. Nadine Burke-Harris, The Center for Youth Wellness, October 23, 2015</a:t>
            </a:r>
          </a:p>
        </p:txBody>
      </p:sp>
    </p:spTree>
    <p:extLst>
      <p:ext uri="{BB962C8B-B14F-4D97-AF65-F5344CB8AC3E}">
        <p14:creationId xmlns:p14="http://schemas.microsoft.com/office/powerpoint/2010/main" val="833446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p:cNvSpPr>
          <p:nvPr>
            <p:ph type="title"/>
          </p:nvPr>
        </p:nvSpPr>
        <p:spPr>
          <a:xfrm>
            <a:off x="1981200" y="274638"/>
            <a:ext cx="8229601" cy="1143001"/>
          </a:xfrm>
          <a:prstGeom prst="rect">
            <a:avLst/>
          </a:prstGeom>
        </p:spPr>
        <p:txBody>
          <a:bodyPr>
            <a:normAutofit fontScale="90000"/>
          </a:bodyPr>
          <a:lstStyle/>
          <a:p>
            <a:pPr>
              <a:defRPr sz="4400"/>
            </a:pPr>
            <a:r>
              <a:t>Non-pharmacologic practices:</a:t>
            </a:r>
          </a:p>
          <a:p>
            <a:pPr>
              <a:defRPr sz="4400"/>
            </a:pPr>
            <a:r>
              <a:t>Children and Adults</a:t>
            </a:r>
          </a:p>
        </p:txBody>
      </p:sp>
      <p:sp>
        <p:nvSpPr>
          <p:cNvPr id="382" name="Shape 382"/>
          <p:cNvSpPr>
            <a:spLocks noGrp="1"/>
          </p:cNvSpPr>
          <p:nvPr>
            <p:ph type="body" idx="1"/>
          </p:nvPr>
        </p:nvSpPr>
        <p:spPr>
          <a:xfrm>
            <a:off x="1981200" y="1600200"/>
            <a:ext cx="8229601" cy="4525964"/>
          </a:xfrm>
          <a:prstGeom prst="rect">
            <a:avLst/>
          </a:prstGeom>
        </p:spPr>
        <p:txBody>
          <a:bodyPr>
            <a:normAutofit lnSpcReduction="10000"/>
          </a:bodyPr>
          <a:lstStyle/>
          <a:p>
            <a:pPr marL="243077" indent="-243077">
              <a:spcBef>
                <a:spcPts val="422"/>
              </a:spcBef>
              <a:buSzPct val="75000"/>
              <a:buFontTx/>
              <a:defRPr sz="2800"/>
            </a:pPr>
            <a:r>
              <a:t>Exercise</a:t>
            </a:r>
          </a:p>
          <a:p>
            <a:pPr marL="555605" lvl="1" indent="-243077">
              <a:spcBef>
                <a:spcPts val="422"/>
              </a:spcBef>
              <a:buSzPct val="75000"/>
              <a:buFontTx/>
              <a:buChar char="•"/>
              <a:defRPr sz="2600"/>
            </a:pPr>
            <a:r>
              <a:t>Regulation of HR and BP</a:t>
            </a:r>
          </a:p>
          <a:p>
            <a:pPr marL="555605" lvl="1" indent="-243077">
              <a:spcBef>
                <a:spcPts val="422"/>
              </a:spcBef>
              <a:buSzPct val="75000"/>
              <a:buFontTx/>
              <a:buChar char="•"/>
              <a:defRPr sz="2600"/>
            </a:pPr>
            <a:r>
              <a:t>Regulation of the hypothalamic-pituitary axis (HPA)</a:t>
            </a:r>
          </a:p>
          <a:p>
            <a:pPr marL="555605" lvl="1" indent="-243077">
              <a:spcBef>
                <a:spcPts val="422"/>
              </a:spcBef>
              <a:buSzPct val="75000"/>
              <a:buFontTx/>
              <a:buChar char="•"/>
              <a:defRPr sz="2600"/>
            </a:pPr>
            <a:r>
              <a:t>Decrease depression and anxiety</a:t>
            </a:r>
          </a:p>
          <a:p>
            <a:pPr marL="555605" lvl="1" indent="-243077">
              <a:spcBef>
                <a:spcPts val="422"/>
              </a:spcBef>
              <a:buSzPct val="75000"/>
              <a:buFontTx/>
              <a:buChar char="•"/>
              <a:defRPr sz="2600"/>
            </a:pPr>
            <a:r>
              <a:t>Regulation of cerebral neurotransmitters including dopamine and serotonin</a:t>
            </a:r>
          </a:p>
          <a:p>
            <a:pPr marL="555605" lvl="1" indent="-243077">
              <a:spcBef>
                <a:spcPts val="422"/>
              </a:spcBef>
              <a:buSzPct val="75000"/>
              <a:buFontTx/>
              <a:buChar char="•"/>
              <a:defRPr sz="2600"/>
            </a:pPr>
            <a:r>
              <a:t>Endorphin release</a:t>
            </a:r>
          </a:p>
          <a:p>
            <a:pPr marL="243077" indent="-243077">
              <a:spcBef>
                <a:spcPts val="422"/>
              </a:spcBef>
              <a:buSzPct val="75000"/>
              <a:buFontTx/>
              <a:defRPr sz="2800"/>
            </a:pPr>
            <a:r>
              <a:t>Mindfulness-based awareness training</a:t>
            </a:r>
          </a:p>
          <a:p>
            <a:pPr marL="555605" lvl="1" indent="-243077">
              <a:spcBef>
                <a:spcPts val="422"/>
              </a:spcBef>
              <a:buSzPct val="75000"/>
              <a:buFontTx/>
              <a:buChar char="•"/>
              <a:defRPr sz="2600"/>
            </a:pPr>
            <a:r>
              <a:t>Regulation of HR, BP, and HPA</a:t>
            </a:r>
          </a:p>
          <a:p>
            <a:pPr marL="555605" lvl="1" indent="-243077">
              <a:spcBef>
                <a:spcPts val="422"/>
              </a:spcBef>
              <a:buSzPct val="75000"/>
              <a:buFontTx/>
              <a:buChar char="•"/>
              <a:defRPr sz="2600"/>
            </a:pPr>
            <a:r>
              <a:t>Anti-inflammatory effects</a:t>
            </a:r>
          </a:p>
          <a:p>
            <a:pPr marL="555605" lvl="1" indent="-243077">
              <a:spcBef>
                <a:spcPts val="422"/>
              </a:spcBef>
              <a:buSzPct val="75000"/>
              <a:buFontTx/>
              <a:buChar char="•"/>
              <a:defRPr sz="2600"/>
            </a:pPr>
            <a:r>
              <a:t>Decreases depression and anxiety</a:t>
            </a:r>
          </a:p>
          <a:p>
            <a:pPr marL="555605" lvl="1" indent="-243077">
              <a:spcBef>
                <a:spcPts val="422"/>
              </a:spcBef>
              <a:buSzPct val="75000"/>
              <a:buFontTx/>
              <a:buChar char="•"/>
              <a:defRPr sz="2600"/>
            </a:pPr>
            <a:r>
              <a:t>Decrease post-traumatic symptoms </a:t>
            </a:r>
          </a:p>
        </p:txBody>
      </p:sp>
      <p:sp>
        <p:nvSpPr>
          <p:cNvPr id="383" name="Shape 383"/>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33</a:t>
            </a:fld>
            <a:endParaRPr/>
          </a:p>
        </p:txBody>
      </p:sp>
      <p:sp>
        <p:nvSpPr>
          <p:cNvPr id="384" name="Shape 384"/>
          <p:cNvSpPr/>
          <p:nvPr/>
        </p:nvSpPr>
        <p:spPr>
          <a:xfrm>
            <a:off x="4141733" y="6309473"/>
            <a:ext cx="3587522"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Dr. Nadine Burke-Harris, The Center for Youth Wellness, October 23, 2015</a:t>
            </a:r>
          </a:p>
        </p:txBody>
      </p:sp>
    </p:spTree>
    <p:extLst>
      <p:ext uri="{BB962C8B-B14F-4D97-AF65-F5344CB8AC3E}">
        <p14:creationId xmlns:p14="http://schemas.microsoft.com/office/powerpoint/2010/main" val="61382495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p:cNvSpPr>
          <p:nvPr>
            <p:ph type="title"/>
          </p:nvPr>
        </p:nvSpPr>
        <p:spPr>
          <a:xfrm>
            <a:off x="1981200" y="274638"/>
            <a:ext cx="8229601" cy="1143001"/>
          </a:xfrm>
          <a:prstGeom prst="rect">
            <a:avLst/>
          </a:prstGeom>
        </p:spPr>
        <p:txBody>
          <a:bodyPr/>
          <a:lstStyle>
            <a:lvl1pPr>
              <a:defRPr sz="4400"/>
            </a:lvl1pPr>
          </a:lstStyle>
          <a:p>
            <a:r>
              <a:t>Bottom lines</a:t>
            </a:r>
          </a:p>
        </p:txBody>
      </p:sp>
      <p:sp>
        <p:nvSpPr>
          <p:cNvPr id="387" name="Shape 387"/>
          <p:cNvSpPr>
            <a:spLocks noGrp="1"/>
          </p:cNvSpPr>
          <p:nvPr>
            <p:ph type="body" idx="1"/>
          </p:nvPr>
        </p:nvSpPr>
        <p:spPr>
          <a:xfrm>
            <a:off x="1981200" y="1600200"/>
            <a:ext cx="8229601" cy="4525964"/>
          </a:xfrm>
          <a:prstGeom prst="rect">
            <a:avLst/>
          </a:prstGeom>
        </p:spPr>
        <p:txBody>
          <a:bodyPr>
            <a:normAutofit fontScale="85000" lnSpcReduction="20000"/>
          </a:bodyPr>
          <a:lstStyle/>
          <a:p>
            <a:pPr marL="226061" indent="-226061" defTabSz="850361">
              <a:spcBef>
                <a:spcPts val="422"/>
              </a:spcBef>
              <a:buSzPct val="75000"/>
              <a:buFontTx/>
              <a:defRPr sz="2604"/>
            </a:pPr>
            <a:r>
              <a:t>ACEs are common and relevant to primary care practices, but completely overlooked.</a:t>
            </a:r>
          </a:p>
          <a:p>
            <a:pPr marL="226061" indent="-226061" defTabSz="850361">
              <a:spcBef>
                <a:spcPts val="422"/>
              </a:spcBef>
              <a:buSzPct val="75000"/>
              <a:buFontTx/>
              <a:defRPr sz="2604"/>
            </a:pPr>
            <a:r>
              <a:t>Biological,neurobiological,neuroendocrine, and cellular mechanisms all at play in causing illness</a:t>
            </a:r>
          </a:p>
          <a:p>
            <a:pPr marL="226061" indent="-226061" defTabSz="850361">
              <a:spcBef>
                <a:spcPts val="422"/>
              </a:spcBef>
              <a:buSzPct val="75000"/>
              <a:buFontTx/>
              <a:defRPr sz="2604"/>
            </a:pPr>
            <a:r>
              <a:t>Shifting the dialogue from “What’s wrong with me?” to “What happened to me?”</a:t>
            </a:r>
          </a:p>
          <a:p>
            <a:pPr marL="226061" indent="-226061" defTabSz="850361">
              <a:spcBef>
                <a:spcPts val="422"/>
              </a:spcBef>
              <a:buSzPct val="75000"/>
              <a:buFontTx/>
              <a:defRPr sz="2604"/>
            </a:pPr>
            <a:r>
              <a:t>Asking sensitive questions is best done through an inert mechanism in privacy </a:t>
            </a:r>
            <a:r>
              <a:rPr u="sng"/>
              <a:t>prior</a:t>
            </a:r>
            <a:r>
              <a:t> to the visit.</a:t>
            </a:r>
          </a:p>
          <a:p>
            <a:pPr marL="226061" indent="-226061" defTabSz="850361">
              <a:spcBef>
                <a:spcPts val="422"/>
              </a:spcBef>
              <a:buSzPct val="75000"/>
              <a:buFontTx/>
              <a:defRPr sz="2604"/>
            </a:pPr>
            <a:r>
              <a:t>Shifting our own perspective from judgment to compassion.</a:t>
            </a:r>
          </a:p>
          <a:p>
            <a:pPr marL="226061" indent="-226061" defTabSz="850361">
              <a:spcBef>
                <a:spcPts val="422"/>
              </a:spcBef>
              <a:buSzPct val="75000"/>
              <a:buFontTx/>
              <a:defRPr sz="2604"/>
            </a:pPr>
            <a:r>
              <a:t>Try to avoid medicalizing ACEs- most people have the capacity to grow- it just needs time and cultivation of those internal resources: exercise and mindfulness/yoga.</a:t>
            </a:r>
          </a:p>
          <a:p>
            <a:pPr marL="226061" indent="-226061" defTabSz="850361">
              <a:spcBef>
                <a:spcPts val="422"/>
              </a:spcBef>
              <a:buSzPct val="75000"/>
              <a:buFontTx/>
              <a:defRPr sz="2604"/>
            </a:pPr>
            <a:r>
              <a:t>Some people will need referral for mental health reasons.</a:t>
            </a:r>
          </a:p>
          <a:p>
            <a:pPr marL="226061" indent="-226061" defTabSz="850361">
              <a:spcBef>
                <a:spcPts val="422"/>
              </a:spcBef>
              <a:buSzPct val="75000"/>
              <a:buFontTx/>
              <a:defRPr sz="2604"/>
            </a:pPr>
            <a:r>
              <a:t>The healing is in the hearing.  We just need to listen.</a:t>
            </a:r>
          </a:p>
          <a:p>
            <a:pPr marL="226061" indent="-226061" defTabSz="850361">
              <a:spcBef>
                <a:spcPts val="422"/>
              </a:spcBef>
              <a:buSzPct val="75000"/>
              <a:buFontTx/>
              <a:defRPr sz="2604"/>
            </a:pPr>
            <a:r>
              <a:t>Addressing ACEs in practice can lead to fewer diagnostic tests and fewer medications.</a:t>
            </a:r>
          </a:p>
        </p:txBody>
      </p:sp>
      <p:sp>
        <p:nvSpPr>
          <p:cNvPr id="388" name="Shape 388"/>
          <p:cNvSpPr>
            <a:spLocks noGrp="1"/>
          </p:cNvSpPr>
          <p:nvPr>
            <p:ph type="sldNum" sz="quarter" idx="4294967295"/>
          </p:nvPr>
        </p:nvSpPr>
        <p:spPr>
          <a:xfrm>
            <a:off x="9960578" y="6408360"/>
            <a:ext cx="250222" cy="261105"/>
          </a:xfrm>
          <a:prstGeom prst="rect">
            <a:avLst/>
          </a:prstGeom>
          <a:extLst>
            <a:ext uri="{C572A759-6A51-4108-AA02-DFA0A04FC94B}">
              <ma14:wrappingTextBoxFlag xmlns:ma14="http://schemas.microsoft.com/office/mac/drawingml/2011/main" xmlns="" val="1"/>
            </a:ext>
          </a:extLst>
        </p:spPr>
        <p:txBody>
          <a:bodyPr vert="horz" lIns="45719" tIns="45719" rIns="45719" bIns="45719" rtlCol="0" anchor="ctr"/>
          <a:lstStyle>
            <a:lvl1pPr algn="r" defTabSz="914367">
              <a:defRPr sz="1125">
                <a:solidFill>
                  <a:srgbClr val="888888"/>
                </a:solidFill>
                <a:latin typeface="Calibri"/>
                <a:ea typeface="Calibri"/>
                <a:cs typeface="Calibri"/>
                <a:sym typeface="Calibri"/>
              </a:defRPr>
            </a:lvl1pPr>
          </a:lstStyle>
          <a:p>
            <a:fld id="{86CB4B4D-7CA3-9044-876B-883B54F8677D}" type="slidenum">
              <a:t>34</a:t>
            </a:fld>
            <a:endParaRPr/>
          </a:p>
        </p:txBody>
      </p:sp>
      <p:sp>
        <p:nvSpPr>
          <p:cNvPr id="389" name="Shape 389"/>
          <p:cNvSpPr/>
          <p:nvPr/>
        </p:nvSpPr>
        <p:spPr>
          <a:xfrm>
            <a:off x="4141733" y="6309473"/>
            <a:ext cx="3587522" cy="21281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300"/>
            </a:lvl1pPr>
          </a:lstStyle>
          <a:p>
            <a:r>
              <a:rPr sz="914"/>
              <a:t>Dr. Nadine Burke-Harris, The Center for Youth Wellness, October 23, 2015</a:t>
            </a:r>
          </a:p>
        </p:txBody>
      </p:sp>
    </p:spTree>
    <p:extLst>
      <p:ext uri="{BB962C8B-B14F-4D97-AF65-F5344CB8AC3E}">
        <p14:creationId xmlns:p14="http://schemas.microsoft.com/office/powerpoint/2010/main" val="4452807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body" idx="1"/>
          </p:nvPr>
        </p:nvSpPr>
        <p:spPr>
          <a:xfrm>
            <a:off x="1981200" y="1600201"/>
            <a:ext cx="8229600" cy="4525963"/>
          </a:xfrm>
          <a:prstGeom prst="rect">
            <a:avLst/>
          </a:prstGeom>
        </p:spPr>
        <p:txBody>
          <a:bodyPr/>
          <a:lstStyle/>
          <a:p>
            <a:endParaRPr/>
          </a:p>
        </p:txBody>
      </p:sp>
      <p:pic>
        <p:nvPicPr>
          <p:cNvPr id="208" name="image18.png"/>
          <p:cNvPicPr>
            <a:picLocks noChangeAspect="1"/>
          </p:cNvPicPr>
          <p:nvPr/>
        </p:nvPicPr>
        <p:blipFill>
          <a:blip r:embed="rId2">
            <a:extLst/>
          </a:blip>
          <a:stretch>
            <a:fillRect/>
          </a:stretch>
        </p:blipFill>
        <p:spPr>
          <a:xfrm>
            <a:off x="1515401" y="2"/>
            <a:ext cx="9152601" cy="6858001"/>
          </a:xfrm>
          <a:prstGeom prst="rect">
            <a:avLst/>
          </a:prstGeom>
          <a:ln w="12700">
            <a:miter lim="400000"/>
          </a:ln>
        </p:spPr>
      </p:pic>
    </p:spTree>
    <p:extLst>
      <p:ext uri="{BB962C8B-B14F-4D97-AF65-F5344CB8AC3E}">
        <p14:creationId xmlns:p14="http://schemas.microsoft.com/office/powerpoint/2010/main" val="16793702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ACE Questions (1-3)</a:t>
            </a:r>
          </a:p>
        </p:txBody>
      </p:sp>
      <p:sp>
        <p:nvSpPr>
          <p:cNvPr id="3" name="Content Placeholder 2"/>
          <p:cNvSpPr>
            <a:spLocks noGrp="1"/>
          </p:cNvSpPr>
          <p:nvPr>
            <p:ph idx="1"/>
          </p:nvPr>
        </p:nvSpPr>
        <p:spPr/>
        <p:txBody>
          <a:bodyPr wrap="square" numCol="1">
            <a:normAutofit fontScale="47500" lnSpcReduction="20000"/>
          </a:bodyPr>
          <a:lstStyle/>
          <a:p>
            <a:r>
              <a:rPr lang="en-US" sz="4364" dirty="0"/>
              <a:t>During your first 18 years of life</a:t>
            </a:r>
          </a:p>
          <a:p>
            <a:pPr>
              <a:buNone/>
            </a:pPr>
            <a:endParaRPr lang="en-US" sz="4364" dirty="0"/>
          </a:p>
          <a:p>
            <a:pPr marL="457200" indent="-457200">
              <a:buAutoNum type="arabicPeriod"/>
            </a:pPr>
            <a:r>
              <a:rPr lang="en-US" sz="4211" dirty="0"/>
              <a:t>Did a parent or other adult in the household </a:t>
            </a:r>
            <a:r>
              <a:rPr lang="en-US" sz="4211" b="1" dirty="0"/>
              <a:t>often </a:t>
            </a:r>
            <a:r>
              <a:rPr lang="en-US" sz="4211" dirty="0"/>
              <a:t>...</a:t>
            </a:r>
            <a:br>
              <a:rPr lang="en-US" sz="4211" dirty="0"/>
            </a:br>
            <a:r>
              <a:rPr lang="en-US" sz="4211" dirty="0"/>
              <a:t>Swear at you, insult you, put you down, or humiliate you? </a:t>
            </a:r>
            <a:r>
              <a:rPr lang="en-US" sz="4211" b="1" dirty="0"/>
              <a:t>or </a:t>
            </a:r>
            <a:r>
              <a:rPr lang="en-US" sz="4211" dirty="0"/>
              <a:t>Act in a way that made you afraid that you might be physically hurt?</a:t>
            </a:r>
          </a:p>
          <a:p>
            <a:pPr marL="457200" indent="-457200">
              <a:buAutoNum type="arabicPeriod"/>
            </a:pPr>
            <a:endParaRPr lang="en-US" sz="4211" dirty="0"/>
          </a:p>
          <a:p>
            <a:pPr marL="457200" indent="-457200">
              <a:buAutoNum type="arabicPeriod"/>
            </a:pPr>
            <a:r>
              <a:rPr lang="en-US" sz="4211" dirty="0"/>
              <a:t>Did a parent or other adult in the household </a:t>
            </a:r>
            <a:r>
              <a:rPr lang="en-US" sz="4211" b="1" dirty="0"/>
              <a:t>often </a:t>
            </a:r>
            <a:r>
              <a:rPr lang="en-US" sz="4211" dirty="0"/>
              <a:t>... Push, grab, slap, or throw something at you? </a:t>
            </a:r>
            <a:r>
              <a:rPr lang="en-US" sz="4211" b="1" dirty="0"/>
              <a:t>or</a:t>
            </a:r>
            <a:br>
              <a:rPr lang="en-US" sz="4211" b="1" dirty="0"/>
            </a:br>
            <a:r>
              <a:rPr lang="en-US" sz="4211" b="1" dirty="0"/>
              <a:t>Ever </a:t>
            </a:r>
            <a:r>
              <a:rPr lang="en-US" sz="4211" dirty="0"/>
              <a:t>hit you so hard that you had marks or were injured? </a:t>
            </a:r>
          </a:p>
          <a:p>
            <a:pPr marL="457200" indent="-457200">
              <a:buAutoNum type="arabicPeriod"/>
            </a:pPr>
            <a:endParaRPr lang="en-US" sz="4211" dirty="0"/>
          </a:p>
          <a:p>
            <a:pPr marL="457200" indent="-457200">
              <a:buAutoNum type="arabicPeriod"/>
            </a:pPr>
            <a:r>
              <a:rPr lang="en-US" sz="4211" dirty="0"/>
              <a:t>Did an adult or person at least 5 years older than you </a:t>
            </a:r>
            <a:r>
              <a:rPr lang="en-US" sz="4211" b="1" dirty="0"/>
              <a:t>ever</a:t>
            </a:r>
            <a:r>
              <a:rPr lang="en-US" sz="4211" dirty="0"/>
              <a:t>... Touch or fondle you or have you touch their body in a sexual way? </a:t>
            </a:r>
            <a:r>
              <a:rPr lang="en-US" sz="4211" b="1" dirty="0"/>
              <a:t>or </a:t>
            </a:r>
            <a:r>
              <a:rPr lang="en-US" sz="4211" dirty="0"/>
              <a:t>Try to or actually have oral, anal, or vaginal sex with you?</a:t>
            </a:r>
            <a:r>
              <a:rPr lang="en-US" sz="2400" dirty="0"/>
              <a:t/>
            </a:r>
            <a:br>
              <a:rPr lang="en-US" sz="2400" dirty="0"/>
            </a:br>
            <a:endParaRPr lang="en-US" sz="2400" dirty="0"/>
          </a:p>
          <a:p>
            <a:pPr marL="457200" indent="-457200">
              <a:buNone/>
            </a:pPr>
            <a:r>
              <a:rPr lang="en-US" sz="2162" dirty="0"/>
              <a:t/>
            </a:r>
            <a:br>
              <a:rPr lang="en-US" sz="2162" dirty="0"/>
            </a:br>
            <a:r>
              <a:rPr lang="en-US" dirty="0"/>
              <a:t/>
            </a:r>
            <a:br>
              <a:rPr lang="en-US" dirty="0"/>
            </a:br>
            <a:endParaRPr lang="en-US" dirty="0"/>
          </a:p>
          <a:p>
            <a:pPr marL="457200" indent="-457200">
              <a:buAutoNum type="arabicPeriod"/>
            </a:pPr>
            <a:endParaRPr lang="en-US" dirty="0"/>
          </a:p>
        </p:txBody>
      </p:sp>
    </p:spTree>
    <p:extLst>
      <p:ext uri="{BB962C8B-B14F-4D97-AF65-F5344CB8AC3E}">
        <p14:creationId xmlns:p14="http://schemas.microsoft.com/office/powerpoint/2010/main" val="97474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ACE Questions (4-6)</a:t>
            </a:r>
          </a:p>
        </p:txBody>
      </p:sp>
      <p:sp>
        <p:nvSpPr>
          <p:cNvPr id="3" name="Content Placeholder 2"/>
          <p:cNvSpPr>
            <a:spLocks noGrp="1"/>
          </p:cNvSpPr>
          <p:nvPr>
            <p:ph idx="1"/>
          </p:nvPr>
        </p:nvSpPr>
        <p:spPr/>
        <p:txBody>
          <a:bodyPr>
            <a:normAutofit lnSpcReduction="10000"/>
          </a:bodyPr>
          <a:lstStyle/>
          <a:p>
            <a:pPr>
              <a:buNone/>
            </a:pPr>
            <a:r>
              <a:rPr lang="en-US" sz="2353" dirty="0"/>
              <a:t>4. Did you </a:t>
            </a:r>
            <a:r>
              <a:rPr lang="en-US" sz="2353" b="1" dirty="0"/>
              <a:t>often </a:t>
            </a:r>
            <a:r>
              <a:rPr lang="en-US" sz="2353" dirty="0"/>
              <a:t>feel that ...</a:t>
            </a:r>
            <a:br>
              <a:rPr lang="en-US" sz="2353" dirty="0"/>
            </a:br>
            <a:r>
              <a:rPr lang="en-US" sz="2353" dirty="0"/>
              <a:t>No one in your family loved you or thought you were important or special? </a:t>
            </a:r>
            <a:r>
              <a:rPr lang="en-US" sz="2353" b="1" dirty="0"/>
              <a:t>or </a:t>
            </a:r>
            <a:r>
              <a:rPr lang="en-US" sz="2353" dirty="0"/>
              <a:t>Your family didn’t look out for each other, feel close to each other, or support each other? </a:t>
            </a:r>
          </a:p>
          <a:p>
            <a:pPr>
              <a:buNone/>
            </a:pPr>
            <a:endParaRPr lang="en-US" sz="2353" dirty="0"/>
          </a:p>
          <a:p>
            <a:pPr>
              <a:buNone/>
            </a:pPr>
            <a:r>
              <a:rPr lang="en-US" sz="2353" dirty="0"/>
              <a:t>5. Did you </a:t>
            </a:r>
            <a:r>
              <a:rPr lang="en-US" sz="2353" b="1" dirty="0"/>
              <a:t>often </a:t>
            </a:r>
            <a:r>
              <a:rPr lang="en-US" sz="2353" dirty="0"/>
              <a:t>feel that ...</a:t>
            </a:r>
            <a:br>
              <a:rPr lang="en-US" sz="2353" dirty="0"/>
            </a:br>
            <a:r>
              <a:rPr lang="en-US" sz="2353" dirty="0"/>
              <a:t>You didn’t have enough to eat, had to wear dirty clothes, and had no one to protect you? </a:t>
            </a:r>
            <a:r>
              <a:rPr lang="en-US" sz="2353" b="1" dirty="0"/>
              <a:t>or </a:t>
            </a:r>
            <a:r>
              <a:rPr lang="en-US" sz="2353" dirty="0"/>
              <a:t>Your parents were too drunk or high to take care of you or take you to the doctor if you needed it? </a:t>
            </a:r>
          </a:p>
          <a:p>
            <a:pPr>
              <a:buNone/>
            </a:pPr>
            <a:endParaRPr lang="en-US" sz="2353" dirty="0"/>
          </a:p>
          <a:p>
            <a:pPr>
              <a:buNone/>
            </a:pPr>
            <a:r>
              <a:rPr lang="en-US" sz="2353" dirty="0"/>
              <a:t>6. Were your parents </a:t>
            </a:r>
            <a:r>
              <a:rPr lang="en-US" sz="2353" b="1" dirty="0"/>
              <a:t>ever </a:t>
            </a:r>
            <a:r>
              <a:rPr lang="en-US" sz="2353" dirty="0"/>
              <a:t>separated or divorced?</a:t>
            </a:r>
            <a:r>
              <a:rPr lang="en-US" dirty="0"/>
              <a:t/>
            </a:r>
            <a:br>
              <a:rPr lang="en-US" dirty="0"/>
            </a:br>
            <a:endParaRPr lang="en-US" dirty="0"/>
          </a:p>
          <a:p>
            <a:pPr marL="514350" indent="-514350">
              <a:buNone/>
            </a:pPr>
            <a:endParaRPr lang="en-US" dirty="0"/>
          </a:p>
        </p:txBody>
      </p:sp>
    </p:spTree>
    <p:extLst>
      <p:ext uri="{BB962C8B-B14F-4D97-AF65-F5344CB8AC3E}">
        <p14:creationId xmlns:p14="http://schemas.microsoft.com/office/powerpoint/2010/main" val="153368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ACE Questions (7-10)</a:t>
            </a:r>
          </a:p>
        </p:txBody>
      </p:sp>
      <p:sp>
        <p:nvSpPr>
          <p:cNvPr id="3" name="Content Placeholder 2"/>
          <p:cNvSpPr>
            <a:spLocks noGrp="1"/>
          </p:cNvSpPr>
          <p:nvPr>
            <p:ph idx="1"/>
          </p:nvPr>
        </p:nvSpPr>
        <p:spPr/>
        <p:txBody>
          <a:bodyPr>
            <a:normAutofit/>
          </a:bodyPr>
          <a:lstStyle/>
          <a:p>
            <a:pPr marL="457200" indent="-457200">
              <a:buAutoNum type="arabicPeriod" startAt="7"/>
            </a:pPr>
            <a:r>
              <a:rPr lang="en-US" sz="2000" dirty="0"/>
              <a:t>Was your mother or stepmother:</a:t>
            </a:r>
            <a:br>
              <a:rPr lang="en-US" sz="2000" dirty="0"/>
            </a:br>
            <a:r>
              <a:rPr lang="en-US" sz="2000" b="1" dirty="0"/>
              <a:t>Often </a:t>
            </a:r>
            <a:r>
              <a:rPr lang="en-US" sz="2000" dirty="0"/>
              <a:t>pushed, grabbed, slapped, or had something thrown at her? </a:t>
            </a:r>
            <a:r>
              <a:rPr lang="en-US" sz="2000" b="1" dirty="0"/>
              <a:t>or</a:t>
            </a:r>
            <a:br>
              <a:rPr lang="en-US" sz="2000" b="1" dirty="0"/>
            </a:br>
            <a:r>
              <a:rPr lang="en-US" sz="2000" b="1" dirty="0"/>
              <a:t>Sometimes or often </a:t>
            </a:r>
            <a:r>
              <a:rPr lang="en-US" sz="2000" dirty="0"/>
              <a:t>kicked, bitten, hit with a fist, or hit with something hard? </a:t>
            </a:r>
            <a:r>
              <a:rPr lang="en-US" sz="2000" b="1" dirty="0"/>
              <a:t>or</a:t>
            </a:r>
            <a:br>
              <a:rPr lang="en-US" sz="2000" b="1" dirty="0"/>
            </a:br>
            <a:r>
              <a:rPr lang="en-US" sz="2000" b="1" dirty="0"/>
              <a:t>Ever </a:t>
            </a:r>
            <a:r>
              <a:rPr lang="en-US" sz="2000" dirty="0"/>
              <a:t>repeatedly hit over at least a few minutes or threatened with a gun or knife? </a:t>
            </a:r>
          </a:p>
          <a:p>
            <a:pPr marL="457200" indent="-457200">
              <a:buAutoNum type="arabicPeriod" startAt="7"/>
            </a:pPr>
            <a:endParaRPr lang="en-US" sz="2000" dirty="0"/>
          </a:p>
          <a:p>
            <a:pPr marL="457200" indent="-457200">
              <a:buAutoNum type="arabicPeriod" startAt="7"/>
            </a:pPr>
            <a:r>
              <a:rPr lang="en-US" sz="2000" dirty="0"/>
              <a:t>Did you live with anyone who was a problem drinker or alcoholic or who used street drugs?</a:t>
            </a:r>
            <a:br>
              <a:rPr lang="en-US" sz="2000" dirty="0"/>
            </a:br>
            <a:endParaRPr lang="en-US" sz="2000" dirty="0"/>
          </a:p>
          <a:p>
            <a:pPr marL="457200" indent="-457200">
              <a:buFont typeface="Arial" panose="020B0604020202020204" pitchFamily="34" charset="0"/>
              <a:buAutoNum type="arabicPeriod" startAt="7"/>
            </a:pPr>
            <a:r>
              <a:rPr lang="en-US" sz="2000" dirty="0"/>
              <a:t>Was a household member depressed or mentally ill or did a household member attempt suicide? </a:t>
            </a:r>
          </a:p>
          <a:p>
            <a:pPr marL="457200" indent="-457200">
              <a:buFont typeface="Arial" panose="020B0604020202020204" pitchFamily="34" charset="0"/>
              <a:buAutoNum type="arabicPeriod" startAt="7"/>
            </a:pPr>
            <a:endParaRPr lang="en-US" sz="2000" dirty="0"/>
          </a:p>
          <a:p>
            <a:pPr marL="457200" indent="-457200">
              <a:buFont typeface="Arial" panose="020B0604020202020204" pitchFamily="34" charset="0"/>
              <a:buAutoNum type="arabicPeriod" startAt="7"/>
            </a:pPr>
            <a:r>
              <a:rPr lang="en-US" sz="2000" dirty="0"/>
              <a:t>Did a household member go to prison? </a:t>
            </a:r>
          </a:p>
          <a:p>
            <a:pPr marL="457200" indent="-457200">
              <a:buNone/>
            </a:pPr>
            <a:endParaRPr lang="en-US" sz="2000" dirty="0"/>
          </a:p>
          <a:p>
            <a:endParaRPr lang="en-US" dirty="0"/>
          </a:p>
        </p:txBody>
      </p:sp>
    </p:spTree>
    <p:extLst>
      <p:ext uri="{BB962C8B-B14F-4D97-AF65-F5344CB8AC3E}">
        <p14:creationId xmlns:p14="http://schemas.microsoft.com/office/powerpoint/2010/main" val="42736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B97E34DC-C209-4701-9E8D-0C2D9A08E0B5}" type="datetime1">
              <a:rPr lang="en-US" altLang="en-US" sz="1400"/>
              <a:pPr eaLnBrk="1" hangingPunct="1">
                <a:spcBef>
                  <a:spcPct val="0"/>
                </a:spcBef>
                <a:buFontTx/>
                <a:buNone/>
              </a:pPr>
              <a:t>10/25/2017</a:t>
            </a:fld>
            <a:endParaRPr lang="en-US" altLang="en-US" sz="1400"/>
          </a:p>
        </p:txBody>
      </p:sp>
      <p:sp>
        <p:nvSpPr>
          <p:cNvPr id="512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4984F50F-B9A2-4A79-947F-96D059113020}" type="slidenum">
              <a:rPr lang="en-US" altLang="en-US" sz="1400"/>
              <a:pPr eaLnBrk="1" hangingPunct="1">
                <a:spcBef>
                  <a:spcPct val="0"/>
                </a:spcBef>
                <a:buFontTx/>
                <a:buNone/>
              </a:pPr>
              <a:t>7</a:t>
            </a:fld>
            <a:endParaRPr lang="en-US" altLang="en-US" sz="1400"/>
          </a:p>
        </p:txBody>
      </p:sp>
      <p:pic>
        <p:nvPicPr>
          <p:cNvPr id="5124" name="Picture 5" descr="Slide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6"/>
          <p:cNvSpPr txBox="1">
            <a:spLocks noChangeArrowheads="1"/>
          </p:cNvSpPr>
          <p:nvPr/>
        </p:nvSpPr>
        <p:spPr bwMode="auto">
          <a:xfrm>
            <a:off x="1752601" y="6248401"/>
            <a:ext cx="3484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a:solidFill>
                  <a:srgbClr val="FFFF00"/>
                </a:solidFill>
              </a:rPr>
              <a:t>Slide courtesy of Robert Anda and Vincent Felitti</a:t>
            </a:r>
          </a:p>
        </p:txBody>
      </p:sp>
      <p:sp>
        <p:nvSpPr>
          <p:cNvPr id="5126" name="TextBox 1"/>
          <p:cNvSpPr txBox="1">
            <a:spLocks noChangeArrowheads="1"/>
          </p:cNvSpPr>
          <p:nvPr/>
        </p:nvSpPr>
        <p:spPr bwMode="auto">
          <a:xfrm>
            <a:off x="4038601" y="349250"/>
            <a:ext cx="392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a:solidFill>
                  <a:schemeClr val="bg1"/>
                </a:solidFill>
                <a:latin typeface="Calibri" pitchFamily="34" charset="0"/>
              </a:rPr>
              <a:t>Information from the original ACE Study</a:t>
            </a:r>
          </a:p>
        </p:txBody>
      </p:sp>
    </p:spTree>
    <p:extLst>
      <p:ext uri="{BB962C8B-B14F-4D97-AF65-F5344CB8AC3E}">
        <p14:creationId xmlns:p14="http://schemas.microsoft.com/office/powerpoint/2010/main" val="148887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75DC174F-90FF-4029-BB55-2037E0C1AF34}" type="datetime1">
              <a:rPr lang="en-US" altLang="en-US" sz="1400"/>
              <a:pPr eaLnBrk="1" hangingPunct="1">
                <a:spcBef>
                  <a:spcPct val="0"/>
                </a:spcBef>
                <a:buFontTx/>
                <a:buNone/>
              </a:pPr>
              <a:t>10/25/2017</a:t>
            </a:fld>
            <a:endParaRPr lang="en-US" altLang="en-US" sz="1400"/>
          </a:p>
        </p:txBody>
      </p:sp>
      <p:sp>
        <p:nvSpPr>
          <p:cNvPr id="61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BBA1DEB3-BD8B-460E-BD97-F0B41CBB5486}" type="slidenum">
              <a:rPr lang="en-US" altLang="en-US" sz="1400"/>
              <a:pPr eaLnBrk="1" hangingPunct="1">
                <a:spcBef>
                  <a:spcPct val="0"/>
                </a:spcBef>
                <a:buFontTx/>
                <a:buNone/>
              </a:pPr>
              <a:t>8</a:t>
            </a:fld>
            <a:endParaRPr lang="en-US" altLang="en-US" sz="1400"/>
          </a:p>
        </p:txBody>
      </p:sp>
      <p:pic>
        <p:nvPicPr>
          <p:cNvPr id="6148" name="Picture 3" descr="Slide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1752601" y="6248401"/>
            <a:ext cx="3484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1200">
                <a:solidFill>
                  <a:srgbClr val="FFFF00"/>
                </a:solidFill>
              </a:rPr>
              <a:t>Slide courtesy of Robert Anda and Vincent Felitti</a:t>
            </a:r>
          </a:p>
        </p:txBody>
      </p:sp>
      <p:sp>
        <p:nvSpPr>
          <p:cNvPr id="6150" name="TextBox 5"/>
          <p:cNvSpPr txBox="1">
            <a:spLocks noChangeArrowheads="1"/>
          </p:cNvSpPr>
          <p:nvPr/>
        </p:nvSpPr>
        <p:spPr bwMode="auto">
          <a:xfrm>
            <a:off x="4038601" y="349250"/>
            <a:ext cx="392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a:solidFill>
                  <a:schemeClr val="bg1"/>
                </a:solidFill>
                <a:latin typeface="Calibri" pitchFamily="34" charset="0"/>
              </a:rPr>
              <a:t>Information from the original ACE Study</a:t>
            </a:r>
          </a:p>
        </p:txBody>
      </p:sp>
    </p:spTree>
    <p:extLst>
      <p:ext uri="{BB962C8B-B14F-4D97-AF65-F5344CB8AC3E}">
        <p14:creationId xmlns:p14="http://schemas.microsoft.com/office/powerpoint/2010/main" val="108087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6E31539D-490C-4ADD-9633-736F14E000EC}" type="datetime1">
              <a:rPr lang="en-US" altLang="en-US" sz="1400"/>
              <a:pPr eaLnBrk="1" hangingPunct="1">
                <a:spcBef>
                  <a:spcPct val="0"/>
                </a:spcBef>
                <a:buFontTx/>
                <a:buNone/>
              </a:pPr>
              <a:t>10/25/2017</a:t>
            </a:fld>
            <a:endParaRPr lang="en-US" altLang="en-US" sz="1400"/>
          </a:p>
        </p:txBody>
      </p:sp>
      <p:sp>
        <p:nvSpPr>
          <p:cNvPr id="71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MS PGothic" pitchFamily="34" charset="-128"/>
              </a:defRPr>
            </a:lvl1pPr>
            <a:lvl2pPr marL="37931725" indent="-37474525"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fld id="{E45DDDF9-0F24-40AD-8891-E5639D6A61F3}" type="slidenum">
              <a:rPr lang="en-US" altLang="en-US" sz="1400"/>
              <a:pPr eaLnBrk="1" hangingPunct="1">
                <a:spcBef>
                  <a:spcPct val="0"/>
                </a:spcBef>
                <a:buFontTx/>
                <a:buNone/>
              </a:pPr>
              <a:t>9</a:t>
            </a:fld>
            <a:endParaRPr lang="en-US" altLang="en-US" sz="1400"/>
          </a:p>
        </p:txBody>
      </p:sp>
      <p:pic>
        <p:nvPicPr>
          <p:cNvPr id="7172" name="Picture 3" descr="Slide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4038601" y="349250"/>
            <a:ext cx="3929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a:solidFill>
                  <a:schemeClr val="bg1"/>
                </a:solidFill>
                <a:latin typeface="Calibri" pitchFamily="34" charset="0"/>
              </a:rPr>
              <a:t>Information from the original ACE Study</a:t>
            </a:r>
          </a:p>
        </p:txBody>
      </p:sp>
    </p:spTree>
    <p:extLst>
      <p:ext uri="{BB962C8B-B14F-4D97-AF65-F5344CB8AC3E}">
        <p14:creationId xmlns:p14="http://schemas.microsoft.com/office/powerpoint/2010/main" val="659382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1584</Words>
  <Application>Microsoft Office PowerPoint</Application>
  <PresentationFormat>Widescreen</PresentationFormat>
  <Paragraphs>256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MS PGothic</vt:lpstr>
      <vt:lpstr>Arial</vt:lpstr>
      <vt:lpstr>Calibri</vt:lpstr>
      <vt:lpstr>Calibri Light</vt:lpstr>
      <vt:lpstr>Times</vt:lpstr>
      <vt:lpstr>Office Theme</vt:lpstr>
      <vt:lpstr>Identifying Tomorrow's Issues  in Students Today:  Adverse Childhood Experiences</vt:lpstr>
      <vt:lpstr>What would it take…</vt:lpstr>
      <vt:lpstr>Adverse Childhood Experiences Study (ACE Study)</vt:lpstr>
      <vt:lpstr>ACE Questions (1-3)</vt:lpstr>
      <vt:lpstr>ACE Questions (4-6)</vt:lpstr>
      <vt:lpstr>ACE Questions (7-10)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Correlation: Opioid/Heroin Use and ACEs</vt:lpstr>
      <vt:lpstr>Important Points</vt:lpstr>
      <vt:lpstr>PowerPoint Presentation</vt:lpstr>
      <vt:lpstr>PowerPoint Presentation</vt:lpstr>
      <vt:lpstr>PowerPoint Presentation</vt:lpstr>
      <vt:lpstr>Summary statistics from ACE</vt:lpstr>
      <vt:lpstr>PowerPoint Presentation</vt:lpstr>
      <vt:lpstr>KCHD Survey</vt:lpstr>
      <vt:lpstr>What to do about ACEs</vt:lpstr>
      <vt:lpstr>PowerPoint Presentation</vt:lpstr>
      <vt:lpstr>PowerPoint Presentation</vt:lpstr>
      <vt:lpstr>Primary Care Prevention Model</vt:lpstr>
      <vt:lpstr>Primary Care Recognition</vt:lpstr>
      <vt:lpstr>Signs and Symptoms of ACEs in Children</vt:lpstr>
      <vt:lpstr>PowerPoint Presentation</vt:lpstr>
      <vt:lpstr>Sample Scripts</vt:lpstr>
      <vt:lpstr>Sample Script</vt:lpstr>
      <vt:lpstr>Non-pharmacologic practices: Children and Adults</vt:lpstr>
      <vt:lpstr>Bottom 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Tomorrow's Issues  in Students Today:  Adverse Childhood Experiences</dc:title>
  <dc:creator>Brumage, Michael</dc:creator>
  <cp:lastModifiedBy>Becky King</cp:lastModifiedBy>
  <cp:revision>4</cp:revision>
  <dcterms:created xsi:type="dcterms:W3CDTF">2017-08-31T13:04:26Z</dcterms:created>
  <dcterms:modified xsi:type="dcterms:W3CDTF">2017-10-25T18:50:05Z</dcterms:modified>
</cp:coreProperties>
</file>