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3" r:id="rId5"/>
    <p:sldId id="266" r:id="rId6"/>
    <p:sldId id="265" r:id="rId7"/>
    <p:sldId id="267" r:id="rId8"/>
    <p:sldId id="268" r:id="rId9"/>
    <p:sldId id="260" r:id="rId10"/>
    <p:sldId id="264" r:id="rId11"/>
    <p:sldId id="257" r:id="rId12"/>
    <p:sldId id="258" r:id="rId13"/>
    <p:sldId id="259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2F7C-6EB4-4F91-97D0-20B55A8F1FE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1190-69B6-4BA5-BB02-DAB1A77A2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2F7C-6EB4-4F91-97D0-20B55A8F1FE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1190-69B6-4BA5-BB02-DAB1A77A2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2F7C-6EB4-4F91-97D0-20B55A8F1FE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1190-69B6-4BA5-BB02-DAB1A77A2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2F7C-6EB4-4F91-97D0-20B55A8F1FE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1190-69B6-4BA5-BB02-DAB1A77A2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2F7C-6EB4-4F91-97D0-20B55A8F1FE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1190-69B6-4BA5-BB02-DAB1A77A2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2F7C-6EB4-4F91-97D0-20B55A8F1FE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1190-69B6-4BA5-BB02-DAB1A77A2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2F7C-6EB4-4F91-97D0-20B55A8F1FE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1190-69B6-4BA5-BB02-DAB1A77A2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2F7C-6EB4-4F91-97D0-20B55A8F1FE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1190-69B6-4BA5-BB02-DAB1A77A2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2F7C-6EB4-4F91-97D0-20B55A8F1FE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1190-69B6-4BA5-BB02-DAB1A77A2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2F7C-6EB4-4F91-97D0-20B55A8F1FE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1190-69B6-4BA5-BB02-DAB1A77A2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2F7C-6EB4-4F91-97D0-20B55A8F1FE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1190-69B6-4BA5-BB02-DAB1A77A2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A2F7C-6EB4-4F91-97D0-20B55A8F1FE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51190-69B6-4BA5-BB02-DAB1A77A2A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vde.state.wv.us/counselors/links/about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vde.state.wv.us/counselors/protocol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School Counseling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Barbara Brady, </a:t>
            </a:r>
            <a:r>
              <a:rPr lang="en-US" dirty="0" smtClean="0"/>
              <a:t>PhD</a:t>
            </a:r>
          </a:p>
          <a:p>
            <a:r>
              <a:rPr lang="en-US" dirty="0" smtClean="0"/>
              <a:t>School Counseling Coordinator</a:t>
            </a:r>
          </a:p>
          <a:p>
            <a:r>
              <a:rPr lang="en-US" dirty="0" smtClean="0"/>
              <a:t>Office of Instruction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New Evaluation System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6858000" cy="4983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Self</a:t>
            </a:r>
            <a:r>
              <a:rPr lang="en-US" dirty="0" smtClean="0"/>
              <a:t> </a:t>
            </a:r>
            <a:r>
              <a:rPr lang="en-US" sz="2400" dirty="0" smtClean="0"/>
              <a:t>Reflection</a:t>
            </a:r>
          </a:p>
          <a:p>
            <a:r>
              <a:rPr lang="en-US" sz="2400" dirty="0" smtClean="0"/>
              <a:t>Annual goals</a:t>
            </a:r>
          </a:p>
          <a:p>
            <a:r>
              <a:rPr lang="en-US" sz="2400" dirty="0" smtClean="0"/>
              <a:t>Counselor driven</a:t>
            </a:r>
          </a:p>
          <a:p>
            <a:r>
              <a:rPr lang="en-US" sz="2400" dirty="0" smtClean="0"/>
              <a:t>Evidence based</a:t>
            </a:r>
          </a:p>
          <a:p>
            <a:r>
              <a:rPr lang="en-US" sz="2400" dirty="0" smtClean="0"/>
              <a:t>All counselors/educators evaluated annually</a:t>
            </a:r>
          </a:p>
          <a:p>
            <a:r>
              <a:rPr lang="en-US" sz="2400" dirty="0" smtClean="0"/>
              <a:t>Support Plans</a:t>
            </a:r>
          </a:p>
          <a:p>
            <a:r>
              <a:rPr lang="en-US" sz="2400" dirty="0" smtClean="0"/>
              <a:t>Goal… all counselors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performing at ACCOMPLISHED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146" name="Picture 2" descr="C:\Users\bblackburn\AppData\Local\Microsoft\Windows\Temporary Internet Files\Content.IE5\2JYT6ED4\MC9000787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142895"/>
            <a:ext cx="2165140" cy="27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010400" cy="944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Policy 2315 Revision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7086600" cy="4678363"/>
          </a:xfrm>
        </p:spPr>
        <p:txBody>
          <a:bodyPr/>
          <a:lstStyle/>
          <a:p>
            <a:r>
              <a:rPr lang="en-US" dirty="0" smtClean="0"/>
              <a:t>Moving from counselor/student focus to….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Student/Program Focused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Role of Counselor defined in…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2010 School Counselor Performance Standards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2012  School Counselor Model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NEW </a:t>
            </a:r>
            <a:r>
              <a:rPr lang="en-US" sz="3600" b="1" dirty="0" smtClean="0">
                <a:solidFill>
                  <a:schemeClr val="accent1"/>
                </a:solidFill>
              </a:rPr>
              <a:t>Standards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[School Counseling Program]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723900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Student Success and Career Readiness Standards</a:t>
            </a:r>
          </a:p>
          <a:p>
            <a:r>
              <a:rPr lang="en-US" sz="2400" b="1" u="sng" dirty="0" smtClean="0">
                <a:solidFill>
                  <a:schemeClr val="accent1"/>
                </a:solidFill>
              </a:rPr>
              <a:t>Integrated</a:t>
            </a:r>
            <a:r>
              <a:rPr lang="en-US" sz="2400" b="1" dirty="0" smtClean="0">
                <a:solidFill>
                  <a:schemeClr val="accent1"/>
                </a:solidFill>
              </a:rPr>
              <a:t> into  all aspects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     of the educational program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    including </a:t>
            </a:r>
            <a:r>
              <a:rPr lang="en-US" sz="2400" b="1" u="sng" dirty="0" smtClean="0">
                <a:solidFill>
                  <a:schemeClr val="accent1"/>
                </a:solidFill>
              </a:rPr>
              <a:t>all curricular areas</a:t>
            </a:r>
          </a:p>
          <a:p>
            <a:pPr>
              <a:buNone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Collaboratively delivered</a:t>
            </a:r>
          </a:p>
          <a:p>
            <a:pPr>
              <a:buNone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Three programmatic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     levels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1027" name="Picture 3" descr="C:\Users\bblackburn\AppData\Local\Microsoft\Windows\Temporary Internet Files\Content.IE5\2JYT6ED4\MP9004395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95600"/>
            <a:ext cx="3124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3914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NEW  Student Standards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[School Counseling Program]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72390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Will be called…</a:t>
            </a:r>
          </a:p>
          <a:p>
            <a:pPr>
              <a:buNone/>
            </a:pPr>
            <a:r>
              <a:rPr lang="en-US" b="1" dirty="0" smtClean="0"/>
              <a:t>Student Success and Career Readiness Standards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Academic/Learning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Development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Career Development/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     Life Planning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Global Citizenship (new)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5" name="Picture 7" descr="C:\Users\bblackburn\AppData\Local\Microsoft\Windows\Temporary Internet Files\Content.IE5\GHRMRG3C\MC9003013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077" y="3048000"/>
            <a:ext cx="2993271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School-wide Guidance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and Advisement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wvde.state.wv.us/counselors/links/about.html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bblackburn\Pictures\work\links-logo-smal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14400"/>
            <a:ext cx="2895600" cy="13690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2205588"/>
            <a:ext cx="7315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25000"/>
            </a:pPr>
            <a:r>
              <a:rPr lang="en-US" dirty="0" smtClean="0">
                <a:solidFill>
                  <a:schemeClr val="accent2"/>
                </a:solidFill>
              </a:rPr>
              <a:t>Comprehensive teacher-led, student-centered advising program for students in grades 5-12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(school success,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career exploration &amp;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planning and personal/social development)</a:t>
            </a:r>
          </a:p>
          <a:p>
            <a:pPr>
              <a:lnSpc>
                <a:spcPct val="50000"/>
              </a:lnSpc>
              <a:buClr>
                <a:schemeClr val="accent2"/>
              </a:buClr>
              <a:buSzPct val="125000"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  <a:buSzPct val="125000"/>
            </a:pPr>
            <a:r>
              <a:rPr lang="en-US" dirty="0" smtClean="0">
                <a:solidFill>
                  <a:schemeClr val="accent2"/>
                </a:solidFill>
              </a:rPr>
              <a:t>Organized structure for: </a:t>
            </a:r>
          </a:p>
          <a:p>
            <a:pPr lvl="1">
              <a:buClr>
                <a:schemeClr val="accent2"/>
              </a:buClr>
              <a:buSzPct val="125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    Mentoring</a:t>
            </a:r>
          </a:p>
          <a:p>
            <a:pPr lvl="1">
              <a:buClr>
                <a:schemeClr val="accent2"/>
              </a:buClr>
              <a:buSzPct val="125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    Consistent delivery of academic, career, and personal/social </a:t>
            </a:r>
          </a:p>
          <a:p>
            <a:pPr lvl="1">
              <a:buClr>
                <a:schemeClr val="accent2"/>
              </a:buClr>
              <a:buSzPct val="125000"/>
            </a:pPr>
            <a:r>
              <a:rPr lang="en-US" dirty="0" smtClean="0">
                <a:solidFill>
                  <a:schemeClr val="accent2"/>
                </a:solidFill>
              </a:rPr>
              <a:t>         standards</a:t>
            </a:r>
          </a:p>
          <a:p>
            <a:pPr lvl="1">
              <a:buClr>
                <a:schemeClr val="accent2"/>
              </a:buClr>
              <a:buSzPct val="125000"/>
              <a:buFont typeface="Wingdings" pitchFamily="2" charset="2"/>
              <a:buChar char="v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C</a:t>
            </a:r>
            <a:r>
              <a:rPr lang="en-US" dirty="0" smtClean="0">
                <a:solidFill>
                  <a:schemeClr val="accent2"/>
                </a:solidFill>
              </a:rPr>
              <a:t>onnecting students with a caring adult</a:t>
            </a:r>
          </a:p>
          <a:p>
            <a:pPr lvl="1">
              <a:buClr>
                <a:schemeClr val="accent2"/>
              </a:buClr>
              <a:buSzPct val="125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    Increased collaboration between stakeholders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4876800"/>
            <a:ext cx="533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1" indent="-236538">
              <a:spcBef>
                <a:spcPts val="375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230EA2"/>
                </a:solidFill>
              </a:rPr>
              <a:t>40 lesson plans per grade level </a:t>
            </a:r>
            <a:r>
              <a:rPr lang="en-US" i="1" dirty="0" smtClean="0">
                <a:solidFill>
                  <a:srgbClr val="230EA2"/>
                </a:solidFill>
              </a:rPr>
              <a:t>( 9-12)</a:t>
            </a:r>
          </a:p>
          <a:p>
            <a:pPr marL="547688" lvl="1" indent="-236538">
              <a:spcBef>
                <a:spcPts val="375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230EA2"/>
                </a:solidFill>
              </a:rPr>
              <a:t>36 lesson plans per grade level </a:t>
            </a:r>
            <a:r>
              <a:rPr lang="en-US" i="1" dirty="0" smtClean="0">
                <a:solidFill>
                  <a:srgbClr val="230EA2"/>
                </a:solidFill>
              </a:rPr>
              <a:t>( 5-8)</a:t>
            </a:r>
          </a:p>
          <a:p>
            <a:pPr marL="547688" lvl="1" indent="-236538">
              <a:spcBef>
                <a:spcPts val="375"/>
              </a:spcBef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230EA2"/>
                </a:solidFill>
              </a:rPr>
              <a:t>Offered for credit</a:t>
            </a:r>
          </a:p>
          <a:p>
            <a:pPr marL="547688" lvl="1" indent="-236538">
              <a:spcBef>
                <a:spcPts val="375"/>
              </a:spcBef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230EA2"/>
                </a:solidFill>
              </a:rPr>
              <a:t>Online framework and implementation tools</a:t>
            </a:r>
            <a:endParaRPr lang="en-US" i="1" dirty="0" smtClean="0">
              <a:solidFill>
                <a:srgbClr val="230EA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62484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http://wvde.state.wv.us/counselors/links/about.html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NEW Online Courses… coming soon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Implementing the State Model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Operationalizing</a:t>
            </a:r>
            <a:r>
              <a:rPr lang="en-US" dirty="0" smtClean="0"/>
              <a:t> the new student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standards</a:t>
            </a:r>
            <a:endParaRPr lang="en-US" dirty="0"/>
          </a:p>
        </p:txBody>
      </p:sp>
      <p:pic>
        <p:nvPicPr>
          <p:cNvPr id="10243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68674"/>
            <a:ext cx="2998138" cy="306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School Counselor Performance Standards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90600"/>
            <a:ext cx="6858000" cy="57150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000" b="1" dirty="0" smtClean="0"/>
              <a:t>1. Program Planning, Design and Management</a:t>
            </a:r>
          </a:p>
          <a:p>
            <a:pPr lvl="1">
              <a:buNone/>
            </a:pPr>
            <a:r>
              <a:rPr lang="en-US" sz="2000" b="1" dirty="0" smtClean="0"/>
              <a:t>2. Program Delivery</a:t>
            </a:r>
          </a:p>
          <a:p>
            <a:pPr lvl="1">
              <a:buNone/>
            </a:pPr>
            <a:r>
              <a:rPr lang="en-US" sz="2000" b="1" dirty="0" smtClean="0"/>
              <a:t>3. Data Driven Accountability and Program Evaluation</a:t>
            </a:r>
          </a:p>
          <a:p>
            <a:pPr lvl="1">
              <a:buNone/>
            </a:pPr>
            <a:r>
              <a:rPr lang="en-US" sz="2000" b="1" dirty="0" smtClean="0"/>
              <a:t>4. Leadership and Advocacy, and</a:t>
            </a:r>
          </a:p>
          <a:p>
            <a:pPr lvl="1">
              <a:buNone/>
            </a:pPr>
            <a:r>
              <a:rPr lang="en-US" sz="2000" b="1" dirty="0" smtClean="0"/>
              <a:t>5. Professional Growth and Responsibilities</a:t>
            </a:r>
            <a:r>
              <a:rPr lang="en-US" sz="2000" b="1" dirty="0" smtClean="0"/>
              <a:t>.</a:t>
            </a:r>
            <a:endParaRPr lang="en-US" sz="2000" b="1" dirty="0" smtClean="0"/>
          </a:p>
          <a:p>
            <a:pPr>
              <a:buNone/>
            </a:pPr>
            <a:r>
              <a:rPr lang="en-US" dirty="0" smtClean="0"/>
              <a:t>Key words  (examples)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Ensures broad stakeholder input in planning and delivering program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Partners with community stakeholders to support student learning and well being.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Provides </a:t>
            </a:r>
            <a:r>
              <a:rPr lang="en-US" sz="2000" dirty="0" smtClean="0">
                <a:solidFill>
                  <a:schemeClr val="tx2"/>
                </a:solidFill>
              </a:rPr>
              <a:t>access to early and ongoing interventions for at-risk students. 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Maintains </a:t>
            </a:r>
            <a:r>
              <a:rPr lang="en-US" sz="2000" dirty="0" smtClean="0">
                <a:solidFill>
                  <a:schemeClr val="tx2"/>
                </a:solidFill>
              </a:rPr>
              <a:t>a structured process for early identification of at-risk behaviors and student referrals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102" r="2057" b="4034"/>
          <a:stretch>
            <a:fillRect/>
          </a:stretch>
        </p:blipFill>
        <p:spPr bwMode="auto">
          <a:xfrm>
            <a:off x="3022721" y="0"/>
            <a:ext cx="612127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8800" y="1752600"/>
            <a:ext cx="1295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NEW</a:t>
            </a:r>
          </a:p>
          <a:p>
            <a:pPr algn="ctr"/>
            <a:r>
              <a:rPr lang="en-US" sz="2400" b="1" dirty="0" smtClean="0"/>
              <a:t>2012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SAMPLE RUBRIC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115" t="11785" r="-795" b="5717"/>
          <a:stretch>
            <a:fillRect/>
          </a:stretch>
        </p:blipFill>
        <p:spPr bwMode="auto">
          <a:xfrm>
            <a:off x="1752600" y="457200"/>
            <a:ext cx="730898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3-Tier Language from Model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21" t="24300" r="5037"/>
          <a:stretch>
            <a:fillRect/>
          </a:stretch>
        </p:blipFill>
        <p:spPr bwMode="auto">
          <a:xfrm>
            <a:off x="100802" y="1511446"/>
            <a:ext cx="9043198" cy="461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School Counseling Protocols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620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wvde.state.wv.us/counselors/protocols.html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sz="2400" dirty="0" smtClean="0"/>
              <a:t>Best Practice Guides for School Counselors</a:t>
            </a:r>
          </a:p>
          <a:p>
            <a:pPr lvl="1"/>
            <a:r>
              <a:rPr lang="en-US" sz="2400" dirty="0" smtClean="0"/>
              <a:t>Developed by WV Counselors and field experts</a:t>
            </a:r>
          </a:p>
          <a:p>
            <a:pPr lvl="1"/>
            <a:r>
              <a:rPr lang="en-US" sz="2400" dirty="0" smtClean="0"/>
              <a:t>Defines roles and responsibilities for programmatic levels</a:t>
            </a:r>
          </a:p>
          <a:p>
            <a:pPr lvl="1"/>
            <a:r>
              <a:rPr lang="en-US" sz="2400" dirty="0" smtClean="0"/>
              <a:t>Provides related resources in a single guide</a:t>
            </a:r>
          </a:p>
          <a:p>
            <a:pPr lvl="1"/>
            <a:r>
              <a:rPr lang="en-US" sz="2400" dirty="0" smtClean="0"/>
              <a:t>Ongoing development </a:t>
            </a:r>
          </a:p>
          <a:p>
            <a:pPr lvl="1"/>
            <a:r>
              <a:rPr lang="en-US" sz="2400" dirty="0" smtClean="0"/>
              <a:t>Easily </a:t>
            </a:r>
            <a:r>
              <a:rPr lang="en-US" sz="2400" dirty="0" err="1" smtClean="0"/>
              <a:t>assessible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algn="ctr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1266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613148"/>
            <a:ext cx="2255874" cy="1940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57" t="3367" r="6415" b="5717"/>
          <a:stretch>
            <a:fillRect/>
          </a:stretch>
        </p:blipFill>
        <p:spPr bwMode="auto">
          <a:xfrm>
            <a:off x="24384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New Evaluation System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6858000" cy="4983163"/>
          </a:xfrm>
        </p:spPr>
        <p:txBody>
          <a:bodyPr/>
          <a:lstStyle/>
          <a:p>
            <a:r>
              <a:rPr lang="en-US" dirty="0" smtClean="0"/>
              <a:t>13 EVALUATION ELEMENTS</a:t>
            </a:r>
          </a:p>
          <a:p>
            <a:r>
              <a:rPr lang="en-US" dirty="0" smtClean="0"/>
              <a:t>Piloted in 9 schools (all programmatic levels) 2011-12</a:t>
            </a:r>
          </a:p>
          <a:p>
            <a:r>
              <a:rPr lang="en-US" dirty="0" smtClean="0"/>
              <a:t>Implemented in 125 Demonstration Sites 2012-13</a:t>
            </a:r>
          </a:p>
          <a:p>
            <a:r>
              <a:rPr lang="en-US" dirty="0" smtClean="0"/>
              <a:t>Going statewide 2013-14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VDE Power Point Presenta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WVDE Power Point Presentation 1</Template>
  <TotalTime>1513</TotalTime>
  <Words>389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WVDE Power Point Presentation 1</vt:lpstr>
      <vt:lpstr>School Counseling Update</vt:lpstr>
      <vt:lpstr>School Counselor Performance Standards</vt:lpstr>
      <vt:lpstr>Slide 3</vt:lpstr>
      <vt:lpstr>SAMPLE RUBRIC</vt:lpstr>
      <vt:lpstr>3-Tier Language from Model</vt:lpstr>
      <vt:lpstr>Slide 6</vt:lpstr>
      <vt:lpstr>School Counseling Protocols </vt:lpstr>
      <vt:lpstr>Slide 8</vt:lpstr>
      <vt:lpstr>New Evaluation System</vt:lpstr>
      <vt:lpstr>New Evaluation System</vt:lpstr>
      <vt:lpstr>Policy 2315 Revision</vt:lpstr>
      <vt:lpstr>NEW Standards [School Counseling Program]</vt:lpstr>
      <vt:lpstr>NEW  Student Standards [School Counseling Program]</vt:lpstr>
      <vt:lpstr>School-wide Guidance and Advisement http://wvde.state.wv.us/counselors/links/about.html  </vt:lpstr>
      <vt:lpstr>NEW Online Courses… coming soon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BarbBrady</dc:creator>
  <cp:lastModifiedBy>BarbBrady</cp:lastModifiedBy>
  <cp:revision>8</cp:revision>
  <dcterms:created xsi:type="dcterms:W3CDTF">2012-12-10T16:14:14Z</dcterms:created>
  <dcterms:modified xsi:type="dcterms:W3CDTF">2012-12-11T17:27:41Z</dcterms:modified>
</cp:coreProperties>
</file>