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68" r:id="rId11"/>
    <p:sldId id="272" r:id="rId12"/>
    <p:sldId id="293" r:id="rId13"/>
    <p:sldId id="265" r:id="rId14"/>
    <p:sldId id="287" r:id="rId15"/>
    <p:sldId id="289" r:id="rId16"/>
    <p:sldId id="295" r:id="rId17"/>
    <p:sldId id="291" r:id="rId18"/>
    <p:sldId id="294" r:id="rId19"/>
    <p:sldId id="292" r:id="rId20"/>
    <p:sldId id="275" r:id="rId21"/>
    <p:sldId id="277" r:id="rId22"/>
  </p:sldIdLst>
  <p:sldSz cx="9144000" cy="6858000" type="screen4x3"/>
  <p:notesSz cx="7086600" cy="942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FFFF"/>
    <a:srgbClr val="6699FF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3396" y="-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notesViewPr>
    <p:cSldViewPr>
      <p:cViewPr varScale="1">
        <p:scale>
          <a:sx n="85" d="100"/>
          <a:sy n="85" d="100"/>
        </p:scale>
        <p:origin x="-3804" y="-96"/>
      </p:cViewPr>
      <p:guideLst>
        <p:guide orient="horz" pos="2970"/>
        <p:guide pos="223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WV%20PERT\WV%20PERT%20Report%20Final%20Aggregate%204-26-1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9"/>
  <c:chart>
    <c:title>
      <c:tx>
        <c:rich>
          <a:bodyPr/>
          <a:lstStyle/>
          <a:p>
            <a:pPr>
              <a:defRPr/>
            </a:pPr>
            <a:r>
              <a:rPr lang="en-US" sz="1800" b="1" i="0" baseline="0"/>
              <a:t>2010 WV SCORE Model Results</a:t>
            </a:r>
          </a:p>
        </c:rich>
      </c:tx>
      <c:layout/>
    </c:title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'2010StatewideSCORE'!$H$1:$W$1</c:f>
              <c:strCache>
                <c:ptCount val="6"/>
                <c:pt idx="0">
                  <c:v>Behavioral Health</c:v>
                </c:pt>
                <c:pt idx="1">
                  <c:v>Business Operations</c:v>
                </c:pt>
                <c:pt idx="2">
                  <c:v>Care Management</c:v>
                </c:pt>
                <c:pt idx="3">
                  <c:v>Compliance</c:v>
                </c:pt>
                <c:pt idx="4">
                  <c:v>Facilities</c:v>
                </c:pt>
                <c:pt idx="5">
                  <c:v>Human Resources</c:v>
                </c:pt>
              </c:strCache>
            </c:strRef>
          </c:cat>
          <c:val>
            <c:numRef>
              <c:f>'2010StatewideSCORE'!$H$2:$W$2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spPr>
            <a:solidFill>
              <a:srgbClr val="92D050"/>
            </a:solidFill>
          </c:spPr>
          <c:cat>
            <c:strRef>
              <c:f>'2010StatewideSCORE'!$H$1:$W$1</c:f>
              <c:strCache>
                <c:ptCount val="6"/>
                <c:pt idx="0">
                  <c:v>Behavioral Health</c:v>
                </c:pt>
                <c:pt idx="1">
                  <c:v>Business Operations</c:v>
                </c:pt>
                <c:pt idx="2">
                  <c:v>Care Management</c:v>
                </c:pt>
                <c:pt idx="3">
                  <c:v>Compliance</c:v>
                </c:pt>
                <c:pt idx="4">
                  <c:v>Facilities</c:v>
                </c:pt>
                <c:pt idx="5">
                  <c:v>Human Resources</c:v>
                </c:pt>
              </c:strCache>
            </c:strRef>
          </c:cat>
          <c:val>
            <c:numRef>
              <c:f>'2010StatewideSCORE'!$H$67:$W$67</c:f>
              <c:numCache>
                <c:formatCode>0%</c:formatCode>
                <c:ptCount val="6"/>
                <c:pt idx="0">
                  <c:v>0.85714285714285721</c:v>
                </c:pt>
                <c:pt idx="1">
                  <c:v>0.8441825005864414</c:v>
                </c:pt>
                <c:pt idx="2">
                  <c:v>0.88930659983291527</c:v>
                </c:pt>
                <c:pt idx="3">
                  <c:v>0.95238095238095277</c:v>
                </c:pt>
                <c:pt idx="4">
                  <c:v>0.93363728470111496</c:v>
                </c:pt>
                <c:pt idx="5">
                  <c:v>0.97142857142857142</c:v>
                </c:pt>
              </c:numCache>
            </c:numRef>
          </c:val>
        </c:ser>
        <c:shape val="box"/>
        <c:axId val="35451648"/>
        <c:axId val="35453184"/>
        <c:axId val="0"/>
      </c:bar3DChart>
      <c:catAx>
        <c:axId val="35451648"/>
        <c:scaling>
          <c:orientation val="minMax"/>
        </c:scaling>
        <c:axPos val="b"/>
        <c:numFmt formatCode="0%" sourceLinked="1"/>
        <c:majorTickMark val="none"/>
        <c:tickLblPos val="nextTo"/>
        <c:crossAx val="35453184"/>
        <c:crosses val="autoZero"/>
        <c:auto val="1"/>
        <c:lblAlgn val="ctr"/>
        <c:lblOffset val="100"/>
      </c:catAx>
      <c:valAx>
        <c:axId val="35453184"/>
        <c:scaling>
          <c:orientation val="minMax"/>
          <c:max val="1"/>
          <c:min val="0"/>
        </c:scaling>
        <c:axPos val="l"/>
        <c:majorGridlines/>
        <c:numFmt formatCode="General" sourceLinked="1"/>
        <c:majorTickMark val="none"/>
        <c:tickLblPos val="nextTo"/>
        <c:crossAx val="35451648"/>
        <c:crosses val="autoZero"/>
        <c:crossBetween val="between"/>
        <c:majorUnit val="0.1"/>
        <c:minorUnit val="2.0000000000000014E-2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D8918C-8D83-4976-B14D-B415F12DD1D8}" type="doc">
      <dgm:prSet loTypeId="urn:microsoft.com/office/officeart/2005/8/layout/cycle7" loCatId="cycle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18F1124E-111A-4BD8-974F-AF3C30BD6587}">
      <dgm:prSet phldrT="[Text]"/>
      <dgm:spPr>
        <a:solidFill>
          <a:srgbClr val="7030A0"/>
        </a:solidFill>
      </dgm:spPr>
      <dgm:t>
        <a:bodyPr/>
        <a:lstStyle/>
        <a:p>
          <a:r>
            <a:rPr lang="en-U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WV PERT</a:t>
          </a:r>
          <a:endParaRPr lang="en-U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77388B2-7DF3-45DB-8F8F-E0DCA112E3B2}" type="parTrans" cxnId="{4D967953-EB14-43EF-A5CD-1E3C5EBFC7FE}">
      <dgm:prSet/>
      <dgm:spPr/>
      <dgm:t>
        <a:bodyPr/>
        <a:lstStyle/>
        <a:p>
          <a:endParaRPr lang="en-US"/>
        </a:p>
      </dgm:t>
    </dgm:pt>
    <dgm:pt modelId="{ECCA175E-371D-450A-8A0B-107C6049C680}" type="sibTrans" cxnId="{4D967953-EB14-43EF-A5CD-1E3C5EBFC7FE}">
      <dgm:prSet/>
      <dgm:spPr/>
      <dgm:t>
        <a:bodyPr/>
        <a:lstStyle/>
        <a:p>
          <a:endParaRPr lang="en-US"/>
        </a:p>
      </dgm:t>
    </dgm:pt>
    <dgm:pt modelId="{84FCB49A-0AD0-4656-ABC3-D1E457ECA37B}">
      <dgm:prSet phldrT="[Text]"/>
      <dgm:spPr>
        <a:solidFill>
          <a:srgbClr val="92D050"/>
        </a:solidFill>
      </dgm:spPr>
      <dgm:t>
        <a:bodyPr/>
        <a:lstStyle/>
        <a:p>
          <a:r>
            <a:rPr lang="en-U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Chart Audits:  General, Billing &amp; Coding and Benchmark</a:t>
          </a:r>
          <a:endParaRPr lang="en-U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B01CE23-7B0F-49E1-B343-3675079D3402}" type="parTrans" cxnId="{77BDF586-77D4-4DA0-AB73-26F63C642B84}">
      <dgm:prSet/>
      <dgm:spPr/>
      <dgm:t>
        <a:bodyPr/>
        <a:lstStyle/>
        <a:p>
          <a:endParaRPr lang="en-US"/>
        </a:p>
      </dgm:t>
    </dgm:pt>
    <dgm:pt modelId="{A6C262CE-9205-43F7-BBF7-9DE6F904E57D}" type="sibTrans" cxnId="{77BDF586-77D4-4DA0-AB73-26F63C642B84}">
      <dgm:prSet/>
      <dgm:spPr/>
      <dgm:t>
        <a:bodyPr/>
        <a:lstStyle/>
        <a:p>
          <a:endParaRPr lang="en-US"/>
        </a:p>
      </dgm:t>
    </dgm:pt>
    <dgm:pt modelId="{2333CBD6-8122-44B4-9075-ED955BB8CB22}">
      <dgm:prSet phldrT="[Text]"/>
      <dgm:spPr>
        <a:solidFill>
          <a:srgbClr val="0070C0"/>
        </a:solidFill>
      </dgm:spPr>
      <dgm:t>
        <a:bodyPr/>
        <a:lstStyle/>
        <a:p>
          <a:r>
            <a:rPr lang="en-U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Score Model</a:t>
          </a:r>
          <a:endParaRPr lang="en-U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0186644-BA7C-4C9A-BB79-A7ED4A95F890}" type="parTrans" cxnId="{14C4AA40-987A-4224-88D9-EF04524709EE}">
      <dgm:prSet/>
      <dgm:spPr/>
      <dgm:t>
        <a:bodyPr/>
        <a:lstStyle/>
        <a:p>
          <a:endParaRPr lang="en-US"/>
        </a:p>
      </dgm:t>
    </dgm:pt>
    <dgm:pt modelId="{C9B00553-0CFF-4669-8DC9-CFFFBFDE963F}" type="sibTrans" cxnId="{14C4AA40-987A-4224-88D9-EF04524709EE}">
      <dgm:prSet/>
      <dgm:spPr/>
      <dgm:t>
        <a:bodyPr/>
        <a:lstStyle/>
        <a:p>
          <a:endParaRPr lang="en-US"/>
        </a:p>
      </dgm:t>
    </dgm:pt>
    <dgm:pt modelId="{A8CD6E28-1766-4E3D-9B4E-05ECDF6A0574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Site Visits</a:t>
          </a:r>
          <a:endParaRPr lang="en-U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D285E97-E04F-4267-8CC2-4616C2FE20DB}" type="parTrans" cxnId="{D6F286A7-210E-494A-A5A3-C02DC9394D38}">
      <dgm:prSet/>
      <dgm:spPr/>
      <dgm:t>
        <a:bodyPr/>
        <a:lstStyle/>
        <a:p>
          <a:endParaRPr lang="en-US"/>
        </a:p>
      </dgm:t>
    </dgm:pt>
    <dgm:pt modelId="{A5D475AB-58D9-4435-B637-F768F904C139}" type="sibTrans" cxnId="{D6F286A7-210E-494A-A5A3-C02DC9394D38}">
      <dgm:prSet/>
      <dgm:spPr/>
      <dgm:t>
        <a:bodyPr/>
        <a:lstStyle/>
        <a:p>
          <a:endParaRPr lang="en-US"/>
        </a:p>
      </dgm:t>
    </dgm:pt>
    <dgm:pt modelId="{8C135472-9945-4F2C-BA89-306CBCED32E4}" type="pres">
      <dgm:prSet presAssocID="{81D8918C-8D83-4976-B14D-B415F12DD1D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ADF9DC-AEA8-4EB9-8884-FF76552A5DB7}" type="pres">
      <dgm:prSet presAssocID="{18F1124E-111A-4BD8-974F-AF3C30BD658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D2838A-00ED-456D-BEB7-B27701B1432C}" type="pres">
      <dgm:prSet presAssocID="{ECCA175E-371D-450A-8A0B-107C6049C680}" presName="sibTrans" presStyleLbl="sibTrans2D1" presStyleIdx="0" presStyleCnt="4"/>
      <dgm:spPr/>
      <dgm:t>
        <a:bodyPr/>
        <a:lstStyle/>
        <a:p>
          <a:endParaRPr lang="en-US"/>
        </a:p>
      </dgm:t>
    </dgm:pt>
    <dgm:pt modelId="{B1F1269A-4B0E-41B6-AE07-9187B26275DF}" type="pres">
      <dgm:prSet presAssocID="{ECCA175E-371D-450A-8A0B-107C6049C680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FFAFF633-C34E-4934-9E85-5D6FA999FB4C}" type="pres">
      <dgm:prSet presAssocID="{84FCB49A-0AD0-4656-ABC3-D1E457ECA37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69F071-D5BC-44E0-974F-E9F138CC1177}" type="pres">
      <dgm:prSet presAssocID="{A6C262CE-9205-43F7-BBF7-9DE6F904E57D}" presName="sibTrans" presStyleLbl="sibTrans2D1" presStyleIdx="1" presStyleCnt="4"/>
      <dgm:spPr/>
      <dgm:t>
        <a:bodyPr/>
        <a:lstStyle/>
        <a:p>
          <a:endParaRPr lang="en-US"/>
        </a:p>
      </dgm:t>
    </dgm:pt>
    <dgm:pt modelId="{439E38CB-CE0A-41B2-916D-7C746694DA1F}" type="pres">
      <dgm:prSet presAssocID="{A6C262CE-9205-43F7-BBF7-9DE6F904E57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2BA0900A-7EA3-4EDA-A678-704DFE96A728}" type="pres">
      <dgm:prSet presAssocID="{A8CD6E28-1766-4E3D-9B4E-05ECDF6A057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109BB7-2C3A-48D2-88B5-F785EBC3E036}" type="pres">
      <dgm:prSet presAssocID="{A5D475AB-58D9-4435-B637-F768F904C13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2CD6A95C-8189-46A8-BC03-B3721AF94E8B}" type="pres">
      <dgm:prSet presAssocID="{A5D475AB-58D9-4435-B637-F768F904C13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FD8E7070-8BDB-4E9D-8A6B-5AC8556069FE}" type="pres">
      <dgm:prSet presAssocID="{2333CBD6-8122-44B4-9075-ED955BB8CB2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FC0000-C086-4C3B-93E0-C8324855521D}" type="pres">
      <dgm:prSet presAssocID="{C9B00553-0CFF-4669-8DC9-CFFFBFDE963F}" presName="sibTrans" presStyleLbl="sibTrans2D1" presStyleIdx="3" presStyleCnt="4"/>
      <dgm:spPr/>
      <dgm:t>
        <a:bodyPr/>
        <a:lstStyle/>
        <a:p>
          <a:endParaRPr lang="en-US"/>
        </a:p>
      </dgm:t>
    </dgm:pt>
    <dgm:pt modelId="{18FA99DE-AF10-4E8E-877B-8A21EEAC5F35}" type="pres">
      <dgm:prSet presAssocID="{C9B00553-0CFF-4669-8DC9-CFFFBFDE963F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DB1FEF71-D868-473D-A6B7-E45908AA1031}" type="presOf" srcId="{A5D475AB-58D9-4435-B637-F768F904C139}" destId="{2CD6A95C-8189-46A8-BC03-B3721AF94E8B}" srcOrd="1" destOrd="0" presId="urn:microsoft.com/office/officeart/2005/8/layout/cycle7"/>
    <dgm:cxn modelId="{191AC950-10CB-4FA0-AC9C-6D135170ED0C}" type="presOf" srcId="{C9B00553-0CFF-4669-8DC9-CFFFBFDE963F}" destId="{18FA99DE-AF10-4E8E-877B-8A21EEAC5F35}" srcOrd="1" destOrd="0" presId="urn:microsoft.com/office/officeart/2005/8/layout/cycle7"/>
    <dgm:cxn modelId="{CD0CC6E7-A2DE-4EA7-990D-37503998C35A}" type="presOf" srcId="{84FCB49A-0AD0-4656-ABC3-D1E457ECA37B}" destId="{FFAFF633-C34E-4934-9E85-5D6FA999FB4C}" srcOrd="0" destOrd="0" presId="urn:microsoft.com/office/officeart/2005/8/layout/cycle7"/>
    <dgm:cxn modelId="{A0B722FF-1A2B-426A-B003-D8325FB05ED4}" type="presOf" srcId="{81D8918C-8D83-4976-B14D-B415F12DD1D8}" destId="{8C135472-9945-4F2C-BA89-306CBCED32E4}" srcOrd="0" destOrd="0" presId="urn:microsoft.com/office/officeart/2005/8/layout/cycle7"/>
    <dgm:cxn modelId="{3CEF650F-94BF-43AC-9162-CC53D6A2FADF}" type="presOf" srcId="{ECCA175E-371D-450A-8A0B-107C6049C680}" destId="{32D2838A-00ED-456D-BEB7-B27701B1432C}" srcOrd="0" destOrd="0" presId="urn:microsoft.com/office/officeart/2005/8/layout/cycle7"/>
    <dgm:cxn modelId="{29F8E7FF-0478-4611-9DAE-AAE493A0045F}" type="presOf" srcId="{18F1124E-111A-4BD8-974F-AF3C30BD6587}" destId="{76ADF9DC-AEA8-4EB9-8884-FF76552A5DB7}" srcOrd="0" destOrd="0" presId="urn:microsoft.com/office/officeart/2005/8/layout/cycle7"/>
    <dgm:cxn modelId="{4D967953-EB14-43EF-A5CD-1E3C5EBFC7FE}" srcId="{81D8918C-8D83-4976-B14D-B415F12DD1D8}" destId="{18F1124E-111A-4BD8-974F-AF3C30BD6587}" srcOrd="0" destOrd="0" parTransId="{977388B2-7DF3-45DB-8F8F-E0DCA112E3B2}" sibTransId="{ECCA175E-371D-450A-8A0B-107C6049C680}"/>
    <dgm:cxn modelId="{77BDF586-77D4-4DA0-AB73-26F63C642B84}" srcId="{81D8918C-8D83-4976-B14D-B415F12DD1D8}" destId="{84FCB49A-0AD0-4656-ABC3-D1E457ECA37B}" srcOrd="1" destOrd="0" parTransId="{FB01CE23-7B0F-49E1-B343-3675079D3402}" sibTransId="{A6C262CE-9205-43F7-BBF7-9DE6F904E57D}"/>
    <dgm:cxn modelId="{6AF44395-25F5-4D9D-9CCD-134196F84284}" type="presOf" srcId="{C9B00553-0CFF-4669-8DC9-CFFFBFDE963F}" destId="{60FC0000-C086-4C3B-93E0-C8324855521D}" srcOrd="0" destOrd="0" presId="urn:microsoft.com/office/officeart/2005/8/layout/cycle7"/>
    <dgm:cxn modelId="{B37511D3-B974-4D1C-9218-B6A2322E2E41}" type="presOf" srcId="{A6C262CE-9205-43F7-BBF7-9DE6F904E57D}" destId="{BC69F071-D5BC-44E0-974F-E9F138CC1177}" srcOrd="0" destOrd="0" presId="urn:microsoft.com/office/officeart/2005/8/layout/cycle7"/>
    <dgm:cxn modelId="{D6F286A7-210E-494A-A5A3-C02DC9394D38}" srcId="{81D8918C-8D83-4976-B14D-B415F12DD1D8}" destId="{A8CD6E28-1766-4E3D-9B4E-05ECDF6A0574}" srcOrd="2" destOrd="0" parTransId="{6D285E97-E04F-4267-8CC2-4616C2FE20DB}" sibTransId="{A5D475AB-58D9-4435-B637-F768F904C139}"/>
    <dgm:cxn modelId="{53FD5E32-2319-4996-9CB3-2A001A157507}" type="presOf" srcId="{2333CBD6-8122-44B4-9075-ED955BB8CB22}" destId="{FD8E7070-8BDB-4E9D-8A6B-5AC8556069FE}" srcOrd="0" destOrd="0" presId="urn:microsoft.com/office/officeart/2005/8/layout/cycle7"/>
    <dgm:cxn modelId="{19E156D4-7721-4F95-9200-9138A69B2877}" type="presOf" srcId="{A6C262CE-9205-43F7-BBF7-9DE6F904E57D}" destId="{439E38CB-CE0A-41B2-916D-7C746694DA1F}" srcOrd="1" destOrd="0" presId="urn:microsoft.com/office/officeart/2005/8/layout/cycle7"/>
    <dgm:cxn modelId="{47FCC911-85DA-41C7-B58B-BFBC46B27686}" type="presOf" srcId="{A8CD6E28-1766-4E3D-9B4E-05ECDF6A0574}" destId="{2BA0900A-7EA3-4EDA-A678-704DFE96A728}" srcOrd="0" destOrd="0" presId="urn:microsoft.com/office/officeart/2005/8/layout/cycle7"/>
    <dgm:cxn modelId="{64D42C2A-AD95-49C5-8098-AD0A7A30B888}" type="presOf" srcId="{ECCA175E-371D-450A-8A0B-107C6049C680}" destId="{B1F1269A-4B0E-41B6-AE07-9187B26275DF}" srcOrd="1" destOrd="0" presId="urn:microsoft.com/office/officeart/2005/8/layout/cycle7"/>
    <dgm:cxn modelId="{14C4AA40-987A-4224-88D9-EF04524709EE}" srcId="{81D8918C-8D83-4976-B14D-B415F12DD1D8}" destId="{2333CBD6-8122-44B4-9075-ED955BB8CB22}" srcOrd="3" destOrd="0" parTransId="{40186644-BA7C-4C9A-BB79-A7ED4A95F890}" sibTransId="{C9B00553-0CFF-4669-8DC9-CFFFBFDE963F}"/>
    <dgm:cxn modelId="{FADEA784-F9F6-4316-977E-4848FEE62AC7}" type="presOf" srcId="{A5D475AB-58D9-4435-B637-F768F904C139}" destId="{C5109BB7-2C3A-48D2-88B5-F785EBC3E036}" srcOrd="0" destOrd="0" presId="urn:microsoft.com/office/officeart/2005/8/layout/cycle7"/>
    <dgm:cxn modelId="{1D606C26-C58C-450C-9161-59C9DBB412BD}" type="presParOf" srcId="{8C135472-9945-4F2C-BA89-306CBCED32E4}" destId="{76ADF9DC-AEA8-4EB9-8884-FF76552A5DB7}" srcOrd="0" destOrd="0" presId="urn:microsoft.com/office/officeart/2005/8/layout/cycle7"/>
    <dgm:cxn modelId="{559D2AAC-B186-4B49-B7D7-94E4359BE538}" type="presParOf" srcId="{8C135472-9945-4F2C-BA89-306CBCED32E4}" destId="{32D2838A-00ED-456D-BEB7-B27701B1432C}" srcOrd="1" destOrd="0" presId="urn:microsoft.com/office/officeart/2005/8/layout/cycle7"/>
    <dgm:cxn modelId="{8DB6611C-9C7B-4BAF-9360-C6464C7F19ED}" type="presParOf" srcId="{32D2838A-00ED-456D-BEB7-B27701B1432C}" destId="{B1F1269A-4B0E-41B6-AE07-9187B26275DF}" srcOrd="0" destOrd="0" presId="urn:microsoft.com/office/officeart/2005/8/layout/cycle7"/>
    <dgm:cxn modelId="{C041A4EB-0252-4BB4-8D9E-626DA21017F3}" type="presParOf" srcId="{8C135472-9945-4F2C-BA89-306CBCED32E4}" destId="{FFAFF633-C34E-4934-9E85-5D6FA999FB4C}" srcOrd="2" destOrd="0" presId="urn:microsoft.com/office/officeart/2005/8/layout/cycle7"/>
    <dgm:cxn modelId="{2A800654-20B0-4E91-BDFD-69A2A6A0831D}" type="presParOf" srcId="{8C135472-9945-4F2C-BA89-306CBCED32E4}" destId="{BC69F071-D5BC-44E0-974F-E9F138CC1177}" srcOrd="3" destOrd="0" presId="urn:microsoft.com/office/officeart/2005/8/layout/cycle7"/>
    <dgm:cxn modelId="{49948B90-2EA2-4F2B-A79A-8A3B3311780C}" type="presParOf" srcId="{BC69F071-D5BC-44E0-974F-E9F138CC1177}" destId="{439E38CB-CE0A-41B2-916D-7C746694DA1F}" srcOrd="0" destOrd="0" presId="urn:microsoft.com/office/officeart/2005/8/layout/cycle7"/>
    <dgm:cxn modelId="{00B92892-D685-43F9-A038-F461111349E6}" type="presParOf" srcId="{8C135472-9945-4F2C-BA89-306CBCED32E4}" destId="{2BA0900A-7EA3-4EDA-A678-704DFE96A728}" srcOrd="4" destOrd="0" presId="urn:microsoft.com/office/officeart/2005/8/layout/cycle7"/>
    <dgm:cxn modelId="{EBC3A5BB-8802-43D8-AC8C-11A58174168E}" type="presParOf" srcId="{8C135472-9945-4F2C-BA89-306CBCED32E4}" destId="{C5109BB7-2C3A-48D2-88B5-F785EBC3E036}" srcOrd="5" destOrd="0" presId="urn:microsoft.com/office/officeart/2005/8/layout/cycle7"/>
    <dgm:cxn modelId="{DE691722-E1DC-44D5-A804-F148B54F3035}" type="presParOf" srcId="{C5109BB7-2C3A-48D2-88B5-F785EBC3E036}" destId="{2CD6A95C-8189-46A8-BC03-B3721AF94E8B}" srcOrd="0" destOrd="0" presId="urn:microsoft.com/office/officeart/2005/8/layout/cycle7"/>
    <dgm:cxn modelId="{48F9D976-187F-43FD-BF52-C05CEE3CBC15}" type="presParOf" srcId="{8C135472-9945-4F2C-BA89-306CBCED32E4}" destId="{FD8E7070-8BDB-4E9D-8A6B-5AC8556069FE}" srcOrd="6" destOrd="0" presId="urn:microsoft.com/office/officeart/2005/8/layout/cycle7"/>
    <dgm:cxn modelId="{3C8A01AE-B762-4B75-BD39-C65F1A19FF38}" type="presParOf" srcId="{8C135472-9945-4F2C-BA89-306CBCED32E4}" destId="{60FC0000-C086-4C3B-93E0-C8324855521D}" srcOrd="7" destOrd="0" presId="urn:microsoft.com/office/officeart/2005/8/layout/cycle7"/>
    <dgm:cxn modelId="{181047E5-9386-49D7-A1D5-ACB02BF447E2}" type="presParOf" srcId="{60FC0000-C086-4C3B-93E0-C8324855521D}" destId="{18FA99DE-AF10-4E8E-877B-8A21EEAC5F3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ADF9DC-AEA8-4EB9-8884-FF76552A5DB7}">
      <dsp:nvSpPr>
        <dsp:cNvPr id="0" name=""/>
        <dsp:cNvSpPr/>
      </dsp:nvSpPr>
      <dsp:spPr>
        <a:xfrm>
          <a:off x="2932323" y="2594"/>
          <a:ext cx="2212553" cy="1106276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WV PERT</a:t>
          </a:r>
          <a:endParaRPr lang="en-US" sz="15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932323" y="2594"/>
        <a:ext cx="2212553" cy="1106276"/>
      </dsp:txXfrm>
    </dsp:sp>
    <dsp:sp modelId="{32D2838A-00ED-456D-BEB7-B27701B1432C}">
      <dsp:nvSpPr>
        <dsp:cNvPr id="0" name=""/>
        <dsp:cNvSpPr/>
      </dsp:nvSpPr>
      <dsp:spPr>
        <a:xfrm rot="2700000">
          <a:off x="4524890" y="1424117"/>
          <a:ext cx="1151385" cy="38719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2700000">
        <a:off x="4524890" y="1424117"/>
        <a:ext cx="1151385" cy="387196"/>
      </dsp:txXfrm>
    </dsp:sp>
    <dsp:sp modelId="{FFAFF633-C34E-4934-9E85-5D6FA999FB4C}">
      <dsp:nvSpPr>
        <dsp:cNvPr id="0" name=""/>
        <dsp:cNvSpPr/>
      </dsp:nvSpPr>
      <dsp:spPr>
        <a:xfrm>
          <a:off x="5056290" y="2126561"/>
          <a:ext cx="2212553" cy="1106276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Chart Audits:  General, Billing &amp; Coding and Benchmark</a:t>
          </a:r>
          <a:endParaRPr lang="en-US" sz="15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056290" y="2126561"/>
        <a:ext cx="2212553" cy="1106276"/>
      </dsp:txXfrm>
    </dsp:sp>
    <dsp:sp modelId="{BC69F071-D5BC-44E0-974F-E9F138CC1177}">
      <dsp:nvSpPr>
        <dsp:cNvPr id="0" name=""/>
        <dsp:cNvSpPr/>
      </dsp:nvSpPr>
      <dsp:spPr>
        <a:xfrm rot="8100000">
          <a:off x="4524890" y="3548085"/>
          <a:ext cx="1151385" cy="38719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3676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8100000">
        <a:off x="4524890" y="3548085"/>
        <a:ext cx="1151385" cy="387196"/>
      </dsp:txXfrm>
    </dsp:sp>
    <dsp:sp modelId="{2BA0900A-7EA3-4EDA-A678-704DFE96A728}">
      <dsp:nvSpPr>
        <dsp:cNvPr id="0" name=""/>
        <dsp:cNvSpPr/>
      </dsp:nvSpPr>
      <dsp:spPr>
        <a:xfrm>
          <a:off x="2932323" y="4250529"/>
          <a:ext cx="2212553" cy="1106276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Site Visits</a:t>
          </a:r>
          <a:endParaRPr lang="en-US" sz="15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932323" y="4250529"/>
        <a:ext cx="2212553" cy="1106276"/>
      </dsp:txXfrm>
    </dsp:sp>
    <dsp:sp modelId="{C5109BB7-2C3A-48D2-88B5-F785EBC3E036}">
      <dsp:nvSpPr>
        <dsp:cNvPr id="0" name=""/>
        <dsp:cNvSpPr/>
      </dsp:nvSpPr>
      <dsp:spPr>
        <a:xfrm rot="13500000">
          <a:off x="2400923" y="3548085"/>
          <a:ext cx="1151385" cy="38719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7353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3500000">
        <a:off x="2400923" y="3548085"/>
        <a:ext cx="1151385" cy="387196"/>
      </dsp:txXfrm>
    </dsp:sp>
    <dsp:sp modelId="{FD8E7070-8BDB-4E9D-8A6B-5AC8556069FE}">
      <dsp:nvSpPr>
        <dsp:cNvPr id="0" name=""/>
        <dsp:cNvSpPr/>
      </dsp:nvSpPr>
      <dsp:spPr>
        <a:xfrm>
          <a:off x="808355" y="2126561"/>
          <a:ext cx="2212553" cy="1106276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Score Model</a:t>
          </a:r>
          <a:endParaRPr lang="en-US" sz="15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808355" y="2126561"/>
        <a:ext cx="2212553" cy="1106276"/>
      </dsp:txXfrm>
    </dsp:sp>
    <dsp:sp modelId="{60FC0000-C086-4C3B-93E0-C8324855521D}">
      <dsp:nvSpPr>
        <dsp:cNvPr id="0" name=""/>
        <dsp:cNvSpPr/>
      </dsp:nvSpPr>
      <dsp:spPr>
        <a:xfrm rot="18900000">
          <a:off x="2400923" y="1424117"/>
          <a:ext cx="1151385" cy="38719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3676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8900000">
        <a:off x="2400923" y="1424117"/>
        <a:ext cx="1151385" cy="3871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1502" cy="471731"/>
          </a:xfrm>
          <a:prstGeom prst="rect">
            <a:avLst/>
          </a:prstGeom>
        </p:spPr>
        <p:txBody>
          <a:bodyPr vert="horz" lIns="92601" tIns="46301" rIns="92601" bIns="4630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3494" y="0"/>
            <a:ext cx="3071502" cy="471731"/>
          </a:xfrm>
          <a:prstGeom prst="rect">
            <a:avLst/>
          </a:prstGeom>
        </p:spPr>
        <p:txBody>
          <a:bodyPr vert="horz" lIns="92601" tIns="46301" rIns="92601" bIns="46301" rtlCol="0"/>
          <a:lstStyle>
            <a:lvl1pPr algn="r">
              <a:defRPr sz="1200"/>
            </a:lvl1pPr>
          </a:lstStyle>
          <a:p>
            <a:fld id="{8A6B9B0A-3043-4FB9-BB09-A278DF5F244C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54823"/>
            <a:ext cx="3071502" cy="471731"/>
          </a:xfrm>
          <a:prstGeom prst="rect">
            <a:avLst/>
          </a:prstGeom>
        </p:spPr>
        <p:txBody>
          <a:bodyPr vert="horz" lIns="92601" tIns="46301" rIns="92601" bIns="4630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3494" y="8954823"/>
            <a:ext cx="3071502" cy="471731"/>
          </a:xfrm>
          <a:prstGeom prst="rect">
            <a:avLst/>
          </a:prstGeom>
        </p:spPr>
        <p:txBody>
          <a:bodyPr vert="horz" lIns="92601" tIns="46301" rIns="92601" bIns="46301" rtlCol="0" anchor="b"/>
          <a:lstStyle>
            <a:lvl1pPr algn="r">
              <a:defRPr sz="1200"/>
            </a:lvl1pPr>
          </a:lstStyle>
          <a:p>
            <a:fld id="{784F2258-8F81-4382-B971-22FB00A76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1502" cy="471731"/>
          </a:xfrm>
          <a:prstGeom prst="rect">
            <a:avLst/>
          </a:prstGeom>
        </p:spPr>
        <p:txBody>
          <a:bodyPr vert="horz" lIns="94360" tIns="47181" rIns="94360" bIns="4718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3494" y="0"/>
            <a:ext cx="3071502" cy="471731"/>
          </a:xfrm>
          <a:prstGeom prst="rect">
            <a:avLst/>
          </a:prstGeom>
        </p:spPr>
        <p:txBody>
          <a:bodyPr vert="horz" lIns="94360" tIns="47181" rIns="94360" bIns="4718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E5E362-CFD4-4AD2-9412-DD96EAB8F84F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6438"/>
            <a:ext cx="4711700" cy="35353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60" tIns="47181" rIns="94360" bIns="471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302" y="4479022"/>
            <a:ext cx="5667996" cy="4242352"/>
          </a:xfrm>
          <a:prstGeom prst="rect">
            <a:avLst/>
          </a:prstGeom>
        </p:spPr>
        <p:txBody>
          <a:bodyPr vert="horz" lIns="94360" tIns="47181" rIns="94360" bIns="4718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54823"/>
            <a:ext cx="3071502" cy="471731"/>
          </a:xfrm>
          <a:prstGeom prst="rect">
            <a:avLst/>
          </a:prstGeom>
        </p:spPr>
        <p:txBody>
          <a:bodyPr vert="horz" lIns="94360" tIns="47181" rIns="94360" bIns="4718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3494" y="8954823"/>
            <a:ext cx="3071502" cy="471731"/>
          </a:xfrm>
          <a:prstGeom prst="rect">
            <a:avLst/>
          </a:prstGeom>
        </p:spPr>
        <p:txBody>
          <a:bodyPr vert="horz" lIns="94360" tIns="47181" rIns="94360" bIns="4718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FB7DEA9-2D03-4C14-8B43-8177C9BE9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munizenow.org/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munizenow.org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Welcome</a:t>
            </a:r>
          </a:p>
          <a:p>
            <a:endParaRPr lang="en-US" sz="1600" dirty="0" smtClean="0"/>
          </a:p>
          <a:p>
            <a:r>
              <a:rPr lang="en-US" sz="1600" dirty="0" smtClean="0"/>
              <a:t>Thank you for all the hard work you do!</a:t>
            </a:r>
          </a:p>
          <a:p>
            <a:endParaRPr lang="en-US" sz="1600" dirty="0" smtClean="0"/>
          </a:p>
          <a:p>
            <a:r>
              <a:rPr lang="en-US" sz="1600" dirty="0" smtClean="0"/>
              <a:t>We are excited that the focus of the 2010 BTS Workshop is the WV PERT and clinical quality benchmarks.  </a:t>
            </a:r>
          </a:p>
          <a:p>
            <a:endParaRPr lang="en-US" sz="1600" dirty="0" smtClean="0"/>
          </a:p>
          <a:p>
            <a:r>
              <a:rPr lang="en-US" sz="1600" dirty="0" smtClean="0"/>
              <a:t>Today’s focus is SBHCs  “Shine and Sharing” with each other.  The focus is benchmarks.  Hope you enjoy, consider “Shining and Sharing”.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B7DEA9-2D03-4C14-8B43-8177C9BE93F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B7DEA9-2D03-4C14-8B43-8177C9BE93F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B7DEA9-2D03-4C14-8B43-8177C9BE93F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B7DEA9-2D03-4C14-8B43-8177C9BE93F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B7DEA9-2D03-4C14-8B43-8177C9BE93F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It is exciting to see many SBHC focusing on CPE and Immunizations.  The WV Immunization is a wonderful resource.  </a:t>
            </a:r>
          </a:p>
          <a:p>
            <a:endParaRPr lang="en-US" sz="1600" dirty="0" smtClean="0"/>
          </a:p>
          <a:p>
            <a:r>
              <a:rPr lang="en-US" sz="1600" dirty="0" smtClean="0"/>
              <a:t>Take Your Best Shot Request for Proposals and Grant Application for Phase Four is now open.  If you or a county that you know of would be interested,  visit the WIN website under Take Your Best Shot </a:t>
            </a:r>
            <a:r>
              <a:rPr lang="en-US" sz="1600" u="sng" dirty="0" smtClean="0">
                <a:hlinkClick r:id="rId3"/>
              </a:rPr>
              <a:t>www.immunizenow.org</a:t>
            </a:r>
            <a:r>
              <a:rPr lang="en-US" sz="1600" dirty="0" smtClean="0"/>
              <a:t>.</a:t>
            </a:r>
          </a:p>
          <a:p>
            <a:endParaRPr lang="en-US" sz="1600" dirty="0" smtClean="0"/>
          </a:p>
          <a:p>
            <a:r>
              <a:rPr lang="en-US" sz="1600" dirty="0" smtClean="0"/>
              <a:t>Marshall University has tools available on the WVSBHA  website under the MU technical assistance tab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B7DEA9-2D03-4C14-8B43-8177C9BE93F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It is exciting to see many SBHC focusing on CPE and Immunizations.  The WV Immunization is a wonderful resource.  </a:t>
            </a:r>
          </a:p>
          <a:p>
            <a:endParaRPr lang="en-US" sz="1600" dirty="0" smtClean="0"/>
          </a:p>
          <a:p>
            <a:r>
              <a:rPr lang="en-US" sz="1600" dirty="0" smtClean="0"/>
              <a:t>Take Your Best Shot Request for Proposals and Grant Application for Phase Four is now open.  If you or a county that you know of would be interested,  visit the WIN website under Take Your Best Shot </a:t>
            </a:r>
            <a:r>
              <a:rPr lang="en-US" sz="1600" u="sng" dirty="0" smtClean="0">
                <a:hlinkClick r:id="rId3"/>
              </a:rPr>
              <a:t>www.immunizenow.org</a:t>
            </a:r>
            <a:r>
              <a:rPr lang="en-US" sz="1600" dirty="0" smtClean="0"/>
              <a:t>.</a:t>
            </a:r>
          </a:p>
          <a:p>
            <a:endParaRPr lang="en-US" sz="1600" dirty="0" smtClean="0"/>
          </a:p>
          <a:p>
            <a:r>
              <a:rPr lang="en-US" sz="1600" dirty="0" smtClean="0"/>
              <a:t>Marshall University has tools available on the WVSBHA  website under the MU technical assistance tab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B7DEA9-2D03-4C14-8B43-8177C9BE93F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B7DEA9-2D03-4C14-8B43-8177C9BE93F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B7DEA9-2D03-4C14-8B43-8177C9BE93F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How many people here worked in SBH when the original PERT was introduced?</a:t>
            </a:r>
          </a:p>
          <a:p>
            <a:r>
              <a:rPr lang="en-US" sz="1600" dirty="0" smtClean="0"/>
              <a:t>How many new folks do we have?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B7DEA9-2D03-4C14-8B43-8177C9BE93F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If there are very many new people we will need to explain the role of DPC, SBHA &amp; MU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B7DEA9-2D03-4C14-8B43-8177C9BE93F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B7DEA9-2D03-4C14-8B43-8177C9BE93F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This is a tool for you to use to help you with continually improving.  The process is NOT </a:t>
            </a:r>
            <a:r>
              <a:rPr lang="en-US" sz="1600" dirty="0" err="1" smtClean="0"/>
              <a:t>punatitive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B7DEA9-2D03-4C14-8B43-8177C9BE93F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B7DEA9-2D03-4C14-8B43-8177C9BE93F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Most all SBHC participate regardless of their funding sources.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B7DEA9-2D03-4C14-8B43-8177C9BE93F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B7DEA9-2D03-4C14-8B43-8177C9BE93F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B7DEA9-2D03-4C14-8B43-8177C9BE93F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973D4-C46F-4695-A32B-B6FD54A040BF}" type="datetime1">
              <a:rPr lang="en-US" smtClean="0"/>
              <a:pPr>
                <a:defRPr/>
              </a:pPr>
              <a:t>8/8/2011</a:t>
            </a:fld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WVDHHR/ OCHS &amp; HP/ DPC/ WV PERT/ AUG 2010 BACK TO SCHOOL WORKSHOP</a:t>
            </a:r>
            <a:endParaRPr lang="en-US" dirty="0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0DF6B-EFD1-4665-9500-D9015E690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D0E62-3C8E-47CA-B2BA-98BE26FA1C34}" type="datetime1">
              <a:rPr lang="en-US" smtClean="0"/>
              <a:pPr>
                <a:defRPr/>
              </a:pPr>
              <a:t>8/8/2011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WVDHHR/ OCHS &amp; HP/ DPC/ WV PERT/ AUG 2010 BACK TO SCHOOL WORKSHOP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6523C-4CDE-4A17-80AD-760AB5C7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4BB7-DE69-42AC-BF01-D7B7AEED8F7D}" type="datetime1">
              <a:rPr lang="en-US" smtClean="0"/>
              <a:pPr>
                <a:defRPr/>
              </a:pPr>
              <a:t>8/8/2011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WVDHHR/ OCHS &amp; HP/ DPC/ WV PERT/ AUG 2010 BACK TO SCHOOL WORKSHOP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F4474-26CD-475A-AF4E-73AAFAC22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38A0F-1212-4F2A-8159-59A66FF6C71F}" type="datetime1">
              <a:rPr lang="en-US" smtClean="0"/>
              <a:pPr>
                <a:defRPr/>
              </a:pPr>
              <a:t>8/8/2011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WVDHHR/ OCHS &amp; HP/ DPC/ WV PERT/ AUG 2010 BACK TO SCHOOL WORKSHOP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7D69E-7E2D-423C-A6ED-FFD83D9E7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736BF-3D66-4F89-AF90-1B3C987E1BAB}" type="datetime1">
              <a:rPr lang="en-US" smtClean="0"/>
              <a:pPr>
                <a:defRPr/>
              </a:pPr>
              <a:t>8/8/2011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WVDHHR/ OCHS &amp; HP/ DPC/ WV PERT/ AUG 2010 BACK TO SCHOOL WORKSHOP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0FE28-BFD9-40CE-92B2-481AEE0EA7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ABE47-01C6-4719-9EE4-5C4E3086630A}" type="datetime1">
              <a:rPr lang="en-US" smtClean="0"/>
              <a:pPr>
                <a:defRPr/>
              </a:pPr>
              <a:t>8/8/2011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WVDHHR/ OCHS &amp; HP/ DPC/ WV PERT/ AUG 2010 BACK TO SCHOOL WORKSHOP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39122-F82F-46C8-A2E7-9F6495384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88DD4-CCF0-4FC5-A2A5-EB56BD632538}" type="datetime1">
              <a:rPr lang="en-US" smtClean="0"/>
              <a:pPr>
                <a:defRPr/>
              </a:pPr>
              <a:t>8/8/2011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WVDHHR/ OCHS &amp; HP/ DPC/ WV PERT/ AUG 2010 BACK TO SCHOOL WORKSHOP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EB9D4-DC76-4CFE-A3A1-1F9FF4B61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706EA-5F90-433A-BA6F-1565EB594C91}" type="datetime1">
              <a:rPr lang="en-US" smtClean="0"/>
              <a:pPr>
                <a:defRPr/>
              </a:pPr>
              <a:t>8/8/2011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WVDHHR/ OCHS &amp; HP/ DPC/ WV PERT/ AUG 2010 BACK TO SCHOOL WORKSHOP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BD6DE-9F4E-41F0-BDC9-1E31FA0AD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BAE89-5F9B-40E2-AF8F-FA139C11798A}" type="datetime1">
              <a:rPr lang="en-US" smtClean="0"/>
              <a:pPr>
                <a:defRPr/>
              </a:pPr>
              <a:t>8/8/2011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WVDHHR/ OCHS &amp; HP/ DPC/ WV PERT/ AUG 2010 BACK TO SCHOOL WORKSHOP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96F27-5D3A-4305-A475-101B7E6EF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D5165-9122-461B-9FE9-E49D78F88846}" type="datetime1">
              <a:rPr lang="en-US" smtClean="0"/>
              <a:pPr>
                <a:defRPr/>
              </a:pPr>
              <a:t>8/8/2011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WVDHHR/ OCHS &amp; HP/ DPC/ WV PERT/ AUG 2010 BACK TO SCHOOL WORKSHOP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82D3D-E2A7-4453-A4DC-2458273DA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D6B45-D9EE-46A3-BA21-59F877A9FB59}" type="datetime1">
              <a:rPr lang="en-US" smtClean="0"/>
              <a:pPr>
                <a:defRPr/>
              </a:pPr>
              <a:t>8/8/2011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WVDHHR/ OCHS &amp; HP/ DPC/ WV PERT/ AUG 2010 BACK TO SCHOOL WORKSHOP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139F7-BE2E-43FB-9FBA-F6EC70A93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32BD92EC-C9F4-4113-8269-540E944AA9A7}" type="datetime1">
              <a:rPr lang="en-US" smtClean="0"/>
              <a:pPr>
                <a:defRPr/>
              </a:pPr>
              <a:t>8/8/2011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WVDHHR/ OCHS &amp; HP/ DPC/ WV PERT/ AUG 2010 BACK TO SCHOOL WORKSHOP</a:t>
            </a: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E517C7B5-F0FA-4E8B-B36B-EE22C54D5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82" y="298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92" y="148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31" y="863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72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81" y="108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joan.d.skaggs@wv.gov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fields4@yahoo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209800"/>
            <a:ext cx="6032500" cy="3276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 smtClean="0"/>
              <a:t>West Virginia Performance Effectiveness Review Tool</a:t>
            </a:r>
          </a:p>
          <a:p>
            <a:pPr eaLnBrk="1" hangingPunct="1">
              <a:defRPr/>
            </a:pPr>
            <a:r>
              <a:rPr lang="en-US" dirty="0" smtClean="0"/>
              <a:t>&amp; Benchmarks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August 9, 2011</a:t>
            </a:r>
          </a:p>
          <a:p>
            <a:pPr eaLnBrk="1" hangingPunct="1">
              <a:defRPr/>
            </a:pPr>
            <a:r>
              <a:rPr lang="en-US" dirty="0" smtClean="0"/>
              <a:t>Back to School Workshop</a:t>
            </a:r>
          </a:p>
          <a:p>
            <a:pPr eaLnBrk="1" hangingPunct="1">
              <a:defRPr/>
            </a:pPr>
            <a:endParaRPr lang="en-US" sz="36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76400" y="4267200"/>
            <a:ext cx="60325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120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0DF6B-EFD1-4665-9500-D9015E690F4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362200" y="6324600"/>
            <a:ext cx="49530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WVDHHR/ OCHS &amp; HP/ DPC/ WV PERT</a:t>
            </a:r>
          </a:p>
          <a:p>
            <a:pPr>
              <a:defRPr/>
            </a:pPr>
            <a:r>
              <a:rPr lang="en-US" dirty="0" smtClean="0"/>
              <a:t> AUG 2011 BACK TO SCHOOL WORKSHOP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43000"/>
          </a:xfrm>
        </p:spPr>
        <p:txBody>
          <a:bodyPr/>
          <a:lstStyle/>
          <a:p>
            <a:pPr eaLnBrk="1" hangingPunct="1"/>
            <a:r>
              <a:rPr lang="en-US" u="sng" dirty="0" smtClean="0"/>
              <a:t>SCORE MODEL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905000"/>
            <a:ext cx="8229600" cy="3810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514350" indent="-5143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latin typeface="+mn-lt"/>
              </a:rPr>
              <a:t>Facilities (FAC) </a:t>
            </a:r>
          </a:p>
          <a:p>
            <a:pPr marL="514350" indent="-5143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latin typeface="+mn-lt"/>
              </a:rPr>
              <a:t>Business Operations (BO)</a:t>
            </a:r>
          </a:p>
          <a:p>
            <a:pPr marL="514350" indent="-5143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latin typeface="+mn-lt"/>
              </a:rPr>
              <a:t>Care Management(CM)</a:t>
            </a:r>
          </a:p>
          <a:p>
            <a:pPr marL="514350" indent="-5143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latin typeface="+mn-lt"/>
              </a:rPr>
              <a:t>Human Resources (HR)</a:t>
            </a:r>
          </a:p>
          <a:p>
            <a:pPr marL="514350" indent="-5143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latin typeface="+mn-lt"/>
              </a:rPr>
              <a:t>Compliance (COM)</a:t>
            </a:r>
          </a:p>
          <a:p>
            <a:pPr marL="514350" indent="-5143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latin typeface="+mn-lt"/>
              </a:rPr>
              <a:t>Behavioral Health (BH</a:t>
            </a:r>
            <a:r>
              <a:rPr lang="en-US" sz="3200" dirty="0" smtClean="0">
                <a:latin typeface="+mn-lt"/>
              </a:rPr>
              <a:t>)</a:t>
            </a:r>
          </a:p>
          <a:p>
            <a:pPr marL="514350" indent="-5143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>
                <a:latin typeface="+mn-lt"/>
              </a:rPr>
              <a:t>Oral Health (OH)</a:t>
            </a:r>
            <a:endParaRPr lang="en-US" sz="32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7D69E-7E2D-423C-A6ED-FFD83D9E7ED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5105400"/>
            <a:ext cx="7696200" cy="685800"/>
          </a:xfrm>
        </p:spPr>
        <p:txBody>
          <a:bodyPr/>
          <a:lstStyle/>
          <a:p>
            <a:pPr algn="ctr">
              <a:buNone/>
            </a:pPr>
            <a:r>
              <a:rPr lang="en-US" sz="2800" dirty="0" smtClean="0"/>
              <a:t>West Virginia School-Based Health Centers are doing an excellent job!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7D69E-7E2D-423C-A6ED-FFD83D9E7ED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304800" y="304800"/>
          <a:ext cx="7772400" cy="4833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371600"/>
          </a:xfrm>
        </p:spPr>
        <p:txBody>
          <a:bodyPr/>
          <a:lstStyle/>
          <a:p>
            <a:r>
              <a:rPr lang="en-US" dirty="0" smtClean="0"/>
              <a:t>Feedback/Discussion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696200" cy="3505200"/>
          </a:xfrm>
        </p:spPr>
        <p:txBody>
          <a:bodyPr/>
          <a:lstStyle/>
          <a:p>
            <a:r>
              <a:rPr lang="en-US" dirty="0" smtClean="0"/>
              <a:t>Many sites are doing really well on the SCORE model</a:t>
            </a:r>
          </a:p>
          <a:p>
            <a:endParaRPr lang="en-US" sz="2000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the DPC </a:t>
            </a:r>
            <a:r>
              <a:rPr lang="en-US" dirty="0" smtClean="0"/>
              <a:t>were to offer exemption, what percentage of score would be a </a:t>
            </a:r>
            <a:r>
              <a:rPr lang="en-US" dirty="0" smtClean="0"/>
              <a:t>reasonable </a:t>
            </a:r>
            <a:r>
              <a:rPr lang="en-US" dirty="0" smtClean="0"/>
              <a:t>cut off point?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7D69E-7E2D-423C-A6ED-FFD83D9E7ED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620000" cy="685800"/>
          </a:xfrm>
        </p:spPr>
        <p:txBody>
          <a:bodyPr/>
          <a:lstStyle/>
          <a:p>
            <a:pPr eaLnBrk="1" hangingPunct="1"/>
            <a:r>
              <a:rPr lang="en-US" sz="3600" u="sng" dirty="0" smtClean="0"/>
              <a:t>BENCH MARKS FOR WV PERT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696200" cy="4876800"/>
          </a:xfrm>
        </p:spPr>
        <p:txBody>
          <a:bodyPr>
            <a:normAutofit fontScale="25000" lnSpcReduction="20000"/>
          </a:bodyPr>
          <a:lstStyle/>
          <a:p>
            <a:pPr marL="514350" indent="-514350" eaLnBrk="1" hangingPunct="1">
              <a:lnSpc>
                <a:spcPct val="170000"/>
              </a:lnSpc>
              <a:buFont typeface="+mj-lt"/>
              <a:buAutoNum type="arabicPeriod"/>
              <a:defRPr/>
            </a:pPr>
            <a:r>
              <a:rPr lang="en-US" sz="7200" b="1" dirty="0" smtClean="0"/>
              <a:t>General Chart Audit – required annually</a:t>
            </a:r>
          </a:p>
          <a:p>
            <a:pPr marL="514350" indent="-514350" eaLnBrk="1" hangingPunct="1">
              <a:lnSpc>
                <a:spcPct val="170000"/>
              </a:lnSpc>
              <a:buFont typeface="+mj-lt"/>
              <a:buAutoNum type="arabicPeriod"/>
              <a:defRPr/>
            </a:pPr>
            <a:r>
              <a:rPr lang="en-US" sz="7200" b="1" dirty="0" smtClean="0"/>
              <a:t>Billing &amp; Coding – required annually</a:t>
            </a:r>
          </a:p>
          <a:p>
            <a:pPr marL="1143000" indent="-1143000" eaLnBrk="1" hangingPunct="1">
              <a:lnSpc>
                <a:spcPct val="170000"/>
              </a:lnSpc>
              <a:buNone/>
              <a:defRPr/>
            </a:pPr>
            <a:r>
              <a:rPr lang="en-US" sz="7200" b="1" dirty="0" smtClean="0"/>
              <a:t>3.   Pick </a:t>
            </a:r>
            <a:r>
              <a:rPr lang="en-US" sz="7200" b="1" dirty="0" smtClean="0"/>
              <a:t>one </a:t>
            </a:r>
            <a:r>
              <a:rPr lang="en-US" sz="7200" b="1" dirty="0" smtClean="0"/>
              <a:t>(1) benchmark</a:t>
            </a:r>
            <a:r>
              <a:rPr lang="en-US" sz="7200" b="1" dirty="0" smtClean="0"/>
              <a:t>:</a:t>
            </a:r>
          </a:p>
          <a:p>
            <a:pPr marL="514350" indent="-514350" eaLnBrk="1" hangingPunct="1">
              <a:lnSpc>
                <a:spcPct val="170000"/>
              </a:lnSpc>
              <a:buFont typeface="Wingdings" pitchFamily="2" charset="2"/>
              <a:buChar char="§"/>
              <a:defRPr/>
            </a:pPr>
            <a:r>
              <a:rPr lang="en-US" sz="5600" dirty="0" smtClean="0"/>
              <a:t>Physical </a:t>
            </a:r>
            <a:r>
              <a:rPr lang="en-US" sz="5600" dirty="0"/>
              <a:t>Examinations are Comprehensive</a:t>
            </a:r>
          </a:p>
          <a:p>
            <a:pPr marL="514350" indent="-514350" eaLnBrk="1" hangingPunct="1">
              <a:lnSpc>
                <a:spcPct val="170000"/>
              </a:lnSpc>
              <a:buFont typeface="Wingdings" pitchFamily="2" charset="2"/>
              <a:buChar char="§"/>
              <a:defRPr/>
            </a:pPr>
            <a:r>
              <a:rPr lang="en-US" sz="5600" dirty="0" smtClean="0"/>
              <a:t>Up </a:t>
            </a:r>
            <a:r>
              <a:rPr lang="en-US" sz="5600" dirty="0"/>
              <a:t>to Date Adolescent Immunizations</a:t>
            </a:r>
          </a:p>
          <a:p>
            <a:pPr marL="514350" indent="-514350" eaLnBrk="1" hangingPunct="1">
              <a:lnSpc>
                <a:spcPct val="170000"/>
              </a:lnSpc>
              <a:buFont typeface="Wingdings" pitchFamily="2" charset="2"/>
              <a:buChar char="§"/>
              <a:defRPr/>
            </a:pPr>
            <a:r>
              <a:rPr lang="en-US" sz="5600" dirty="0"/>
              <a:t>Yearly Blood Pressure, Height, Weight, and BMI</a:t>
            </a:r>
          </a:p>
          <a:p>
            <a:pPr marL="514350" indent="-514350" eaLnBrk="1" hangingPunct="1">
              <a:lnSpc>
                <a:spcPct val="170000"/>
              </a:lnSpc>
              <a:buFont typeface="Wingdings" pitchFamily="2" charset="2"/>
              <a:buChar char="§"/>
              <a:defRPr/>
            </a:pPr>
            <a:r>
              <a:rPr lang="en-US" sz="5600" dirty="0"/>
              <a:t>Type 2 Diabetes Screening </a:t>
            </a:r>
          </a:p>
          <a:p>
            <a:pPr marL="514350" indent="-514350" eaLnBrk="1" hangingPunct="1">
              <a:lnSpc>
                <a:spcPct val="170000"/>
              </a:lnSpc>
              <a:buFont typeface="Wingdings" pitchFamily="2" charset="2"/>
              <a:buChar char="§"/>
              <a:defRPr/>
            </a:pPr>
            <a:r>
              <a:rPr lang="en-US" sz="5600" dirty="0"/>
              <a:t>Written Asthma Action Plan</a:t>
            </a:r>
          </a:p>
          <a:p>
            <a:pPr marL="514350" indent="-514350" eaLnBrk="1" hangingPunct="1">
              <a:lnSpc>
                <a:spcPct val="170000"/>
              </a:lnSpc>
              <a:buFont typeface="Wingdings" pitchFamily="2" charset="2"/>
              <a:buChar char="§"/>
              <a:defRPr/>
            </a:pPr>
            <a:r>
              <a:rPr lang="en-US" sz="5600" dirty="0" smtClean="0"/>
              <a:t>Behavioral Health:  Poor School Performance &amp; Depression</a:t>
            </a:r>
          </a:p>
          <a:p>
            <a:pPr marL="514350" indent="-514350" eaLnBrk="1" hangingPunct="1">
              <a:lnSpc>
                <a:spcPct val="170000"/>
              </a:lnSpc>
              <a:buFont typeface="Wingdings" pitchFamily="2" charset="2"/>
              <a:buChar char="§"/>
              <a:defRPr/>
            </a:pPr>
            <a:r>
              <a:rPr lang="en-US" sz="5600" dirty="0" smtClean="0"/>
              <a:t>Oral </a:t>
            </a:r>
            <a:r>
              <a:rPr lang="en-US" sz="5600" dirty="0"/>
              <a:t>Health </a:t>
            </a:r>
            <a:endParaRPr lang="en-US" sz="5600" dirty="0" smtClean="0"/>
          </a:p>
          <a:p>
            <a:pPr marL="514350" indent="-514350" eaLnBrk="1" hangingPunct="1">
              <a:lnSpc>
                <a:spcPct val="170000"/>
              </a:lnSpc>
              <a:buFont typeface="Wingdings" pitchFamily="2" charset="2"/>
              <a:buChar char="§"/>
              <a:defRPr/>
            </a:pPr>
            <a:r>
              <a:rPr lang="en-US" sz="5600" dirty="0" smtClean="0"/>
              <a:t>Please be certain to put the name of the SBHC on each from and electronic signature of individual(s) completing the forms</a:t>
            </a:r>
            <a:endParaRPr lang="en-US" sz="5600" dirty="0"/>
          </a:p>
          <a:p>
            <a:pPr eaLnBrk="1" hangingPunct="1">
              <a:buFontTx/>
              <a:buNone/>
              <a:defRPr/>
            </a:pPr>
            <a:endParaRPr lang="en-US" dirty="0"/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7D69E-7E2D-423C-A6ED-FFD83D9E7ED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7D69E-7E2D-423C-A6ED-FFD83D9E7ED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1829" y="533400"/>
            <a:ext cx="7692971" cy="498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43000"/>
          </a:xfrm>
        </p:spPr>
        <p:txBody>
          <a:bodyPr/>
          <a:lstStyle/>
          <a:p>
            <a:r>
              <a:rPr lang="en-US" sz="4000" u="sng" dirty="0" smtClean="0"/>
              <a:t>IMMUNIZATIONS:</a:t>
            </a:r>
            <a:endParaRPr lang="en-US" i="1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7D69E-7E2D-423C-A6ED-FFD83D9E7ED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resources are needed to assist with improving immunization rates among adolescents?</a:t>
            </a:r>
          </a:p>
          <a:p>
            <a:endParaRPr lang="en-US" dirty="0" smtClean="0"/>
          </a:p>
          <a:p>
            <a:r>
              <a:rPr lang="en-US" dirty="0" smtClean="0"/>
              <a:t>Developing SBHC partnerships – CSPHP, WIN, </a:t>
            </a:r>
            <a:r>
              <a:rPr lang="en-US" dirty="0" smtClean="0"/>
              <a:t>Center for Rural Health Development and others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6870700" cy="1143000"/>
          </a:xfrm>
        </p:spPr>
        <p:txBody>
          <a:bodyPr/>
          <a:lstStyle/>
          <a:p>
            <a:r>
              <a:rPr lang="en-US" sz="4000" u="sng" dirty="0" smtClean="0"/>
              <a:t>COMPREHENSIVE PHYSICAL EXAMS:</a:t>
            </a:r>
            <a:endParaRPr lang="en-US" i="1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7D69E-7E2D-423C-A6ED-FFD83D9E7ED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981200"/>
            <a:ext cx="7696200" cy="3657600"/>
          </a:xfrm>
        </p:spPr>
        <p:txBody>
          <a:bodyPr/>
          <a:lstStyle/>
          <a:p>
            <a:r>
              <a:rPr lang="en-US" dirty="0" smtClean="0"/>
              <a:t>What resources are needed to assist with improving CPE?</a:t>
            </a:r>
          </a:p>
          <a:p>
            <a:endParaRPr lang="en-US" dirty="0" smtClean="0"/>
          </a:p>
          <a:p>
            <a:r>
              <a:rPr lang="en-US" dirty="0" smtClean="0"/>
              <a:t>Vision and Hearing Screening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219200"/>
          </a:xfrm>
        </p:spPr>
        <p:txBody>
          <a:bodyPr/>
          <a:lstStyle/>
          <a:p>
            <a:r>
              <a:rPr lang="en-US" u="sng" dirty="0" smtClean="0"/>
              <a:t>POLL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96200" cy="38862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We would like your feedback on what time frame works best for SBHCs to complete the WV PERT and who should receive notification and instructions for WV PERT?</a:t>
            </a:r>
          </a:p>
          <a:p>
            <a:pPr>
              <a:buNone/>
            </a:pPr>
            <a:endParaRPr lang="en-US" sz="1200" dirty="0" smtClean="0"/>
          </a:p>
          <a:p>
            <a:pPr lvl="1"/>
            <a:r>
              <a:rPr lang="en-US" sz="2000" dirty="0" smtClean="0"/>
              <a:t>April with state grant application</a:t>
            </a:r>
          </a:p>
          <a:p>
            <a:pPr lvl="1"/>
            <a:r>
              <a:rPr lang="en-US" sz="2000" dirty="0" smtClean="0"/>
              <a:t>May (state grant due this month)</a:t>
            </a:r>
          </a:p>
          <a:p>
            <a:pPr lvl="1"/>
            <a:r>
              <a:rPr lang="en-US" sz="2000" dirty="0" smtClean="0"/>
              <a:t>June</a:t>
            </a:r>
          </a:p>
          <a:p>
            <a:pPr lvl="1"/>
            <a:r>
              <a:rPr lang="en-US" sz="2000" dirty="0" smtClean="0"/>
              <a:t>July</a:t>
            </a:r>
          </a:p>
          <a:p>
            <a:pPr lvl="1"/>
            <a:r>
              <a:rPr lang="en-US" sz="2000" dirty="0" smtClean="0"/>
              <a:t>Other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7D69E-7E2D-423C-A6ED-FFD83D9E7ED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371600"/>
          </a:xfrm>
        </p:spPr>
        <p:txBody>
          <a:bodyPr/>
          <a:lstStyle/>
          <a:p>
            <a:r>
              <a:rPr lang="en-US" dirty="0" smtClean="0"/>
              <a:t>SITE VISITS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Description of what a site visit entails</a:t>
            </a:r>
          </a:p>
          <a:p>
            <a:r>
              <a:rPr lang="en-US" sz="2400" dirty="0" smtClean="0"/>
              <a:t>Will visit one SBHC site per sponsoring agency in 2011-12</a:t>
            </a:r>
          </a:p>
          <a:p>
            <a:r>
              <a:rPr lang="en-US" sz="2400" dirty="0" smtClean="0"/>
              <a:t>Write your sponsoring agency, month you prefer a site visit, a specific date or day if you have a preference on the handout provided.</a:t>
            </a:r>
          </a:p>
          <a:p>
            <a:r>
              <a:rPr lang="en-US" sz="2400" dirty="0" smtClean="0"/>
              <a:t>If </a:t>
            </a:r>
            <a:r>
              <a:rPr lang="en-US" sz="2400" dirty="0" smtClean="0"/>
              <a:t>unknown, </a:t>
            </a:r>
            <a:r>
              <a:rPr lang="en-US" sz="2400" dirty="0" smtClean="0"/>
              <a:t>just write “please follow up” with which individual to be contacted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7D69E-7E2D-423C-A6ED-FFD83D9E7ED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OPPORTUNITY FOR FEEDBACK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696200" cy="3505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On your 3x5 card please provide us with feedback such as:</a:t>
            </a:r>
          </a:p>
          <a:p>
            <a:pPr lvl="1"/>
            <a:r>
              <a:rPr lang="en-US" dirty="0" smtClean="0"/>
              <a:t>How have you/your students benefited?</a:t>
            </a:r>
          </a:p>
          <a:p>
            <a:pPr lvl="1"/>
            <a:r>
              <a:rPr lang="en-US" dirty="0" smtClean="0"/>
              <a:t>Suggestions for improvement?</a:t>
            </a:r>
          </a:p>
          <a:p>
            <a:pPr lvl="1"/>
            <a:r>
              <a:rPr lang="en-US" dirty="0" smtClean="0"/>
              <a:t>Difficulties encountered?</a:t>
            </a:r>
          </a:p>
          <a:p>
            <a:pPr lvl="1"/>
            <a:r>
              <a:rPr lang="en-US" dirty="0" smtClean="0"/>
              <a:t>Anything else you would like to share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7D69E-7E2D-423C-A6ED-FFD83D9E7ED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90600"/>
            <a:ext cx="6870700" cy="51816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000" dirty="0" smtClean="0"/>
              <a:t>1998 - </a:t>
            </a:r>
            <a:r>
              <a:rPr lang="en-US" sz="2000" i="1" dirty="0" smtClean="0"/>
              <a:t>Guidelines </a:t>
            </a:r>
            <a:r>
              <a:rPr lang="en-US" sz="2000" i="1" dirty="0"/>
              <a:t>for WV School Based Health Centers </a:t>
            </a:r>
            <a:r>
              <a:rPr lang="en-US" sz="2000" dirty="0"/>
              <a:t>were adopted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</a:t>
            </a:r>
            <a:r>
              <a:rPr lang="en-US" sz="2000" dirty="0" smtClean="0"/>
              <a:t>2003 - Guidelines </a:t>
            </a:r>
            <a:r>
              <a:rPr lang="en-US" sz="2000" dirty="0"/>
              <a:t>were revised as Principals, Standards and Guidelines  for School-Based Health Centers in West </a:t>
            </a:r>
            <a:r>
              <a:rPr lang="en-US" sz="2000" dirty="0" smtClean="0"/>
              <a:t>Virginia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</a:t>
            </a:r>
            <a:r>
              <a:rPr lang="en-US" sz="2000" dirty="0" smtClean="0"/>
              <a:t>2004 - WV </a:t>
            </a:r>
            <a:r>
              <a:rPr lang="en-US" sz="2000" dirty="0"/>
              <a:t>PERT was implemented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2009 - Guidelines </a:t>
            </a:r>
            <a:r>
              <a:rPr lang="en-US" sz="2000" dirty="0"/>
              <a:t>were revised as </a:t>
            </a:r>
            <a:r>
              <a:rPr lang="en-US" sz="2000" i="1" dirty="0"/>
              <a:t>Standards and Guidelines for School-Based</a:t>
            </a:r>
            <a:r>
              <a:rPr lang="en-US" sz="2000" dirty="0"/>
              <a:t> </a:t>
            </a:r>
            <a:r>
              <a:rPr lang="en-US" sz="2000" i="1" dirty="0"/>
              <a:t>Health Centers in West Virginia</a:t>
            </a:r>
            <a:r>
              <a:rPr lang="en-US" sz="2000" i="1" dirty="0" smtClean="0"/>
              <a:t>.</a:t>
            </a:r>
            <a:br>
              <a:rPr lang="en-US" sz="2000" i="1" dirty="0" smtClean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dirty="0" smtClean="0"/>
              <a:t>WV PERT updated to reflect new Standards and Guidelines, NASBHC’s PMI and National Clinical Quality Indicators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2010 – Quality benchmarks / chart audits in electronic format and oral health added to SCORE model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099" name="Subtitle 2"/>
          <p:cNvSpPr>
            <a:spLocks noGrp="1"/>
          </p:cNvSpPr>
          <p:nvPr>
            <p:ph idx="1"/>
          </p:nvPr>
        </p:nvSpPr>
        <p:spPr>
          <a:xfrm>
            <a:off x="609600" y="228600"/>
            <a:ext cx="7696200" cy="838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u="sng" smtClean="0"/>
              <a:t>HISTORY</a:t>
            </a:r>
            <a:endParaRPr lang="en-US" sz="36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7D69E-7E2D-423C-A6ED-FFD83D9E7ED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219200"/>
          </a:xfrm>
        </p:spPr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z="3600" u="sng" smtClean="0"/>
              <a:t>TECHNICAL ASSISTANCE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96200" cy="3886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 </a:t>
            </a:r>
          </a:p>
          <a:p>
            <a:pPr>
              <a:buFontTx/>
              <a:buNone/>
            </a:pPr>
            <a:r>
              <a:rPr lang="en-US" sz="2800" dirty="0" smtClean="0"/>
              <a:t>The </a:t>
            </a:r>
            <a:r>
              <a:rPr lang="en-US" sz="2800" dirty="0" smtClean="0"/>
              <a:t>Division of Primary Care in conjunction with Marshall University Technical Assistance and Evaluation Center are available to provide technical assistance.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7D69E-7E2D-423C-A6ED-FFD83D9E7EDC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295400"/>
          </a:xfrm>
        </p:spPr>
        <p:txBody>
          <a:bodyPr/>
          <a:lstStyle/>
          <a:p>
            <a:pPr eaLnBrk="1" hangingPunct="1"/>
            <a:r>
              <a:rPr lang="en-US" u="sng" smtClean="0"/>
              <a:t>Questions / Assistance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848600" cy="4724400"/>
          </a:xfrm>
          <a:ln>
            <a:solidFill>
              <a:srgbClr val="FFFFFF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endParaRPr lang="en-US" sz="1200" b="1" smtClean="0"/>
          </a:p>
          <a:p>
            <a:pPr eaLnBrk="1" hangingPunct="1">
              <a:buFontTx/>
              <a:buNone/>
            </a:pPr>
            <a:r>
              <a:rPr lang="en-US" sz="2400" b="1" smtClean="0"/>
              <a:t>WVDHHR/ OCHS &amp; HP – Division of Primary Care</a:t>
            </a:r>
          </a:p>
          <a:p>
            <a:pPr eaLnBrk="1" hangingPunct="1"/>
            <a:r>
              <a:rPr lang="en-US" sz="2400" smtClean="0"/>
              <a:t>Nell Phillips, RN, MSM/HCA - </a:t>
            </a:r>
            <a:r>
              <a:rPr lang="en-US" sz="2400" smtClean="0">
                <a:hlinkClick r:id="rId3"/>
              </a:rPr>
              <a:t>nell.h.phillips@wv.gov</a:t>
            </a:r>
            <a:endParaRPr lang="en-US" sz="2400" smtClean="0"/>
          </a:p>
          <a:p>
            <a:pPr eaLnBrk="1" hangingPunct="1"/>
            <a:r>
              <a:rPr lang="en-US" sz="2400" smtClean="0"/>
              <a:t>Joan Skaggs, RN, MSN - </a:t>
            </a:r>
            <a:r>
              <a:rPr lang="en-US" sz="2400" smtClean="0">
                <a:hlinkClick r:id="rId3"/>
              </a:rPr>
              <a:t>joan.d.skaggs@wv.gov</a:t>
            </a:r>
            <a:endParaRPr lang="en-US" sz="2400" smtClean="0"/>
          </a:p>
          <a:p>
            <a:pPr eaLnBrk="1" hangingPunct="1"/>
            <a:r>
              <a:rPr lang="en-US" sz="2400" smtClean="0"/>
              <a:t>Phone: 304-558-4007</a:t>
            </a:r>
          </a:p>
          <a:p>
            <a:pPr eaLnBrk="1" hangingPunct="1">
              <a:buFontTx/>
              <a:buNone/>
            </a:pPr>
            <a:endParaRPr lang="en-US" sz="1200" smtClean="0"/>
          </a:p>
          <a:p>
            <a:pPr eaLnBrk="1" hangingPunct="1">
              <a:buFontTx/>
              <a:buNone/>
            </a:pPr>
            <a:r>
              <a:rPr lang="en-US" sz="2400" b="1" smtClean="0"/>
              <a:t>Marshall University – Technical Assistance</a:t>
            </a:r>
          </a:p>
          <a:p>
            <a:pPr eaLnBrk="1" hangingPunct="1"/>
            <a:r>
              <a:rPr lang="en-US" sz="2400" smtClean="0"/>
              <a:t>Paula Fields, RN, MSN - </a:t>
            </a:r>
            <a:r>
              <a:rPr lang="en-US" sz="2400" u="sng" smtClean="0">
                <a:solidFill>
                  <a:srgbClr val="00B050"/>
                </a:solidFill>
                <a:hlinkClick r:id="rId4"/>
              </a:rPr>
              <a:t>pfields4@yahoo.com</a:t>
            </a:r>
            <a:endParaRPr lang="en-US" sz="2400" smtClean="0"/>
          </a:p>
          <a:p>
            <a:pPr eaLnBrk="1" hangingPunct="1"/>
            <a:r>
              <a:rPr lang="en-US" sz="2400" smtClean="0"/>
              <a:t>Phone:  304-846-9739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</a:t>
            </a:r>
            <a:endParaRPr lang="en-US" sz="2400" u="sng" smtClean="0">
              <a:solidFill>
                <a:srgbClr val="00B05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7D69E-7E2D-423C-A6ED-FFD83D9E7EDC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295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WHO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u="sng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696200" cy="4038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r>
              <a:rPr lang="en-US" sz="2800" smtClean="0"/>
              <a:t>The West Virginia Bureau for Public Health, Division of Primary Care and West Virginia School-Based Health Assembly (made up of SBHC representatives from across the state) previously adopted the West Virginia Performance Effectiveness Review Tool for SBHC in West Virginia.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7D69E-7E2D-423C-A6ED-FFD83D9E7ED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295400"/>
          </a:xfrm>
        </p:spPr>
        <p:txBody>
          <a:bodyPr/>
          <a:lstStyle/>
          <a:p>
            <a:pPr eaLnBrk="1" hangingPunct="1"/>
            <a:r>
              <a:rPr lang="en-US" u="sng" smtClean="0"/>
              <a:t>WHAT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WV PERT is an acronym (West Virginia Performance Effectiveness Review Tool)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Method by which the Division of Primary Care determines staff of the SBHCs have a thorough understanding of the Standards and Guidelines for SBHCs in West Virginia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7D69E-7E2D-423C-A6ED-FFD83D9E7ED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6870700" cy="1066800"/>
          </a:xfrm>
        </p:spPr>
        <p:txBody>
          <a:bodyPr/>
          <a:lstStyle/>
          <a:p>
            <a:pPr eaLnBrk="1" hangingPunct="1"/>
            <a:r>
              <a:rPr lang="en-US" u="sng" smtClean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Assures </a:t>
            </a:r>
            <a:r>
              <a:rPr lang="en-US" dirty="0"/>
              <a:t>that quality medical, psychosocial and educational health services are delivered in accordance with current best </a:t>
            </a:r>
            <a:r>
              <a:rPr lang="en-US" dirty="0" smtClean="0"/>
              <a:t>practices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Confirms that state funds are being used effectively and </a:t>
            </a:r>
            <a:r>
              <a:rPr lang="en-US" dirty="0" smtClean="0"/>
              <a:t>efficiently </a:t>
            </a:r>
            <a:endParaRPr lang="en-US" dirty="0"/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7D69E-7E2D-423C-A6ED-FFD83D9E7ED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43000"/>
          </a:xfrm>
        </p:spPr>
        <p:txBody>
          <a:bodyPr/>
          <a:lstStyle/>
          <a:p>
            <a:pPr eaLnBrk="1" hangingPunct="1"/>
            <a:r>
              <a:rPr lang="en-US" u="sng" dirty="0" smtClean="0"/>
              <a:t>GOALS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improve access for West Virginia’s students to primary health services </a:t>
            </a:r>
          </a:p>
          <a:p>
            <a:pPr algn="ctr" eaLnBrk="1" hangingPunct="1"/>
            <a:endParaRPr lang="en-US" smtClean="0"/>
          </a:p>
          <a:p>
            <a:pPr eaLnBrk="1" hangingPunct="1"/>
            <a:r>
              <a:rPr lang="en-US" smtClean="0"/>
              <a:t>To meet the physical and emotional health needs of students at their school site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7D69E-7E2D-423C-A6ED-FFD83D9E7ED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43000"/>
          </a:xfrm>
        </p:spPr>
        <p:txBody>
          <a:bodyPr/>
          <a:lstStyle/>
          <a:p>
            <a:pPr eaLnBrk="1" hangingPunct="1"/>
            <a:r>
              <a:rPr lang="en-US" u="sng" smtClean="0"/>
              <a:t>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sz="3400" dirty="0"/>
              <a:t>All SBHC’s receiving funding from the WV Bureau for Public Health/Division of Primary Care will participate in the statewide evaluation </a:t>
            </a:r>
            <a:r>
              <a:rPr lang="en-US" sz="3400" dirty="0" smtClean="0"/>
              <a:t>program.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3400" dirty="0" smtClean="0"/>
              <a:t>The </a:t>
            </a:r>
            <a:r>
              <a:rPr lang="en-US" sz="3400" dirty="0"/>
              <a:t>sponsoring organization must:</a:t>
            </a:r>
          </a:p>
          <a:p>
            <a:pPr lvl="1" eaLnBrk="1" hangingPunct="1">
              <a:defRPr/>
            </a:pPr>
            <a:r>
              <a:rPr lang="en-US" sz="3400" dirty="0" smtClean="0"/>
              <a:t>Be knowledgeable of Standards </a:t>
            </a:r>
            <a:r>
              <a:rPr lang="en-US" sz="3400" dirty="0"/>
              <a:t>and </a:t>
            </a:r>
            <a:r>
              <a:rPr lang="en-US" sz="3400" dirty="0" smtClean="0"/>
              <a:t>Guidelines </a:t>
            </a:r>
            <a:r>
              <a:rPr lang="en-US" sz="3400" dirty="0"/>
              <a:t>established by the </a:t>
            </a:r>
            <a:r>
              <a:rPr lang="en-US" sz="3400" dirty="0" smtClean="0"/>
              <a:t>DPC </a:t>
            </a:r>
            <a:r>
              <a:rPr lang="en-US" sz="3400" dirty="0"/>
              <a:t>in conjunction with the School Based Health Assembly</a:t>
            </a:r>
          </a:p>
          <a:p>
            <a:pPr lvl="1" eaLnBrk="1" hangingPunct="1">
              <a:defRPr/>
            </a:pPr>
            <a:r>
              <a:rPr lang="en-US" sz="3400" dirty="0" smtClean="0"/>
              <a:t>Complete </a:t>
            </a:r>
            <a:r>
              <a:rPr lang="en-US" sz="3400" dirty="0"/>
              <a:t>an </a:t>
            </a:r>
            <a:r>
              <a:rPr lang="en-US" sz="3400" b="1" u="sng" dirty="0"/>
              <a:t>annual</a:t>
            </a:r>
            <a:r>
              <a:rPr lang="en-US" sz="3400" dirty="0"/>
              <a:t> self-evaluation</a:t>
            </a:r>
          </a:p>
          <a:p>
            <a:pPr lvl="1" eaLnBrk="1" hangingPunct="1">
              <a:defRPr/>
            </a:pPr>
            <a:r>
              <a:rPr lang="en-US" sz="3400" dirty="0"/>
              <a:t>Be available for a site </a:t>
            </a:r>
            <a:r>
              <a:rPr lang="en-US" sz="3400" dirty="0" smtClean="0"/>
              <a:t>visit by DPC staff </a:t>
            </a:r>
            <a:r>
              <a:rPr lang="en-US" sz="3400" dirty="0"/>
              <a:t>every three years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7D69E-7E2D-423C-A6ED-FFD83D9E7ED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6870700" cy="990600"/>
          </a:xfrm>
        </p:spPr>
        <p:txBody>
          <a:bodyPr/>
          <a:lstStyle/>
          <a:p>
            <a:pPr eaLnBrk="1" hangingPunct="1"/>
            <a:r>
              <a:rPr lang="en-US" u="sng" smtClean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96200" cy="3886200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In 2004 each </a:t>
            </a:r>
            <a:r>
              <a:rPr lang="en-US" dirty="0"/>
              <a:t>SBHC performed first annual </a:t>
            </a:r>
            <a:r>
              <a:rPr lang="en-US" dirty="0" smtClean="0"/>
              <a:t>self-evaluation </a:t>
            </a:r>
            <a:r>
              <a:rPr lang="en-US" dirty="0"/>
              <a:t>using WV PERT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In 2010 each SBHC performed first electronic audit and clinical quality benchmarks added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Expect: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Follow up site visits to the </a:t>
            </a:r>
            <a:r>
              <a:rPr lang="en-US" dirty="0"/>
              <a:t>SBHC to </a:t>
            </a:r>
            <a:r>
              <a:rPr lang="en-US" dirty="0" smtClean="0"/>
              <a:t>observe, </a:t>
            </a:r>
            <a:r>
              <a:rPr lang="en-US" dirty="0"/>
              <a:t>measure and validate the information provided by the WV PERT self-evaluation</a:t>
            </a:r>
            <a:r>
              <a:rPr lang="en-US" dirty="0" smtClean="0"/>
              <a:t>.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Feedback and a “Certificate of Compliance” 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dirty="0"/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7D69E-7E2D-423C-A6ED-FFD83D9E7ED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381000" y="533400"/>
          <a:ext cx="8077200" cy="535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7D69E-7E2D-423C-A6ED-FFD83D9E7ED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4611</TotalTime>
  <Words>970</Words>
  <Application>Microsoft Office PowerPoint</Application>
  <PresentationFormat>On-screen Show (4:3)</PresentationFormat>
  <Paragraphs>181</Paragraphs>
  <Slides>21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Theme1</vt:lpstr>
      <vt:lpstr>Slide 1</vt:lpstr>
      <vt:lpstr>1998 - Guidelines for WV School Based Health Centers were adopted.   2003 - Guidelines were revised as Principals, Standards and Guidelines  for School-Based Health Centers in West Virginia   2004 - WV PERT was implemented.  2009 - Guidelines were revised as Standards and Guidelines for School-Based Health Centers in West Virginia.  WV PERT updated to reflect new Standards and Guidelines, NASBHC’s PMI and National Clinical Quality Indicators  2010 – Quality benchmarks / chart audits in electronic format and oral health added to SCORE model </vt:lpstr>
      <vt:lpstr>    WHO </vt:lpstr>
      <vt:lpstr>WHAT</vt:lpstr>
      <vt:lpstr>PURPOSE</vt:lpstr>
      <vt:lpstr>GOALS</vt:lpstr>
      <vt:lpstr>PARTICIPATION</vt:lpstr>
      <vt:lpstr>IMPLEMENTATION</vt:lpstr>
      <vt:lpstr>Slide 9</vt:lpstr>
      <vt:lpstr>SCORE MODEL</vt:lpstr>
      <vt:lpstr>Slide 11</vt:lpstr>
      <vt:lpstr>Feedback/Discussion</vt:lpstr>
      <vt:lpstr>BENCH MARKS FOR WV PERT</vt:lpstr>
      <vt:lpstr>Slide 14</vt:lpstr>
      <vt:lpstr>IMMUNIZATIONS:</vt:lpstr>
      <vt:lpstr>COMPREHENSIVE PHYSICAL EXAMS:</vt:lpstr>
      <vt:lpstr>POLL</vt:lpstr>
      <vt:lpstr>SITE VISITS</vt:lpstr>
      <vt:lpstr>OPPORTUNITY FOR FEEDBACK</vt:lpstr>
      <vt:lpstr> TECHNICAL ASSISTANCE</vt:lpstr>
      <vt:lpstr>Questions / Assistance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WV PERT</dc:title>
  <dc:creator>Paula</dc:creator>
  <cp:lastModifiedBy>Paula Fields</cp:lastModifiedBy>
  <cp:revision>211</cp:revision>
  <dcterms:created xsi:type="dcterms:W3CDTF">2009-07-09T16:41:50Z</dcterms:created>
  <dcterms:modified xsi:type="dcterms:W3CDTF">2011-08-08T15:28:00Z</dcterms:modified>
</cp:coreProperties>
</file>